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709" r:id="rId1"/>
  </p:sldMasterIdLst>
  <p:notesMasterIdLst>
    <p:notesMasterId r:id="rId22"/>
  </p:notesMasterIdLst>
  <p:handoutMasterIdLst>
    <p:handoutMasterId r:id="rId23"/>
  </p:handoutMasterIdLst>
  <p:sldIdLst>
    <p:sldId id="389" r:id="rId2"/>
    <p:sldId id="636" r:id="rId3"/>
    <p:sldId id="635" r:id="rId4"/>
    <p:sldId id="642" r:id="rId5"/>
    <p:sldId id="681" r:id="rId6"/>
    <p:sldId id="669" r:id="rId7"/>
    <p:sldId id="646" r:id="rId8"/>
    <p:sldId id="637" r:id="rId9"/>
    <p:sldId id="670" r:id="rId10"/>
    <p:sldId id="665" r:id="rId11"/>
    <p:sldId id="640" r:id="rId12"/>
    <p:sldId id="658" r:id="rId13"/>
    <p:sldId id="675" r:id="rId14"/>
    <p:sldId id="651" r:id="rId15"/>
    <p:sldId id="685" r:id="rId16"/>
    <p:sldId id="686" r:id="rId17"/>
    <p:sldId id="677" r:id="rId18"/>
    <p:sldId id="652" r:id="rId19"/>
    <p:sldId id="668" r:id="rId20"/>
    <p:sldId id="581" r:id="rId21"/>
  </p:sldIdLst>
  <p:sldSz cx="9906000" cy="6858000" type="A4"/>
  <p:notesSz cx="9928225" cy="6797675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HardingText-Regular" panose="02000503000000000000" pitchFamily="2" charset="0"/>
      <p:regular r:id="rId29"/>
    </p:embeddedFont>
    <p:embeddedFont>
      <p:font typeface="Overlock" panose="02000506030000020004" pitchFamily="2" charset="0"/>
      <p:regular r:id="rId30"/>
      <p:bold r:id="rId31"/>
      <p:italic r:id="rId32"/>
      <p:boldItalic r:id="rId33"/>
    </p:embeddedFont>
    <p:embeddedFont>
      <p:font typeface="Overlock Black" panose="02000503030000020004" pitchFamily="2" charset="0"/>
      <p:bold r:id="rId34"/>
      <p:boldItalic r:id="rId35"/>
    </p:embeddedFont>
  </p:embeddedFontLst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800" b="1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800" b="1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800" b="1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800" b="1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800" b="1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800" b="1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800" b="1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800" b="1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800" b="1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8">
          <p15:clr>
            <a:srgbClr val="A4A3A4"/>
          </p15:clr>
        </p15:guide>
        <p15:guide id="2" pos="14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 userDrawn="1">
          <p15:clr>
            <a:srgbClr val="A4A3A4"/>
          </p15:clr>
        </p15:guide>
        <p15:guide id="2" pos="312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CCFF"/>
    <a:srgbClr val="0000FF"/>
    <a:srgbClr val="659180"/>
    <a:srgbClr val="FFFDA9"/>
    <a:srgbClr val="D4BECC"/>
    <a:srgbClr val="FFFF00"/>
    <a:srgbClr val="81FFD5"/>
    <a:srgbClr val="66FFCC"/>
    <a:srgbClr val="A4AEAA"/>
    <a:srgbClr val="7F95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46" autoAdjust="0"/>
    <p:restoredTop sz="97514" autoAdjust="0"/>
  </p:normalViewPr>
  <p:slideViewPr>
    <p:cSldViewPr snapToObjects="1">
      <p:cViewPr varScale="1">
        <p:scale>
          <a:sx n="203" d="100"/>
          <a:sy n="203" d="100"/>
        </p:scale>
        <p:origin x="204" y="1350"/>
      </p:cViewPr>
      <p:guideLst>
        <p:guide orient="horz" pos="3408"/>
        <p:guide pos="14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Objects="1">
      <p:cViewPr varScale="1">
        <p:scale>
          <a:sx n="114" d="100"/>
          <a:sy n="114" d="100"/>
        </p:scale>
        <p:origin x="1973" y="77"/>
      </p:cViewPr>
      <p:guideLst>
        <p:guide orient="horz" pos="2142"/>
        <p:guide pos="312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10393" cy="31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04" tIns="46406" rIns="92804" bIns="46406" numCol="1" anchor="t" anchorCtr="0" compatLnSpc="1">
            <a:prstTxWarp prst="textNoShape">
              <a:avLst/>
            </a:prstTxWarp>
          </a:bodyPr>
          <a:lstStyle>
            <a:lvl1pPr algn="l" defTabSz="928258">
              <a:defRPr sz="1300" baseline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17832" y="0"/>
            <a:ext cx="4310393" cy="31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04" tIns="46406" rIns="92804" bIns="46406" numCol="1" anchor="t" anchorCtr="0" compatLnSpc="1">
            <a:prstTxWarp prst="textNoShape">
              <a:avLst/>
            </a:prstTxWarp>
          </a:bodyPr>
          <a:lstStyle>
            <a:lvl1pPr algn="r" defTabSz="928258">
              <a:defRPr sz="1300" baseline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0864"/>
            <a:ext cx="4310393" cy="3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04" tIns="46406" rIns="92804" bIns="46406" numCol="1" anchor="b" anchorCtr="0" compatLnSpc="1">
            <a:prstTxWarp prst="textNoShape">
              <a:avLst/>
            </a:prstTxWarp>
          </a:bodyPr>
          <a:lstStyle>
            <a:lvl1pPr algn="l" defTabSz="928258">
              <a:defRPr sz="1300" baseline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17832" y="6470864"/>
            <a:ext cx="4310393" cy="3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04" tIns="46406" rIns="92804" bIns="46406" numCol="1" anchor="b" anchorCtr="0" compatLnSpc="1">
            <a:prstTxWarp prst="textNoShape">
              <a:avLst/>
            </a:prstTxWarp>
          </a:bodyPr>
          <a:lstStyle>
            <a:lvl1pPr algn="r" defTabSz="928258">
              <a:defRPr sz="1300" baseline="0"/>
            </a:lvl1pPr>
          </a:lstStyle>
          <a:p>
            <a:pPr>
              <a:defRPr/>
            </a:pPr>
            <a:fld id="{5E1712AF-95FE-4851-9244-99B98A4D7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10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575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300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130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136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9282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r>
              <a:rPr lang="en-GB" dirty="0"/>
              <a:t>64/128 points,</a:t>
            </a:r>
          </a:p>
          <a:p>
            <a:r>
              <a:rPr lang="en-GB" dirty="0"/>
              <a:t>3 mm</a:t>
            </a:r>
          </a:p>
          <a:p>
            <a:r>
              <a:rPr lang="en-GB" dirty="0"/>
              <a:t>Fit includes harmonics</a:t>
            </a:r>
          </a:p>
        </p:txBody>
      </p:sp>
    </p:spTree>
    <p:extLst>
      <p:ext uri="{BB962C8B-B14F-4D97-AF65-F5344CB8AC3E}">
        <p14:creationId xmlns:p14="http://schemas.microsoft.com/office/powerpoint/2010/main" val="2967234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805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3512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r>
              <a:rPr lang="en-GB" dirty="0"/>
              <a:t>Longitudinal position of in </a:t>
            </a:r>
            <a:r>
              <a:rPr lang="en-GB" dirty="0" err="1"/>
              <a:t>corr</a:t>
            </a:r>
            <a:r>
              <a:rPr lang="en-GB" dirty="0"/>
              <a:t> pack 1 mm required</a:t>
            </a:r>
          </a:p>
        </p:txBody>
      </p:sp>
    </p:spTree>
    <p:extLst>
      <p:ext uri="{BB962C8B-B14F-4D97-AF65-F5344CB8AC3E}">
        <p14:creationId xmlns:p14="http://schemas.microsoft.com/office/powerpoint/2010/main" val="2614292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4721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3590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515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99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002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491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pPr marL="177800" lvl="0" indent="-177800" algn="l"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Highest-priority project:</a:t>
            </a:r>
            <a:br>
              <a:rPr lang="en-US" sz="1200" b="0" baseline="0" dirty="0">
                <a:solidFill>
                  <a:srgbClr val="FFFFFF"/>
                </a:solidFill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- replace rad-damaged IR quads</a:t>
            </a:r>
            <a:br>
              <a:rPr lang="en-US" sz="1200" b="0" baseline="0" dirty="0">
                <a:solidFill>
                  <a:srgbClr val="FFFFFF"/>
                </a:solidFill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- 10 </a:t>
            </a:r>
            <a:r>
              <a:rPr lang="en-US" sz="1200" b="0" baseline="0" dirty="0">
                <a:solidFill>
                  <a:srgbClr val="FFFFFF"/>
                </a:solidFill>
                <a:latin typeface="Overlock" panose="02000506030000020004" pitchFamily="2" charset="0"/>
                <a:sym typeface="Symbol" panose="05050102010706020507" pitchFamily="18" charset="2"/>
              </a:rPr>
              <a:t> </a:t>
            </a:r>
            <a:r>
              <a:rPr lang="en-US" sz="12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luminosity = +25% discovery range</a:t>
            </a:r>
          </a:p>
          <a:p>
            <a:pPr marL="177800" lvl="0" indent="-177800" algn="l"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100 cryomagnets to be tested &lt;2026</a:t>
            </a:r>
          </a:p>
          <a:p>
            <a:pPr marL="177800" lvl="0" indent="-177800" algn="l"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First operational accelerator-quality</a:t>
            </a:r>
            <a:br>
              <a:rPr lang="en-US" sz="1200" b="0" baseline="0" dirty="0">
                <a:solidFill>
                  <a:srgbClr val="FFFFFF"/>
                </a:solidFill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Nb</a:t>
            </a:r>
            <a:r>
              <a:rPr lang="en-US" sz="1200" b="0" dirty="0">
                <a:solidFill>
                  <a:srgbClr val="FFFFFF"/>
                </a:solidFill>
                <a:latin typeface="Overlock" panose="02000506030000020004" pitchFamily="2" charset="0"/>
              </a:rPr>
              <a:t>3</a:t>
            </a:r>
            <a:r>
              <a:rPr lang="en-US" sz="12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Sn magnets</a:t>
            </a:r>
            <a:endParaRPr lang="en-US" dirty="0"/>
          </a:p>
          <a:p>
            <a:r>
              <a:rPr lang="en-US" dirty="0"/>
              <a:t>11 T in stand-by, detraining with thermal cycles</a:t>
            </a:r>
          </a:p>
          <a:p>
            <a:r>
              <a:rPr lang="en-US" dirty="0"/>
              <a:t>Nb3Sn:</a:t>
            </a:r>
            <a:r>
              <a:rPr lang="en-US" baseline="0" dirty="0"/>
              <a:t> no direct He c</a:t>
            </a:r>
          </a:p>
          <a:p>
            <a:r>
              <a:rPr lang="en-US" baseline="0" dirty="0" err="1"/>
              <a:t>ooing</a:t>
            </a:r>
            <a:r>
              <a:rPr lang="en-US" baseline="0" dirty="0"/>
              <a:t> (no voids), operation at low field with large thermal margin -&gt; large heat capacity -&gt; slow quench + noise = difficult quench detection</a:t>
            </a:r>
          </a:p>
          <a:p>
            <a:pPr marL="214313" indent="-214313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12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Extend and “shuffle” cryogenic lines from CFB to HL-LHC magnets</a:t>
            </a:r>
          </a:p>
          <a:p>
            <a:pPr marL="214313" indent="-214313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12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Add a phase separator to control </a:t>
            </a:r>
            <a:r>
              <a:rPr lang="en-GB" sz="1200" b="0" baseline="0" dirty="0" err="1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LHe</a:t>
            </a:r>
            <a:r>
              <a:rPr lang="en-GB" sz="12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 level and temperature (4.5 K tests)</a:t>
            </a:r>
          </a:p>
          <a:p>
            <a:pPr marL="214313" indent="-214313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12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Add 400 W heaters to pre-load He control system (increased ramp losses)</a:t>
            </a:r>
          </a:p>
          <a:p>
            <a:pPr marL="214313" indent="-214313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12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Add instrumentation</a:t>
            </a:r>
          </a:p>
          <a:p>
            <a:endParaRPr lang="en-GB" dirty="0"/>
          </a:p>
          <a:p>
            <a:pPr marL="214313" indent="-214313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2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Upgrade of vertical/horizontal test benches</a:t>
            </a:r>
          </a:p>
          <a:p>
            <a:pPr marL="214313" indent="-214313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2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Shuffling modules with phase separators</a:t>
            </a:r>
          </a:p>
          <a:p>
            <a:pPr marL="214313" indent="-214313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2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Innovations: PLC interlocks with SCADA …</a:t>
            </a:r>
          </a:p>
          <a:p>
            <a:pPr marL="214313" indent="-214313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2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New UQDS protection/DAQ system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702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6906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041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317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728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4824" y="3228592"/>
            <a:ext cx="7941656" cy="3059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5" rIns="91771" bIns="45885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200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0">
              <a:schemeClr val="accent4">
                <a:lumMod val="45000"/>
                <a:lumOff val="55000"/>
              </a:schemeClr>
            </a:gs>
            <a:gs pos="0">
              <a:srgbClr val="A4AEAA"/>
            </a:gs>
            <a:gs pos="100000">
              <a:srgbClr val="15141E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0"/>
          <p:cNvSpPr>
            <a:spLocks noChangeShapeType="1"/>
          </p:cNvSpPr>
          <p:nvPr userDrawn="1"/>
        </p:nvSpPr>
        <p:spPr bwMode="auto">
          <a:xfrm>
            <a:off x="0" y="6416675"/>
            <a:ext cx="990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1319213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</p:pic>
      <p:pic>
        <p:nvPicPr>
          <p:cNvPr id="14" name="Picture 12" descr="Label-HSE">
            <a:extLst>
              <a:ext uri="{FF2B5EF4-FFF2-40B4-BE49-F238E27FC236}">
                <a16:creationId xmlns:a16="http://schemas.microsoft.com/office/drawing/2014/main" id="{85999BE9-932C-489C-9B0C-B03BACAD937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87"/>
          <a:stretch/>
        </p:blipFill>
        <p:spPr bwMode="auto">
          <a:xfrm>
            <a:off x="34194" y="6451600"/>
            <a:ext cx="490314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0718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mailto:marco.buzio@cern.ch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85E7A"/>
            </a:gs>
            <a:gs pos="100000">
              <a:srgbClr val="D4BECC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-18061" y="6442758"/>
            <a:ext cx="9924061" cy="42404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 anchor="ctr"/>
          <a:lstStyle/>
          <a:p>
            <a:endParaRPr lang="en-GB" b="0" baseline="0"/>
          </a:p>
        </p:txBody>
      </p:sp>
      <p:pic>
        <p:nvPicPr>
          <p:cNvPr id="9" name="Picture 4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1319213"/>
            <a:ext cx="158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</p:pic>
      <p:sp>
        <p:nvSpPr>
          <p:cNvPr id="10" name="Text Box 70"/>
          <p:cNvSpPr txBox="1">
            <a:spLocks noChangeArrowheads="1"/>
          </p:cNvSpPr>
          <p:nvPr userDrawn="1"/>
        </p:nvSpPr>
        <p:spPr bwMode="auto">
          <a:xfrm>
            <a:off x="2396738" y="6442758"/>
            <a:ext cx="3528115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0"/>
              </a:spcBef>
              <a:defRPr/>
            </a:pPr>
            <a:r>
              <a:rPr lang="en-GB" sz="1000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“</a:t>
            </a:r>
            <a:r>
              <a:rPr lang="en-US" sz="1000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Overview of magnet test activities at CERN</a:t>
            </a:r>
            <a:r>
              <a:rPr lang="en-GB" sz="1000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”</a:t>
            </a:r>
            <a:br>
              <a:rPr lang="en-GB" sz="1000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</a:br>
            <a:r>
              <a:rPr lang="en-GB" sz="1000" b="0" baseline="0" dirty="0">
                <a:solidFill>
                  <a:schemeClr val="bg2"/>
                </a:solidFill>
                <a:latin typeface="Calibri" pitchFamily="34" charset="0"/>
                <a:hlinkClick r:id="rId4"/>
              </a:rPr>
              <a:t>marco.buzio@cern.ch</a:t>
            </a:r>
            <a:endParaRPr lang="en-GB" sz="1000" b="0" baseline="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1" name="Text Box 83"/>
          <p:cNvSpPr txBox="1">
            <a:spLocks noChangeArrowheads="1"/>
          </p:cNvSpPr>
          <p:nvPr userDrawn="1"/>
        </p:nvSpPr>
        <p:spPr bwMode="auto">
          <a:xfrm>
            <a:off x="5218517" y="6556058"/>
            <a:ext cx="535545" cy="152400"/>
          </a:xfrm>
          <a:prstGeom prst="rect">
            <a:avLst/>
          </a:prstGeom>
          <a:noFill/>
          <a:ln w="3175" algn="ctr">
            <a:noFill/>
            <a:miter lim="800000"/>
            <a:headEnd/>
            <a:tailEnd type="none" w="sm" len="sm"/>
          </a:ln>
          <a:effectLst/>
        </p:spPr>
        <p:txBody>
          <a:bodyPr wrap="square" lIns="0" tIns="0" rIns="0" bIns="0">
            <a:spAutoFit/>
          </a:bodyPr>
          <a:lstStyle>
            <a:lvl1pPr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 b="1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5D91571F-E293-40D2-8ED7-1E84A1F6912C}" type="slidenum">
              <a:rPr lang="en-US" sz="1000" b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pPr>
                <a:defRPr/>
              </a:pPr>
              <a:t>‹#›</a:t>
            </a:fld>
            <a:r>
              <a:rPr lang="en-US" sz="1000" b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/20</a:t>
            </a:r>
          </a:p>
        </p:txBody>
      </p:sp>
      <p:pic>
        <p:nvPicPr>
          <p:cNvPr id="12" name="Picture 12" descr="Label-HSE">
            <a:extLst>
              <a:ext uri="{FF2B5EF4-FFF2-40B4-BE49-F238E27FC236}">
                <a16:creationId xmlns:a16="http://schemas.microsoft.com/office/drawing/2014/main" id="{85999BE9-932C-489C-9B0C-B03BACAD937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87"/>
          <a:stretch/>
        </p:blipFill>
        <p:spPr bwMode="auto">
          <a:xfrm>
            <a:off x="34194" y="6451600"/>
            <a:ext cx="490314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7FC31DEF-0324-1011-037C-0D0DBB4F0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3"/>
          <a:stretch/>
        </p:blipFill>
        <p:spPr>
          <a:xfrm>
            <a:off x="8013339" y="6432402"/>
            <a:ext cx="1894013" cy="42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9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image" Target="../media/image51.emf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emf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emf"/><Relationship Id="rId9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space.cern.ch/HiLumi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2576736" y="4509120"/>
            <a:ext cx="5220580" cy="18362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808038" indent="-808038">
              <a:spcBef>
                <a:spcPct val="0"/>
              </a:spcBef>
              <a:buClr>
                <a:schemeClr val="hlink"/>
              </a:buClr>
              <a:buFont typeface="Symbol" pitchFamily="18" charset="2"/>
              <a:buNone/>
              <a:defRPr/>
            </a:pPr>
            <a:r>
              <a:rPr lang="en-US" sz="180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Contents</a:t>
            </a:r>
          </a:p>
          <a:p>
            <a:pPr marL="808038" indent="-808038">
              <a:spcBef>
                <a:spcPct val="0"/>
              </a:spcBef>
              <a:buClr>
                <a:schemeClr val="hlink"/>
              </a:buClr>
              <a:buFont typeface="Symbol" pitchFamily="18" charset="2"/>
              <a:buNone/>
              <a:defRPr/>
            </a:pPr>
            <a:endParaRPr lang="en-US" sz="1000" baseline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verlock" panose="02000506030000020004" pitchFamily="2" charset="0"/>
            </a:endParaRPr>
          </a:p>
          <a:p>
            <a:pPr marL="800100" indent="-800100" algn="l">
              <a:spcBef>
                <a:spcPct val="0"/>
              </a:spcBef>
              <a:buClr>
                <a:schemeClr val="hlink"/>
              </a:buClr>
              <a:buFont typeface="Symbol" pitchFamily="18" charset="2"/>
              <a:buNone/>
              <a:defRPr/>
            </a:pPr>
            <a:r>
              <a:rPr lang="en-US" sz="1800" b="0" baseline="0" dirty="0">
                <a:solidFill>
                  <a:srgbClr val="81FFD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Part 1 – </a:t>
            </a:r>
            <a:r>
              <a:rPr lang="en-US" sz="1800" baseline="0" dirty="0">
                <a:solidFill>
                  <a:srgbClr val="81FFD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Team, projects and infrastructure</a:t>
            </a:r>
            <a:br>
              <a:rPr lang="en-US" sz="1800" baseline="0" dirty="0">
                <a:solidFill>
                  <a:srgbClr val="81FFD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4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Team and infrastructure news</a:t>
            </a:r>
            <a:br>
              <a:rPr lang="en-US" sz="1400" b="0" baseline="0" dirty="0">
                <a:solidFill>
                  <a:srgbClr val="FFFFFF"/>
                </a:solidFill>
                <a:latin typeface="Overlock" panose="02000506030000020004" pitchFamily="2" charset="0"/>
              </a:rPr>
            </a:br>
            <a:endParaRPr lang="en-US" sz="1000" baseline="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verlock" panose="02000506030000020004" pitchFamily="2" charset="0"/>
            </a:endParaRPr>
          </a:p>
          <a:p>
            <a:pPr marL="800100" indent="-800100" algn="l">
              <a:spcBef>
                <a:spcPct val="0"/>
              </a:spcBef>
              <a:buClr>
                <a:schemeClr val="hlink"/>
              </a:buClr>
              <a:buFont typeface="Symbol" pitchFamily="18" charset="2"/>
              <a:buNone/>
              <a:defRPr/>
            </a:pPr>
            <a:r>
              <a:rPr lang="en-US" sz="1800" b="0" baseline="0" dirty="0">
                <a:solidFill>
                  <a:srgbClr val="81FFD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Part 2 – </a:t>
            </a:r>
            <a:r>
              <a:rPr lang="en-US" sz="1800" baseline="0" dirty="0">
                <a:solidFill>
                  <a:srgbClr val="81FFD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Instrumentation highlights</a:t>
            </a:r>
            <a:br>
              <a:rPr lang="en-US" sz="1800" baseline="0" dirty="0">
                <a:solidFill>
                  <a:srgbClr val="81FFD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4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Sensors, systems and methods R&amp;D</a:t>
            </a:r>
            <a:endParaRPr lang="en-US" sz="1400" b="0" baseline="0" dirty="0">
              <a:solidFill>
                <a:schemeClr val="accent1">
                  <a:lumMod val="20000"/>
                  <a:lumOff val="80000"/>
                </a:schemeClr>
              </a:solidFill>
              <a:latin typeface="Overlock" panose="02000506030000020004" pitchFamily="2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-14755" y="188640"/>
            <a:ext cx="9906000" cy="1525033"/>
          </a:xfrm>
          <a:prstGeom prst="rect">
            <a:avLst/>
          </a:prstGeom>
          <a:noFill/>
          <a:ln w="3175" algn="ctr">
            <a:noFill/>
            <a:miter lim="800000"/>
            <a:headEnd/>
            <a:tailEnd type="none" w="sm" len="sm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4400" baseline="0" dirty="0">
                <a:solidFill>
                  <a:srgbClr val="FFFDA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 Black" panose="02000503030000020004" pitchFamily="2" charset="0"/>
                <a:cs typeface="Baloo" panose="03080902040302020200" pitchFamily="66" charset="0"/>
              </a:rPr>
              <a:t>Overview of Magnet</a:t>
            </a:r>
            <a:br>
              <a:rPr lang="en-US" sz="4400" baseline="0" dirty="0">
                <a:solidFill>
                  <a:srgbClr val="FFFDA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 Black" panose="02000503030000020004" pitchFamily="2" charset="0"/>
                <a:cs typeface="Baloo" panose="03080902040302020200" pitchFamily="66" charset="0"/>
              </a:rPr>
            </a:br>
            <a:r>
              <a:rPr lang="en-US" sz="4400" baseline="0" dirty="0">
                <a:solidFill>
                  <a:srgbClr val="FFFDA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 Black" panose="02000503030000020004" pitchFamily="2" charset="0"/>
                <a:cs typeface="Baloo" panose="03080902040302020200" pitchFamily="66" charset="0"/>
              </a:rPr>
              <a:t>Test Activities at CERN</a:t>
            </a:r>
          </a:p>
          <a:p>
            <a:pPr>
              <a:lnSpc>
                <a:spcPct val="85000"/>
              </a:lnSpc>
              <a:defRPr/>
            </a:pPr>
            <a:r>
              <a:rPr lang="en-GB" sz="1800" b="0" baseline="0" dirty="0">
                <a:solidFill>
                  <a:schemeClr val="bg1"/>
                </a:solidFill>
                <a:latin typeface="Overlock" panose="02000506030000020004" pitchFamily="2" charset="0"/>
              </a:rPr>
              <a:t>M. Buzio on behalf of the Test &amp; Measurement team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C12560-78B6-8E69-61F6-3DB6BC49D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0" t="8750" r="349" b="34665"/>
          <a:stretch/>
        </p:blipFill>
        <p:spPr>
          <a:xfrm rot="10800000">
            <a:off x="1573597" y="1901491"/>
            <a:ext cx="7226857" cy="2419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03F0AC14-4C16-4E0F-9AA0-73928B7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" y="-3748"/>
            <a:ext cx="9899267" cy="322052"/>
          </a:xfrm>
          <a:prstGeom prst="rect">
            <a:avLst/>
          </a:prstGeom>
          <a:gradFill rotWithShape="1">
            <a:gsLst>
              <a:gs pos="0">
                <a:srgbClr val="435971">
                  <a:lumMod val="25000"/>
                </a:srgbClr>
              </a:gs>
              <a:gs pos="53000">
                <a:srgbClr val="60789E"/>
              </a:gs>
              <a:gs pos="100000">
                <a:srgbClr val="435971">
                  <a:lumMod val="49000"/>
                </a:srgbClr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aseline="0" dirty="0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Long rotating coil shafts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9DADEA-DC3D-E70A-9CE8-7FB0C88A5F21}"/>
              </a:ext>
            </a:extLst>
          </p:cNvPr>
          <p:cNvSpPr/>
          <p:nvPr/>
        </p:nvSpPr>
        <p:spPr>
          <a:xfrm>
            <a:off x="20452" y="296652"/>
            <a:ext cx="989926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177800" lvl="0" indent="-177800" algn="l"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4 × Ø109 mm, ~8 m long shafts being procured for HL-LHC magnets</a:t>
            </a:r>
          </a:p>
          <a:p>
            <a:pPr marL="177800" lvl="0" indent="-177800" algn="l"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Prototype unit w/ PCB coil array sandwiched  between high-precision C-fiber half-shells</a:t>
            </a:r>
          </a:p>
          <a:p>
            <a:pPr marL="177800" lvl="0" indent="-177800" algn="l"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Good results, but price hikes and supply problems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C1F32-DC59-BBAA-3AFC-AD3D5DBBC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2" r="10269"/>
          <a:stretch/>
        </p:blipFill>
        <p:spPr>
          <a:xfrm>
            <a:off x="117040" y="1369355"/>
            <a:ext cx="3219527" cy="2969345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7D88E8EE-A7C0-999B-32FE-20B845A745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"/>
          <a:stretch/>
        </p:blipFill>
        <p:spPr>
          <a:xfrm>
            <a:off x="3383213" y="2558663"/>
            <a:ext cx="2232250" cy="1780037"/>
          </a:xfrm>
          <a:prstGeom prst="rect">
            <a:avLst/>
          </a:prstGeom>
        </p:spPr>
      </p:pic>
      <p:pic>
        <p:nvPicPr>
          <p:cNvPr id="8" name="Picture 7" descr="A large machine in a factory&#10;&#10;Description automatically generated with low confidence">
            <a:extLst>
              <a:ext uri="{FF2B5EF4-FFF2-40B4-BE49-F238E27FC236}">
                <a16:creationId xmlns:a16="http://schemas.microsoft.com/office/drawing/2014/main" id="{D98DF8C1-1C9E-95DF-3F43-21A1C31E88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780" y="1283112"/>
            <a:ext cx="4080333" cy="3060250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C5FCB4D4-BCC8-4EAB-700E-610202A7C1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1" y="4414591"/>
            <a:ext cx="3219527" cy="1933130"/>
          </a:xfrm>
          <a:prstGeom prst="rect">
            <a:avLst/>
          </a:prstGeom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B1AB45DA-D4B0-0B49-4E85-C9F95A5AC4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860" y="4412267"/>
            <a:ext cx="3219527" cy="19354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5D6F9CD-B35A-D175-5AF4-BCA3382DAA32}"/>
              </a:ext>
            </a:extLst>
          </p:cNvPr>
          <p:cNvSpPr/>
          <p:nvPr/>
        </p:nvSpPr>
        <p:spPr>
          <a:xfrm>
            <a:off x="3412952" y="1363568"/>
            <a:ext cx="2052227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Double C-fiber half-shells for torsional and flexural stiffness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1.4 m long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~50 </a:t>
            </a: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m tolerance </a:t>
            </a:r>
            <a:endParaRPr lang="fr-FR" sz="12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33AC9E-7062-F19A-E0EA-4ECDEA685A0E}"/>
              </a:ext>
            </a:extLst>
          </p:cNvPr>
          <p:cNvCxnSpPr>
            <a:cxnSpLocks/>
          </p:cNvCxnSpPr>
          <p:nvPr/>
        </p:nvCxnSpPr>
        <p:spPr>
          <a:xfrm flipH="1">
            <a:off x="2928714" y="1895180"/>
            <a:ext cx="525312" cy="114454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C10E87-5CD5-FC98-C4EE-9C5034FB1B0E}"/>
              </a:ext>
            </a:extLst>
          </p:cNvPr>
          <p:cNvCxnSpPr>
            <a:cxnSpLocks/>
          </p:cNvCxnSpPr>
          <p:nvPr/>
        </p:nvCxnSpPr>
        <p:spPr>
          <a:xfrm>
            <a:off x="4673986" y="2505948"/>
            <a:ext cx="326903" cy="7765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F7E508F-C026-53C8-614E-BB8F75AA70B1}"/>
              </a:ext>
            </a:extLst>
          </p:cNvPr>
          <p:cNvSpPr/>
          <p:nvPr/>
        </p:nvSpPr>
        <p:spPr>
          <a:xfrm>
            <a:off x="3368332" y="2228949"/>
            <a:ext cx="2278895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6 micro-connections per segment</a:t>
            </a:r>
            <a:endParaRPr lang="fr-FR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D0EFAF-ED3B-BA4A-1C9B-904041335C8A}"/>
              </a:ext>
            </a:extLst>
          </p:cNvPr>
          <p:cNvSpPr/>
          <p:nvPr/>
        </p:nvSpPr>
        <p:spPr>
          <a:xfrm>
            <a:off x="6575700" y="6133989"/>
            <a:ext cx="3219527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0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Credit: R. Beltron, O. Dunkel, G. Deferne, L. Fiscarelli</a:t>
            </a:r>
            <a:endParaRPr lang="en-GB" sz="1000" dirty="0">
              <a:solidFill>
                <a:srgbClr val="CCCC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F0FEC6-FEBA-E9C8-2968-2420C0DBE16A}"/>
              </a:ext>
            </a:extLst>
          </p:cNvPr>
          <p:cNvSpPr/>
          <p:nvPr/>
        </p:nvSpPr>
        <p:spPr>
          <a:xfrm>
            <a:off x="344488" y="4824714"/>
            <a:ext cx="184936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latin typeface="Overlock" panose="02000506030000020004" pitchFamily="2" charset="0"/>
              </a:rPr>
              <a:t>MQXFB integrated field</a:t>
            </a:r>
            <a:endParaRPr lang="fr-FR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5BF0C1-8D23-EF4F-DEC5-81115A533616}"/>
              </a:ext>
            </a:extLst>
          </p:cNvPr>
          <p:cNvSpPr/>
          <p:nvPr/>
        </p:nvSpPr>
        <p:spPr>
          <a:xfrm>
            <a:off x="7216189" y="4420793"/>
            <a:ext cx="175953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50-channel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Mobile Rotation Unit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347D2C-552C-4FAA-50BF-919D4DCDDD03}"/>
              </a:ext>
            </a:extLst>
          </p:cNvPr>
          <p:cNvSpPr/>
          <p:nvPr/>
        </p:nvSpPr>
        <p:spPr>
          <a:xfrm>
            <a:off x="8432986" y="4837700"/>
            <a:ext cx="145602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Shaft prolongation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(no coils)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9506CD-4A06-5FE7-0834-D632E0913F11}"/>
              </a:ext>
            </a:extLst>
          </p:cNvPr>
          <p:cNvSpPr/>
          <p:nvPr/>
        </p:nvSpPr>
        <p:spPr>
          <a:xfrm>
            <a:off x="6779546" y="5042330"/>
            <a:ext cx="1356729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Sliding tracks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B7F21B6-0A27-17D2-C9CA-90C0D24334E1}"/>
              </a:ext>
            </a:extLst>
          </p:cNvPr>
          <p:cNvCxnSpPr>
            <a:cxnSpLocks/>
          </p:cNvCxnSpPr>
          <p:nvPr/>
        </p:nvCxnSpPr>
        <p:spPr>
          <a:xfrm flipH="1" flipV="1">
            <a:off x="6902603" y="4154075"/>
            <a:ext cx="353906" cy="88825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E0B8066-B33E-0BB4-5233-DEC90A588886}"/>
              </a:ext>
            </a:extLst>
          </p:cNvPr>
          <p:cNvCxnSpPr>
            <a:cxnSpLocks/>
          </p:cNvCxnSpPr>
          <p:nvPr/>
        </p:nvCxnSpPr>
        <p:spPr>
          <a:xfrm flipH="1" flipV="1">
            <a:off x="6828457" y="3468940"/>
            <a:ext cx="1008325" cy="100417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974014D-0D22-A77D-5106-CA18A3D58E04}"/>
              </a:ext>
            </a:extLst>
          </p:cNvPr>
          <p:cNvCxnSpPr>
            <a:cxnSpLocks/>
          </p:cNvCxnSpPr>
          <p:nvPr/>
        </p:nvCxnSpPr>
        <p:spPr>
          <a:xfrm flipH="1" flipV="1">
            <a:off x="7553220" y="2939413"/>
            <a:ext cx="1828272" cy="19604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0D3842B-B8FD-0FED-C08B-EF5F70DA1555}"/>
              </a:ext>
            </a:extLst>
          </p:cNvPr>
          <p:cNvSpPr/>
          <p:nvPr/>
        </p:nvSpPr>
        <p:spPr>
          <a:xfrm>
            <a:off x="4677746" y="5445224"/>
            <a:ext cx="184936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latin typeface="Overlock" panose="02000506030000020004" pitchFamily="2" charset="0"/>
              </a:rPr>
              <a:t>MQXFB harmonics</a:t>
            </a:r>
            <a:br>
              <a:rPr lang="en-US" sz="1200" b="0" baseline="0" dirty="0">
                <a:latin typeface="Overlock" panose="02000506030000020004" pitchFamily="2" charset="0"/>
              </a:rPr>
            </a:br>
            <a:r>
              <a:rPr lang="en-US" sz="1200" b="0" baseline="0" dirty="0">
                <a:latin typeface="Overlock" panose="02000506030000020004" pitchFamily="2" charset="0"/>
              </a:rPr>
              <a:t>hysteresis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65897515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03F0AC14-4C16-4E0F-9AA0-73928B7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" y="-3748"/>
            <a:ext cx="9899267" cy="322052"/>
          </a:xfrm>
          <a:prstGeom prst="rect">
            <a:avLst/>
          </a:prstGeom>
          <a:gradFill rotWithShape="1">
            <a:gsLst>
              <a:gs pos="0">
                <a:srgbClr val="435971">
                  <a:lumMod val="25000"/>
                </a:srgbClr>
              </a:gs>
              <a:gs pos="53000">
                <a:srgbClr val="60789E"/>
              </a:gs>
              <a:gs pos="100000">
                <a:srgbClr val="435971">
                  <a:lumMod val="49000"/>
                </a:srgbClr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aseline="0" dirty="0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Ø110 mm Quench Antenna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BDB7BF7F-034E-48BD-868C-66F8CDFCE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8" y="3740995"/>
            <a:ext cx="44284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A5698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12-segment quench antenna designed to improve quench localization in critical MQXF quads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New design: rolled-up flexi PCB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On-board analog bucking </a:t>
            </a:r>
            <a:r>
              <a:rPr lang="en-US" sz="1400" b="0" baseline="0" dirty="0">
                <a:solidFill>
                  <a:schemeClr val="bg1"/>
                </a:solidFill>
                <a:latin typeface="Overlock" panose="02000506030000020004" pitchFamily="2" charset="0"/>
                <a:ea typeface="HardingText-Regular" panose="02000503000000000000" pitchFamily="2" charset="0"/>
                <a:cs typeface="Tahoma" pitchFamily="34" charset="0"/>
              </a:rPr>
              <a:t>→ B</a:t>
            </a:r>
            <a:r>
              <a:rPr lang="en-US" sz="1400" b="0" dirty="0">
                <a:solidFill>
                  <a:schemeClr val="bg1"/>
                </a:solidFill>
                <a:latin typeface="Overlock" panose="02000506030000020004" pitchFamily="2" charset="0"/>
                <a:ea typeface="HardingText-Regular" panose="02000503000000000000" pitchFamily="2" charset="0"/>
                <a:cs typeface="Tahoma" pitchFamily="34" charset="0"/>
              </a:rPr>
              <a:t>3</a:t>
            </a:r>
            <a:r>
              <a:rPr lang="en-US" sz="1400" b="0" baseline="0" dirty="0">
                <a:solidFill>
                  <a:schemeClr val="bg1"/>
                </a:solidFill>
                <a:latin typeface="Overlock" panose="02000506030000020004" pitchFamily="2" charset="0"/>
                <a:ea typeface="HardingText-Regular" panose="02000503000000000000" pitchFamily="2" charset="0"/>
                <a:cs typeface="Tahoma" pitchFamily="34" charset="0"/>
              </a:rPr>
              <a:t>, A</a:t>
            </a:r>
            <a:r>
              <a:rPr lang="en-US" sz="1400" b="0" dirty="0">
                <a:solidFill>
                  <a:schemeClr val="bg1"/>
                </a:solidFill>
                <a:latin typeface="Overlock" panose="02000506030000020004" pitchFamily="2" charset="0"/>
                <a:ea typeface="HardingText-Regular" panose="02000503000000000000" pitchFamily="2" charset="0"/>
                <a:cs typeface="Tahoma" pitchFamily="34" charset="0"/>
              </a:rPr>
              <a:t>3</a:t>
            </a:r>
            <a:r>
              <a:rPr lang="en-US" sz="1400" b="0" baseline="0" dirty="0">
                <a:solidFill>
                  <a:schemeClr val="bg1"/>
                </a:solidFill>
                <a:latin typeface="Overlock" panose="02000506030000020004" pitchFamily="2" charset="0"/>
                <a:ea typeface="HardingText-Regular" panose="02000503000000000000" pitchFamily="2" charset="0"/>
                <a:cs typeface="Tahoma" pitchFamily="34" charset="0"/>
              </a:rPr>
              <a:t>, B</a:t>
            </a:r>
            <a:r>
              <a:rPr lang="en-US" sz="1400" b="0" dirty="0">
                <a:solidFill>
                  <a:schemeClr val="bg1"/>
                </a:solidFill>
                <a:latin typeface="Overlock" panose="02000506030000020004" pitchFamily="2" charset="0"/>
                <a:ea typeface="HardingText-Regular" panose="02000503000000000000" pitchFamily="2" charset="0"/>
                <a:cs typeface="Tahoma" pitchFamily="34" charset="0"/>
              </a:rPr>
              <a:t>4</a:t>
            </a:r>
            <a:r>
              <a:rPr lang="en-US" sz="1400" b="0" baseline="0" dirty="0">
                <a:solidFill>
                  <a:schemeClr val="bg1"/>
                </a:solidFill>
                <a:latin typeface="Overlock" panose="02000506030000020004" pitchFamily="2" charset="0"/>
                <a:ea typeface="HardingText-Regular" panose="02000503000000000000" pitchFamily="2" charset="0"/>
                <a:cs typeface="Tahoma" pitchFamily="34" charset="0"/>
              </a:rPr>
              <a:t>, A</a:t>
            </a:r>
            <a:r>
              <a:rPr lang="en-US" sz="1400" b="0" dirty="0">
                <a:solidFill>
                  <a:schemeClr val="bg1"/>
                </a:solidFill>
                <a:latin typeface="Overlock" panose="02000506030000020004" pitchFamily="2" charset="0"/>
                <a:ea typeface="HardingText-Regular" panose="02000503000000000000" pitchFamily="2" charset="0"/>
                <a:cs typeface="Tahoma" pitchFamily="34" charset="0"/>
              </a:rPr>
              <a:t>4 </a:t>
            </a:r>
            <a:r>
              <a:rPr lang="en-US" sz="1400" b="0" baseline="0" dirty="0">
                <a:solidFill>
                  <a:schemeClr val="bg1"/>
                </a:solidFill>
                <a:latin typeface="Overlock" panose="02000506030000020004" pitchFamily="2" charset="0"/>
                <a:ea typeface="HardingText-Regular" panose="02000503000000000000" pitchFamily="2" charset="0"/>
                <a:cs typeface="Tahoma" pitchFamily="34" charset="0"/>
              </a:rPr>
              <a:t>outputs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baseline="0" dirty="0">
                <a:solidFill>
                  <a:schemeClr val="bg1"/>
                </a:solidFill>
                <a:latin typeface="Overlock" panose="02000506030000020004" pitchFamily="2" charset="0"/>
                <a:ea typeface="HardingText-Regular" panose="02000503000000000000" pitchFamily="2" charset="0"/>
                <a:cs typeface="Tahoma" pitchFamily="34" charset="0"/>
              </a:rPr>
              <a:t>Extremely easy to assemble/disassemble</a:t>
            </a:r>
            <a:endParaRPr lang="en-US" sz="1400" b="0" baseline="0" dirty="0">
              <a:solidFill>
                <a:schemeClr val="bg1"/>
              </a:solidFill>
              <a:latin typeface="Overlock" panose="02000506030000020004" pitchFamily="2" charset="0"/>
              <a:cs typeface="Tahoma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2CE40CBD-0FD1-936E-CDEE-9FEA998EB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4503" y="3289112"/>
            <a:ext cx="24878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A5698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Quench reconstruction resolution:</a:t>
            </a:r>
            <a:br>
              <a:rPr lang="en-US" sz="14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</a:br>
            <a:r>
              <a:rPr lang="en-US" sz="14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- tangential: 5°</a:t>
            </a:r>
          </a:p>
          <a:p>
            <a:pPr algn="l">
              <a:spcBef>
                <a:spcPts val="0"/>
              </a:spcBef>
            </a:pPr>
            <a:r>
              <a:rPr lang="en-US" sz="14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- radial: 5 mm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7A0F2165-182B-8C4A-9B9C-F6E30AD35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8" y="4934973"/>
            <a:ext cx="44747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A5698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Bypass of analog-bucking op-amp on existing amplifier cards (G=100 to 500)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Z</a:t>
            </a:r>
            <a:r>
              <a:rPr lang="en-US" sz="1400" b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in </a:t>
            </a:r>
            <a:r>
              <a:rPr lang="en-US" sz="14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adapted to compensate the capacitive load of long coax cables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10× S/N improvement !</a:t>
            </a:r>
          </a:p>
        </p:txBody>
      </p:sp>
      <p:pic>
        <p:nvPicPr>
          <p:cNvPr id="16" name="Picture 15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61E50CF-83E5-80C5-4A85-D11B2DC6C7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9801" y="4981634"/>
            <a:ext cx="2591661" cy="1405552"/>
          </a:xfrm>
          <a:prstGeom prst="rect">
            <a:avLst/>
          </a:prstGeom>
        </p:spPr>
      </p:pic>
      <p:pic>
        <p:nvPicPr>
          <p:cNvPr id="19" name="Picture 1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47D2A69C-5685-4041-CE0C-5B6BC42ED2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00" y="352805"/>
            <a:ext cx="1757719" cy="292872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281AAAA-9FDB-8512-46E3-3A83933422DE}"/>
              </a:ext>
            </a:extLst>
          </p:cNvPr>
          <p:cNvGrpSpPr/>
          <p:nvPr/>
        </p:nvGrpSpPr>
        <p:grpSpPr>
          <a:xfrm>
            <a:off x="6662995" y="360014"/>
            <a:ext cx="3060828" cy="2906500"/>
            <a:chOff x="6798020" y="326883"/>
            <a:chExt cx="3060828" cy="29065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DB7056-D22A-78EE-F08C-6247F1089B39}"/>
                </a:ext>
              </a:extLst>
            </p:cNvPr>
            <p:cNvGrpSpPr/>
            <p:nvPr/>
          </p:nvGrpSpPr>
          <p:grpSpPr>
            <a:xfrm>
              <a:off x="6798020" y="326883"/>
              <a:ext cx="3060828" cy="2906500"/>
              <a:chOff x="6501172" y="395161"/>
              <a:chExt cx="3060828" cy="2906500"/>
            </a:xfrm>
          </p:grpSpPr>
          <p:pic>
            <p:nvPicPr>
              <p:cNvPr id="3" name="Picture 2" descr="Chart, radar chart, sunburst chart&#10;&#10;Description automatically generated">
                <a:extLst>
                  <a:ext uri="{FF2B5EF4-FFF2-40B4-BE49-F238E27FC236}">
                    <a16:creationId xmlns:a16="http://schemas.microsoft.com/office/drawing/2014/main" id="{B67E4907-587A-718F-47A5-2D2F964B1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1172" y="395161"/>
                <a:ext cx="3060828" cy="2906500"/>
              </a:xfrm>
              <a:prstGeom prst="rect">
                <a:avLst/>
              </a:prstGeom>
            </p:spPr>
          </p:pic>
          <p:pic>
            <p:nvPicPr>
              <p:cNvPr id="20" name="Picture 19" descr="&#10;">
                <a:extLst>
                  <a:ext uri="{FF2B5EF4-FFF2-40B4-BE49-F238E27FC236}">
                    <a16:creationId xmlns:a16="http://schemas.microsoft.com/office/drawing/2014/main" id="{2FA9F70E-F104-114E-7F64-6950BFEB5F6D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3260" y="944724"/>
                <a:ext cx="1764196" cy="1512168"/>
              </a:xfrm>
              <a:prstGeom prst="rect">
                <a:avLst/>
              </a:prstGeom>
              <a:noFill/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9BCA661-4EAB-87BD-83D9-5E629D3EB8C9}"/>
                </a:ext>
              </a:extLst>
            </p:cNvPr>
            <p:cNvSpPr/>
            <p:nvPr/>
          </p:nvSpPr>
          <p:spPr>
            <a:xfrm>
              <a:off x="8121504" y="1384416"/>
              <a:ext cx="324128" cy="276999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US" sz="1200" b="0" baseline="0" dirty="0">
                  <a:solidFill>
                    <a:srgbClr val="659180"/>
                  </a:solidFill>
                  <a:latin typeface="Overlock" panose="02000506030000020004" pitchFamily="2" charset="0"/>
                </a:rPr>
                <a:t>B</a:t>
              </a:r>
              <a:r>
                <a:rPr lang="en-US" sz="1200" b="0" dirty="0">
                  <a:solidFill>
                    <a:srgbClr val="659180"/>
                  </a:solidFill>
                  <a:latin typeface="Overlock" panose="02000506030000020004" pitchFamily="2" charset="0"/>
                </a:rPr>
                <a:t>4</a:t>
              </a:r>
              <a:endParaRPr lang="fr-FR" sz="1200" dirty="0">
                <a:solidFill>
                  <a:srgbClr val="659180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3E2C950-C229-BF21-D286-B30E25B7BE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95043" y="1419797"/>
              <a:ext cx="198317" cy="83326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27D83A-96CC-9E5C-0DCE-BC297A98236C}"/>
                </a:ext>
              </a:extLst>
            </p:cNvPr>
            <p:cNvSpPr/>
            <p:nvPr/>
          </p:nvSpPr>
          <p:spPr>
            <a:xfrm>
              <a:off x="8080818" y="1205317"/>
              <a:ext cx="324128" cy="276999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US" sz="1200" b="0" baseline="0" dirty="0">
                  <a:solidFill>
                    <a:srgbClr val="0000FF"/>
                  </a:solidFill>
                  <a:latin typeface="Overlock" panose="02000506030000020004" pitchFamily="2" charset="0"/>
                </a:rPr>
                <a:t>A</a:t>
              </a:r>
              <a:r>
                <a:rPr lang="en-US" sz="1200" b="0" dirty="0">
                  <a:solidFill>
                    <a:srgbClr val="0000FF"/>
                  </a:solidFill>
                  <a:latin typeface="Overlock" panose="02000506030000020004" pitchFamily="2" charset="0"/>
                </a:rPr>
                <a:t>4</a:t>
              </a:r>
              <a:endParaRPr lang="fr-FR" sz="1200" dirty="0">
                <a:solidFill>
                  <a:srgbClr val="0000FF"/>
                </a:solidFill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FA57B56-0E0D-3567-BEA1-18A1B97E02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8434" y="1173590"/>
              <a:ext cx="0" cy="239186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8066B5C-3B87-6A6F-5EB7-7979CA7C94C9}"/>
                </a:ext>
              </a:extLst>
            </p:cNvPr>
            <p:cNvSpPr/>
            <p:nvPr/>
          </p:nvSpPr>
          <p:spPr>
            <a:xfrm>
              <a:off x="8049344" y="1798360"/>
              <a:ext cx="324128" cy="276999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US" sz="1200" b="0" baseline="0" dirty="0">
                  <a:solidFill>
                    <a:srgbClr val="FF0000"/>
                  </a:solidFill>
                  <a:latin typeface="Overlock" panose="02000506030000020004" pitchFamily="2" charset="0"/>
                </a:rPr>
                <a:t>B</a:t>
              </a:r>
              <a:r>
                <a:rPr lang="en-US" sz="1200" b="0" dirty="0">
                  <a:solidFill>
                    <a:srgbClr val="FF0000"/>
                  </a:solidFill>
                  <a:latin typeface="Overlock" panose="02000506030000020004" pitchFamily="2" charset="0"/>
                </a:rPr>
                <a:t>3</a:t>
              </a:r>
              <a:endParaRPr lang="fr-FR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B701BA4-CB2B-0616-8FFE-192494007D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70504" y="1954463"/>
              <a:ext cx="151000" cy="8419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A591900-C05F-24D1-3FBB-1AA9C9D79DFB}"/>
                </a:ext>
              </a:extLst>
            </p:cNvPr>
            <p:cNvSpPr/>
            <p:nvPr/>
          </p:nvSpPr>
          <p:spPr>
            <a:xfrm>
              <a:off x="8490834" y="1435951"/>
              <a:ext cx="324128" cy="276999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US" sz="1200" b="0" baseline="0" dirty="0">
                  <a:latin typeface="Overlock" panose="02000506030000020004" pitchFamily="2" charset="0"/>
                </a:rPr>
                <a:t>A</a:t>
              </a:r>
              <a:r>
                <a:rPr lang="en-US" sz="1200" b="0" dirty="0">
                  <a:latin typeface="Overlock" panose="02000506030000020004" pitchFamily="2" charset="0"/>
                </a:rPr>
                <a:t>3</a:t>
              </a:r>
              <a:endParaRPr lang="fr-FR" sz="1200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800B4C8-3DBA-50FD-20DD-45BB3D0379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4070" y="1345924"/>
              <a:ext cx="229370" cy="2054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 descr="A picture containing indoor, desk, cluttered&#10;&#10;Description automatically generated">
            <a:extLst>
              <a:ext uri="{FF2B5EF4-FFF2-40B4-BE49-F238E27FC236}">
                <a16:creationId xmlns:a16="http://schemas.microsoft.com/office/drawing/2014/main" id="{A0CED72A-D5A3-7DAE-49B0-05D5584DFD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1895574" y="352805"/>
            <a:ext cx="3904615" cy="2920919"/>
          </a:xfrm>
          <a:prstGeom prst="parallelogram">
            <a:avLst>
              <a:gd name="adj" fmla="val 0"/>
            </a:avLst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37D7449-EE4D-9B32-1E52-8AB3F3F66CCE}"/>
              </a:ext>
            </a:extLst>
          </p:cNvPr>
          <p:cNvSpPr txBox="1"/>
          <p:nvPr/>
        </p:nvSpPr>
        <p:spPr>
          <a:xfrm>
            <a:off x="46208" y="3273724"/>
            <a:ext cx="193835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8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2 × double-layer flexi PCB glued together, </a:t>
            </a:r>
            <a:br>
              <a:rPr lang="en-US" sz="8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</a:br>
            <a:r>
              <a:rPr lang="en-US" sz="8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4 × 16-turn tangential coils per layer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DBB748-74DC-AA4D-C062-F28C493B9B15}"/>
              </a:ext>
            </a:extLst>
          </p:cNvPr>
          <p:cNvSpPr txBox="1"/>
          <p:nvPr/>
        </p:nvSpPr>
        <p:spPr>
          <a:xfrm>
            <a:off x="3133320" y="3323815"/>
            <a:ext cx="176202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8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Ø100 mm, 0.6 long antenna segment </a:t>
            </a:r>
            <a:endParaRPr lang="en-US" sz="800" b="0" baseline="0" dirty="0">
              <a:solidFill>
                <a:schemeClr val="bg1"/>
              </a:solidFill>
              <a:latin typeface="Overlock" panose="02000506030000020004" pitchFamily="2" charset="0"/>
              <a:cs typeface="Tahoma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C6F6CF-C3AC-B0AB-D29B-5EA52D394AAA}"/>
              </a:ext>
            </a:extLst>
          </p:cNvPr>
          <p:cNvSpPr txBox="1"/>
          <p:nvPr/>
        </p:nvSpPr>
        <p:spPr>
          <a:xfrm>
            <a:off x="1900942" y="2498676"/>
            <a:ext cx="989373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5 pins, 1 used, tape</a:t>
            </a:r>
            <a:endParaRPr lang="en-US" sz="800" b="0" baseline="0" dirty="0">
              <a:solidFill>
                <a:schemeClr val="bg1"/>
              </a:solidFill>
              <a:latin typeface="Overlock" panose="02000506030000020004" pitchFamily="2" charset="0"/>
              <a:cs typeface="Tahoma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D3676C-E3FE-28B1-EFA9-465C887A4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" t="6898" r="9099" b="2280"/>
          <a:stretch/>
        </p:blipFill>
        <p:spPr bwMode="auto">
          <a:xfrm>
            <a:off x="4544581" y="4221088"/>
            <a:ext cx="2511215" cy="212744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5B2D9C-A98B-17A5-D6E8-9DD0570DCC78}"/>
              </a:ext>
            </a:extLst>
          </p:cNvPr>
          <p:cNvSpPr/>
          <p:nvPr/>
        </p:nvSpPr>
        <p:spPr>
          <a:xfrm>
            <a:off x="-35134" y="6184548"/>
            <a:ext cx="39405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Credit: J. Kaeske, P. Rogacki, V. Di Capua, R. Beltron, L. Fiscarelli</a:t>
            </a:r>
            <a:endParaRPr lang="en-GB" sz="1000" dirty="0">
              <a:solidFill>
                <a:srgbClr val="CCCC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B9A713-656E-9E74-9A38-CD93C82F4B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1255" y="4199604"/>
            <a:ext cx="1772090" cy="107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0873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hart&#10;&#10;Description automatically generated">
            <a:extLst>
              <a:ext uri="{FF2B5EF4-FFF2-40B4-BE49-F238E27FC236}">
                <a16:creationId xmlns:a16="http://schemas.microsoft.com/office/drawing/2014/main" id="{112D6074-B263-1725-A2FB-9074D23E3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7" t="2118" r="7418" b="1803"/>
          <a:stretch/>
        </p:blipFill>
        <p:spPr>
          <a:xfrm>
            <a:off x="86979" y="4041069"/>
            <a:ext cx="3677890" cy="2341378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03F0AC14-4C16-4E0F-9AA0-73928B7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" y="-3748"/>
            <a:ext cx="9899267" cy="322052"/>
          </a:xfrm>
          <a:prstGeom prst="rect">
            <a:avLst/>
          </a:prstGeom>
          <a:gradFill rotWithShape="1">
            <a:gsLst>
              <a:gs pos="0">
                <a:srgbClr val="435971">
                  <a:lumMod val="25000"/>
                </a:srgbClr>
              </a:gs>
              <a:gs pos="53000">
                <a:srgbClr val="60789E"/>
              </a:gs>
              <a:gs pos="100000">
                <a:srgbClr val="435971">
                  <a:lumMod val="49000"/>
                </a:srgbClr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aseline="0" dirty="0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Small-diameter rotating coils for INFN-LNF’s EuPRAXIA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52685-5B0F-4573-8794-575327525ACA}"/>
              </a:ext>
            </a:extLst>
          </p:cNvPr>
          <p:cNvSpPr/>
          <p:nvPr/>
        </p:nvSpPr>
        <p:spPr>
          <a:xfrm>
            <a:off x="7238964" y="3895389"/>
            <a:ext cx="256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5×256-turn, 32-layer radial PCB coils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inserted and pinned in the C-fiber tube</a:t>
            </a:r>
            <a:endParaRPr lang="en-GB" sz="1200" i="1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291A3D-FB7F-464B-B07A-D456E54D07C5}"/>
              </a:ext>
            </a:extLst>
          </p:cNvPr>
          <p:cNvCxnSpPr>
            <a:cxnSpLocks/>
          </p:cNvCxnSpPr>
          <p:nvPr/>
        </p:nvCxnSpPr>
        <p:spPr>
          <a:xfrm flipH="1" flipV="1">
            <a:off x="11742205" y="2671568"/>
            <a:ext cx="203574" cy="90712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B808CD0-1FDC-45A8-A0F5-83EB35FDA5C8}"/>
              </a:ext>
            </a:extLst>
          </p:cNvPr>
          <p:cNvSpPr/>
          <p:nvPr/>
        </p:nvSpPr>
        <p:spPr>
          <a:xfrm>
            <a:off x="7901508" y="6147886"/>
            <a:ext cx="1917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Credit: A. Lauria, M. Pentella</a:t>
            </a:r>
            <a:endParaRPr lang="fr-FR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9286F-345F-BDAE-B4C2-57A74A68B1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8" b="1866"/>
          <a:stretch/>
        </p:blipFill>
        <p:spPr>
          <a:xfrm>
            <a:off x="36027" y="590475"/>
            <a:ext cx="6213117" cy="33049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ADB62E-B954-9C92-A5FF-F6C82B3633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4" b="17908"/>
          <a:stretch/>
        </p:blipFill>
        <p:spPr>
          <a:xfrm>
            <a:off x="6311366" y="598612"/>
            <a:ext cx="3380587" cy="1430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B566D7-3EEC-E4E3-98EA-684C610C1E97}"/>
              </a:ext>
            </a:extLst>
          </p:cNvPr>
          <p:cNvSpPr/>
          <p:nvPr/>
        </p:nvSpPr>
        <p:spPr>
          <a:xfrm>
            <a:off x="1826695" y="318304"/>
            <a:ext cx="35720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Low-cost Ø26 mm C-fiber tube (20 </a:t>
            </a: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µm RMS tolerance</a:t>
            </a: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)</a:t>
            </a:r>
            <a:endParaRPr lang="en-GB" sz="1200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EF7BBF-1088-09CE-F659-39B45C7A3006}"/>
              </a:ext>
            </a:extLst>
          </p:cNvPr>
          <p:cNvSpPr/>
          <p:nvPr/>
        </p:nvSpPr>
        <p:spPr>
          <a:xfrm>
            <a:off x="-5112" y="313476"/>
            <a:ext cx="15007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Ceramic ball bearings</a:t>
            </a:r>
            <a:endParaRPr lang="en-GB" sz="12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6A4C00-2D26-6D2C-4F1D-25C4BD61B0D1}"/>
              </a:ext>
            </a:extLst>
          </p:cNvPr>
          <p:cNvSpPr/>
          <p:nvPr/>
        </p:nvSpPr>
        <p:spPr>
          <a:xfrm>
            <a:off x="1826695" y="3448762"/>
            <a:ext cx="1439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Adjustable anodized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Alu supports</a:t>
            </a:r>
            <a:endParaRPr lang="en-GB" sz="1200" i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E728C-5D12-6E41-D9DA-3A777F3A622A}"/>
              </a:ext>
            </a:extLst>
          </p:cNvPr>
          <p:cNvSpPr/>
          <p:nvPr/>
        </p:nvSpPr>
        <p:spPr>
          <a:xfrm>
            <a:off x="5398698" y="322019"/>
            <a:ext cx="12506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Maxon DC motor</a:t>
            </a:r>
            <a:endParaRPr lang="en-GB" sz="12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0D527E-618D-0726-AA02-1F0D57C7E07F}"/>
              </a:ext>
            </a:extLst>
          </p:cNvPr>
          <p:cNvSpPr txBox="1"/>
          <p:nvPr/>
        </p:nvSpPr>
        <p:spPr>
          <a:xfrm>
            <a:off x="6235384" y="2023858"/>
            <a:ext cx="36744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lock" panose="02000506030000020004" pitchFamily="2" charset="0"/>
                <a:ea typeface="+mn-ea"/>
                <a:cs typeface="+mn-cs"/>
              </a:rPr>
              <a:t>Accura 25® 3D-printed parts with 0.2 mm tolerance (required machining)</a:t>
            </a:r>
            <a:endParaRPr lang="en-US" sz="12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C273CF-39A6-DCDF-CEAE-6A4ACCEAEA06}"/>
              </a:ext>
            </a:extLst>
          </p:cNvPr>
          <p:cNvGrpSpPr/>
          <p:nvPr/>
        </p:nvGrpSpPr>
        <p:grpSpPr>
          <a:xfrm>
            <a:off x="5632894" y="2441998"/>
            <a:ext cx="4059060" cy="1451814"/>
            <a:chOff x="4534354" y="3513531"/>
            <a:chExt cx="4728860" cy="1488853"/>
          </a:xfrm>
        </p:grpSpPr>
        <p:pic>
          <p:nvPicPr>
            <p:cNvPr id="5" name="Segnaposto contenuto 4" descr="Immagine che contiene interni, pavimento, scrivania, ufficio&#10;&#10;Descrizione generata automaticamente">
              <a:extLst>
                <a:ext uri="{FF2B5EF4-FFF2-40B4-BE49-F238E27FC236}">
                  <a16:creationId xmlns:a16="http://schemas.microsoft.com/office/drawing/2014/main" id="{C276B9F8-85B8-FB47-A2D4-B213D6A261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28" b="23544"/>
            <a:stretch/>
          </p:blipFill>
          <p:spPr>
            <a:xfrm>
              <a:off x="5655670" y="3513531"/>
              <a:ext cx="3607544" cy="148885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FB84D6D-2C0F-76F2-33B2-B2652BF23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802392">
              <a:off x="4534354" y="3533603"/>
              <a:ext cx="4532264" cy="748755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C56C766-5E2D-FDA3-AB00-882FE68614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6876" y="4566122"/>
            <a:ext cx="3926940" cy="181632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1F81A24-8ACB-5DD7-EC3E-940E9998B3F1}"/>
              </a:ext>
            </a:extLst>
          </p:cNvPr>
          <p:cNvSpPr/>
          <p:nvPr/>
        </p:nvSpPr>
        <p:spPr>
          <a:xfrm>
            <a:off x="3764869" y="3976222"/>
            <a:ext cx="3342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Harmonic torsional vibrations @ 4, 8, 15, 30, 90 Hz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visible in the outermost coil signal (&lt; 1%)</a:t>
            </a:r>
            <a:endParaRPr lang="en-GB" sz="1200" i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3E1707-AEC1-7D52-AC58-825157104E5B}"/>
              </a:ext>
            </a:extLst>
          </p:cNvPr>
          <p:cNvSpPr/>
          <p:nvPr/>
        </p:nvSpPr>
        <p:spPr>
          <a:xfrm>
            <a:off x="230231" y="5763743"/>
            <a:ext cx="1685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b="0" baseline="0" dirty="0" err="1">
                <a:latin typeface="Overlock" panose="02000506030000020004" pitchFamily="2" charset="0"/>
              </a:rPr>
              <a:t>V</a:t>
            </a:r>
            <a:r>
              <a:rPr lang="en-US" sz="1200" b="0" dirty="0" err="1">
                <a:latin typeface="Overlock" panose="02000506030000020004" pitchFamily="2" charset="0"/>
              </a:rPr>
              <a:t>coil</a:t>
            </a:r>
            <a:r>
              <a:rPr lang="en-US" sz="1200" b="0" baseline="0" dirty="0">
                <a:latin typeface="Overlock" panose="02000506030000020004" pitchFamily="2" charset="0"/>
              </a:rPr>
              <a:t> output at 0.25 rev/s</a:t>
            </a:r>
            <a:endParaRPr lang="en-GB" sz="1200" i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7F38C1-6FD0-0315-AB3A-D8EFE87E48DC}"/>
              </a:ext>
            </a:extLst>
          </p:cNvPr>
          <p:cNvSpPr/>
          <p:nvPr/>
        </p:nvSpPr>
        <p:spPr>
          <a:xfrm>
            <a:off x="7741598" y="4558187"/>
            <a:ext cx="18710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&lt;0.5 units RMS @ 10 mm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low-order differences w.r.t. 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other instruments</a:t>
            </a:r>
          </a:p>
        </p:txBody>
      </p:sp>
    </p:spTree>
    <p:extLst>
      <p:ext uri="{BB962C8B-B14F-4D97-AF65-F5344CB8AC3E}">
        <p14:creationId xmlns:p14="http://schemas.microsoft.com/office/powerpoint/2010/main" val="425344479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96652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algn="l"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58 new/refurbished magnets for fixed-target East Area measured over ~one year</a:t>
            </a:r>
          </a:p>
          <a:p>
            <a:pPr marL="177800" lvl="0" indent="-177800" algn="l"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Extensive use of SSW for integral harmonics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3F0AC14-4C16-4E0F-9AA0-73928B7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" y="-3748"/>
            <a:ext cx="9899267" cy="322052"/>
          </a:xfrm>
          <a:prstGeom prst="rect">
            <a:avLst/>
          </a:prstGeom>
          <a:gradFill rotWithShape="1">
            <a:gsLst>
              <a:gs pos="0">
                <a:srgbClr val="435971">
                  <a:lumMod val="25000"/>
                </a:srgbClr>
              </a:gs>
              <a:gs pos="53000">
                <a:srgbClr val="60789E"/>
              </a:gs>
              <a:gs pos="100000">
                <a:srgbClr val="435971">
                  <a:lumMod val="49000"/>
                </a:srgbClr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aseline="0" dirty="0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Rotating DC mode SSW</a:t>
            </a:r>
          </a:p>
        </p:txBody>
      </p:sp>
      <p:pic>
        <p:nvPicPr>
          <p:cNvPr id="2" name="Content Placeholder 4" descr="A picture containing indoor, ceiling, blue, subway&#10;&#10;Description automatically generated">
            <a:extLst>
              <a:ext uri="{FF2B5EF4-FFF2-40B4-BE49-F238E27FC236}">
                <a16:creationId xmlns:a16="http://schemas.microsoft.com/office/drawing/2014/main" id="{943A7A04-8EE3-906C-3E19-81DB2DD8D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49" y="1020016"/>
            <a:ext cx="3192756" cy="24444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8F85A5-E6D6-8B5B-423E-B06FC362E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36" y="1004538"/>
            <a:ext cx="2827705" cy="2440344"/>
          </a:xfrm>
          <a:prstGeom prst="rect">
            <a:avLst/>
          </a:prstGeom>
        </p:spPr>
      </p:pic>
      <p:pic>
        <p:nvPicPr>
          <p:cNvPr id="4" name="Content Placeholder 4" descr="A picture containing text, device, cluttered, miller&#10;&#10;Description automatically generated">
            <a:extLst>
              <a:ext uri="{FF2B5EF4-FFF2-40B4-BE49-F238E27FC236}">
                <a16:creationId xmlns:a16="http://schemas.microsoft.com/office/drawing/2014/main" id="{A4D45864-8405-ED98-ADD7-BD1D92E557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" y="3532409"/>
            <a:ext cx="3163575" cy="230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CEEEC-12CA-F127-5A59-83D8365C7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186" y="3532409"/>
            <a:ext cx="2599412" cy="23313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5FFB78-E5BC-DFB0-FF7F-F107FA5B486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" y="1018652"/>
            <a:ext cx="1470546" cy="19702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6374FC-4517-5EA4-38CB-52979A1BE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81" y="2193671"/>
            <a:ext cx="1609126" cy="123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E412EE-B65A-920D-EBA5-C452D7FD31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47" y="1018653"/>
            <a:ext cx="1325559" cy="1134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E87BE4-CF8F-E66A-781F-40E353FEF1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1412" y="3532409"/>
            <a:ext cx="3723020" cy="2331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CEFA55-90D0-2B20-5D0F-57FFBD1D2B84}"/>
              </a:ext>
            </a:extLst>
          </p:cNvPr>
          <p:cNvSpPr txBox="1"/>
          <p:nvPr/>
        </p:nvSpPr>
        <p:spPr>
          <a:xfrm>
            <a:off x="6249144" y="5121188"/>
            <a:ext cx="18669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0" dirty="0">
                <a:solidFill>
                  <a:srgbClr val="FF0000"/>
                </a:solidFill>
                <a:latin typeface="Overlock" panose="02000506030000020004" pitchFamily="2" charset="0"/>
              </a:rPr>
              <a:t>0.2 units RMS difference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7324B6-E93E-C723-3C92-680638AAE8C3}"/>
              </a:ext>
            </a:extLst>
          </p:cNvPr>
          <p:cNvSpPr/>
          <p:nvPr/>
        </p:nvSpPr>
        <p:spPr>
          <a:xfrm>
            <a:off x="7221252" y="6147886"/>
            <a:ext cx="26292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Credit: R. Chritin, C. Petrone, P. Rogacki</a:t>
            </a:r>
            <a:endParaRPr lang="fr-FR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AE2642-11A2-AF1E-341F-7B40CBCF4238}"/>
              </a:ext>
            </a:extLst>
          </p:cNvPr>
          <p:cNvSpPr/>
          <p:nvPr/>
        </p:nvSpPr>
        <p:spPr>
          <a:xfrm>
            <a:off x="191568" y="5837984"/>
            <a:ext cx="277672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Ø140 mm quad used for cross-validation</a:t>
            </a:r>
            <a:endParaRPr lang="fr-FR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D1B2B2-E5FE-49F2-4538-BE2D2535208D}"/>
              </a:ext>
            </a:extLst>
          </p:cNvPr>
          <p:cNvSpPr/>
          <p:nvPr/>
        </p:nvSpPr>
        <p:spPr>
          <a:xfrm>
            <a:off x="3432421" y="5875307"/>
            <a:ext cx="224933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up to 128 × 3 mm × 3 mm 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standard DC SSW measurements</a:t>
            </a:r>
            <a:endParaRPr lang="fr-FR" sz="1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9B48B1-7A52-A5F2-A239-A7DF78749F42}"/>
              </a:ext>
            </a:extLst>
          </p:cNvPr>
          <p:cNvSpPr/>
          <p:nvPr/>
        </p:nvSpPr>
        <p:spPr>
          <a:xfrm>
            <a:off x="6590606" y="5832276"/>
            <a:ext cx="262764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Harmonics fitted to actual flux spanned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41808230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03F0AC14-4C16-4E0F-9AA0-73928B7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" y="-3748"/>
            <a:ext cx="9899267" cy="322052"/>
          </a:xfrm>
          <a:prstGeom prst="rect">
            <a:avLst/>
          </a:prstGeom>
          <a:gradFill rotWithShape="1">
            <a:gsLst>
              <a:gs pos="0">
                <a:srgbClr val="435971">
                  <a:lumMod val="25000"/>
                </a:srgbClr>
              </a:gs>
              <a:gs pos="53000">
                <a:srgbClr val="60789E"/>
              </a:gs>
              <a:gs pos="100000">
                <a:srgbClr val="435971">
                  <a:lumMod val="49000"/>
                </a:srgbClr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aseline="0" dirty="0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Pulsed excitation mode SSW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1AB6E-5641-ED89-2013-896CF602A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0" y="413263"/>
            <a:ext cx="4488817" cy="3087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E40288-B3EB-FA58-58CA-508E5B0DE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262" y="411350"/>
            <a:ext cx="3037759" cy="1500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7165C6-BB05-174B-164D-C97CF67E1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830" y="3539098"/>
            <a:ext cx="3417466" cy="25206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0AD7B5-5E44-2D76-45B1-3B240782C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6514" y="413263"/>
            <a:ext cx="2075816" cy="15121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D93642-28D7-0A17-B563-26315B3FD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58" y="3573016"/>
            <a:ext cx="3132348" cy="2450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DC3397-8107-3BDE-48C2-0808C7C0F0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2368" y="2462358"/>
            <a:ext cx="5151173" cy="37989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CD7740A-77C0-E1F1-3A18-016B3F8C0273}"/>
              </a:ext>
            </a:extLst>
          </p:cNvPr>
          <p:cNvGrpSpPr/>
          <p:nvPr/>
        </p:nvGrpSpPr>
        <p:grpSpPr>
          <a:xfrm>
            <a:off x="4665262" y="3106053"/>
            <a:ext cx="5171145" cy="379898"/>
            <a:chOff x="1795022" y="3176552"/>
            <a:chExt cx="7852404" cy="504895"/>
          </a:xfrm>
          <a:solidFill>
            <a:schemeClr val="bg1"/>
          </a:solidFill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671994-9F11-4451-99C9-A8FE4463B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95022" y="3176552"/>
              <a:ext cx="6315956" cy="504895"/>
            </a:xfrm>
            <a:prstGeom prst="rect">
              <a:avLst/>
            </a:prstGeom>
            <a:grpFill/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9155864-28FB-3414-34AD-BCA610F1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0697"/>
            <a:stretch/>
          </p:blipFill>
          <p:spPr>
            <a:xfrm>
              <a:off x="5989315" y="3176552"/>
              <a:ext cx="3658111" cy="504894"/>
            </a:xfrm>
            <a:prstGeom prst="rect">
              <a:avLst/>
            </a:prstGeom>
            <a:grpFill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C5CA46B-ACA7-A3BB-C7BF-835F57401E6D}"/>
              </a:ext>
            </a:extLst>
          </p:cNvPr>
          <p:cNvSpPr/>
          <p:nvPr/>
        </p:nvSpPr>
        <p:spPr>
          <a:xfrm>
            <a:off x="4638675" y="2819856"/>
            <a:ext cx="5325497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Create a 1-turn virtual coil by subtracting measurements at different wire positions </a:t>
            </a:r>
            <a:endParaRPr lang="fr-FR" sz="1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B927F5-CC6C-088E-7F30-8BD937358BED}"/>
              </a:ext>
            </a:extLst>
          </p:cNvPr>
          <p:cNvSpPr/>
          <p:nvPr/>
        </p:nvSpPr>
        <p:spPr>
          <a:xfrm>
            <a:off x="8368855" y="1903170"/>
            <a:ext cx="155844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50-ppm excitation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current reproducibility</a:t>
            </a:r>
            <a:endParaRPr lang="fr-FR" sz="1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33FD6F-A1AB-D8DA-FE8D-D4DBD501356E}"/>
              </a:ext>
            </a:extLst>
          </p:cNvPr>
          <p:cNvSpPr/>
          <p:nvPr/>
        </p:nvSpPr>
        <p:spPr>
          <a:xfrm>
            <a:off x="4594254" y="1903170"/>
            <a:ext cx="195758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Pulsed-mode flux integration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in PS Booster main dipoles</a:t>
            </a:r>
            <a:endParaRPr lang="fr-FR" sz="1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EFE8A5-2114-A8B1-2407-9FF4D5E60FDE}"/>
              </a:ext>
            </a:extLst>
          </p:cNvPr>
          <p:cNvSpPr/>
          <p:nvPr/>
        </p:nvSpPr>
        <p:spPr>
          <a:xfrm>
            <a:off x="3677459" y="3708600"/>
            <a:ext cx="235833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Standard static SSW measurement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added in to recover initial level at I</a:t>
            </a:r>
            <a:r>
              <a:rPr lang="en-US" sz="1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0</a:t>
            </a:r>
            <a:endParaRPr lang="fr-FR" sz="1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4F03F1-C6A3-43FA-658A-3BD85ECC86C5}"/>
              </a:ext>
            </a:extLst>
          </p:cNvPr>
          <p:cNvSpPr/>
          <p:nvPr/>
        </p:nvSpPr>
        <p:spPr>
          <a:xfrm>
            <a:off x="9828" y="6182845"/>
            <a:ext cx="7918204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C Petrone, J Vella Wallbank </a:t>
            </a:r>
            <a:r>
              <a:rPr lang="en-US" sz="1200" b="0" i="1" baseline="0" dirty="0">
                <a:solidFill>
                  <a:srgbClr val="CCCCFF"/>
                </a:solidFill>
                <a:latin typeface="Overlock" panose="02000506030000020004" pitchFamily="2" charset="0"/>
              </a:rPr>
              <a:t>et. al</a:t>
            </a:r>
            <a:r>
              <a:rPr lang="en-US" sz="12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, “</a:t>
            </a:r>
            <a:r>
              <a:rPr lang="en-US" sz="1200" b="0" i="1" baseline="0" dirty="0">
                <a:solidFill>
                  <a:srgbClr val="CCCCFF"/>
                </a:solidFill>
                <a:latin typeface="Overlock" panose="02000506030000020004" pitchFamily="2" charset="0"/>
              </a:rPr>
              <a:t>Implementation of the SSW system in pulsed mode</a:t>
            </a:r>
            <a:r>
              <a:rPr lang="en-US" sz="12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”, to be submitted to Sensors</a:t>
            </a:r>
            <a:endParaRPr lang="fr-FR" sz="1200" b="0" baseline="0" dirty="0">
              <a:solidFill>
                <a:srgbClr val="CCCCFF"/>
              </a:solidFill>
              <a:latin typeface="Overlock" panose="02000506030000020004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985B45-C35A-0CC5-42B5-FF332EA13003}"/>
              </a:ext>
            </a:extLst>
          </p:cNvPr>
          <p:cNvSpPr/>
          <p:nvPr/>
        </p:nvSpPr>
        <p:spPr>
          <a:xfrm>
            <a:off x="3188232" y="5598074"/>
            <a:ext cx="241284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Wire offset X</a:t>
            </a:r>
            <a:r>
              <a:rPr lang="en-US" sz="1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2</a:t>
            </a: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-X</a:t>
            </a:r>
            <a:r>
              <a:rPr lang="en-US" sz="1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1</a:t>
            </a: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: trade-off between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higher S/N and effect of B</a:t>
            </a:r>
            <a:r>
              <a:rPr lang="en-US" sz="1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3</a:t>
            </a:r>
            <a:endParaRPr lang="fr-FR" sz="12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FC99388-050F-25AC-9CF3-9EEEB6B591F8}"/>
              </a:ext>
            </a:extLst>
          </p:cNvPr>
          <p:cNvCxnSpPr>
            <a:cxnSpLocks/>
          </p:cNvCxnSpPr>
          <p:nvPr/>
        </p:nvCxnSpPr>
        <p:spPr>
          <a:xfrm flipV="1">
            <a:off x="5914472" y="3501242"/>
            <a:ext cx="301464" cy="25202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3E32ED1-D3AE-A7F4-D1DE-B59DC26FA55E}"/>
              </a:ext>
            </a:extLst>
          </p:cNvPr>
          <p:cNvSpPr/>
          <p:nvPr/>
        </p:nvSpPr>
        <p:spPr>
          <a:xfrm>
            <a:off x="4637259" y="4765157"/>
            <a:ext cx="175881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200 ppm RMS difference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vs. fixed integral coil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71686751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03F0AC14-4C16-4E0F-9AA0-73928B7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" y="-3748"/>
            <a:ext cx="9899267" cy="322052"/>
          </a:xfrm>
          <a:prstGeom prst="rect">
            <a:avLst/>
          </a:prstGeom>
          <a:gradFill rotWithShape="1">
            <a:gsLst>
              <a:gs pos="0">
                <a:srgbClr val="435971">
                  <a:lumMod val="25000"/>
                </a:srgbClr>
              </a:gs>
              <a:gs pos="53000">
                <a:srgbClr val="60789E"/>
              </a:gs>
              <a:gs pos="100000">
                <a:srgbClr val="435971">
                  <a:lumMod val="49000"/>
                </a:srgbClr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aseline="0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AC excitation mode SSW</a:t>
            </a:r>
            <a:endParaRPr lang="en-US" sz="2400" baseline="0" dirty="0">
              <a:solidFill>
                <a:srgbClr val="FFFFFF"/>
              </a:solidFill>
              <a:latin typeface="Overlock Black" panose="02000503030000020004" pitchFamily="2" charset="0"/>
              <a:cs typeface="Laila SemiBold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9">
                <a:extLst>
                  <a:ext uri="{FF2B5EF4-FFF2-40B4-BE49-F238E27FC236}">
                    <a16:creationId xmlns:a16="http://schemas.microsoft.com/office/drawing/2014/main" id="{BDB7BF7F-034E-48BD-868C-66F8CDFCE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06" y="320884"/>
                <a:ext cx="9866930" cy="11346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17961" dir="2700000" algn="ctr" rotWithShape="0">
                        <a:srgbClr val="3A5698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214313" indent="-214313" algn="l"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en-US" sz="1800" b="0" baseline="0" dirty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Goal: warm check of axis/field direction in HL-LHC corrector package MXBXFA</a:t>
                </a:r>
              </a:p>
              <a:p>
                <a:pPr marL="214313" indent="-214313" algn="l"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en-US" sz="1800" b="0" baseline="0" dirty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Stepwise circular wire movement to mimic a radial search coil: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Φ</m:t>
                        </m:r>
                      </m:e>
                      <m:sub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Φ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𝑛</m:t>
                                </m:r>
                              </m:sub>
                            </m:sSub>
                          </m:sub>
                        </m:s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Φ</m:t>
                        </m:r>
                      </m:e>
                      <m:sub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214313" indent="-214313" algn="l">
                  <a:spcBef>
                    <a:spcPts val="0"/>
                  </a:spcBef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Analytical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sag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correction</m:t>
                    </m:r>
                  </m:oMath>
                </a14:m>
                <a:r>
                  <a:rPr lang="en-US" sz="1800" b="0" i="0" baseline="0" dirty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 vs. longitudinal position</a:t>
                </a:r>
              </a:p>
              <a:p>
                <a:pPr marL="214313" indent="-214313" algn="l">
                  <a:spcBef>
                    <a:spcPts val="0"/>
                  </a:spcBef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Higher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harmonics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not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precise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enough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 </m:t>
                    </m:r>
                    <m:r>
                      <a:rPr lang="en-US" sz="1800" b="0" i="1" baseline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ahoma" pitchFamily="34" charset="0"/>
                      </a:rPr>
                      <m:t>→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only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measured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when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 b="0" i="0" baseline="0" dirty="0" smtClean="0">
                        <a:solidFill>
                          <a:schemeClr val="bg1"/>
                        </a:solidFill>
                        <a:latin typeface="Overlock" panose="02000506030000020004" pitchFamily="2" charset="0"/>
                        <a:cs typeface="Tahoma" pitchFamily="34" charset="0"/>
                      </a:rPr>
                      <m:t>cold</m:t>
                    </m:r>
                  </m:oMath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Rectangle 9">
                <a:extLst>
                  <a:ext uri="{FF2B5EF4-FFF2-40B4-BE49-F238E27FC236}">
                    <a16:creationId xmlns:a16="http://schemas.microsoft.com/office/drawing/2014/main" id="{BDB7BF7F-034E-48BD-868C-66F8CDFCE5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06" y="320884"/>
                <a:ext cx="9866930" cy="1134606"/>
              </a:xfrm>
              <a:prstGeom prst="rect">
                <a:avLst/>
              </a:prstGeom>
              <a:blipFill>
                <a:blip r:embed="rId3"/>
                <a:stretch>
                  <a:fillRect l="-1359" t="-6452" b="-1021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3A5698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79">
            <a:extLst>
              <a:ext uri="{FF2B5EF4-FFF2-40B4-BE49-F238E27FC236}">
                <a16:creationId xmlns:a16="http://schemas.microsoft.com/office/drawing/2014/main" id="{510507F0-7011-32E8-C0CE-1370E90FF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6" y="3600730"/>
            <a:ext cx="4416039" cy="2100089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907F454B-CC28-D426-88B8-9496C9B500B1}"/>
              </a:ext>
            </a:extLst>
          </p:cNvPr>
          <p:cNvGrpSpPr/>
          <p:nvPr/>
        </p:nvGrpSpPr>
        <p:grpSpPr>
          <a:xfrm>
            <a:off x="98436" y="1412776"/>
            <a:ext cx="9601961" cy="1862217"/>
            <a:chOff x="198757" y="1664804"/>
            <a:chExt cx="9601961" cy="186221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9A97778-6F08-7F03-9D73-55D44778D2D6}"/>
                </a:ext>
              </a:extLst>
            </p:cNvPr>
            <p:cNvGrpSpPr/>
            <p:nvPr/>
          </p:nvGrpSpPr>
          <p:grpSpPr>
            <a:xfrm>
              <a:off x="933984" y="1664804"/>
              <a:ext cx="8064896" cy="1820253"/>
              <a:chOff x="596516" y="2388368"/>
              <a:chExt cx="8064896" cy="1820253"/>
            </a:xfrm>
          </p:grpSpPr>
          <p:pic>
            <p:nvPicPr>
              <p:cNvPr id="2" name="Picture 1" descr="A picture containing building, blue&#10;&#10;Description automatically generated">
                <a:extLst>
                  <a:ext uri="{FF2B5EF4-FFF2-40B4-BE49-F238E27FC236}">
                    <a16:creationId xmlns:a16="http://schemas.microsoft.com/office/drawing/2014/main" id="{859AA6E0-3DA9-6F19-C4F3-5CB0F12E29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12" t="49300" r="6288" b="22243"/>
              <a:stretch/>
            </p:blipFill>
            <p:spPr>
              <a:xfrm>
                <a:off x="596516" y="2744924"/>
                <a:ext cx="8064896" cy="1463697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3CCEF1-E96B-CD0B-3E53-4A1F1A60CDED}"/>
                  </a:ext>
                </a:extLst>
              </p:cNvPr>
              <p:cNvSpPr txBox="1"/>
              <p:nvPr/>
            </p:nvSpPr>
            <p:spPr>
              <a:xfrm>
                <a:off x="2144688" y="2388368"/>
                <a:ext cx="309634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600" b="0" baseline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A</a:t>
                </a:r>
                <a:r>
                  <a:rPr lang="en-US" sz="1600" b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3  </a:t>
                </a:r>
                <a:r>
                  <a:rPr lang="en-US" sz="1600" b="0" baseline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B</a:t>
                </a:r>
                <a:r>
                  <a:rPr lang="en-US" sz="1600" b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3  </a:t>
                </a:r>
                <a:r>
                  <a:rPr lang="en-US" sz="1600" b="0" baseline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A</a:t>
                </a:r>
                <a:r>
                  <a:rPr lang="en-US" sz="1600" b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4  </a:t>
                </a:r>
                <a:r>
                  <a:rPr lang="en-US" sz="1600" b="0" baseline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B</a:t>
                </a:r>
                <a:r>
                  <a:rPr lang="en-US" sz="1600" b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4     </a:t>
                </a:r>
                <a:r>
                  <a:rPr lang="en-US" sz="1600" b="0" baseline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A</a:t>
                </a:r>
                <a:r>
                  <a:rPr lang="en-US" sz="1600" b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5   </a:t>
                </a:r>
                <a:r>
                  <a:rPr lang="en-US" sz="1600" b="0" baseline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B</a:t>
                </a:r>
                <a:r>
                  <a:rPr lang="en-US" sz="1600" b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5  </a:t>
                </a:r>
                <a:r>
                  <a:rPr lang="en-US" sz="1600" b="0" baseline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 A</a:t>
                </a:r>
                <a:r>
                  <a:rPr lang="en-US" sz="1600" b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6        </a:t>
                </a:r>
                <a:r>
                  <a:rPr lang="en-US" sz="1600" b="0" baseline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B</a:t>
                </a:r>
                <a:r>
                  <a:rPr lang="en-US" sz="1600" b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6</a:t>
                </a:r>
                <a:r>
                  <a:rPr lang="en-US" sz="1600" b="0" baseline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       A</a:t>
                </a:r>
                <a:r>
                  <a:rPr lang="en-US" sz="1600" b="0">
                    <a:solidFill>
                      <a:schemeClr val="bg1"/>
                    </a:solidFill>
                    <a:latin typeface="Overlock" panose="02000506030000020004" pitchFamily="2" charset="0"/>
                    <a:cs typeface="Tahoma" pitchFamily="34" charset="0"/>
                  </a:rPr>
                  <a:t>3</a:t>
                </a:r>
                <a:endParaRPr lang="en-US" sz="1600"/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F08BFF46-DCDB-AC82-2A92-EE3B747629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4708" y="2708920"/>
                <a:ext cx="0" cy="36004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67C0EAED-5A17-310B-4E43-3C23E186CF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0732" y="2708920"/>
                <a:ext cx="0" cy="36004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293A1E94-7DAC-B92E-231A-E7768B80F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28764" y="2708920"/>
                <a:ext cx="0" cy="36004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5FC0934C-45ED-D884-AB8A-F3B890E91B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6796" y="2708920"/>
                <a:ext cx="0" cy="36004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8AE810FC-BCD4-4388-DDF3-A95CE02E23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4828" y="2708920"/>
                <a:ext cx="0" cy="36004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153A6CC9-5CA5-D394-D453-70D3A23E9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6856" y="2708920"/>
                <a:ext cx="0" cy="36004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8229585A-36CF-6497-9A71-291FA78B73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0892" y="2708920"/>
                <a:ext cx="0" cy="36004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1C86D58-BAF8-2F15-03AD-4196C199C1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2940" y="2708920"/>
                <a:ext cx="0" cy="36004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2B8554A-8849-CB57-93A2-33ECBDD94B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6996" y="2708920"/>
                <a:ext cx="0" cy="36004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719F3D1-AC15-9B03-DF73-34A2B6FC61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120" y="2888940"/>
              <a:ext cx="301464" cy="25202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7DAB2EE-23BF-A248-5633-0BEEB2E901D1}"/>
                </a:ext>
              </a:extLst>
            </p:cNvPr>
            <p:cNvSpPr/>
            <p:nvPr/>
          </p:nvSpPr>
          <p:spPr>
            <a:xfrm>
              <a:off x="198757" y="3065356"/>
              <a:ext cx="7352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200" b="0" baseline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verlock" panose="02000506030000020004" pitchFamily="2" charset="0"/>
                </a:rPr>
                <a:t>SSW</a:t>
              </a:r>
              <a:br>
                <a:rPr lang="en-US" sz="1200" b="0" baseline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verlock" panose="02000506030000020004" pitchFamily="2" charset="0"/>
                </a:rPr>
              </a:br>
              <a:r>
                <a:rPr lang="en-US" sz="1200" b="0" baseline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verlock" panose="02000506030000020004" pitchFamily="2" charset="0"/>
                </a:rPr>
                <a:t>Stage A</a:t>
              </a:r>
              <a:endParaRPr lang="fr-FR" sz="1200" dirty="0"/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2D050C34-186D-BA12-A218-BC3F00347C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07834" y="2924944"/>
              <a:ext cx="385626" cy="21602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968ACF6-E55A-07F6-04F9-F3CF09FF39F5}"/>
                </a:ext>
              </a:extLst>
            </p:cNvPr>
            <p:cNvSpPr/>
            <p:nvPr/>
          </p:nvSpPr>
          <p:spPr>
            <a:xfrm>
              <a:off x="8982434" y="3045566"/>
              <a:ext cx="8182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0" baseline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verlock" panose="02000506030000020004" pitchFamily="2" charset="0"/>
                </a:rPr>
                <a:t>SSW</a:t>
              </a:r>
              <a:br>
                <a:rPr lang="en-US" sz="1200" b="0" baseline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verlock" panose="02000506030000020004" pitchFamily="2" charset="0"/>
                </a:rPr>
              </a:br>
              <a:r>
                <a:rPr lang="en-US" sz="1200" b="0" baseline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verlock" panose="02000506030000020004" pitchFamily="2" charset="0"/>
                </a:rPr>
                <a:t>Stage B</a:t>
              </a:r>
              <a:endParaRPr lang="fr-FR" sz="1200" dirty="0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61F66524-EEB5-A2CA-F958-687F12FCA289}"/>
              </a:ext>
            </a:extLst>
          </p:cNvPr>
          <p:cNvSpPr/>
          <p:nvPr/>
        </p:nvSpPr>
        <p:spPr>
          <a:xfrm>
            <a:off x="18006" y="5730212"/>
            <a:ext cx="446694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Magnets excited sequentially @ 19 Hz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(compromise sensitivity/eddy current effects/available voltage)</a:t>
            </a:r>
            <a:endParaRPr lang="fr-FR" sz="1200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C0F9819-DF2E-8A76-FA32-004469AF19DE}"/>
              </a:ext>
            </a:extLst>
          </p:cNvPr>
          <p:cNvSpPr/>
          <p:nvPr/>
        </p:nvSpPr>
        <p:spPr>
          <a:xfrm>
            <a:off x="4484948" y="5748820"/>
            <a:ext cx="224573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N=1 central + 256 tangential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6-second acquisitions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(oversampling)</a:t>
            </a:r>
            <a:endParaRPr lang="fr-FR" sz="1200" dirty="0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37B33CB-6C37-B941-A7E1-8203050422C9}"/>
              </a:ext>
            </a:extLst>
          </p:cNvPr>
          <p:cNvGrpSpPr/>
          <p:nvPr/>
        </p:nvGrpSpPr>
        <p:grpSpPr>
          <a:xfrm>
            <a:off x="4518092" y="3592442"/>
            <a:ext cx="2212589" cy="2124514"/>
            <a:chOff x="4965287" y="3592442"/>
            <a:chExt cx="2212589" cy="2124514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021F1D6-A7F5-1D98-FC0E-764945403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5287" y="3592442"/>
              <a:ext cx="2212589" cy="2116667"/>
            </a:xfrm>
            <a:prstGeom prst="rect">
              <a:avLst/>
            </a:prstGeom>
          </p:spPr>
        </p:pic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8BA5367-DFDC-3D81-4846-D1E81CD88338}"/>
                </a:ext>
              </a:extLst>
            </p:cNvPr>
            <p:cNvSpPr/>
            <p:nvPr/>
          </p:nvSpPr>
          <p:spPr>
            <a:xfrm>
              <a:off x="6231424" y="5470735"/>
              <a:ext cx="9464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b="0" baseline="0">
                  <a:latin typeface="Overlock" panose="02000506030000020004" pitchFamily="2" charset="0"/>
                </a:rPr>
                <a:t>return wire</a:t>
              </a:r>
              <a:endParaRPr lang="fr-FR" sz="1000" dirty="0"/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22177366-BFE5-DCE9-27A3-1412F7758B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1581" y="5606040"/>
              <a:ext cx="4295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7948F25-7DA9-ED82-934E-15CF0D9B445C}"/>
                  </a:ext>
                </a:extLst>
              </p:cNvPr>
              <p:cNvSpPr/>
              <p:nvPr/>
            </p:nvSpPr>
            <p:spPr>
              <a:xfrm>
                <a:off x="355506" y="3555219"/>
                <a:ext cx="733349" cy="2603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800" b="1" kern="1200" baseline="-250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800" b="1" kern="1200" baseline="-250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800" b="1" kern="1200" baseline="-250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800" b="1" kern="1200" baseline="-250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800" b="1" kern="1200" baseline="-250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800" b="1" kern="1200" baseline="-250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800" b="1" kern="1200" baseline="-250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800" b="1" kern="1200" baseline="-250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800" b="1" kern="1200" baseline="-250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1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sSub>
                            <m:sSubPr>
                              <m:ctrlPr>
                                <a:rPr kumimoji="0" lang="en-US" sz="1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en-US" sz="1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0" lang="en-US" sz="1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kumimoji="0" lang="en-US" sz="1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kumimoji="0" lang="en-US" sz="1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kumimoji="0" lang="en-US" sz="1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𝑉𝑠</m:t>
                      </m:r>
                      <m:r>
                        <a:rPr kumimoji="0" lang="en-US" sz="1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7948F25-7DA9-ED82-934E-15CF0D9B44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06" y="3555219"/>
                <a:ext cx="733349" cy="2603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F1DDA27-EF9A-959A-BB5D-880D1A3ADE1B}"/>
              </a:ext>
            </a:extLst>
          </p:cNvPr>
          <p:cNvSpPr/>
          <p:nvPr/>
        </p:nvSpPr>
        <p:spPr>
          <a:xfrm>
            <a:off x="8598155" y="4282636"/>
            <a:ext cx="127844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Validated vs. DC-SSW on NC quad</a:t>
            </a:r>
            <a:endParaRPr lang="fr-FR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A1FCDF-9E82-F24C-E605-2D9D8395F5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021" b="28042"/>
          <a:stretch/>
        </p:blipFill>
        <p:spPr>
          <a:xfrm>
            <a:off x="6831343" y="3600730"/>
            <a:ext cx="1667751" cy="11970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BA7F6E-CAA2-C236-8BD6-4DD139F41A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1482"/>
          <a:stretch/>
        </p:blipFill>
        <p:spPr>
          <a:xfrm>
            <a:off x="6831345" y="4821218"/>
            <a:ext cx="1667750" cy="8796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C33227-6E32-ED51-447C-CBE385EA40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543"/>
          <a:stretch/>
        </p:blipFill>
        <p:spPr>
          <a:xfrm>
            <a:off x="8575051" y="4821218"/>
            <a:ext cx="1245902" cy="88723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9E5C984-B2F2-23A3-7169-E446986F487D}"/>
              </a:ext>
            </a:extLst>
          </p:cNvPr>
          <p:cNvSpPr/>
          <p:nvPr/>
        </p:nvSpPr>
        <p:spPr>
          <a:xfrm>
            <a:off x="7896416" y="6078173"/>
            <a:ext cx="19255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Credit: E. Dalane, C. Petrone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17550403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25" y="303842"/>
            <a:ext cx="9810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algn="l"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0" baseline="0">
                <a:solidFill>
                  <a:srgbClr val="FFFFFF"/>
                </a:solidFill>
                <a:latin typeface="Overlock" panose="02000506030000020004" pitchFamily="2" charset="0"/>
              </a:rPr>
              <a:t>Used for warm measurement of HL-LHC correctors</a:t>
            </a:r>
          </a:p>
          <a:p>
            <a:pPr marL="177800" lvl="0" indent="-177800" algn="l"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0" baseline="0">
                <a:solidFill>
                  <a:srgbClr val="FFFFFF"/>
                </a:solidFill>
                <a:latin typeface="Overlock" panose="02000506030000020004" pitchFamily="2" charset="0"/>
              </a:rPr>
              <a:t>Flux measurement taken on-the-fly</a:t>
            </a:r>
            <a:endParaRPr lang="en-US" sz="2000" b="0" baseline="0" dirty="0">
              <a:solidFill>
                <a:srgbClr val="FFFFFF"/>
              </a:solidFill>
              <a:latin typeface="Overlock" panose="02000506030000020004" pitchFamily="2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3F0AC14-4C16-4E0F-9AA0-73928B7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" y="-3748"/>
            <a:ext cx="9899267" cy="322052"/>
          </a:xfrm>
          <a:prstGeom prst="rect">
            <a:avLst/>
          </a:prstGeom>
          <a:gradFill rotWithShape="1">
            <a:gsLst>
              <a:gs pos="0">
                <a:srgbClr val="435971">
                  <a:lumMod val="25000"/>
                </a:srgbClr>
              </a:gs>
              <a:gs pos="53000">
                <a:srgbClr val="60789E"/>
              </a:gs>
              <a:gs pos="100000">
                <a:srgbClr val="435971">
                  <a:lumMod val="49000"/>
                </a:srgbClr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aseline="0" dirty="0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Translating Transversal Fluxmeter</a:t>
            </a:r>
          </a:p>
        </p:txBody>
      </p:sp>
      <p:pic>
        <p:nvPicPr>
          <p:cNvPr id="2" name="Picture 1" descr="A picture containing indoor, appliance, device, equipment&#10;&#10;Description automatically generated">
            <a:extLst>
              <a:ext uri="{FF2B5EF4-FFF2-40B4-BE49-F238E27FC236}">
                <a16:creationId xmlns:a16="http://schemas.microsoft.com/office/drawing/2014/main" id="{0FD0B4CB-534D-BF9A-F070-5DDB24FAA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22" t="30247" r="31792" b="28271"/>
          <a:stretch/>
        </p:blipFill>
        <p:spPr>
          <a:xfrm rot="5400000">
            <a:off x="-1427304" y="2609462"/>
            <a:ext cx="5214874" cy="2173430"/>
          </a:xfrm>
          <a:prstGeom prst="rect">
            <a:avLst/>
          </a:prstGeom>
        </p:spPr>
      </p:pic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0E3FDAE1-35CD-65D9-B6A7-B796D58D74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9" r="11641"/>
          <a:stretch/>
        </p:blipFill>
        <p:spPr>
          <a:xfrm>
            <a:off x="7557875" y="1103929"/>
            <a:ext cx="2255665" cy="2427610"/>
          </a:xfrm>
          <a:prstGeom prst="rect">
            <a:avLst/>
          </a:prstGeom>
        </p:spPr>
      </p:pic>
      <p:pic>
        <p:nvPicPr>
          <p:cNvPr id="4" name="Picture 3" descr="A roll of toilet paper&#10;&#10;Description automatically generated">
            <a:extLst>
              <a:ext uri="{FF2B5EF4-FFF2-40B4-BE49-F238E27FC236}">
                <a16:creationId xmlns:a16="http://schemas.microsoft.com/office/drawing/2014/main" id="{3A302410-C5E5-D62E-9BD8-196C03C2B3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12" t="11706" r="41340" b="22639"/>
          <a:stretch/>
        </p:blipFill>
        <p:spPr>
          <a:xfrm rot="5400000">
            <a:off x="5110743" y="1224151"/>
            <a:ext cx="2427609" cy="217343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49B1D0-7A4A-4598-A046-A419049D00E4}"/>
              </a:ext>
            </a:extLst>
          </p:cNvPr>
          <p:cNvCxnSpPr>
            <a:cxnSpLocks/>
          </p:cNvCxnSpPr>
          <p:nvPr/>
        </p:nvCxnSpPr>
        <p:spPr>
          <a:xfrm flipV="1">
            <a:off x="5200439" y="3068960"/>
            <a:ext cx="374128" cy="30171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6E70602-F0BE-FD00-8B4F-049ABFC63D08}"/>
              </a:ext>
            </a:extLst>
          </p:cNvPr>
          <p:cNvSpPr/>
          <p:nvPr/>
        </p:nvSpPr>
        <p:spPr>
          <a:xfrm>
            <a:off x="3656226" y="3139846"/>
            <a:ext cx="158408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Prototype Accura 25® 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3D-printed head</a:t>
            </a:r>
            <a:endParaRPr lang="fr-FR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CDA054-8E67-6900-A810-87AC2F56B5C7}"/>
              </a:ext>
            </a:extLst>
          </p:cNvPr>
          <p:cNvSpPr/>
          <p:nvPr/>
        </p:nvSpPr>
        <p:spPr>
          <a:xfrm>
            <a:off x="3993696" y="1414943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12×30° 160-turn,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16-layer PCB coils</a:t>
            </a:r>
            <a:endParaRPr lang="fr-FR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DA3EEE-136B-7FCC-1E55-5521A6A0B8A0}"/>
              </a:ext>
            </a:extLst>
          </p:cNvPr>
          <p:cNvSpPr/>
          <p:nvPr/>
        </p:nvSpPr>
        <p:spPr>
          <a:xfrm>
            <a:off x="2478742" y="1970990"/>
            <a:ext cx="275909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One additional coil shifted by 15° /30 mm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to improve pitch/yaw misalignment</a:t>
            </a:r>
            <a:endParaRPr lang="fr-FR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21A5ED-BD9E-A171-DAC7-50B36F47A329}"/>
              </a:ext>
            </a:extLst>
          </p:cNvPr>
          <p:cNvSpPr/>
          <p:nvPr/>
        </p:nvSpPr>
        <p:spPr>
          <a:xfrm>
            <a:off x="2339355" y="5241068"/>
            <a:ext cx="1327608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C-fiber moving rod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and guiding tube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(square !)</a:t>
            </a:r>
            <a:endParaRPr lang="fr-FR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ED63-42EA-EE05-86C7-B455A68EC12A}"/>
              </a:ext>
            </a:extLst>
          </p:cNvPr>
          <p:cNvSpPr/>
          <p:nvPr/>
        </p:nvSpPr>
        <p:spPr>
          <a:xfrm>
            <a:off x="2262563" y="1084075"/>
            <a:ext cx="141096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C-fiber guiding tube</a:t>
            </a:r>
            <a:endParaRPr lang="fr-FR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366DF5-AC78-A18F-AB80-B939E00ECB3A}"/>
              </a:ext>
            </a:extLst>
          </p:cNvPr>
          <p:cNvSpPr/>
          <p:nvPr/>
        </p:nvSpPr>
        <p:spPr>
          <a:xfrm>
            <a:off x="2328442" y="4104692"/>
            <a:ext cx="1846236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Sick® PFG08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wire draw encoder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(14 </a:t>
            </a: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µm </a:t>
            </a: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resolution,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300 </a:t>
            </a: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µm </a:t>
            </a: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reproducibility)</a:t>
            </a:r>
            <a:endParaRPr lang="fr-FR" sz="12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C0230C-8C25-F5A3-08BC-EED16E2CB135}"/>
              </a:ext>
            </a:extLst>
          </p:cNvPr>
          <p:cNvCxnSpPr>
            <a:cxnSpLocks/>
          </p:cNvCxnSpPr>
          <p:nvPr/>
        </p:nvCxnSpPr>
        <p:spPr>
          <a:xfrm flipH="1">
            <a:off x="1180133" y="1222574"/>
            <a:ext cx="1124108" cy="9776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46E622-3030-A470-896F-F1BA8AC53561}"/>
              </a:ext>
            </a:extLst>
          </p:cNvPr>
          <p:cNvCxnSpPr>
            <a:cxnSpLocks/>
          </p:cNvCxnSpPr>
          <p:nvPr/>
        </p:nvCxnSpPr>
        <p:spPr>
          <a:xfrm flipH="1" flipV="1">
            <a:off x="983967" y="3601511"/>
            <a:ext cx="1386609" cy="8925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D743CD-2450-AAE0-EF96-B29C31E1D95D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1316596" y="5564234"/>
            <a:ext cx="1022759" cy="1916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E6AC3D-C678-0F32-60F3-F37C3A16EADE}"/>
              </a:ext>
            </a:extLst>
          </p:cNvPr>
          <p:cNvCxnSpPr>
            <a:cxnSpLocks/>
          </p:cNvCxnSpPr>
          <p:nvPr/>
        </p:nvCxnSpPr>
        <p:spPr>
          <a:xfrm flipV="1">
            <a:off x="5184276" y="2009824"/>
            <a:ext cx="374128" cy="2803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F9BD12C-58FB-B0B8-2C02-53542BEC454F}"/>
              </a:ext>
            </a:extLst>
          </p:cNvPr>
          <p:cNvCxnSpPr>
            <a:cxnSpLocks/>
          </p:cNvCxnSpPr>
          <p:nvPr/>
        </p:nvCxnSpPr>
        <p:spPr>
          <a:xfrm flipV="1">
            <a:off x="5211054" y="1533623"/>
            <a:ext cx="499750" cy="3291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C60CA51-4A76-C222-0C1B-E071720259C4}"/>
              </a:ext>
            </a:extLst>
          </p:cNvPr>
          <p:cNvSpPr/>
          <p:nvPr/>
        </p:nvSpPr>
        <p:spPr>
          <a:xfrm>
            <a:off x="5061012" y="5600111"/>
            <a:ext cx="439568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Longitudinal field profile of individual correctors in HL-LHC CP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(deconvolved with coil sensitivity kernel)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Localization accuracy &lt;&lt; target 1 mm</a:t>
            </a:r>
            <a:endParaRPr lang="fr-FR" sz="1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3F3C11-5730-50F0-FF69-3A4EE34C3C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94" r="9287"/>
          <a:stretch/>
        </p:blipFill>
        <p:spPr>
          <a:xfrm>
            <a:off x="7557875" y="3696177"/>
            <a:ext cx="2240206" cy="1888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0AA8A8-0995-77C9-6C62-CE341A3F8D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46" t="3230" r="8089" b="21291"/>
          <a:stretch/>
        </p:blipFill>
        <p:spPr>
          <a:xfrm>
            <a:off x="4376936" y="3696177"/>
            <a:ext cx="3028115" cy="18727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9EECACD-42EA-D96F-0733-B5168E416F85}"/>
              </a:ext>
            </a:extLst>
          </p:cNvPr>
          <p:cNvSpPr/>
          <p:nvPr/>
        </p:nvSpPr>
        <p:spPr>
          <a:xfrm>
            <a:off x="3251560" y="6072118"/>
            <a:ext cx="19255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Credit: E. Dalane, C. Petrone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30438471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03F0AC14-4C16-4E0F-9AA0-73928B7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" y="-3748"/>
            <a:ext cx="9899267" cy="322052"/>
          </a:xfrm>
          <a:prstGeom prst="rect">
            <a:avLst/>
          </a:prstGeom>
          <a:gradFill rotWithShape="1">
            <a:gsLst>
              <a:gs pos="0">
                <a:srgbClr val="435971">
                  <a:lumMod val="25000"/>
                </a:srgbClr>
              </a:gs>
              <a:gs pos="53000">
                <a:srgbClr val="60789E"/>
              </a:gs>
              <a:gs pos="100000">
                <a:srgbClr val="435971">
                  <a:lumMod val="49000"/>
                </a:srgbClr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aseline="0" dirty="0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Translating Axial Fluxmeter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BDB7BF7F-034E-48BD-868C-66F8CDFCE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17" y="449318"/>
            <a:ext cx="587635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A5698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214313" indent="-214313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Goal: Quick in-situ measurement of field map/magnetic axis of 20 solenoids in the upcoming Antiproton Decelerator</a:t>
            </a:r>
            <a:br>
              <a:rPr lang="en-US" sz="18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</a:br>
            <a:r>
              <a:rPr lang="en-US" sz="18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electron cooler</a:t>
            </a:r>
          </a:p>
          <a:p>
            <a:pPr marL="214313" indent="-214313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SSW not possible (clearances, magnet cross-talk)</a:t>
            </a:r>
          </a:p>
          <a:p>
            <a:pPr marL="214313" indent="-214313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Based on translating disc-shaped 8-layer PCB coil array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1F6C81-D9E9-CC0B-B931-D6E6D0887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469" y="2920743"/>
            <a:ext cx="2803639" cy="2646426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EA2A214-6A73-8694-8EB8-89DF07C3D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116" y="440668"/>
            <a:ext cx="3826665" cy="19487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D343B0-5B9B-68DC-0DE4-C56B58C01872}"/>
              </a:ext>
            </a:extLst>
          </p:cNvPr>
          <p:cNvGrpSpPr/>
          <p:nvPr/>
        </p:nvGrpSpPr>
        <p:grpSpPr>
          <a:xfrm>
            <a:off x="73699" y="2920743"/>
            <a:ext cx="2967835" cy="2646426"/>
            <a:chOff x="6275331" y="3210586"/>
            <a:chExt cx="3553716" cy="31238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60A814-D6FD-7EC9-087C-75EF3372F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5331" y="3210586"/>
              <a:ext cx="3553716" cy="312383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F45536-AD77-27BB-B4BF-30AC86003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1061"/>
            <a:stretch/>
          </p:blipFill>
          <p:spPr>
            <a:xfrm>
              <a:off x="7401272" y="4094926"/>
              <a:ext cx="1296144" cy="32672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AAB9F2-8D14-8965-CED1-8B7FF08D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2379"/>
            <a:stretch/>
          </p:blipFill>
          <p:spPr>
            <a:xfrm>
              <a:off x="7905328" y="5540691"/>
              <a:ext cx="1368152" cy="338253"/>
            </a:xfrm>
            <a:prstGeom prst="rect">
              <a:avLst/>
            </a:prstGeom>
          </p:spPr>
        </p:pic>
      </p:grp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F69BAD4-7BF3-2AB3-0345-859EE04E9E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7116" y="2920743"/>
            <a:ext cx="3826665" cy="26464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6FD674-4317-76E5-07D3-4318C39AFF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7115" y="2439481"/>
            <a:ext cx="3826665" cy="39184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0CD68D-D349-C960-65E3-6F137DCA07B2}"/>
              </a:ext>
            </a:extLst>
          </p:cNvPr>
          <p:cNvCxnSpPr>
            <a:cxnSpLocks/>
          </p:cNvCxnSpPr>
          <p:nvPr/>
        </p:nvCxnSpPr>
        <p:spPr>
          <a:xfrm flipV="1">
            <a:off x="3434647" y="5465627"/>
            <a:ext cx="145589" cy="447649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F25E0FD-A65A-A55E-C4E6-B96EADE6385F}"/>
              </a:ext>
            </a:extLst>
          </p:cNvPr>
          <p:cNvSpPr/>
          <p:nvPr/>
        </p:nvSpPr>
        <p:spPr>
          <a:xfrm>
            <a:off x="1470972" y="5868941"/>
            <a:ext cx="283923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4×360° + 1 central, 6-turn  concentric coils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for axial and radial field profile</a:t>
            </a:r>
            <a:endParaRPr lang="fr-FR" sz="12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EF80352-C5F3-1F47-6D74-84BD040EE13D}"/>
              </a:ext>
            </a:extLst>
          </p:cNvPr>
          <p:cNvCxnSpPr>
            <a:cxnSpLocks/>
          </p:cNvCxnSpPr>
          <p:nvPr/>
        </p:nvCxnSpPr>
        <p:spPr>
          <a:xfrm flipH="1" flipV="1">
            <a:off x="5252155" y="5465174"/>
            <a:ext cx="133726" cy="448102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C5D912F-8A61-894D-7C69-FA127F64AAF5}"/>
              </a:ext>
            </a:extLst>
          </p:cNvPr>
          <p:cNvSpPr/>
          <p:nvPr/>
        </p:nvSpPr>
        <p:spPr>
          <a:xfrm>
            <a:off x="4393462" y="5871514"/>
            <a:ext cx="198483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4×4×90°, 6-turn coils 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for magnetic axis localization</a:t>
            </a:r>
            <a:endParaRPr lang="fr-FR" sz="1200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B798239-E03B-1270-5EF1-7759BB6C11DD}"/>
              </a:ext>
            </a:extLst>
          </p:cNvPr>
          <p:cNvSpPr/>
          <p:nvPr/>
        </p:nvSpPr>
        <p:spPr>
          <a:xfrm>
            <a:off x="5691240" y="5157192"/>
            <a:ext cx="341880" cy="19191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F3EB54F-F6BA-B2AA-7577-09ABE265F73A}"/>
              </a:ext>
            </a:extLst>
          </p:cNvPr>
          <p:cNvSpPr/>
          <p:nvPr/>
        </p:nvSpPr>
        <p:spPr>
          <a:xfrm flipH="1">
            <a:off x="2906598" y="5157191"/>
            <a:ext cx="341880" cy="19191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DB9AD4-0A62-1A3D-A0BD-67EC057BCBE2}"/>
              </a:ext>
            </a:extLst>
          </p:cNvPr>
          <p:cNvSpPr/>
          <p:nvPr/>
        </p:nvSpPr>
        <p:spPr>
          <a:xfrm>
            <a:off x="6223438" y="5563681"/>
            <a:ext cx="3653564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Axis defined by centers @ both end gradient peak planes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100 </a:t>
            </a:r>
            <a:r>
              <a:rPr lang="en-US" sz="120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  <a:cs typeface="Calibri" panose="020F0502020204030204" pitchFamily="34" charset="0"/>
              </a:rPr>
              <a:t>µm </a:t>
            </a: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  <a:cs typeface="Calibri" panose="020F0502020204030204" pitchFamily="34" charset="0"/>
              </a:rPr>
              <a:t>axis resolution with one pass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  <a:cs typeface="Calibri" panose="020F0502020204030204" pitchFamily="34" charset="0"/>
              </a:rPr>
            </a:br>
            <a:r>
              <a:rPr lang="en-US" sz="120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  <a:cs typeface="Calibri" panose="020F0502020204030204" pitchFamily="34" charset="0"/>
              </a:rPr>
              <a:t>5</a:t>
            </a:r>
            <a:r>
              <a:rPr lang="en-US" sz="120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0 </a:t>
            </a:r>
            <a:r>
              <a:rPr lang="en-US" sz="120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  <a:cs typeface="Calibri" panose="020F0502020204030204" pitchFamily="34" charset="0"/>
              </a:rPr>
              <a:t>µm </a:t>
            </a: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  <a:cs typeface="Calibri" panose="020F0502020204030204" pitchFamily="34" charset="0"/>
              </a:rPr>
              <a:t>by repeating 9 passes w/ 5 mm offset</a:t>
            </a:r>
            <a:endParaRPr lang="fr-FR" sz="1200" dirty="0">
              <a:latin typeface="Overlock" panose="02000506030000020004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480805-CCF8-0202-468C-9B525275A790}"/>
              </a:ext>
            </a:extLst>
          </p:cNvPr>
          <p:cNvSpPr/>
          <p:nvPr/>
        </p:nvSpPr>
        <p:spPr>
          <a:xfrm>
            <a:off x="644833" y="5535078"/>
            <a:ext cx="161775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10 ppm field resolution</a:t>
            </a:r>
            <a:endParaRPr lang="fr-FR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59532F-483C-CA20-5887-CD0165CF57E3}"/>
              </a:ext>
            </a:extLst>
          </p:cNvPr>
          <p:cNvSpPr txBox="1"/>
          <p:nvPr/>
        </p:nvSpPr>
        <p:spPr>
          <a:xfrm>
            <a:off x="-11206" y="2352669"/>
            <a:ext cx="5468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b="0" baseline="0" dirty="0">
                <a:solidFill>
                  <a:srgbClr val="CCCCFF"/>
                </a:solidFill>
                <a:latin typeface="Overlock" panose="02000506030000020004" pitchFamily="2" charset="0"/>
                <a:cs typeface="Tahoma" pitchFamily="34" charset="0"/>
              </a:rPr>
              <a:t>C Petrone, S. Russenschuck </a:t>
            </a:r>
            <a:r>
              <a:rPr lang="en-US" sz="1200" b="0" i="1" baseline="0" dirty="0">
                <a:solidFill>
                  <a:srgbClr val="CCCCFF"/>
                </a:solidFill>
                <a:latin typeface="Overlock" panose="02000506030000020004" pitchFamily="2" charset="0"/>
                <a:cs typeface="Tahoma" pitchFamily="34" charset="0"/>
              </a:rPr>
              <a:t>et al. , “Induction-coil measurement system for normal and superconducting solenoids”, IEEE Trans. on Appl. Supercond. Vol 32, n. 6 Sept 2022</a:t>
            </a:r>
            <a:endParaRPr lang="en-US" sz="1200" b="0" baseline="0" dirty="0">
              <a:solidFill>
                <a:srgbClr val="CCCCFF"/>
              </a:solidFill>
              <a:latin typeface="Overlock" panose="02000506030000020004" pitchFamily="2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64743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A002A309-0715-3520-EA8E-CBA9C68AB0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35300" r="10232" b="18500"/>
          <a:stretch/>
        </p:blipFill>
        <p:spPr>
          <a:xfrm>
            <a:off x="3739606" y="3589500"/>
            <a:ext cx="3527308" cy="1567692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03F0AC14-4C16-4E0F-9AA0-73928B7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" y="-3748"/>
            <a:ext cx="9899267" cy="322052"/>
          </a:xfrm>
          <a:prstGeom prst="rect">
            <a:avLst/>
          </a:prstGeom>
          <a:gradFill rotWithShape="1">
            <a:gsLst>
              <a:gs pos="0">
                <a:srgbClr val="435971">
                  <a:lumMod val="25000"/>
                </a:srgbClr>
              </a:gs>
              <a:gs pos="53000">
                <a:srgbClr val="60789E"/>
              </a:gs>
              <a:gs pos="100000">
                <a:srgbClr val="435971">
                  <a:lumMod val="49000"/>
                </a:srgbClr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aseline="0" dirty="0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Real-time measurement systems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732" y="280974"/>
            <a:ext cx="98992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b="0" baseline="0" dirty="0">
                <a:solidFill>
                  <a:schemeClr val="bg1"/>
                </a:solidFill>
                <a:latin typeface="Overlock" panose="02000506030000020004" pitchFamily="2" charset="0"/>
              </a:rPr>
              <a:t>6 B-train measurement systems now operational in all normal-conducting CERN rings </a:t>
            </a: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b="0" baseline="0" dirty="0">
                <a:solidFill>
                  <a:schemeClr val="bg1"/>
                </a:solidFill>
                <a:latin typeface="Overlock" panose="02000506030000020004" pitchFamily="2" charset="0"/>
              </a:rPr>
              <a:t>250 kHz data rate, 30 </a:t>
            </a:r>
            <a:r>
              <a:rPr lang="en-US" altLang="en-US" b="0" baseline="0" dirty="0">
                <a:solidFill>
                  <a:schemeClr val="bg1"/>
                </a:solidFill>
                <a:latin typeface="Overlock" panose="02000506030000020004" pitchFamily="2" charset="0"/>
                <a:cs typeface="Calibri" panose="020F0502020204030204" pitchFamily="34" charset="0"/>
              </a:rPr>
              <a:t>µs latency, 2 </a:t>
            </a:r>
            <a:r>
              <a:rPr lang="en-US" altLang="en-US" b="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µT </a:t>
            </a:r>
            <a:r>
              <a:rPr lang="en-US" altLang="en-US" b="0" baseline="0" dirty="0">
                <a:solidFill>
                  <a:schemeClr val="bg1"/>
                </a:solidFill>
                <a:latin typeface="Overlock" panose="02000506030000020004" pitchFamily="2" charset="0"/>
                <a:cs typeface="Calibri" panose="020F0502020204030204" pitchFamily="34" charset="0"/>
              </a:rPr>
              <a:t>resolution, ~100 </a:t>
            </a:r>
            <a:r>
              <a:rPr lang="en-US" altLang="en-US" b="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µT </a:t>
            </a:r>
            <a:r>
              <a:rPr lang="en-US" altLang="en-US" b="0" baseline="0" dirty="0">
                <a:solidFill>
                  <a:schemeClr val="bg1"/>
                </a:solidFill>
                <a:latin typeface="Overlock" panose="02000506030000020004" pitchFamily="2" charset="0"/>
                <a:cs typeface="Calibri" panose="020F0502020204030204" pitchFamily="34" charset="0"/>
              </a:rPr>
              <a:t>absolute accuracy</a:t>
            </a:r>
            <a:endParaRPr lang="en-US" altLang="en-US" b="0" baseline="0" dirty="0">
              <a:solidFill>
                <a:schemeClr val="bg1"/>
              </a:solidFill>
              <a:latin typeface="Overlock" panose="02000506030000020004" pitchFamily="2" charset="0"/>
            </a:endParaRP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b="0" baseline="0" dirty="0">
                <a:solidFill>
                  <a:schemeClr val="bg1"/>
                </a:solidFill>
                <a:latin typeface="Overlock" panose="02000506030000020004" pitchFamily="2" charset="0"/>
              </a:rPr>
              <a:t>Complex, many challenges, simplified systems for smaller scale applications under 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424C58-33BD-EF93-373E-83BAAB4C58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7" t="4302" r="1230" b="2460"/>
          <a:stretch/>
        </p:blipFill>
        <p:spPr>
          <a:xfrm>
            <a:off x="4812614" y="1343090"/>
            <a:ext cx="5074491" cy="2035381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F39849-57C7-A64F-94C9-7AE8605F0E9D}"/>
              </a:ext>
            </a:extLst>
          </p:cNvPr>
          <p:cNvGrpSpPr/>
          <p:nvPr/>
        </p:nvGrpSpPr>
        <p:grpSpPr>
          <a:xfrm>
            <a:off x="224384" y="4046023"/>
            <a:ext cx="3108139" cy="1901820"/>
            <a:chOff x="160867" y="3152775"/>
            <a:chExt cx="4868333" cy="2952750"/>
          </a:xfrm>
        </p:grpSpPr>
        <p:pic>
          <p:nvPicPr>
            <p:cNvPr id="5" name="Picture 4" descr="A picture containing orange, area, dirty, miller&#10;&#10;Description automatically generated">
              <a:extLst>
                <a:ext uri="{FF2B5EF4-FFF2-40B4-BE49-F238E27FC236}">
                  <a16:creationId xmlns:a16="http://schemas.microsoft.com/office/drawing/2014/main" id="{CDD3099B-8132-6CF8-14B7-D7EAB4E7A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0867" y="3152775"/>
              <a:ext cx="4868333" cy="295275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B8ED1E5-C24A-5837-C5AB-8B801A18688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505201" y="4505325"/>
              <a:ext cx="676274" cy="86677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E56744-68AD-D41A-DE46-9461018844A8}"/>
                </a:ext>
              </a:extLst>
            </p:cNvPr>
            <p:cNvSpPr txBox="1"/>
            <p:nvPr/>
          </p:nvSpPr>
          <p:spPr>
            <a:xfrm>
              <a:off x="3990976" y="5372099"/>
              <a:ext cx="863736" cy="52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rgbClr val="FFFFFF"/>
                  </a:solidFill>
                  <a:latin typeface="Calibri" panose="020F0502020204030204" pitchFamily="34" charset="0"/>
                  <a:ea typeface="HardingText-Regular" panose="02000503000000000000" pitchFamily="2" charset="0"/>
                  <a:cs typeface="Calibri" panose="020F0502020204030204" pitchFamily="34" charset="0"/>
                </a:rPr>
                <a:t>NMR probes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6A061C-C33D-9F3A-7EE3-DD14152727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117"/>
          <a:stretch/>
        </p:blipFill>
        <p:spPr>
          <a:xfrm>
            <a:off x="992560" y="1360862"/>
            <a:ext cx="3710608" cy="2017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AD0184-B9CE-C1BA-98F2-C2F2D626C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33" y="2312876"/>
            <a:ext cx="1940164" cy="1612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 descr="A picture containing indoor, cooked&#10;&#10;Description automatically generated">
            <a:extLst>
              <a:ext uri="{FF2B5EF4-FFF2-40B4-BE49-F238E27FC236}">
                <a16:creationId xmlns:a16="http://schemas.microsoft.com/office/drawing/2014/main" id="{9ABFD98C-DCFF-C8C6-3A99-04EA8D9B0D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860" y="4254989"/>
            <a:ext cx="2798607" cy="20989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D98289-235A-7FBD-0E3A-CFFD8FD1A014}"/>
              </a:ext>
            </a:extLst>
          </p:cNvPr>
          <p:cNvSpPr/>
          <p:nvPr/>
        </p:nvSpPr>
        <p:spPr>
          <a:xfrm>
            <a:off x="-45133" y="1343091"/>
            <a:ext cx="109998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LEIR main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bending dipole</a:t>
            </a:r>
            <a:endParaRPr lang="fr-FR" sz="12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B430D3-AE9A-CEBE-0842-3FF0BA5E5758}"/>
              </a:ext>
            </a:extLst>
          </p:cNvPr>
          <p:cNvCxnSpPr>
            <a:cxnSpLocks/>
          </p:cNvCxnSpPr>
          <p:nvPr/>
        </p:nvCxnSpPr>
        <p:spPr>
          <a:xfrm flipV="1">
            <a:off x="2502655" y="2168860"/>
            <a:ext cx="345208" cy="131066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D998A18-5DAB-1F05-223F-ACD4395B8E69}"/>
              </a:ext>
            </a:extLst>
          </p:cNvPr>
          <p:cNvSpPr/>
          <p:nvPr/>
        </p:nvSpPr>
        <p:spPr>
          <a:xfrm>
            <a:off x="1997071" y="3442697"/>
            <a:ext cx="130516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Sensors in the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fringe field region </a:t>
            </a:r>
            <a:endParaRPr lang="fr-FR" sz="1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3B0BFF-B8A9-E615-C652-30C05E9445F1}"/>
              </a:ext>
            </a:extLst>
          </p:cNvPr>
          <p:cNvSpPr/>
          <p:nvPr/>
        </p:nvSpPr>
        <p:spPr>
          <a:xfrm>
            <a:off x="433587" y="3010140"/>
            <a:ext cx="397866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coil</a:t>
            </a:r>
            <a:endParaRPr lang="fr-FR" sz="1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C301D6-61A4-4A19-B2C4-25DE4043D432}"/>
              </a:ext>
            </a:extLst>
          </p:cNvPr>
          <p:cNvSpPr/>
          <p:nvPr/>
        </p:nvSpPr>
        <p:spPr>
          <a:xfrm>
            <a:off x="-5600" y="1985379"/>
            <a:ext cx="92845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FMR marker</a:t>
            </a:r>
            <a:endParaRPr lang="fr-FR" sz="12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BC3C9E7-4BE7-5052-3511-7C150CC716A0}"/>
              </a:ext>
            </a:extLst>
          </p:cNvPr>
          <p:cNvCxnSpPr>
            <a:cxnSpLocks/>
          </p:cNvCxnSpPr>
          <p:nvPr/>
        </p:nvCxnSpPr>
        <p:spPr>
          <a:xfrm flipV="1">
            <a:off x="632520" y="2574786"/>
            <a:ext cx="0" cy="48865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E2C15CB-D935-83D3-DF8D-6D15B6D540D5}"/>
              </a:ext>
            </a:extLst>
          </p:cNvPr>
          <p:cNvCxnSpPr>
            <a:cxnSpLocks/>
          </p:cNvCxnSpPr>
          <p:nvPr/>
        </p:nvCxnSpPr>
        <p:spPr>
          <a:xfrm>
            <a:off x="831453" y="2168860"/>
            <a:ext cx="773175" cy="40592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8E8FDC9-63CB-0B24-C1F7-0561740F9112}"/>
              </a:ext>
            </a:extLst>
          </p:cNvPr>
          <p:cNvSpPr/>
          <p:nvPr/>
        </p:nvSpPr>
        <p:spPr>
          <a:xfrm>
            <a:off x="50558" y="5947843"/>
            <a:ext cx="346228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ISOLDE spectrometer challenges: only fringe region accessible, no spare, no validated FE model</a:t>
            </a:r>
            <a:endParaRPr lang="fr-FR" sz="1200" dirty="0"/>
          </a:p>
        </p:txBody>
      </p:sp>
      <p:pic>
        <p:nvPicPr>
          <p:cNvPr id="34" name="Picture 33" descr="A picture containing icon&#10;&#10;Description automatically generated">
            <a:extLst>
              <a:ext uri="{FF2B5EF4-FFF2-40B4-BE49-F238E27FC236}">
                <a16:creationId xmlns:a16="http://schemas.microsoft.com/office/drawing/2014/main" id="{20DE3262-9A4C-0866-0589-5653A9F818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3" y="5312031"/>
            <a:ext cx="625239" cy="54447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A14CE9D-7975-3AD7-32D8-1CEFC92C51CF}"/>
              </a:ext>
            </a:extLst>
          </p:cNvPr>
          <p:cNvSpPr/>
          <p:nvPr/>
        </p:nvSpPr>
        <p:spPr>
          <a:xfrm>
            <a:off x="3645092" y="5167820"/>
            <a:ext cx="325636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Integral coil proposal for PS system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(U17 unit under test in b. 867)</a:t>
            </a:r>
            <a:endParaRPr lang="fr-FR" sz="1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9657120-7F94-1E08-E468-1CFA14A66AAD}"/>
              </a:ext>
            </a:extLst>
          </p:cNvPr>
          <p:cNvSpPr/>
          <p:nvPr/>
        </p:nvSpPr>
        <p:spPr>
          <a:xfrm>
            <a:off x="7437276" y="3669031"/>
            <a:ext cx="259653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Simplest solution under test so far …</a:t>
            </a:r>
            <a:endParaRPr lang="fr-FR" sz="1200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9F087B0-476E-4BBE-21B2-00F4D79A8EAB}"/>
              </a:ext>
            </a:extLst>
          </p:cNvPr>
          <p:cNvCxnSpPr>
            <a:cxnSpLocks/>
          </p:cNvCxnSpPr>
          <p:nvPr/>
        </p:nvCxnSpPr>
        <p:spPr>
          <a:xfrm flipH="1">
            <a:off x="7058139" y="3904362"/>
            <a:ext cx="443254" cy="20871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0757E2-FE2C-C40F-85EE-26AC904FEF09}"/>
              </a:ext>
            </a:extLst>
          </p:cNvPr>
          <p:cNvCxnSpPr>
            <a:cxnSpLocks/>
          </p:cNvCxnSpPr>
          <p:nvPr/>
        </p:nvCxnSpPr>
        <p:spPr>
          <a:xfrm>
            <a:off x="9124007" y="4001386"/>
            <a:ext cx="557609" cy="129195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763FBFF-22B3-A46B-E0AD-059F095791C0}"/>
              </a:ext>
            </a:extLst>
          </p:cNvPr>
          <p:cNvSpPr/>
          <p:nvPr/>
        </p:nvSpPr>
        <p:spPr>
          <a:xfrm>
            <a:off x="3685515" y="6132509"/>
            <a:ext cx="29851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Credit: A. Beaumont, V. DI Capua, M. Pentella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5797247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3F6E7BA-46B5-BBFC-E6B1-1660E20ABFAE}"/>
              </a:ext>
            </a:extLst>
          </p:cNvPr>
          <p:cNvGrpSpPr/>
          <p:nvPr/>
        </p:nvGrpSpPr>
        <p:grpSpPr>
          <a:xfrm>
            <a:off x="128464" y="3891243"/>
            <a:ext cx="2339102" cy="1661993"/>
            <a:chOff x="35164" y="3155630"/>
            <a:chExt cx="2339102" cy="16619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BDA1A6-F18E-44ED-24E3-61AE15805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950" b="44378"/>
            <a:stretch/>
          </p:blipFill>
          <p:spPr>
            <a:xfrm>
              <a:off x="298465" y="3462620"/>
              <a:ext cx="1724266" cy="102175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84DF5A-1F88-02A1-274A-7F6180AFC798}"/>
                </a:ext>
              </a:extLst>
            </p:cNvPr>
            <p:cNvSpPr/>
            <p:nvPr/>
          </p:nvSpPr>
          <p:spPr>
            <a:xfrm>
              <a:off x="35164" y="3155630"/>
              <a:ext cx="2339102" cy="1661993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b="1" kern="1200" baseline="-250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sz="1200" b="0" baseline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verlock" panose="02000506030000020004" pitchFamily="2" charset="0"/>
                </a:rPr>
                <a:t>Arepoc</a:t>
              </a:r>
              <a:r>
                <a:rPr lang="en-US" sz="1200" b="0" baseline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verlock" panose="02000506030000020004" pitchFamily="2" charset="0"/>
                </a:rPr>
                <a:t> HHP-NP 2067 Hall Probe</a:t>
              </a:r>
              <a:endParaRPr lang="fr-FR" sz="1200" baseline="0" dirty="0"/>
            </a:p>
            <a:p>
              <a:endPara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endParaRPr>
            </a:p>
            <a:p>
              <a:endPara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endParaRPr>
            </a:p>
            <a:p>
              <a:endPara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endParaRPr>
            </a:p>
            <a:p>
              <a:endPara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endParaRPr>
            </a:p>
            <a:p>
              <a:r>
                <a:rPr lang="en-US" sz="1200" b="0" baseline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verlock" panose="02000506030000020004" pitchFamily="2" charset="0"/>
                </a:rPr>
                <a:t>594 cm</a:t>
              </a:r>
              <a:r>
                <a:rPr lang="en-US" sz="1200" b="0" baseline="30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verlock" panose="02000506030000020004" pitchFamily="2" charset="0"/>
                </a:rPr>
                <a:t>2 </a:t>
              </a:r>
              <a:r>
                <a:rPr lang="en-US" sz="1200" b="0" baseline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verlock" panose="02000506030000020004" pitchFamily="2" charset="0"/>
                </a:rPr>
                <a:t>160-turn 16-layer PCB coil</a:t>
              </a:r>
              <a:endParaRPr lang="fr-FR" sz="1200" baseline="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-1" y="307891"/>
            <a:ext cx="56730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algn="l"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Problem: indefinitely long integration of fixed-coil output </a:t>
            </a:r>
          </a:p>
          <a:p>
            <a:pPr marL="177800" lvl="0" indent="-177800" algn="l"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Kalman filtering for optimal estimation of the field in the presence of model (voltage offset V</a:t>
            </a:r>
            <a:r>
              <a:rPr lang="en-US" sz="1800" b="0" dirty="0">
                <a:solidFill>
                  <a:srgbClr val="FFFFFF"/>
                </a:solidFill>
                <a:latin typeface="Overlock" panose="02000506030000020004" pitchFamily="2" charset="0"/>
              </a:rPr>
              <a:t>0</a:t>
            </a:r>
            <a:r>
              <a:rPr lang="en-US" sz="18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) + measurement noise</a:t>
            </a:r>
          </a:p>
          <a:p>
            <a:pPr marL="177800" lvl="0" indent="-177800" algn="l"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Combining coil/Hall probe </a:t>
            </a:r>
            <a:r>
              <a:rPr lang="en-US" sz="1800" b="0" baseline="0" dirty="0">
                <a:solidFill>
                  <a:srgbClr val="FFFFFF"/>
                </a:solidFill>
                <a:latin typeface="HardingText-Regular" panose="02000503000000000000" pitchFamily="2" charset="0"/>
                <a:ea typeface="HardingText-Regular" panose="02000503000000000000" pitchFamily="2" charset="0"/>
              </a:rPr>
              <a:t>→ </a:t>
            </a:r>
            <a:r>
              <a:rPr lang="en-US" sz="1800" b="0" u="sng" baseline="0" dirty="0">
                <a:solidFill>
                  <a:srgbClr val="FFFFFF"/>
                </a:solidFill>
                <a:latin typeface="Overlock" panose="02000506030000020004" pitchFamily="2" charset="0"/>
              </a:rPr>
              <a:t>three orders of magnitude </a:t>
            </a:r>
            <a:r>
              <a:rPr lang="en-US" sz="18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improvement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3F0AC14-4C16-4E0F-9AA0-73928B7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" y="-3748"/>
            <a:ext cx="9899267" cy="322052"/>
          </a:xfrm>
          <a:prstGeom prst="rect">
            <a:avLst/>
          </a:prstGeom>
          <a:gradFill rotWithShape="1">
            <a:gsLst>
              <a:gs pos="0">
                <a:srgbClr val="435971">
                  <a:lumMod val="25000"/>
                </a:srgbClr>
              </a:gs>
              <a:gs pos="53000">
                <a:srgbClr val="60789E"/>
              </a:gs>
              <a:gs pos="100000">
                <a:srgbClr val="435971">
                  <a:lumMod val="49000"/>
                </a:srgbClr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aseline="0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Integrator drift cancellation with data fusion</a:t>
            </a:r>
            <a:endParaRPr lang="en-US" sz="2400" baseline="0" dirty="0">
              <a:solidFill>
                <a:srgbClr val="FFFFFF"/>
              </a:solidFill>
              <a:latin typeface="Overlock Black" panose="02000503030000020004" pitchFamily="2" charset="0"/>
              <a:cs typeface="Laila SemiBold" panose="020000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556138-5CB7-4D6F-90F2-74420C4145A4}"/>
              </a:ext>
            </a:extLst>
          </p:cNvPr>
          <p:cNvSpPr/>
          <p:nvPr/>
        </p:nvSpPr>
        <p:spPr>
          <a:xfrm>
            <a:off x="13756" y="5939204"/>
            <a:ext cx="5485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V. Di Capua, M. Pentella </a:t>
            </a:r>
            <a:r>
              <a:rPr lang="en-US" sz="1200" b="0" i="1" baseline="0" dirty="0">
                <a:solidFill>
                  <a:srgbClr val="CCCCFF"/>
                </a:solidFill>
                <a:latin typeface="Overlock" panose="02000506030000020004" pitchFamily="2" charset="0"/>
              </a:rPr>
              <a:t>et al., “Drift-free integration in magnetic measurements</a:t>
            </a:r>
            <a:br>
              <a:rPr lang="en-US" sz="1200" b="0" i="1" baseline="0" dirty="0">
                <a:solidFill>
                  <a:srgbClr val="CCCCFF"/>
                </a:solidFill>
                <a:latin typeface="Overlock" panose="02000506030000020004" pitchFamily="2" charset="0"/>
              </a:rPr>
            </a:br>
            <a:r>
              <a:rPr lang="en-US" sz="1200" b="0" i="1" baseline="0" dirty="0">
                <a:solidFill>
                  <a:srgbClr val="CCCCFF"/>
                </a:solidFill>
                <a:latin typeface="Overlock" panose="02000506030000020004" pitchFamily="2" charset="0"/>
              </a:rPr>
              <a:t> achieved by data fusion ”, Sensors 2022, 22, 182</a:t>
            </a:r>
            <a:endParaRPr lang="en-GB" sz="1200" dirty="0">
              <a:solidFill>
                <a:srgbClr val="CCCC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AABBAC-AC9D-2F81-29DF-2F0F7D7555ED}"/>
              </a:ext>
            </a:extLst>
          </p:cNvPr>
          <p:cNvSpPr/>
          <p:nvPr/>
        </p:nvSpPr>
        <p:spPr>
          <a:xfrm>
            <a:off x="8290477" y="1986172"/>
            <a:ext cx="1253933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Uncorrected drift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60 ppm/s</a:t>
            </a:r>
            <a:endParaRPr lang="fr-FR" sz="1200" baseline="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3FFA280-3669-7E25-0E79-CCFD5CED19C2}"/>
              </a:ext>
            </a:extLst>
          </p:cNvPr>
          <p:cNvCxnSpPr>
            <a:cxnSpLocks/>
          </p:cNvCxnSpPr>
          <p:nvPr/>
        </p:nvCxnSpPr>
        <p:spPr>
          <a:xfrm flipH="1">
            <a:off x="1298015" y="4164613"/>
            <a:ext cx="399913" cy="4320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7857493-DBB0-772D-16ED-99632A5E73CF}"/>
              </a:ext>
            </a:extLst>
          </p:cNvPr>
          <p:cNvSpPr/>
          <p:nvPr/>
        </p:nvSpPr>
        <p:spPr>
          <a:xfrm>
            <a:off x="143863" y="2594806"/>
            <a:ext cx="132760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State-space model</a:t>
            </a:r>
            <a:endParaRPr lang="fr-FR" sz="1200" baseline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897504-0C8E-429C-C575-3E726AB51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553" y="2525914"/>
            <a:ext cx="3019846" cy="4763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B49F6B-0090-2F77-B498-95BC47F41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75" y="3447785"/>
            <a:ext cx="1724266" cy="4096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4D47AD-0E6B-C79F-4481-B01983FE1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166" y="3454615"/>
            <a:ext cx="1133633" cy="5525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9CA0BB-7559-8CD3-3103-FF5539A79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0221" y="376321"/>
            <a:ext cx="2412268" cy="59580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FCE47C-304F-0427-A3F1-12E890771753}"/>
              </a:ext>
            </a:extLst>
          </p:cNvPr>
          <p:cNvSpPr/>
          <p:nvPr/>
        </p:nvSpPr>
        <p:spPr>
          <a:xfrm>
            <a:off x="1184567" y="2107874"/>
            <a:ext cx="1396536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Field = hidden state</a:t>
            </a:r>
            <a:endParaRPr lang="fr-FR" sz="1200" baseline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F1846B-5AE6-8012-9FF6-B6ABC7CF2D01}"/>
              </a:ext>
            </a:extLst>
          </p:cNvPr>
          <p:cNvSpPr/>
          <p:nvPr/>
        </p:nvSpPr>
        <p:spPr>
          <a:xfrm>
            <a:off x="3182166" y="2107874"/>
            <a:ext cx="19399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Coil voltage  = input variable</a:t>
            </a:r>
            <a:endParaRPr lang="fr-FR" sz="1200" baseline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80633B-D979-5926-13FF-8B07AB29888D}"/>
              </a:ext>
            </a:extLst>
          </p:cNvPr>
          <p:cNvSpPr/>
          <p:nvPr/>
        </p:nvSpPr>
        <p:spPr>
          <a:xfrm>
            <a:off x="162723" y="3156461"/>
            <a:ext cx="2254143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Case I: measurement = Hall probe</a:t>
            </a:r>
            <a:endParaRPr lang="fr-FR" sz="1200" baseline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A6BFE1-D202-DEF4-E561-E7D7213E078C}"/>
              </a:ext>
            </a:extLst>
          </p:cNvPr>
          <p:cNvSpPr/>
          <p:nvPr/>
        </p:nvSpPr>
        <p:spPr>
          <a:xfrm>
            <a:off x="2552682" y="3162625"/>
            <a:ext cx="2762296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Case II: measurement = excitation current</a:t>
            </a:r>
            <a:endParaRPr lang="fr-FR" sz="1200" baseline="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425066-C952-2E89-285C-989CF7901075}"/>
              </a:ext>
            </a:extLst>
          </p:cNvPr>
          <p:cNvCxnSpPr>
            <a:cxnSpLocks/>
          </p:cNvCxnSpPr>
          <p:nvPr/>
        </p:nvCxnSpPr>
        <p:spPr>
          <a:xfrm flipH="1" flipV="1">
            <a:off x="1497971" y="5073313"/>
            <a:ext cx="199957" cy="2396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5B46AFD-2667-D25B-2FA5-E96A4FE38792}"/>
              </a:ext>
            </a:extLst>
          </p:cNvPr>
          <p:cNvSpPr/>
          <p:nvPr/>
        </p:nvSpPr>
        <p:spPr>
          <a:xfrm>
            <a:off x="8138334" y="3557406"/>
            <a:ext cx="146226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V</a:t>
            </a:r>
            <a:r>
              <a:rPr lang="en-US" sz="1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0 </a:t>
            </a: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estimated 0—50 s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53 ppm/s</a:t>
            </a:r>
            <a:endParaRPr lang="fr-FR" sz="1200" baseline="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08845A-B1F1-F55F-C1E7-DD5E8DE7DD30}"/>
              </a:ext>
            </a:extLst>
          </p:cNvPr>
          <p:cNvSpPr/>
          <p:nvPr/>
        </p:nvSpPr>
        <p:spPr>
          <a:xfrm>
            <a:off x="8109899" y="2823219"/>
            <a:ext cx="162576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V</a:t>
            </a:r>
            <a:r>
              <a:rPr lang="en-US" sz="1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0 </a:t>
            </a: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updated on plateaus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3 ppm/s</a:t>
            </a:r>
            <a:endParaRPr lang="fr-FR" sz="1200" baseline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1B9042-6B78-F387-FA08-150C4DA963B2}"/>
              </a:ext>
            </a:extLst>
          </p:cNvPr>
          <p:cNvSpPr/>
          <p:nvPr/>
        </p:nvSpPr>
        <p:spPr>
          <a:xfrm>
            <a:off x="8108679" y="5284995"/>
            <a:ext cx="141737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Kalman + Hall probe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0.03 ppm/s</a:t>
            </a:r>
            <a:endParaRPr lang="fr-FR" sz="1200" baseline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132CA1-8E09-2616-6D80-776F45571ECC}"/>
              </a:ext>
            </a:extLst>
          </p:cNvPr>
          <p:cNvSpPr/>
          <p:nvPr/>
        </p:nvSpPr>
        <p:spPr>
          <a:xfrm>
            <a:off x="8108679" y="4577371"/>
            <a:ext cx="152157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Kalman + exc. current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0.08 ppm/s</a:t>
            </a:r>
            <a:endParaRPr lang="fr-FR" sz="1200" baseline="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E3E44BF-0A07-1B21-9956-3978DEDD04D6}"/>
              </a:ext>
            </a:extLst>
          </p:cNvPr>
          <p:cNvCxnSpPr>
            <a:cxnSpLocks/>
          </p:cNvCxnSpPr>
          <p:nvPr/>
        </p:nvCxnSpPr>
        <p:spPr>
          <a:xfrm flipH="1">
            <a:off x="7924183" y="2203480"/>
            <a:ext cx="399913" cy="43204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E43EA61-3372-AC38-A7F4-8DFDC3E2AF40}"/>
              </a:ext>
            </a:extLst>
          </p:cNvPr>
          <p:cNvCxnSpPr>
            <a:cxnSpLocks/>
          </p:cNvCxnSpPr>
          <p:nvPr/>
        </p:nvCxnSpPr>
        <p:spPr>
          <a:xfrm flipH="1">
            <a:off x="7763379" y="3036626"/>
            <a:ext cx="399913" cy="43204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85A924D-2F42-8512-5CE0-1E3628934EC2}"/>
              </a:ext>
            </a:extLst>
          </p:cNvPr>
          <p:cNvCxnSpPr>
            <a:cxnSpLocks/>
          </p:cNvCxnSpPr>
          <p:nvPr/>
        </p:nvCxnSpPr>
        <p:spPr>
          <a:xfrm flipH="1">
            <a:off x="7709986" y="3703786"/>
            <a:ext cx="519378" cy="2549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ECADC33-39DB-5AE3-28C7-90CF5D733D4B}"/>
              </a:ext>
            </a:extLst>
          </p:cNvPr>
          <p:cNvCxnSpPr>
            <a:cxnSpLocks/>
          </p:cNvCxnSpPr>
          <p:nvPr/>
        </p:nvCxnSpPr>
        <p:spPr>
          <a:xfrm flipH="1">
            <a:off x="7938278" y="4832610"/>
            <a:ext cx="385818" cy="14496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7EF7AD0-C6E9-0396-0A78-D2A6847AB0EB}"/>
              </a:ext>
            </a:extLst>
          </p:cNvPr>
          <p:cNvCxnSpPr>
            <a:cxnSpLocks/>
          </p:cNvCxnSpPr>
          <p:nvPr/>
        </p:nvCxnSpPr>
        <p:spPr>
          <a:xfrm flipH="1">
            <a:off x="7905328" y="5515827"/>
            <a:ext cx="436340" cy="1418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38843A6-3291-8B91-4581-97CE3C57E240}"/>
              </a:ext>
            </a:extLst>
          </p:cNvPr>
          <p:cNvCxnSpPr>
            <a:cxnSpLocks/>
          </p:cNvCxnSpPr>
          <p:nvPr/>
        </p:nvCxnSpPr>
        <p:spPr>
          <a:xfrm flipH="1" flipV="1">
            <a:off x="7625285" y="5873387"/>
            <a:ext cx="560086" cy="2966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64EAF08-F4C3-9AE1-2235-397BBBE60D60}"/>
              </a:ext>
            </a:extLst>
          </p:cNvPr>
          <p:cNvSpPr/>
          <p:nvPr/>
        </p:nvSpPr>
        <p:spPr>
          <a:xfrm>
            <a:off x="8117495" y="5906748"/>
            <a:ext cx="139974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Actual eddy current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decay transient</a:t>
            </a:r>
            <a:endParaRPr lang="fr-FR" sz="1200" baseline="0" dirty="0"/>
          </a:p>
        </p:txBody>
      </p:sp>
      <p:pic>
        <p:nvPicPr>
          <p:cNvPr id="45" name="Picture 44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482BD25A-29AE-B681-9F0C-86749BBDB1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344" y="4195231"/>
            <a:ext cx="1133633" cy="87721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1BDBB8A0-FA9F-F931-0D00-8FC90E2973B2}"/>
              </a:ext>
            </a:extLst>
          </p:cNvPr>
          <p:cNvSpPr/>
          <p:nvPr/>
        </p:nvSpPr>
        <p:spPr>
          <a:xfrm>
            <a:off x="3350803" y="5260536"/>
            <a:ext cx="54053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DCCT</a:t>
            </a:r>
            <a:endParaRPr 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303994465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1014422" y="800708"/>
            <a:ext cx="7877156" cy="4539512"/>
          </a:xfrm>
          <a:prstGeom prst="rect">
            <a:avLst/>
          </a:prstGeom>
          <a:noFill/>
          <a:ln w="3175" algn="ctr">
            <a:noFill/>
            <a:miter lim="800000"/>
            <a:headEnd/>
            <a:tailEnd type="none" w="sm" len="sm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ts val="12000"/>
              </a:lnSpc>
              <a:spcBef>
                <a:spcPts val="0"/>
              </a:spcBef>
              <a:defRPr/>
            </a:pPr>
            <a:r>
              <a:rPr lang="en-GB" sz="9600" b="0" baseline="0" dirty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Part I</a:t>
            </a:r>
            <a:br>
              <a:rPr lang="en-GB" sz="9600" baseline="0" dirty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GB" sz="9600" baseline="0" dirty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Team, Projects,</a:t>
            </a:r>
            <a:br>
              <a:rPr lang="en-GB" sz="9600" baseline="0" dirty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GB" sz="9600" baseline="0" dirty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Infrastructure</a:t>
            </a:r>
            <a:endParaRPr lang="en-GB" sz="9600" baseline="0" dirty="0">
              <a:solidFill>
                <a:srgbClr val="81FFD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verlock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15125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hasianid&#10;&#10;Description automatically generated">
            <a:extLst>
              <a:ext uri="{FF2B5EF4-FFF2-40B4-BE49-F238E27FC236}">
                <a16:creationId xmlns:a16="http://schemas.microsoft.com/office/drawing/2014/main" id="{14A71EA2-252D-84AA-4719-5D2F58BEA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932"/>
            <a:ext cx="9906000" cy="60994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3F0AC14-4C16-4E0F-9AA0-73928B7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" y="-3748"/>
            <a:ext cx="9899267" cy="322052"/>
          </a:xfrm>
          <a:prstGeom prst="rect">
            <a:avLst/>
          </a:prstGeom>
          <a:gradFill rotWithShape="1">
            <a:gsLst>
              <a:gs pos="0">
                <a:srgbClr val="435971">
                  <a:lumMod val="25000"/>
                </a:srgbClr>
              </a:gs>
              <a:gs pos="53000">
                <a:srgbClr val="60789E"/>
              </a:gs>
              <a:gs pos="100000">
                <a:srgbClr val="435971">
                  <a:lumMod val="49000"/>
                </a:srgbClr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aseline="0" dirty="0">
                <a:solidFill>
                  <a:srgbClr val="FFFFFF"/>
                </a:solidFill>
                <a:latin typeface="Overlock Black" panose="02000503030000020004" pitchFamily="2" charset="0"/>
              </a:rPr>
              <a:t>Thanks for your attention</a:t>
            </a:r>
            <a:endParaRPr lang="en-US" sz="2400" b="0" baseline="0" dirty="0">
              <a:solidFill>
                <a:srgbClr val="FFFFFF"/>
              </a:solidFill>
              <a:latin typeface="Overlock Black" panose="0200050303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D39D7-0557-AB8F-644C-CA328211D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6" y="318304"/>
            <a:ext cx="9217024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>
              <a:spcAft>
                <a:spcPts val="0"/>
              </a:spcAft>
            </a:pPr>
            <a:r>
              <a:rPr lang="en-US" altLang="en-US" b="0" baseline="0" dirty="0">
                <a:solidFill>
                  <a:schemeClr val="bg1"/>
                </a:solidFill>
                <a:latin typeface="Overlock" panose="02000506030000020004" pitchFamily="2" charset="0"/>
              </a:rPr>
              <a:t>… don’t miss these other presentations from CERN: </a:t>
            </a: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b="0" baseline="0">
                <a:solidFill>
                  <a:schemeClr val="bg1"/>
                </a:solidFill>
                <a:latin typeface="Overlock" panose="02000506030000020004" pitchFamily="2" charset="0"/>
              </a:rPr>
              <a:t>Improving the performance of a three-axes Hall probe mapper system </a:t>
            </a:r>
            <a:r>
              <a:rPr lang="en-US" altLang="en-US" b="0" baseline="0" dirty="0">
                <a:solidFill>
                  <a:schemeClr val="bg1"/>
                </a:solidFill>
                <a:latin typeface="Overlock" panose="02000506030000020004" pitchFamily="2" charset="0"/>
              </a:rPr>
              <a:t>(Melvin Liebsch)</a:t>
            </a: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b="0" baseline="0" dirty="0">
                <a:solidFill>
                  <a:schemeClr val="bg1"/>
                </a:solidFill>
                <a:latin typeface="Overlock" panose="02000506030000020004" pitchFamily="2" charset="0"/>
              </a:rPr>
              <a:t>“</a:t>
            </a:r>
            <a:r>
              <a:rPr lang="en-GB" altLang="en-US" b="0" baseline="0" dirty="0">
                <a:solidFill>
                  <a:schemeClr val="bg1"/>
                </a:solidFill>
                <a:latin typeface="Overlock" panose="02000506030000020004" pitchFamily="2" charset="0"/>
              </a:rPr>
              <a:t>Hysteresis </a:t>
            </a:r>
            <a:r>
              <a:rPr lang="en-GB" altLang="en-US" b="0" baseline="0" dirty="0" err="1">
                <a:solidFill>
                  <a:schemeClr val="bg1"/>
                </a:solidFill>
                <a:latin typeface="Overlock" panose="02000506030000020004" pitchFamily="2" charset="0"/>
              </a:rPr>
              <a:t>Modeling</a:t>
            </a:r>
            <a:r>
              <a:rPr lang="en-GB" altLang="en-US" b="0" baseline="0" dirty="0">
                <a:solidFill>
                  <a:schemeClr val="bg1"/>
                </a:solidFill>
                <a:latin typeface="Overlock" panose="02000506030000020004" pitchFamily="2" charset="0"/>
              </a:rPr>
              <a:t> in Iron-Dominated Magnets Based on a Multi-Layered NARX Neural Network Approach</a:t>
            </a:r>
            <a:r>
              <a:rPr lang="en-US" altLang="en-US" b="0" baseline="0" dirty="0">
                <a:solidFill>
                  <a:schemeClr val="bg1"/>
                </a:solidFill>
                <a:latin typeface="Overlock" panose="02000506030000020004" pitchFamily="2" charset="0"/>
              </a:rPr>
              <a:t>” (Vincenzo Di Capua)</a:t>
            </a: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b="0" baseline="0">
              <a:solidFill>
                <a:schemeClr val="bg1"/>
              </a:solidFill>
              <a:latin typeface="Overlock" panose="02000506030000020004" pitchFamily="2" charset="0"/>
            </a:endParaRP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b="0" baseline="0">
              <a:solidFill>
                <a:schemeClr val="bg1"/>
              </a:solidFill>
              <a:latin typeface="Overlock" panose="02000506030000020004" pitchFamily="2" charset="0"/>
            </a:endParaRP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b="0" baseline="0">
              <a:solidFill>
                <a:schemeClr val="bg1"/>
              </a:solidFill>
              <a:latin typeface="Overlock" panose="02000506030000020004" pitchFamily="2" charset="0"/>
            </a:endParaRP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b="0" baseline="0">
              <a:solidFill>
                <a:schemeClr val="bg1"/>
              </a:solidFill>
              <a:latin typeface="Overlock" panose="02000506030000020004" pitchFamily="2" charset="0"/>
            </a:endParaRP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b="0" baseline="0">
              <a:solidFill>
                <a:schemeClr val="bg1"/>
              </a:solidFill>
              <a:latin typeface="Overlock" panose="02000506030000020004" pitchFamily="2" charset="0"/>
            </a:endParaRP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b="0" baseline="0">
              <a:solidFill>
                <a:schemeClr val="bg1"/>
              </a:solidFill>
              <a:latin typeface="Overlock" panose="02000506030000020004" pitchFamily="2" charset="0"/>
            </a:endParaRP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b="0" baseline="0">
              <a:solidFill>
                <a:schemeClr val="bg1"/>
              </a:solidFill>
              <a:latin typeface="Overlock" panose="02000506030000020004" pitchFamily="2" charset="0"/>
            </a:endParaRP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b="0" baseline="0">
              <a:solidFill>
                <a:schemeClr val="bg1"/>
              </a:solidFill>
              <a:latin typeface="Overlock" panose="02000506030000020004" pitchFamily="2" charset="0"/>
            </a:endParaRP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b="0" baseline="0">
              <a:solidFill>
                <a:schemeClr val="bg1"/>
              </a:solidFill>
              <a:latin typeface="Overlock" panose="02000506030000020004" pitchFamily="2" charset="0"/>
            </a:endParaRP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b="0" baseline="0">
              <a:solidFill>
                <a:schemeClr val="bg1"/>
              </a:solidFill>
              <a:latin typeface="Overlock" panose="02000506030000020004" pitchFamily="2" charset="0"/>
            </a:endParaRP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b="0" baseline="0">
              <a:solidFill>
                <a:schemeClr val="bg1"/>
              </a:solidFill>
              <a:latin typeface="Overlock" panose="02000506030000020004" pitchFamily="2" charset="0"/>
            </a:endParaRP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b="0" baseline="0">
              <a:solidFill>
                <a:schemeClr val="bg1"/>
              </a:solidFill>
              <a:latin typeface="Overlock" panose="02000506030000020004" pitchFamily="2" charset="0"/>
            </a:endParaRP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b="0" baseline="0">
                <a:solidFill>
                  <a:schemeClr val="bg1"/>
                </a:solidFill>
                <a:latin typeface="Overlock" panose="02000506030000020004" pitchFamily="2" charset="0"/>
              </a:rPr>
              <a:t>“</a:t>
            </a:r>
            <a:r>
              <a:rPr lang="en-GB" altLang="en-US" b="0" baseline="0" dirty="0">
                <a:solidFill>
                  <a:schemeClr val="bg1"/>
                </a:solidFill>
                <a:latin typeface="Overlock" panose="02000506030000020004" pitchFamily="2" charset="0"/>
              </a:rPr>
              <a:t>A Static-Sample Magnetometer for Characterizing Weak Magnetic Materials</a:t>
            </a:r>
            <a:r>
              <a:rPr lang="en-US" altLang="en-US" b="0" baseline="0" dirty="0">
                <a:solidFill>
                  <a:schemeClr val="bg1"/>
                </a:solidFill>
                <a:latin typeface="Overlock" panose="02000506030000020004" pitchFamily="2" charset="0"/>
              </a:rPr>
              <a:t>”(Mariano Pentella)</a:t>
            </a:r>
          </a:p>
          <a:p>
            <a:pPr marL="176213" indent="-176213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b="0" baseline="0" dirty="0">
                <a:solidFill>
                  <a:schemeClr val="bg1"/>
                </a:solidFill>
                <a:latin typeface="Overlock" panose="02000506030000020004" pitchFamily="2" charset="0"/>
              </a:rPr>
              <a:t>“Encoderless harmonic coil measurements” (Piotr Rogacki)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26A27-6492-AFA6-80EC-5743C31CCB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28"/>
          <a:stretch/>
        </p:blipFill>
        <p:spPr>
          <a:xfrm>
            <a:off x="6732" y="318304"/>
            <a:ext cx="9889366" cy="6135032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03F0AC14-4C16-4E0F-9AA0-73928B7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" y="-3748"/>
            <a:ext cx="9899267" cy="322052"/>
          </a:xfrm>
          <a:prstGeom prst="rect">
            <a:avLst/>
          </a:prstGeom>
          <a:gradFill rotWithShape="1">
            <a:gsLst>
              <a:gs pos="0">
                <a:srgbClr val="435971">
                  <a:lumMod val="25000"/>
                </a:srgbClr>
              </a:gs>
              <a:gs pos="53000">
                <a:srgbClr val="60789E"/>
              </a:gs>
              <a:gs pos="100000">
                <a:srgbClr val="435971">
                  <a:lumMod val="49000"/>
                </a:srgbClr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aseline="0" dirty="0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The Team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33610B-315A-CF12-8FBF-F521085C5209}"/>
              </a:ext>
            </a:extLst>
          </p:cNvPr>
          <p:cNvSpPr/>
          <p:nvPr/>
        </p:nvSpPr>
        <p:spPr>
          <a:xfrm>
            <a:off x="2648744" y="1052736"/>
            <a:ext cx="47845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00" b="0" baseline="0" dirty="0">
                <a:solidFill>
                  <a:schemeClr val="bg1"/>
                </a:solidFill>
                <a:latin typeface="Overlock" panose="02000506030000020004" pitchFamily="2" charset="0"/>
              </a:rPr>
              <a:t>SM18 (superconducting test station) and magnetic measurement teams merged in 2020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00" b="0" baseline="0" dirty="0">
                <a:solidFill>
                  <a:schemeClr val="bg1"/>
                </a:solidFill>
                <a:latin typeface="Overlock" panose="02000506030000020004" pitchFamily="2" charset="0"/>
              </a:rPr>
              <a:t>Now 45 strong (20 staff, 17 students, 8 associates and industrial support)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00" b="0" baseline="0" dirty="0">
                <a:solidFill>
                  <a:schemeClr val="bg1"/>
                </a:solidFill>
                <a:latin typeface="Overlock" panose="02000506030000020004" pitchFamily="2" charset="0"/>
              </a:rPr>
              <a:t>Slowed-down but not stopped by Covid 19 !</a:t>
            </a:r>
          </a:p>
        </p:txBody>
      </p:sp>
    </p:spTree>
    <p:extLst>
      <p:ext uri="{BB962C8B-B14F-4D97-AF65-F5344CB8AC3E}">
        <p14:creationId xmlns:p14="http://schemas.microsoft.com/office/powerpoint/2010/main" val="297915029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85308B9-359B-7ACA-D2AA-66913DF5C128}"/>
              </a:ext>
            </a:extLst>
          </p:cNvPr>
          <p:cNvSpPr/>
          <p:nvPr/>
        </p:nvSpPr>
        <p:spPr>
          <a:xfrm>
            <a:off x="6732" y="318304"/>
            <a:ext cx="9899268" cy="61502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3F0AC14-4C16-4E0F-9AA0-73928B7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" y="-3748"/>
            <a:ext cx="9899267" cy="322052"/>
          </a:xfrm>
          <a:prstGeom prst="rect">
            <a:avLst/>
          </a:prstGeom>
          <a:gradFill rotWithShape="1">
            <a:gsLst>
              <a:gs pos="0">
                <a:srgbClr val="435971">
                  <a:lumMod val="25000"/>
                </a:srgbClr>
              </a:gs>
              <a:gs pos="53000">
                <a:srgbClr val="60789E"/>
              </a:gs>
              <a:gs pos="100000">
                <a:srgbClr val="435971">
                  <a:lumMod val="49000"/>
                </a:srgbClr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aseline="0" dirty="0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High-Luminosity LHC</a:t>
            </a:r>
          </a:p>
        </p:txBody>
      </p:sp>
      <p:pic>
        <p:nvPicPr>
          <p:cNvPr id="5" name="Picture 4" descr="A picture containing indoor, factory, several&#10;&#10;Description automatically generated">
            <a:extLst>
              <a:ext uri="{FF2B5EF4-FFF2-40B4-BE49-F238E27FC236}">
                <a16:creationId xmlns:a16="http://schemas.microsoft.com/office/drawing/2014/main" id="{BA1055CB-39E5-EDDF-1EBE-23FE370A53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0" b="21096"/>
          <a:stretch/>
        </p:blipFill>
        <p:spPr>
          <a:xfrm>
            <a:off x="5565068" y="389404"/>
            <a:ext cx="4021768" cy="2930691"/>
          </a:xfrm>
          <a:prstGeom prst="rect">
            <a:avLst/>
          </a:prstGeom>
        </p:spPr>
      </p:pic>
      <p:pic>
        <p:nvPicPr>
          <p:cNvPr id="6" name="Picture 5" descr="A picture containing text, cart, sale&#10;&#10;Description automatically generated">
            <a:extLst>
              <a:ext uri="{FF2B5EF4-FFF2-40B4-BE49-F238E27FC236}">
                <a16:creationId xmlns:a16="http://schemas.microsoft.com/office/drawing/2014/main" id="{F62B68F1-C5D8-2CEF-80ED-914F2C934C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5" t="4955" b="32070"/>
          <a:stretch/>
        </p:blipFill>
        <p:spPr>
          <a:xfrm>
            <a:off x="5518446" y="3735229"/>
            <a:ext cx="4115012" cy="2611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96B0BC-02B0-574A-816A-21AC30C3B0C5}"/>
              </a:ext>
            </a:extLst>
          </p:cNvPr>
          <p:cNvSpPr txBox="1"/>
          <p:nvPr/>
        </p:nvSpPr>
        <p:spPr>
          <a:xfrm>
            <a:off x="5637078" y="3377877"/>
            <a:ext cx="43065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currently under test: MQXFB Q2 P3, D2 prototype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AE98F7-61C5-C6EB-B43F-0F6BD3951E1D}"/>
              </a:ext>
            </a:extLst>
          </p:cNvPr>
          <p:cNvGrpSpPr/>
          <p:nvPr/>
        </p:nvGrpSpPr>
        <p:grpSpPr>
          <a:xfrm>
            <a:off x="410069" y="482492"/>
            <a:ext cx="4749054" cy="1991559"/>
            <a:chOff x="3603312" y="3207662"/>
            <a:chExt cx="5865178" cy="30097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6D1417-833B-C482-5F6C-2C37AD99F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03312" y="3207662"/>
              <a:ext cx="5865178" cy="30097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F54A24-52C2-2124-8369-7A2E1C8A76E0}"/>
                </a:ext>
              </a:extLst>
            </p:cNvPr>
            <p:cNvSpPr txBox="1"/>
            <p:nvPr/>
          </p:nvSpPr>
          <p:spPr>
            <a:xfrm>
              <a:off x="7437277" y="3336484"/>
              <a:ext cx="64807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aseline="0" dirty="0">
                  <a:latin typeface="Overlock" panose="02000506030000020004" pitchFamily="2" charset="0"/>
                  <a:cs typeface="Tahoma" pitchFamily="34" charset="0"/>
                </a:rPr>
                <a:t>2026</a:t>
              </a:r>
              <a:endParaRPr lang="en-US" sz="120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DC5B285-A31A-CA50-9672-59C47D0AA976}"/>
                </a:ext>
              </a:extLst>
            </p:cNvPr>
            <p:cNvCxnSpPr>
              <a:cxnSpLocks/>
            </p:cNvCxnSpPr>
            <p:nvPr/>
          </p:nvCxnSpPr>
          <p:spPr>
            <a:xfrm>
              <a:off x="7581292" y="3664478"/>
              <a:ext cx="0" cy="2270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DBEF8EB-1EB9-989B-5DE8-30B1CE9C5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9" y="4013535"/>
            <a:ext cx="5523455" cy="23762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48C2EA-34ED-6590-4DB6-80C594F5D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0567" y="2926126"/>
            <a:ext cx="4117663" cy="1950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5632A7-1330-44A6-2EFC-165587A079B4}"/>
              </a:ext>
            </a:extLst>
          </p:cNvPr>
          <p:cNvSpPr txBox="1"/>
          <p:nvPr/>
        </p:nvSpPr>
        <p:spPr>
          <a:xfrm>
            <a:off x="329820" y="2420692"/>
            <a:ext cx="156801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latin typeface="Overlock" panose="02000506030000020004" pitchFamily="2" charset="0"/>
                <a:hlinkClick r:id="rId8"/>
              </a:rPr>
              <a:t>https://espace.cern.ch/HiLumi</a:t>
            </a:r>
            <a:r>
              <a:rPr lang="en-US" sz="1200" dirty="0">
                <a:latin typeface="Overlock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48486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F0AC14-4C16-4E0F-9AA0-73928B7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" y="-42579"/>
            <a:ext cx="9899267" cy="322052"/>
          </a:xfrm>
          <a:prstGeom prst="rect">
            <a:avLst/>
          </a:prstGeom>
          <a:gradFill rotWithShape="1">
            <a:gsLst>
              <a:gs pos="0">
                <a:srgbClr val="435971">
                  <a:lumMod val="25000"/>
                </a:srgbClr>
              </a:gs>
              <a:gs pos="53000">
                <a:srgbClr val="60789E"/>
              </a:gs>
              <a:gs pos="100000">
                <a:srgbClr val="435971">
                  <a:lumMod val="49000"/>
                </a:srgbClr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aseline="0" dirty="0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Carpenter test logbook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B7BF7F-034E-48BD-868C-66F8CDFCE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" y="285530"/>
            <a:ext cx="927841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A5698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214313" indent="-214313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0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Oracle DB interface via OpenShift, developed in PHP on Laravel framework</a:t>
            </a:r>
          </a:p>
          <a:p>
            <a:pPr marL="214313" indent="-214313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sz="2000" b="0" baseline="0" dirty="0">
                <a:solidFill>
                  <a:schemeClr val="bg1"/>
                </a:solidFill>
                <a:latin typeface="Overlock" panose="02000506030000020004" pitchFamily="2" charset="0"/>
                <a:cs typeface="Tahoma" pitchFamily="34" charset="0"/>
              </a:rPr>
              <a:t>Used for all cryomagnet tests in SM18 for safety, QA and result visualization</a:t>
            </a:r>
            <a:endParaRPr lang="en-US" sz="2000" b="0" baseline="0" dirty="0">
              <a:solidFill>
                <a:schemeClr val="bg1"/>
              </a:solidFill>
              <a:latin typeface="Overlock" panose="02000506030000020004" pitchFamily="2" charset="0"/>
              <a:cs typeface="Tahoma" pitchFamily="34" charset="0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753BD8B-B750-D85A-3CF4-72ED9F6ED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1" y="1122264"/>
            <a:ext cx="3636404" cy="5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D78E5D-C8B6-C317-4159-1881AD7FE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507" y="3568770"/>
            <a:ext cx="3288026" cy="2704822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FE2B7734-2EE7-68C3-5CB3-64FEC19256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8186" y="1112624"/>
            <a:ext cx="3937993" cy="233769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E95F89-B64C-3DF3-1CDA-DFCBEAFBA63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669404" y="3458179"/>
            <a:ext cx="163452" cy="72128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BE74DBE-BD1A-1586-8FB5-2E14E4677EB7}"/>
              </a:ext>
            </a:extLst>
          </p:cNvPr>
          <p:cNvSpPr/>
          <p:nvPr/>
        </p:nvSpPr>
        <p:spPr>
          <a:xfrm>
            <a:off x="3529956" y="2996514"/>
            <a:ext cx="227889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Levels and sequence of tests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conform to fixed templates</a:t>
            </a:r>
            <a:endParaRPr lang="fr-FR" sz="12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DD397F-5F98-AFE9-0C2A-54EE7F8CE6EC}"/>
              </a:ext>
            </a:extLst>
          </p:cNvPr>
          <p:cNvCxnSpPr>
            <a:cxnSpLocks/>
          </p:cNvCxnSpPr>
          <p:nvPr/>
        </p:nvCxnSpPr>
        <p:spPr>
          <a:xfrm flipH="1">
            <a:off x="6985295" y="4758321"/>
            <a:ext cx="376608" cy="2948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29A3AE6-2BB2-AA95-32B9-C0C1A6C9D35B}"/>
              </a:ext>
            </a:extLst>
          </p:cNvPr>
          <p:cNvSpPr/>
          <p:nvPr/>
        </p:nvSpPr>
        <p:spPr>
          <a:xfrm>
            <a:off x="7355981" y="4577435"/>
            <a:ext cx="2278895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Different user roles for each step</a:t>
            </a:r>
            <a:endParaRPr lang="fr-FR" sz="12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4A1374-D7F2-DD78-9B97-B7C3E8139770}"/>
              </a:ext>
            </a:extLst>
          </p:cNvPr>
          <p:cNvCxnSpPr>
            <a:cxnSpLocks/>
          </p:cNvCxnSpPr>
          <p:nvPr/>
        </p:nvCxnSpPr>
        <p:spPr>
          <a:xfrm flipH="1" flipV="1">
            <a:off x="5432243" y="5222650"/>
            <a:ext cx="1785644" cy="51492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09C6427-639B-2687-61B1-2712F2DCB374}"/>
              </a:ext>
            </a:extLst>
          </p:cNvPr>
          <p:cNvSpPr/>
          <p:nvPr/>
        </p:nvSpPr>
        <p:spPr>
          <a:xfrm>
            <a:off x="7170508" y="5430044"/>
            <a:ext cx="256456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Each step linked to formally approved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procedure documents and checklists</a:t>
            </a:r>
            <a:endParaRPr lang="fr-FR" sz="12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05A2D6-EE87-C2B8-E941-7E877F3BF985}"/>
              </a:ext>
            </a:extLst>
          </p:cNvPr>
          <p:cNvCxnSpPr>
            <a:cxnSpLocks/>
          </p:cNvCxnSpPr>
          <p:nvPr/>
        </p:nvCxnSpPr>
        <p:spPr>
          <a:xfrm flipH="1" flipV="1">
            <a:off x="7361903" y="2588056"/>
            <a:ext cx="324036" cy="104315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972505F-7CE2-DB99-D95A-C1CC8DFF9149}"/>
              </a:ext>
            </a:extLst>
          </p:cNvPr>
          <p:cNvSpPr/>
          <p:nvPr/>
        </p:nvSpPr>
        <p:spPr>
          <a:xfrm>
            <a:off x="7506405" y="3631208"/>
            <a:ext cx="227889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Standardized stats and plots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include timeline of temperature, current etc.</a:t>
            </a:r>
            <a:endParaRPr lang="fr-FR" sz="12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C81965-298B-4A94-F0A0-B97BF54EC72A}"/>
              </a:ext>
            </a:extLst>
          </p:cNvPr>
          <p:cNvCxnSpPr>
            <a:cxnSpLocks/>
          </p:cNvCxnSpPr>
          <p:nvPr/>
        </p:nvCxnSpPr>
        <p:spPr>
          <a:xfrm flipH="1">
            <a:off x="2160759" y="1373945"/>
            <a:ext cx="1628071" cy="40632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8CE5AF9-CAFA-BA60-71B6-0923A4F8BFD8}"/>
              </a:ext>
            </a:extLst>
          </p:cNvPr>
          <p:cNvSpPr/>
          <p:nvPr/>
        </p:nvSpPr>
        <p:spPr>
          <a:xfrm>
            <a:off x="3697631" y="1112624"/>
            <a:ext cx="227889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Current test status and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responsible engineers clearly marked</a:t>
            </a:r>
            <a:endParaRPr lang="fr-FR" sz="1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FCB6A2-9499-9E95-C883-328A0983A234}"/>
              </a:ext>
            </a:extLst>
          </p:cNvPr>
          <p:cNvSpPr/>
          <p:nvPr/>
        </p:nvSpPr>
        <p:spPr>
          <a:xfrm>
            <a:off x="8413924" y="6096526"/>
            <a:ext cx="1438985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0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Credit: F. Mangiarotti</a:t>
            </a:r>
            <a:endParaRPr lang="en-GB" sz="1000" dirty="0">
              <a:solidFill>
                <a:srgbClr val="CCCCFF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23CD5E-7EA5-C505-ECB3-6A142D93CB84}"/>
              </a:ext>
            </a:extLst>
          </p:cNvPr>
          <p:cNvCxnSpPr>
            <a:cxnSpLocks/>
          </p:cNvCxnSpPr>
          <p:nvPr/>
        </p:nvCxnSpPr>
        <p:spPr>
          <a:xfrm flipH="1">
            <a:off x="2213331" y="2348108"/>
            <a:ext cx="1534615" cy="45336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7177CFD-3DC2-5F82-7E63-63D1F4F0DF2D}"/>
              </a:ext>
            </a:extLst>
          </p:cNvPr>
          <p:cNvSpPr/>
          <p:nvPr/>
        </p:nvSpPr>
        <p:spPr>
          <a:xfrm>
            <a:off x="3680821" y="2031947"/>
            <a:ext cx="227889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Status, date/time and operator in charge of each step appear in the 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test chronology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64889220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879" y="389854"/>
            <a:ext cx="57924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algn="l"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0" baseline="0">
                <a:solidFill>
                  <a:srgbClr val="FFFFFF"/>
                </a:solidFill>
                <a:latin typeface="Overlock" panose="02000506030000020004" pitchFamily="2" charset="0"/>
              </a:rPr>
              <a:t>Enhanced Nb</a:t>
            </a:r>
            <a:r>
              <a:rPr lang="en-US" sz="2000" b="0">
                <a:solidFill>
                  <a:srgbClr val="FFFFFF"/>
                </a:solidFill>
                <a:latin typeface="Overlock" panose="02000506030000020004" pitchFamily="2" charset="0"/>
              </a:rPr>
              <a:t>3</a:t>
            </a:r>
            <a:r>
              <a:rPr lang="en-US" sz="2000" b="0" baseline="0">
                <a:solidFill>
                  <a:srgbClr val="FFFFFF"/>
                </a:solidFill>
                <a:latin typeface="Overlock" panose="02000506030000020004" pitchFamily="2" charset="0"/>
              </a:rPr>
              <a:t>Sn racetrack model coil eRMS</a:t>
            </a:r>
          </a:p>
          <a:p>
            <a:pPr marL="177800" lvl="0" indent="-177800" algn="l"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0" baseline="0">
                <a:solidFill>
                  <a:srgbClr val="FFFFFF"/>
                </a:solidFill>
                <a:latin typeface="Overlock" panose="02000506030000020004" pitchFamily="2" charset="0"/>
              </a:rPr>
              <a:t>16.5 T peak field @ 13.8 kA, 1.9 K</a:t>
            </a:r>
            <a:endParaRPr lang="en-US" sz="2000" b="0" baseline="0" dirty="0">
              <a:solidFill>
                <a:srgbClr val="FFFFFF"/>
              </a:solidFill>
              <a:latin typeface="Overlock" panose="02000506030000020004" pitchFamily="2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3F0AC14-4C16-4E0F-9AA0-73928B7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" y="-3748"/>
            <a:ext cx="9899267" cy="322052"/>
          </a:xfrm>
          <a:prstGeom prst="rect">
            <a:avLst/>
          </a:prstGeom>
          <a:gradFill rotWithShape="1">
            <a:gsLst>
              <a:gs pos="0">
                <a:srgbClr val="435971">
                  <a:lumMod val="25000"/>
                </a:srgbClr>
              </a:gs>
              <a:gs pos="53000">
                <a:srgbClr val="60789E"/>
              </a:gs>
              <a:gs pos="100000">
                <a:srgbClr val="435971">
                  <a:lumMod val="49000"/>
                </a:srgbClr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aseline="0" dirty="0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High </a:t>
            </a:r>
            <a:r>
              <a:rPr lang="en-US" sz="2400" baseline="0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Field Magnets for the Future Circular Collider</a:t>
            </a:r>
            <a:endParaRPr lang="en-US" sz="2400" baseline="0" dirty="0">
              <a:solidFill>
                <a:srgbClr val="FFFFFF"/>
              </a:solidFill>
              <a:latin typeface="Overlock Black" panose="02000503030000020004" pitchFamily="2" charset="0"/>
              <a:cs typeface="Laila SemiBold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BC1790-15AC-7676-8251-108198F77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35"/>
          <a:stretch/>
        </p:blipFill>
        <p:spPr>
          <a:xfrm>
            <a:off x="106046" y="1513460"/>
            <a:ext cx="3090324" cy="1987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A4C40-1DBD-59A6-70FD-87C617E52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073" y="3797228"/>
            <a:ext cx="3951832" cy="2332856"/>
          </a:xfrm>
          <a:prstGeom prst="rect">
            <a:avLst/>
          </a:prstGeom>
        </p:spPr>
      </p:pic>
      <p:pic>
        <p:nvPicPr>
          <p:cNvPr id="4" name="Content Placeholder 4" descr="A picture containing text, furniture, table, sign&#10;&#10;Description automatically generated">
            <a:extLst>
              <a:ext uri="{FF2B5EF4-FFF2-40B4-BE49-F238E27FC236}">
                <a16:creationId xmlns:a16="http://schemas.microsoft.com/office/drawing/2014/main" id="{BAE78241-B709-07A1-C962-3830B95368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44" y="2183058"/>
            <a:ext cx="2508489" cy="13427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3AA558-0050-3530-B22F-BDFDA5DE9B1F}"/>
              </a:ext>
            </a:extLst>
          </p:cNvPr>
          <p:cNvSpPr/>
          <p:nvPr/>
        </p:nvSpPr>
        <p:spPr>
          <a:xfrm>
            <a:off x="17122" y="6199667"/>
            <a:ext cx="77801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J C Perez, C. Petrone </a:t>
            </a:r>
            <a:r>
              <a:rPr lang="en-US" sz="1000" b="0" i="1" baseline="0" dirty="0">
                <a:solidFill>
                  <a:srgbClr val="CCCCFF"/>
                </a:solidFill>
                <a:latin typeface="Overlock" panose="02000506030000020004" pitchFamily="2" charset="0"/>
              </a:rPr>
              <a:t>et al, </a:t>
            </a:r>
            <a:r>
              <a:rPr lang="en-US" sz="10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“Construction and Test of the Enhanced Racetrack Model Coil”, IEEE Trans. on Appl. Supercond. Vol 32 n. 6, Sep 2022</a:t>
            </a:r>
            <a:endParaRPr lang="en-GB" sz="1000" dirty="0">
              <a:solidFill>
                <a:srgbClr val="CCCCFF"/>
              </a:solidFill>
            </a:endParaRPr>
          </a:p>
        </p:txBody>
      </p:sp>
      <p:pic>
        <p:nvPicPr>
          <p:cNvPr id="6" name="Picture 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98839143-D975-36EA-8789-F13E7EBF52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226" y="419567"/>
            <a:ext cx="3852509" cy="2756452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F9076766-BADD-7029-9720-C0DADB3B4B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5" r="24425"/>
          <a:stretch/>
        </p:blipFill>
        <p:spPr>
          <a:xfrm rot="5400000">
            <a:off x="6412519" y="2794076"/>
            <a:ext cx="2963298" cy="384788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8E97CB1D-E8CA-098B-29EF-6F578F4CBE79}"/>
              </a:ext>
            </a:extLst>
          </p:cNvPr>
          <p:cNvSpPr/>
          <p:nvPr/>
        </p:nvSpPr>
        <p:spPr>
          <a:xfrm>
            <a:off x="5710939" y="2908763"/>
            <a:ext cx="341880" cy="19191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6D8530-EF49-5A52-0E3E-588F88C38FC7}"/>
              </a:ext>
            </a:extLst>
          </p:cNvPr>
          <p:cNvCxnSpPr>
            <a:cxnSpLocks/>
          </p:cNvCxnSpPr>
          <p:nvPr/>
        </p:nvCxnSpPr>
        <p:spPr>
          <a:xfrm>
            <a:off x="4671522" y="3016963"/>
            <a:ext cx="246354" cy="145582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1A3AE73-D4BE-9315-53D0-F58D0DD4FDB8}"/>
              </a:ext>
            </a:extLst>
          </p:cNvPr>
          <p:cNvSpPr/>
          <p:nvPr/>
        </p:nvSpPr>
        <p:spPr>
          <a:xfrm>
            <a:off x="3286768" y="1680835"/>
            <a:ext cx="250848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5×transversal coil array PCB</a:t>
            </a:r>
            <a:br>
              <a:rPr lang="en-US" sz="1200" b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 in the middle of the gap</a:t>
            </a:r>
            <a:endParaRPr lang="fr-FR" sz="12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A626FE-909B-0CB5-2951-66F4A9FB393B}"/>
              </a:ext>
            </a:extLst>
          </p:cNvPr>
          <p:cNvCxnSpPr>
            <a:cxnSpLocks/>
          </p:cNvCxnSpPr>
          <p:nvPr/>
        </p:nvCxnSpPr>
        <p:spPr>
          <a:xfrm flipH="1">
            <a:off x="3033480" y="3060772"/>
            <a:ext cx="875404" cy="141201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88B65E9-8E65-15A3-F58A-DC418DDF0A51}"/>
              </a:ext>
            </a:extLst>
          </p:cNvPr>
          <p:cNvSpPr/>
          <p:nvPr/>
        </p:nvSpPr>
        <p:spPr>
          <a:xfrm>
            <a:off x="7362450" y="2981986"/>
            <a:ext cx="2508489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3× LakeShore HGT 2101 Hall probes</a:t>
            </a:r>
            <a:endParaRPr lang="fr-FR" sz="12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6B024B5-B3A6-E27C-DB19-3F32C73F5911}"/>
              </a:ext>
            </a:extLst>
          </p:cNvPr>
          <p:cNvCxnSpPr>
            <a:cxnSpLocks/>
          </p:cNvCxnSpPr>
          <p:nvPr/>
        </p:nvCxnSpPr>
        <p:spPr>
          <a:xfrm flipH="1">
            <a:off x="7898036" y="3225764"/>
            <a:ext cx="302615" cy="19263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3D7517E-1899-53A8-B1BA-548FD94FAB53}"/>
              </a:ext>
            </a:extLst>
          </p:cNvPr>
          <p:cNvCxnSpPr>
            <a:cxnSpLocks/>
          </p:cNvCxnSpPr>
          <p:nvPr/>
        </p:nvCxnSpPr>
        <p:spPr>
          <a:xfrm flipH="1">
            <a:off x="8033063" y="3258985"/>
            <a:ext cx="167588" cy="11187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099561-59C3-4378-D8C2-00E6DA205A8C}"/>
              </a:ext>
            </a:extLst>
          </p:cNvPr>
          <p:cNvCxnSpPr>
            <a:cxnSpLocks/>
          </p:cNvCxnSpPr>
          <p:nvPr/>
        </p:nvCxnSpPr>
        <p:spPr>
          <a:xfrm flipH="1">
            <a:off x="7997534" y="3277282"/>
            <a:ext cx="203117" cy="210902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39566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277181"/>
            <a:ext cx="5709085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algn="l">
              <a:spcBef>
                <a:spcPct val="0"/>
              </a:spcBef>
              <a:spcAft>
                <a:spcPts val="3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26 multiplets (ASG, 170 magnets), </a:t>
            </a:r>
            <a:r>
              <a:rPr lang="en-US" sz="1800" b="0" baseline="0" dirty="0">
                <a:solidFill>
                  <a:srgbClr val="FFFFFF"/>
                </a:solidFill>
                <a:latin typeface="Overlock" panose="02000506030000020004" pitchFamily="2" charset="0"/>
                <a:sym typeface="Symbol" panose="05050102010706020507" pitchFamily="18" charset="2"/>
              </a:rPr>
              <a:t>192 mm warm bore, tested with rotating coil scanner/SSW</a:t>
            </a:r>
            <a:r>
              <a:rPr lang="en-US" sz="18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 </a:t>
            </a:r>
          </a:p>
          <a:p>
            <a:pPr marL="177800" lvl="0" indent="-177800" algn="l">
              <a:spcBef>
                <a:spcPct val="0"/>
              </a:spcBef>
              <a:spcAft>
                <a:spcPts val="3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0" baseline="0" dirty="0">
                <a:solidFill>
                  <a:srgbClr val="FFFFFF"/>
                </a:solidFill>
                <a:latin typeface="Overlock" panose="02000506030000020004" pitchFamily="2" charset="0"/>
              </a:rPr>
              <a:t>24 bending dipoles (Elytt), super-ferric with supercritical He cooling, </a:t>
            </a:r>
            <a:r>
              <a:rPr lang="en-US" sz="1800" b="0" baseline="0" dirty="0">
                <a:solidFill>
                  <a:srgbClr val="FFFFFF"/>
                </a:solidFill>
                <a:latin typeface="Overlock" panose="02000506030000020004" pitchFamily="2" charset="0"/>
                <a:sym typeface="Symbol" panose="05050102010706020507" pitchFamily="18" charset="2"/>
              </a:rPr>
              <a:t>380  180 mm</a:t>
            </a:r>
            <a:r>
              <a:rPr lang="en-US" sz="1800" b="0" baseline="30000" dirty="0">
                <a:solidFill>
                  <a:srgbClr val="FFFFFF"/>
                </a:solidFill>
                <a:latin typeface="Overlock" panose="02000506030000020004" pitchFamily="2" charset="0"/>
                <a:sym typeface="Symbol" panose="05050102010706020507" pitchFamily="18" charset="2"/>
              </a:rPr>
              <a:t>2</a:t>
            </a:r>
            <a:r>
              <a:rPr lang="en-US" sz="1800" b="0" baseline="0" dirty="0">
                <a:solidFill>
                  <a:srgbClr val="FFFFFF"/>
                </a:solidFill>
                <a:latin typeface="Overlock" panose="02000506030000020004" pitchFamily="2" charset="0"/>
                <a:sym typeface="Symbol" panose="05050102010706020507" pitchFamily="18" charset="2"/>
              </a:rPr>
              <a:t> warm bore, tested with translating fluxmeter/SSW</a:t>
            </a:r>
            <a:endParaRPr lang="en-US" sz="1800" b="0" baseline="0" dirty="0">
              <a:solidFill>
                <a:srgbClr val="FFFFFF"/>
              </a:solidFill>
              <a:latin typeface="Overlock" panose="02000506030000020004" pitchFamily="2" charset="0"/>
            </a:endParaRPr>
          </a:p>
          <a:p>
            <a:pPr marL="177800" lvl="0" indent="-177800" algn="l">
              <a:spcBef>
                <a:spcPct val="0"/>
              </a:spcBef>
              <a:spcAft>
                <a:spcPts val="3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0" baseline="0" dirty="0">
                <a:solidFill>
                  <a:srgbClr val="FFFFFF"/>
                </a:solidFill>
                <a:latin typeface="Overlock" panose="02000506030000020004" pitchFamily="2" charset="0"/>
                <a:sym typeface="Symbol" panose="05050102010706020507" pitchFamily="18" charset="2"/>
              </a:rPr>
              <a:t>3 reconfigurable benches ready in b. 181</a:t>
            </a:r>
          </a:p>
          <a:p>
            <a:pPr marL="177800" lvl="0" indent="-177800" algn="l">
              <a:spcBef>
                <a:spcPct val="0"/>
              </a:spcBef>
              <a:spcAft>
                <a:spcPts val="3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0" baseline="0" dirty="0">
                <a:solidFill>
                  <a:srgbClr val="FFFFFF"/>
                </a:solidFill>
                <a:latin typeface="Overlock" panose="02000506030000020004" pitchFamily="2" charset="0"/>
                <a:sym typeface="Symbol" panose="05050102010706020507" pitchFamily="18" charset="2"/>
              </a:rPr>
              <a:t>Test campaign now ramping up …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3F0AC14-4C16-4E0F-9AA0-73928B7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" y="-3748"/>
            <a:ext cx="9899267" cy="322052"/>
          </a:xfrm>
          <a:prstGeom prst="rect">
            <a:avLst/>
          </a:prstGeom>
          <a:gradFill rotWithShape="1">
            <a:gsLst>
              <a:gs pos="0">
                <a:srgbClr val="435971">
                  <a:lumMod val="25000"/>
                </a:srgbClr>
              </a:gs>
              <a:gs pos="53000">
                <a:srgbClr val="60789E"/>
              </a:gs>
              <a:gs pos="100000">
                <a:srgbClr val="435971">
                  <a:lumMod val="49000"/>
                </a:srgbClr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aseline="0" dirty="0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GSI/FAIR - </a:t>
            </a:r>
            <a:r>
              <a:rPr lang="en-US" sz="2400" baseline="0" dirty="0" err="1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SuperFRS</a:t>
            </a:r>
            <a:endParaRPr lang="en-US" sz="2400" baseline="0" dirty="0">
              <a:solidFill>
                <a:srgbClr val="FFFFFF"/>
              </a:solidFill>
              <a:latin typeface="Overlock Black" panose="02000503030000020004" pitchFamily="2" charset="0"/>
              <a:cs typeface="Laila SemiBold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77436" y="6193955"/>
            <a:ext cx="12274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Credit: P. </a:t>
            </a:r>
            <a:r>
              <a:rPr lang="en-US" sz="1000" b="0" baseline="0" dirty="0" err="1">
                <a:solidFill>
                  <a:srgbClr val="CCCCFF"/>
                </a:solidFill>
                <a:latin typeface="Overlock" panose="02000506030000020004" pitchFamily="2" charset="0"/>
              </a:rPr>
              <a:t>Kosek</a:t>
            </a:r>
            <a:endParaRPr lang="en-GB" sz="1000" dirty="0">
              <a:solidFill>
                <a:srgbClr val="CCCC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6714D-19B6-EF3F-220A-1F00215B0C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0"/>
          <a:stretch/>
        </p:blipFill>
        <p:spPr>
          <a:xfrm>
            <a:off x="5691960" y="368660"/>
            <a:ext cx="4214039" cy="2736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A73C35-F197-DE1C-59A4-BE4EE241E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0" y="2597737"/>
            <a:ext cx="5576522" cy="3601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FDF493-9163-0F20-9A9A-E46ACDBEF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269" y="3690531"/>
            <a:ext cx="4214039" cy="25091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8B2EC5-51E5-D480-1D25-F4EEAA30C640}"/>
              </a:ext>
            </a:extLst>
          </p:cNvPr>
          <p:cNvSpPr/>
          <p:nvPr/>
        </p:nvSpPr>
        <p:spPr>
          <a:xfrm>
            <a:off x="632520" y="6195600"/>
            <a:ext cx="40684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First main bending dipole being tested with translating fluxmeter</a:t>
            </a:r>
            <a:endParaRPr lang="en-GB" sz="1000" dirty="0">
              <a:solidFill>
                <a:srgbClr val="CCCC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85E2BB-3F88-48F5-175C-86D42DBCD0D7}"/>
              </a:ext>
            </a:extLst>
          </p:cNvPr>
          <p:cNvSpPr/>
          <p:nvPr/>
        </p:nvSpPr>
        <p:spPr>
          <a:xfrm>
            <a:off x="5725790" y="3102108"/>
            <a:ext cx="40684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First short multiples being tested with SSW</a:t>
            </a:r>
            <a:endParaRPr lang="en-GB" sz="1000" dirty="0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1139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552197" y="656692"/>
            <a:ext cx="8447825" cy="4539512"/>
          </a:xfrm>
          <a:prstGeom prst="rect">
            <a:avLst/>
          </a:prstGeom>
          <a:noFill/>
          <a:ln w="3175" algn="ctr">
            <a:noFill/>
            <a:miter lim="800000"/>
            <a:headEnd/>
            <a:tailEnd type="none" w="sm" len="sm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ts val="12000"/>
              </a:lnSpc>
              <a:spcBef>
                <a:spcPts val="0"/>
              </a:spcBef>
              <a:defRPr/>
            </a:pPr>
            <a:r>
              <a:rPr lang="en-GB" sz="9600" b="0" baseline="0" dirty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Part II</a:t>
            </a:r>
            <a:br>
              <a:rPr lang="en-GB" sz="9600" baseline="0" dirty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GB" sz="9600" baseline="0" dirty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Instrumentation</a:t>
            </a:r>
            <a:br>
              <a:rPr lang="en-GB" sz="9600" baseline="0" dirty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GB" sz="9600" baseline="0" dirty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Highlights</a:t>
            </a:r>
            <a:endParaRPr lang="en-GB" sz="9600" baseline="0" dirty="0">
              <a:solidFill>
                <a:srgbClr val="81FFD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verlock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99744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DAAC19-4E13-3C19-EF96-614D53B54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470" y="4484586"/>
            <a:ext cx="3044787" cy="1657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B3DD14-B5FF-75D0-0E6D-8F7AC22C1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1" y="1867831"/>
            <a:ext cx="3381840" cy="4509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E81747-252E-48BE-AAA3-999A79577B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862"/>
          <a:stretch/>
        </p:blipFill>
        <p:spPr>
          <a:xfrm>
            <a:off x="3614929" y="1819512"/>
            <a:ext cx="6242620" cy="26100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C157CC-8432-1180-7489-09F957E7CDDE}"/>
              </a:ext>
            </a:extLst>
          </p:cNvPr>
          <p:cNvSpPr/>
          <p:nvPr/>
        </p:nvSpPr>
        <p:spPr>
          <a:xfrm>
            <a:off x="-15552" y="332656"/>
            <a:ext cx="9899267" cy="143116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285750" lvl="0" indent="-285750" algn="l"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600 mm long, interchangeable PCB design for bores </a:t>
            </a:r>
            <a:r>
              <a:rPr lang="en-US" sz="18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  <a:sym typeface="Symbol" panose="05050102010706020507" pitchFamily="18" charset="2"/>
              </a:rPr>
              <a:t></a:t>
            </a:r>
            <a:r>
              <a:rPr lang="en-US" sz="18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 90 to 150 mm</a:t>
            </a:r>
          </a:p>
          <a:p>
            <a:pPr marL="285750" lvl="0" indent="-285750" algn="l"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Measurement of warm HL-LHC MQXFB magnets @ 10 A, 4.4 </a:t>
            </a:r>
            <a:r>
              <a:rPr lang="en-US" sz="1800" b="0" baseline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mT</a:t>
            </a:r>
            <a:r>
              <a:rPr lang="en-US" sz="18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 @ 50 mm</a:t>
            </a:r>
          </a:p>
          <a:p>
            <a:pPr marL="285750" lvl="0" indent="-285750" algn="l"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3 units at CERN + 1 deployed to CIEMAT</a:t>
            </a:r>
          </a:p>
          <a:p>
            <a:pPr marL="285750" lvl="0" indent="-285750" algn="l"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endParaRPr lang="en-US" sz="1800" b="0" baseline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verlock" panose="0200050603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F0AC14-4C16-4E0F-9AA0-73928B7B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" y="8620"/>
            <a:ext cx="9899267" cy="322052"/>
          </a:xfrm>
          <a:prstGeom prst="rect">
            <a:avLst/>
          </a:prstGeom>
          <a:gradFill rotWithShape="1">
            <a:gsLst>
              <a:gs pos="0">
                <a:srgbClr val="435971">
                  <a:lumMod val="25000"/>
                </a:srgbClr>
              </a:gs>
              <a:gs pos="53000">
                <a:srgbClr val="60789E"/>
              </a:gs>
              <a:gs pos="100000">
                <a:srgbClr val="435971">
                  <a:lumMod val="49000"/>
                </a:srgbClr>
              </a:gs>
            </a:gsLst>
            <a:lin ang="5400000" scaled="1"/>
          </a:gradFill>
          <a:ln w="952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aseline="0" dirty="0">
                <a:solidFill>
                  <a:srgbClr val="FFFFFF"/>
                </a:solidFill>
                <a:latin typeface="Overlock Black" panose="02000503030000020004" pitchFamily="2" charset="0"/>
                <a:cs typeface="Laila SemiBold" panose="02000000000000000000" pitchFamily="2" charset="0"/>
              </a:rPr>
              <a:t>Warm rotating coil scanner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F4941B-C659-4C15-8998-F2FAC3C48326}"/>
              </a:ext>
            </a:extLst>
          </p:cNvPr>
          <p:cNvSpPr/>
          <p:nvPr/>
        </p:nvSpPr>
        <p:spPr>
          <a:xfrm>
            <a:off x="14842" y="5200167"/>
            <a:ext cx="120185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PCB-mounted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retroreflector</a:t>
            </a:r>
            <a:endParaRPr lang="fr-FR" sz="12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D70D9CF-EF8D-07A7-324C-7DC78BE674B0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15768" y="3906368"/>
            <a:ext cx="492956" cy="129379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C7F4941B-C659-4C15-8998-F2FAC3C48326}"/>
              </a:ext>
            </a:extLst>
          </p:cNvPr>
          <p:cNvSpPr/>
          <p:nvPr/>
        </p:nvSpPr>
        <p:spPr>
          <a:xfrm>
            <a:off x="-16279" y="5765014"/>
            <a:ext cx="205222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hand-operated 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longitudinal positioning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with prolongations</a:t>
            </a:r>
            <a:endParaRPr lang="fr-FR" sz="12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42B0DE-0B76-6E29-AE8C-80ED6D582E5B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5449108" y="2693250"/>
            <a:ext cx="191126" cy="59233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7F4941B-C659-4C15-8998-F2FAC3C48326}"/>
              </a:ext>
            </a:extLst>
          </p:cNvPr>
          <p:cNvSpPr/>
          <p:nvPr/>
        </p:nvSpPr>
        <p:spPr>
          <a:xfrm>
            <a:off x="4855922" y="3285585"/>
            <a:ext cx="156862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tilt sensor for</a:t>
            </a:r>
            <a:b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</a:br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gravity leveling</a:t>
            </a:r>
            <a:endParaRPr lang="fr-FR" sz="12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7CBBD38-B225-B27F-D502-C1F241002191}"/>
              </a:ext>
            </a:extLst>
          </p:cNvPr>
          <p:cNvCxnSpPr>
            <a:cxnSpLocks/>
          </p:cNvCxnSpPr>
          <p:nvPr/>
        </p:nvCxnSpPr>
        <p:spPr>
          <a:xfrm flipV="1">
            <a:off x="3070999" y="4733073"/>
            <a:ext cx="440005" cy="4670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121F0D0-4DA6-1D29-187E-45F529EAFFFD}"/>
              </a:ext>
            </a:extLst>
          </p:cNvPr>
          <p:cNvSpPr/>
          <p:nvPr/>
        </p:nvSpPr>
        <p:spPr>
          <a:xfrm>
            <a:off x="8033792" y="6130730"/>
            <a:ext cx="1872208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0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Credit: P. </a:t>
            </a:r>
            <a:r>
              <a:rPr lang="en-US" sz="1000" b="0" baseline="0" dirty="0" err="1">
                <a:solidFill>
                  <a:srgbClr val="CCCCFF"/>
                </a:solidFill>
                <a:latin typeface="Overlock" panose="02000506030000020004" pitchFamily="2" charset="0"/>
              </a:rPr>
              <a:t>Rogacki</a:t>
            </a:r>
            <a:r>
              <a:rPr lang="en-US" sz="1000" b="0" baseline="0" dirty="0">
                <a:solidFill>
                  <a:srgbClr val="CCCCFF"/>
                </a:solidFill>
                <a:latin typeface="Overlock" panose="02000506030000020004" pitchFamily="2" charset="0"/>
              </a:rPr>
              <a:t>, L. Fiscarelli</a:t>
            </a:r>
            <a:endParaRPr lang="en-GB" sz="1000" dirty="0">
              <a:solidFill>
                <a:srgbClr val="CCCCFF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F774412-9E07-C5ED-79B1-BA8325024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042" y="4484586"/>
            <a:ext cx="3019147" cy="189028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A5C10D3-7D2C-D0EB-940E-DD679D47D4E1}"/>
              </a:ext>
            </a:extLst>
          </p:cNvPr>
          <p:cNvSpPr/>
          <p:nvPr/>
        </p:nvSpPr>
        <p:spPr>
          <a:xfrm>
            <a:off x="3583050" y="2826856"/>
            <a:ext cx="205222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b="1" kern="1200" baseline="-250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b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verlock" panose="02000506030000020004" pitchFamily="2" charset="0"/>
              </a:rPr>
              <a:t>interchangeable PCB</a:t>
            </a:r>
            <a:endParaRPr lang="fr-FR" sz="12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3E07A05-753A-BB8B-87FE-FB7726474B7A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4609164" y="2475658"/>
            <a:ext cx="151195" cy="3511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08674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1245</TotalTime>
  <Words>1857</Words>
  <Application>Microsoft Office PowerPoint</Application>
  <PresentationFormat>A4 Paper (210x297 mm)</PresentationFormat>
  <Paragraphs>213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Overlock</vt:lpstr>
      <vt:lpstr>Overlock Black</vt:lpstr>
      <vt:lpstr>Symbol</vt:lpstr>
      <vt:lpstr>HardingText-Regular</vt:lpstr>
      <vt:lpstr>Arial</vt:lpstr>
      <vt:lpstr>Cambria Math</vt:lpstr>
      <vt:lpstr>Times New Roman</vt:lpstr>
      <vt:lpstr>Calibri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Marco.Buzio@cern.ch</Manager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Marco.Buzio@cern.ch</dc:creator>
  <dc:description>First course session
29.10.2010</dc:description>
  <cp:lastModifiedBy>Marco Buzio</cp:lastModifiedBy>
  <cp:revision>2836</cp:revision>
  <cp:lastPrinted>2019-05-13T15:35:53Z</cp:lastPrinted>
  <dcterms:created xsi:type="dcterms:W3CDTF">1999-09-10T09:35:28Z</dcterms:created>
  <dcterms:modified xsi:type="dcterms:W3CDTF">2022-09-29T15:05:32Z</dcterms:modified>
</cp:coreProperties>
</file>