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89" r:id="rId3"/>
    <p:sldId id="316" r:id="rId4"/>
    <p:sldId id="293" r:id="rId5"/>
    <p:sldId id="309" r:id="rId6"/>
    <p:sldId id="292" r:id="rId7"/>
    <p:sldId id="294" r:id="rId8"/>
    <p:sldId id="295" r:id="rId9"/>
    <p:sldId id="296" r:id="rId10"/>
    <p:sldId id="297" r:id="rId11"/>
    <p:sldId id="317" r:id="rId12"/>
    <p:sldId id="298" r:id="rId13"/>
    <p:sldId id="299" r:id="rId14"/>
    <p:sldId id="300" r:id="rId15"/>
    <p:sldId id="301" r:id="rId16"/>
    <p:sldId id="302" r:id="rId17"/>
    <p:sldId id="303" r:id="rId18"/>
    <p:sldId id="310" r:id="rId19"/>
    <p:sldId id="304" r:id="rId20"/>
    <p:sldId id="305" r:id="rId21"/>
    <p:sldId id="306" r:id="rId22"/>
    <p:sldId id="308" r:id="rId23"/>
    <p:sldId id="307" r:id="rId24"/>
    <p:sldId id="311" r:id="rId25"/>
    <p:sldId id="291" r:id="rId26"/>
    <p:sldId id="277" r:id="rId27"/>
    <p:sldId id="312" r:id="rId28"/>
    <p:sldId id="314" r:id="rId29"/>
    <p:sldId id="315" r:id="rId30"/>
    <p:sldId id="318" r:id="rId31"/>
    <p:sldId id="319" r:id="rId32"/>
    <p:sldId id="320" r:id="rId33"/>
  </p:sldIdLst>
  <p:sldSz cx="12192000" cy="6858000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719C"/>
    <a:srgbClr val="009282"/>
    <a:srgbClr val="3A3C99"/>
    <a:srgbClr val="4F50A4"/>
    <a:srgbClr val="000000"/>
    <a:srgbClr val="092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48" autoAdjust="0"/>
    <p:restoredTop sz="96272"/>
  </p:normalViewPr>
  <p:slideViewPr>
    <p:cSldViewPr snapToGrid="0" snapToObjects="1">
      <p:cViewPr varScale="1">
        <p:scale>
          <a:sx n="107" d="100"/>
          <a:sy n="107" d="100"/>
        </p:scale>
        <p:origin x="13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65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15105C7-6BC0-614A-801D-E4F9B60116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C89969-1EBC-7A4E-95C2-962EB0F19E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4D09A-128C-7647-8C3E-479A0232F857}" type="datetimeFigureOut">
              <a:rPr lang="es-ES" smtClean="0"/>
              <a:t>28/09/2022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D3CD75-7556-2649-8E2B-042BF8340F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629914-8DFE-C243-9B65-F7948CE764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B7CB6-4070-AC49-85AD-E5BFD98B121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985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1AB1D-62C5-4B95-A703-7CBA362A60D8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089C7-F306-43B8-A97D-8CD54247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6096000" y="3445553"/>
            <a:ext cx="3238747" cy="1114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dirty="0"/>
              <a:t>TITLE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1553" y="241385"/>
            <a:ext cx="3753634" cy="1756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068"/>
            <a:ext cx="2103120" cy="2517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5233989" y="0"/>
            <a:ext cx="6960188" cy="64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18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365125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29/09/2022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mtClean="0"/>
              <a:t>Magnet section activities at ALBA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61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365125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29/09/2022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mtClean="0"/>
              <a:t>Magnet section activities at ALBA</a:t>
            </a:r>
            <a:endParaRPr lang="es-ES" dirty="0"/>
          </a:p>
        </p:txBody>
      </p:sp>
      <p:sp>
        <p:nvSpPr>
          <p:cNvPr id="14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665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365125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29/09/2022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mtClean="0"/>
              <a:t>Magnet section activities at ALBA</a:t>
            </a:r>
            <a:endParaRPr lang="es-ES" dirty="0"/>
          </a:p>
        </p:txBody>
      </p:sp>
      <p:sp>
        <p:nvSpPr>
          <p:cNvPr id="12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905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180547" y="0"/>
            <a:ext cx="5024437" cy="62428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000" y="0"/>
            <a:ext cx="2378927" cy="199463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F34F285D-EF68-4097-A801-7EC84E1B31F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Edit Master text styles</a:t>
            </a:r>
          </a:p>
        </p:txBody>
      </p:sp>
      <p:sp>
        <p:nvSpPr>
          <p:cNvPr id="13" name="Marcador de fecha 3">
            <a:extLst>
              <a:ext uri="{FF2B5EF4-FFF2-40B4-BE49-F238E27FC236}">
                <a16:creationId xmlns:a16="http://schemas.microsoft.com/office/drawing/2014/main" id="{1DCCD8DF-A884-4396-8E06-56C32CE2C800}"/>
              </a:ext>
            </a:extLst>
          </p:cNvPr>
          <p:cNvSpPr txBox="1">
            <a:spLocks/>
          </p:cNvSpPr>
          <p:nvPr userDrawn="1"/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DFEB-0700-46DE-8E3C-F9F52BB77BB5}" type="datetime1">
              <a:rPr lang="es-ES" smtClean="0"/>
              <a:pPr/>
              <a:t>28/09/2022</a:t>
            </a:fld>
            <a:endParaRPr lang="es-ES" dirty="0"/>
          </a:p>
        </p:txBody>
      </p:sp>
      <p:sp>
        <p:nvSpPr>
          <p:cNvPr id="14" name="Marcador de pie de página 4">
            <a:extLst>
              <a:ext uri="{FF2B5EF4-FFF2-40B4-BE49-F238E27FC236}">
                <a16:creationId xmlns:a16="http://schemas.microsoft.com/office/drawing/2014/main" id="{351A1AED-6AEB-4B34-8C98-D9E9062B3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mtClean="0"/>
              <a:t>Magnet section activities at ALBA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624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29/09/2022</a:t>
            </a:r>
            <a:endParaRPr lang="es-ES" dirty="0"/>
          </a:p>
        </p:txBody>
      </p:sp>
      <p:sp>
        <p:nvSpPr>
          <p:cNvPr id="9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mtClean="0"/>
              <a:t>Magnet section activities at ALBA</a:t>
            </a:r>
            <a:endParaRPr lang="es-ES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4610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w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758"/>
            <a:ext cx="1216152" cy="1455951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13" y="6498121"/>
            <a:ext cx="665922" cy="223354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6" y="305937"/>
            <a:ext cx="1783080" cy="804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10026524" y="-8708"/>
            <a:ext cx="2174185" cy="203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7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5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10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g"/><Relationship Id="rId15" Type="http://schemas.openxmlformats.org/officeDocument/2006/relationships/image" Target="../media/image16.png"/><Relationship Id="rId10" Type="http://schemas.openxmlformats.org/officeDocument/2006/relationships/image" Target="../media/image42.png"/><Relationship Id="rId4" Type="http://schemas.openxmlformats.org/officeDocument/2006/relationships/image" Target="../media/image11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f"/><Relationship Id="rId5" Type="http://schemas.openxmlformats.org/officeDocument/2006/relationships/image" Target="../media/image67.jpe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10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6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0420804-B0CF-9E4E-8731-9FE37833A3B9}"/>
              </a:ext>
            </a:extLst>
          </p:cNvPr>
          <p:cNvSpPr txBox="1"/>
          <p:nvPr/>
        </p:nvSpPr>
        <p:spPr>
          <a:xfrm>
            <a:off x="2872886" y="4012738"/>
            <a:ext cx="662970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Jordi </a:t>
            </a:r>
            <a:r>
              <a:rPr lang="en-US" sz="2800" dirty="0" smtClean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Marcos on behalf of ID, Magnets and Front Ends section</a:t>
            </a:r>
            <a:endParaRPr lang="en-US" sz="2800" dirty="0">
              <a:solidFill>
                <a:srgbClr val="092F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92F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 September 2022</a:t>
            </a:r>
            <a:endParaRPr lang="en-US" dirty="0">
              <a:solidFill>
                <a:srgbClr val="0092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D852B9-7240-BA46-8595-647F3F372DCA}"/>
              </a:ext>
            </a:extLst>
          </p:cNvPr>
          <p:cNvSpPr txBox="1"/>
          <p:nvPr/>
        </p:nvSpPr>
        <p:spPr>
          <a:xfrm>
            <a:off x="2872886" y="2527934"/>
            <a:ext cx="7230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 section activities at ALBA</a:t>
            </a:r>
            <a:endParaRPr lang="en-US" sz="4000" b="1" dirty="0">
              <a:solidFill>
                <a:srgbClr val="092F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13"/>
          <a:stretch/>
        </p:blipFill>
        <p:spPr bwMode="auto">
          <a:xfrm>
            <a:off x="5710518" y="0"/>
            <a:ext cx="6481482" cy="145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6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Magnetic measurement activities at ALBA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308"/>
            <a:ext cx="10636624" cy="4607655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/>
              <a:t>Results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4764621" y="1531515"/>
            <a:ext cx="3543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Computed multipoles at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=5mm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2" descr="Home | CLIC Detector and Phys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288" y="5383289"/>
            <a:ext cx="827375" cy="8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747" y="1983581"/>
            <a:ext cx="4065968" cy="4351338"/>
          </a:xfrm>
          <a:prstGeom prst="rect">
            <a:avLst/>
          </a:prstGeom>
        </p:spPr>
      </p:pic>
      <p:pic>
        <p:nvPicPr>
          <p:cNvPr id="42" name="Picture 4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73" y="2733950"/>
            <a:ext cx="3193079" cy="2392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500239" y="2102790"/>
                <a:ext cx="2980175" cy="7834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𝑟𝑒𝑓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239" y="2102790"/>
                <a:ext cx="2980175" cy="7834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474206" y="2924405"/>
                <a:ext cx="3032240" cy="7834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𝑟𝑒𝑓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4206" y="2924405"/>
                <a:ext cx="3032240" cy="7834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8598327" y="1531515"/>
            <a:ext cx="282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Polynomial adjustment of field map data: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6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45" t="14532" r="9724" b="11950"/>
          <a:stretch/>
        </p:blipFill>
        <p:spPr bwMode="auto">
          <a:xfrm>
            <a:off x="829159" y="5517397"/>
            <a:ext cx="1216618" cy="58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46774" y="2091423"/>
            <a:ext cx="2721799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Hall probe field mapping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4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Magnetic measurement activities at ALBA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308"/>
            <a:ext cx="10636624" cy="4607655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/>
              <a:t>Results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546774" y="2091423"/>
            <a:ext cx="2721799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Flipping coil measurements</a:t>
            </a:r>
            <a:endParaRPr lang="en-US" dirty="0"/>
          </a:p>
        </p:txBody>
      </p:sp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018" y="5400980"/>
            <a:ext cx="1499592" cy="80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 descr="Home | CLIC Detector and Phys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288" y="5383289"/>
            <a:ext cx="827375" cy="8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3.googleusercontent.com/QWAgFeLMBx-U3-m6JEGwRMBGpv7JadhDyVaCLzlBrmznIjKvX7KNJa_j7R5VgM9Xs_OKFTa4BQR8Gf0tZmIhZT4HmE6D2RakqClUu-p8rEUTkzfl1xqkAVAjkxq5nASjp3FciHOWF1G6NWeK3M2ANzSQq-HuTPMVH0iNXREMAW_K9hAnwZp-jYahdgGBgrTxdRaNY-ZgLWb283Q3ehFnnNuVN3wSC6oZ9ayOAfWBp6C6TfItxskRz3kdD0Baei9W6qDQZqS-O_3Jj5JAMFIRtUFkHPIJpbr1-gOSn-kASiM6bfPPRA5jeJCJeaUwDaKqekuaI-u2koK7bV0ZfEZ2TU4Wt5dfILA9PyTpKi_zlKKH3-hw8nFbXqVv66YtRXz6-2YQf5QTbqLTxoLQKRJu8izFHpuOywgu6Ty_DHPG_YKayRSLlAVcJokU-cUwL109IiVW9JxrgOTB3b2nHA0z5UhqVjYl6XaCJ-NFOxvMuCjlPVe0cS5eUyiJeNvqWqZ5WkJBjZsgKsP6YGncY31s3pbe7pKAuYUedgoGzuNmYZu19BMrfljEOoe9z8PHu5A0UCYm1UHGjfxGvv5tMcvrjamskshBtYCygswMKP0wmp3paazUqIA9gMFBQwXpYS4q1DQhGKXhlvMWJO-KasD7Q5FNrzI0uslRN9XsP2xfyVsYd2Gyl7BtcuMuhB5fdHKBHEjtveGpu7gWrV5vXNFdDxB404P3VizOExE349Poi9gFCBlgSuflzGPKLEQt=w661-h881-no?authuser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908" y="1648351"/>
            <a:ext cx="3304878" cy="44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mh5aaSBJhtp8q-_Y7tE7PJoAdavDcIucneCPY0jvvOEPKcqgK6kiO_qfmFrMxNJhNCSCETD0d0akkI90e871ah83JVDv4vGOA5EZu65_ulewfisyYyamNkYVeeDAFhPmfE-7enbZiecLC01eQ9jXG-_WpHvDD4iLx7ZE0LNxYWj_LqCfGsP4UEIuGO_Sdh1O4M0WQGcL5CJgg9dr0QOmqx5TYoE--DS7ZIi7OEkd6mX45nrR6c5O3F93Lmtpe7HZxSPYRnKFztNsodK38BZja_8XQRfZnZ0ebPNw1ycZEBCn88l8HeXtql9J9xsUlh3NVCjFp0Q-RgDRoJUvJyX8i2s8eDkBPOL_-J48CgH82AdjBGDx2QXm1Vppf4V7lNH3_EeyTOjBDqZisdC2-Yand1OjCNJFVL6m9RQgc81eO4fdhZ0tETlqikmb0eQTlHJXOTUZQ_y-f7DTNbvW_6I8ookswmt6je-IhdEcZ7rBJagejcmLOU321V3DoGOtgZbTI1rjYdTYfv1hZZ5RtpYwxAxikGsLdWq6BuiVGH7zF9JYoshaaYzVfzhH1fyGcsOsBYvRO7y2Ij5BjBaw7LpKOaiGbrGly_R1rRytXHT0erGUKqgK77m3xZGGNNPAUhrpYfxng0eV6qeDAezBDWwE2vMPTLH7N1QMC1K6vR3Zvqg2vBcQXqK1fNseBi11Mhy5p8lrRTCis0c7DOUm1VoCcuNF00V15NjU2W_PPDYPJOKAlTrGrOzBT7vUToUIDkxF3aXZnmGAhIfWGLePepE4W_H54mu2ItXLB5MyAjr2-1RDKQ9bti3kLsI4vZ6VIxHv4cs2lwNsSvsNP96WTw5kXuVLvycu5iILWQOBC4K_sWEEZBK4hFfA90cpYwI6CWfWnmKfQ5v7Eg8xNZg2R7U-jvIxcVO5bjzYoiN05C4=w1174-h881-no?authuser=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332" y="1648351"/>
            <a:ext cx="3311139" cy="24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062926" y="4348172"/>
            <a:ext cx="7795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Narrow" panose="020B0606020202030204" pitchFamily="34" charset="0"/>
              </a:rPr>
              <a:t>Stage 1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64070" y="2756773"/>
            <a:ext cx="7795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Narrow" panose="020B0606020202030204" pitchFamily="34" charset="0"/>
              </a:rPr>
              <a:t>Stage 2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88691" y="4686726"/>
            <a:ext cx="94333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 Narrow" panose="020B0606020202030204" pitchFamily="34" charset="0"/>
              </a:rPr>
              <a:t>Tension adjustment system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6183" y="2495781"/>
            <a:ext cx="319505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Flipping coil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at ALBA used to determine </a:t>
            </a:r>
            <a:r>
              <a:rPr lang="en-US" sz="16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residual field integrals of IDs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→ it is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intended to measure large field integral values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with a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 accuracy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 decided to give it a try (“just in case”)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complement Hall probe data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37331" y="4245687"/>
            <a:ext cx="448950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 support pieces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defining a coil </a:t>
            </a:r>
            <a:r>
              <a:rPr lang="en-US" sz="14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displaced </a:t>
            </a:r>
            <a:r>
              <a:rPr lang="en-US" sz="1400" b="1" dirty="0" err="1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wrt</a:t>
            </a:r>
            <a:r>
              <a:rPr lang="en-US" sz="14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rotation axis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pieces made of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PEEK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turns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coil with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0.1mm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Cu wire.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Exact values of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coil parameters </a:t>
            </a:r>
            <a:r>
              <a:rPr lang="en-US" sz="14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calibrated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by comparison with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Hall probe data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 width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self-consistency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when measuring at different horizontal positions (</a:t>
            </a:r>
            <a:r>
              <a:rPr lang="en-US" sz="14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 offset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8500240" y="1648351"/>
            <a:ext cx="472310" cy="98531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9024938" y="1643063"/>
            <a:ext cx="147636" cy="97502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786353" y="4489450"/>
            <a:ext cx="106572" cy="301625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4824380" y="3084005"/>
            <a:ext cx="374367" cy="3767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603963" y="1920157"/>
            <a:ext cx="1107016" cy="25692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6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Magnetic measurement activities at ALBA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308"/>
            <a:ext cx="10636624" cy="4607655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/>
              <a:t>Results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546774" y="2091423"/>
            <a:ext cx="2721799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Flipping coil measurements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521776" y="1531515"/>
            <a:ext cx="3543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Integrated multipoles at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=5mm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018" y="5400980"/>
            <a:ext cx="1499592" cy="80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 descr="Home | CLIC Detector and Phys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288" y="5383289"/>
            <a:ext cx="827375" cy="8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3" y="2493986"/>
            <a:ext cx="3573592" cy="26801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207357" y="1907862"/>
            <a:ext cx="3961569" cy="4585012"/>
            <a:chOff x="3542360" y="1485051"/>
            <a:chExt cx="4381434" cy="507095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63794" y="1485051"/>
              <a:ext cx="2160000" cy="1296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63794" y="2668003"/>
              <a:ext cx="2160000" cy="1296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63794" y="3964003"/>
              <a:ext cx="2160000" cy="1296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63794" y="5260003"/>
              <a:ext cx="2160000" cy="1296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42360" y="1485051"/>
              <a:ext cx="2160000" cy="1296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42360" y="2668003"/>
              <a:ext cx="2160000" cy="1296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42360" y="3964003"/>
              <a:ext cx="2160000" cy="1296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42360" y="5260003"/>
              <a:ext cx="2160000" cy="1296000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8224474" y="1763959"/>
            <a:ext cx="355704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Acquisition system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Flipping coil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adapted in order to acquire </a:t>
            </a:r>
            <a:r>
              <a:rPr lang="en-US" sz="16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 data along the continuous rotation of the wire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Measurements at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 horizontal positions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within GFR.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agreement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between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Hall probe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Flipping coil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magnetic field homogeneity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with high order multipoles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smaller than 2 units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01086" y="4711266"/>
            <a:ext cx="3183040" cy="17882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796" y="3513666"/>
            <a:ext cx="320417" cy="3204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796" y="4170461"/>
            <a:ext cx="320417" cy="3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1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Magnetic measurement activities at ALBA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308"/>
            <a:ext cx="10636624" cy="4607655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 smtClean="0"/>
              <a:t>Insertion Device </a:t>
            </a:r>
            <a:r>
              <a:rPr lang="en-US" sz="2000" dirty="0" smtClean="0"/>
              <a:t>for </a:t>
            </a:r>
            <a:r>
              <a:rPr lang="en-US" sz="2000" b="1" dirty="0" smtClean="0">
                <a:solidFill>
                  <a:srgbClr val="41719C"/>
                </a:solidFill>
              </a:rPr>
              <a:t>FAXTOR beamline </a:t>
            </a:r>
            <a:r>
              <a:rPr lang="en-US" sz="2000" dirty="0" smtClean="0"/>
              <a:t>at </a:t>
            </a:r>
            <a:r>
              <a:rPr lang="en-US" sz="2000" b="1" dirty="0" smtClean="0"/>
              <a:t>ALBA</a:t>
            </a:r>
            <a:r>
              <a:rPr lang="en-US" sz="2000" dirty="0" smtClean="0"/>
              <a:t> (fast X-ray microcomputed tomography at high resolution).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000" b="1" dirty="0" smtClean="0">
                <a:solidFill>
                  <a:srgbClr val="41719C"/>
                </a:solidFill>
              </a:rPr>
              <a:t>In-</a:t>
            </a:r>
            <a:r>
              <a:rPr lang="es-ES" sz="2000" b="1" dirty="0" err="1" smtClean="0">
                <a:solidFill>
                  <a:srgbClr val="41719C"/>
                </a:solidFill>
              </a:rPr>
              <a:t>vacuum</a:t>
            </a:r>
            <a:r>
              <a:rPr lang="es-ES" sz="2000" b="1" dirty="0" smtClean="0">
                <a:solidFill>
                  <a:srgbClr val="41719C"/>
                </a:solidFill>
              </a:rPr>
              <a:t> </a:t>
            </a:r>
            <a:r>
              <a:rPr lang="es-ES" sz="2000" b="1" dirty="0" err="1" smtClean="0">
                <a:solidFill>
                  <a:srgbClr val="41719C"/>
                </a:solidFill>
              </a:rPr>
              <a:t>multipole</a:t>
            </a:r>
            <a:r>
              <a:rPr lang="es-ES" sz="2000" b="1" dirty="0" smtClean="0">
                <a:solidFill>
                  <a:srgbClr val="41719C"/>
                </a:solidFill>
              </a:rPr>
              <a:t> </a:t>
            </a:r>
            <a:r>
              <a:rPr lang="es-ES" sz="2000" b="1" dirty="0" err="1" smtClean="0">
                <a:solidFill>
                  <a:srgbClr val="41719C"/>
                </a:solidFill>
              </a:rPr>
              <a:t>wiggler</a:t>
            </a:r>
            <a:r>
              <a:rPr lang="es-ES" sz="2000" b="1" dirty="0" smtClean="0">
                <a:solidFill>
                  <a:srgbClr val="41719C"/>
                </a:solidFill>
              </a:rPr>
              <a:t> </a:t>
            </a:r>
            <a:r>
              <a:rPr lang="es-ES" sz="2000" b="1" dirty="0" smtClean="0"/>
              <a:t>MPW54</a:t>
            </a:r>
            <a:endParaRPr lang="en-US" sz="1800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775680"/>
              </p:ext>
            </p:extLst>
          </p:nvPr>
        </p:nvGraphicFramePr>
        <p:xfrm>
          <a:off x="913405" y="2960392"/>
          <a:ext cx="4572995" cy="305145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49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8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25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 characteristics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Magnetic configuration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Planar hybrid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8715984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</a:t>
                      </a:r>
                      <a:r>
                        <a:rPr lang="en-US" sz="14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length [mm]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 blocks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NdFeB</a:t>
                      </a:r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(B</a:t>
                      </a:r>
                      <a:r>
                        <a:rPr lang="en-US" sz="1400" baseline="-250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=1.25T)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981894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Iron poles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Vanadium </a:t>
                      </a:r>
                      <a:r>
                        <a:rPr lang="en-US" sz="1400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Permendur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8016826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l"/>
                      <a:r>
                        <a:rPr lang="en-US" sz="14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periods</a:t>
                      </a:r>
                      <a:endParaRPr lang="en-US" sz="14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2395006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l"/>
                      <a:r>
                        <a:rPr lang="en-US" sz="14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Magnetic length [mm]</a:t>
                      </a:r>
                      <a:endParaRPr lang="en-US" sz="14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362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822479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l"/>
                      <a:r>
                        <a:rPr lang="en-US" sz="14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Minimum magnetic gap [mm]</a:t>
                      </a:r>
                      <a:endParaRPr lang="en-US" sz="14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4601458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l"/>
                      <a:r>
                        <a:rPr lang="en-US" sz="14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peak field [T]</a:t>
                      </a:r>
                      <a:endParaRPr lang="en-US" sz="14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2375768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K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06" y="2344207"/>
            <a:ext cx="4016692" cy="1788583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4"/>
          <a:stretch>
            <a:fillRect/>
          </a:stretch>
        </p:blipFill>
        <p:spPr>
          <a:xfrm>
            <a:off x="5982789" y="4132790"/>
            <a:ext cx="1933885" cy="22598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93399" y="4319570"/>
            <a:ext cx="2437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5½ periods wiggler RADIA model</a:t>
            </a:r>
          </a:p>
          <a:p>
            <a:pPr algn="ctr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(courtesy of AVS)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83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Magnetic measurement activities at ALBA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308"/>
            <a:ext cx="8827347" cy="4607655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 smtClean="0"/>
              <a:t>Manufacturing</a:t>
            </a:r>
            <a:r>
              <a:rPr lang="en-US" sz="2000" dirty="0" smtClean="0"/>
              <a:t> contract was awarded to </a:t>
            </a:r>
            <a:r>
              <a:rPr lang="en-US" sz="2000" b="1" dirty="0" smtClean="0">
                <a:solidFill>
                  <a:srgbClr val="41719C"/>
                </a:solidFill>
              </a:rPr>
              <a:t>AVS company</a:t>
            </a:r>
            <a:r>
              <a:rPr lang="en-US" sz="2000" dirty="0" smtClean="0"/>
              <a:t>:</a:t>
            </a:r>
          </a:p>
          <a:p>
            <a:pPr marL="814388" lvl="1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 division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the company (AVS|US, former ADC) took care of the </a:t>
            </a:r>
            <a:r>
              <a:rPr lang="en-US" sz="16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structure </a:t>
            </a:r>
            <a:r>
              <a:rPr lang="en-US" sz="16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and tuning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its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integration into the vacuum chamber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14388" lvl="1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Spanish headquarters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 the company took care of the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mechanical support structure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the </a:t>
            </a:r>
            <a:r>
              <a:rPr lang="en-US" sz="16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integration of the whole device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VS Added Value Solutions Ltd &gt; SPRI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7" b="24739"/>
          <a:stretch/>
        </p:blipFill>
        <p:spPr bwMode="auto">
          <a:xfrm>
            <a:off x="9482666" y="2860520"/>
            <a:ext cx="1905000" cy="9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25733" b="28044"/>
          <a:stretch/>
        </p:blipFill>
        <p:spPr>
          <a:xfrm>
            <a:off x="9482666" y="1797145"/>
            <a:ext cx="1905000" cy="880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920" y="3394877"/>
            <a:ext cx="2593868" cy="2989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8908" y="3530257"/>
            <a:ext cx="2939545" cy="280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Magnetic measurement activities at ALBA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308"/>
            <a:ext cx="10709366" cy="4607655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/>
              <a:t>AVS|US assembled</a:t>
            </a:r>
            <a:r>
              <a:rPr lang="en-US" sz="1800" dirty="0" smtClean="0"/>
              <a:t> and </a:t>
            </a:r>
            <a:r>
              <a:rPr lang="en-US" sz="1800" b="1" dirty="0" smtClean="0"/>
              <a:t>shimmed</a:t>
            </a:r>
            <a:r>
              <a:rPr lang="en-US" sz="1800" dirty="0" smtClean="0"/>
              <a:t> the </a:t>
            </a:r>
            <a:r>
              <a:rPr lang="en-US" sz="1800" b="1" dirty="0" smtClean="0">
                <a:solidFill>
                  <a:srgbClr val="41719C"/>
                </a:solidFill>
              </a:rPr>
              <a:t>individual magnet arrays</a:t>
            </a:r>
            <a:r>
              <a:rPr lang="en-US" sz="1800" dirty="0" smtClean="0"/>
              <a:t>, and afterwards transferred them to a </a:t>
            </a:r>
            <a:r>
              <a:rPr lang="en-US" sz="1800" b="1" dirty="0" smtClean="0">
                <a:solidFill>
                  <a:srgbClr val="41719C"/>
                </a:solidFill>
              </a:rPr>
              <a:t>temporary support carriage </a:t>
            </a:r>
            <a:r>
              <a:rPr lang="en-US" sz="1800" dirty="0" smtClean="0"/>
              <a:t>to </a:t>
            </a:r>
            <a:r>
              <a:rPr lang="en-US" sz="1800" dirty="0" smtClean="0"/>
              <a:t>determine and adjust </a:t>
            </a:r>
            <a:r>
              <a:rPr lang="en-US" sz="1800" dirty="0" smtClean="0"/>
              <a:t>their </a:t>
            </a:r>
            <a:r>
              <a:rPr lang="en-US" sz="1800" b="1" dirty="0" smtClean="0"/>
              <a:t>combined effect at different gaps</a:t>
            </a:r>
            <a:r>
              <a:rPr lang="en-US" sz="1800" dirty="0" smtClean="0"/>
              <a:t>.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Once </a:t>
            </a:r>
            <a:r>
              <a:rPr lang="en-US" sz="1800" b="1" dirty="0" smtClean="0">
                <a:solidFill>
                  <a:srgbClr val="41719C"/>
                </a:solidFill>
              </a:rPr>
              <a:t>within specs</a:t>
            </a:r>
            <a:r>
              <a:rPr lang="en-US" sz="1800" dirty="0" smtClean="0"/>
              <a:t>, the arrays where </a:t>
            </a:r>
            <a:r>
              <a:rPr lang="en-US" sz="1800" b="1" dirty="0" smtClean="0"/>
              <a:t>mounted inside the vacuum chamber</a:t>
            </a:r>
            <a:r>
              <a:rPr lang="en-US" sz="1800" dirty="0" smtClean="0"/>
              <a:t>, and the assembly shipped to </a:t>
            </a:r>
            <a:r>
              <a:rPr lang="en-US" sz="1800" b="1" dirty="0" smtClean="0"/>
              <a:t>AVS headquarters </a:t>
            </a:r>
            <a:r>
              <a:rPr lang="en-US" sz="1800" dirty="0" smtClean="0"/>
              <a:t>for its </a:t>
            </a:r>
            <a:r>
              <a:rPr lang="en-US" sz="1800" b="1" dirty="0" smtClean="0">
                <a:solidFill>
                  <a:srgbClr val="41719C"/>
                </a:solidFill>
              </a:rPr>
              <a:t>integration into the final support structure</a:t>
            </a:r>
            <a:r>
              <a:rPr lang="en-US" sz="1800" dirty="0" smtClean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46" y="3123222"/>
            <a:ext cx="2511135" cy="28682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540" y="3123222"/>
            <a:ext cx="2734478" cy="28682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039" y="3123221"/>
            <a:ext cx="3833178" cy="2868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07189" y="5985190"/>
            <a:ext cx="1462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Single array tuning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05107" y="5985190"/>
            <a:ext cx="2895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Combined arrays on temporary carriage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60536" y="5985190"/>
            <a:ext cx="3493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Assembly into vacuum chamber prior to shipping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50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Magnetic measurement activities at ALBA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308"/>
            <a:ext cx="10015728" cy="4607655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srgbClr val="41719C"/>
                </a:solidFill>
              </a:rPr>
              <a:t>Final integration </a:t>
            </a:r>
            <a:r>
              <a:rPr lang="en-US" sz="1800" dirty="0" smtClean="0"/>
              <a:t>at </a:t>
            </a:r>
            <a:r>
              <a:rPr lang="en-US" sz="1800" b="1" dirty="0" smtClean="0"/>
              <a:t>AVS (Spain) </a:t>
            </a:r>
            <a:r>
              <a:rPr lang="en-US" sz="1800" dirty="0" smtClean="0"/>
              <a:t>has already taken place, and the </a:t>
            </a:r>
            <a:r>
              <a:rPr lang="en-US" sz="1800" b="1" dirty="0" smtClean="0"/>
              <a:t>FAT</a:t>
            </a:r>
            <a:r>
              <a:rPr lang="en-US" sz="1800" dirty="0" smtClean="0"/>
              <a:t> of the </a:t>
            </a:r>
            <a:r>
              <a:rPr lang="en-US" sz="1800" b="1" dirty="0" smtClean="0"/>
              <a:t>mechanical aspects</a:t>
            </a:r>
            <a:r>
              <a:rPr lang="en-US" sz="1800" dirty="0" smtClean="0"/>
              <a:t> of the device was carried on the </a:t>
            </a:r>
            <a:r>
              <a:rPr lang="en-US" sz="1800" b="1" dirty="0" smtClean="0"/>
              <a:t>21</a:t>
            </a:r>
            <a:r>
              <a:rPr lang="en-US" sz="1800" b="1" dirty="0" smtClean="0"/>
              <a:t>—</a:t>
            </a:r>
            <a:r>
              <a:rPr lang="en-US" sz="1800" b="1" dirty="0" smtClean="0"/>
              <a:t>22 of Sept ‘22</a:t>
            </a:r>
            <a:r>
              <a:rPr lang="en-US" sz="1800" dirty="0" smtClean="0"/>
              <a:t>.</a:t>
            </a: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r="27367"/>
          <a:stretch/>
        </p:blipFill>
        <p:spPr>
          <a:xfrm>
            <a:off x="1489890" y="2479176"/>
            <a:ext cx="3182693" cy="34949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24" y="2489866"/>
            <a:ext cx="4646952" cy="34852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1203" y="5985190"/>
            <a:ext cx="2594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Assembled ID at AVS headquarters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33165" y="5985190"/>
            <a:ext cx="3433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Detail of magnet arrays inside vacuum chamber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56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Magnetic measurement activities at ALBA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308"/>
            <a:ext cx="10015728" cy="4607655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srgbClr val="41719C"/>
                </a:solidFill>
              </a:rPr>
              <a:t>Final adjustments of the magnetic structure </a:t>
            </a:r>
            <a:r>
              <a:rPr lang="en-US" sz="1800" dirty="0" smtClean="0"/>
              <a:t>(relative alignment between </a:t>
            </a:r>
            <a:r>
              <a:rPr lang="en-US" sz="1800" dirty="0" smtClean="0"/>
              <a:t>magnet arrays, </a:t>
            </a:r>
            <a:r>
              <a:rPr lang="en-US" sz="1800" dirty="0" smtClean="0"/>
              <a:t>optimization of magic fingers for integrated multipole correction, verification of correction </a:t>
            </a:r>
            <a:r>
              <a:rPr lang="en-US" sz="1800" dirty="0" smtClean="0"/>
              <a:t>coils, </a:t>
            </a:r>
            <a:r>
              <a:rPr lang="en-US" sz="1800" dirty="0" err="1" smtClean="0"/>
              <a:t>etc</a:t>
            </a:r>
            <a:r>
              <a:rPr lang="en-US" sz="1800" dirty="0" smtClean="0"/>
              <a:t>) </a:t>
            </a:r>
            <a:r>
              <a:rPr lang="en-US" sz="1800" dirty="0" smtClean="0"/>
              <a:t>will be carried out at </a:t>
            </a:r>
            <a:r>
              <a:rPr lang="en-US" sz="1800" b="1" dirty="0" smtClean="0"/>
              <a:t>ALBA magnetic measurements laboratory</a:t>
            </a:r>
            <a:r>
              <a:rPr lang="en-US" sz="1800" dirty="0" smtClean="0"/>
              <a:t> using our dedicated </a:t>
            </a:r>
            <a:r>
              <a:rPr lang="en-US" sz="1800" b="1" dirty="0" smtClean="0">
                <a:solidFill>
                  <a:srgbClr val="41719C"/>
                </a:solidFill>
              </a:rPr>
              <a:t>Hall probe bench for closed structures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3"/>
          <a:srcRect l="6854" t="19469" r="25730" b="32934"/>
          <a:stretch/>
        </p:blipFill>
        <p:spPr bwMode="auto">
          <a:xfrm>
            <a:off x="1097281" y="3121255"/>
            <a:ext cx="5448300" cy="31546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7034570" y="3142176"/>
            <a:ext cx="3405795" cy="31074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857" y="2575969"/>
            <a:ext cx="1249680" cy="481143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068" y="2588396"/>
            <a:ext cx="2753398" cy="45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80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365125"/>
            <a:ext cx="76962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Outline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5675"/>
            <a:ext cx="10636624" cy="4733645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Effect of Covid-19 pandemics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Magnetic measurement activities at ALBA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009282"/>
                </a:solidFill>
              </a:rPr>
              <a:t>Upgrade plans at ALBA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Magnetic measurement group reorganization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3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s-ES" b="1" dirty="0" err="1" smtClean="0">
                <a:solidFill>
                  <a:srgbClr val="092F56"/>
                </a:solidFill>
                <a:latin typeface="+mn-lt"/>
              </a:rPr>
              <a:t>Upgrade</a:t>
            </a:r>
            <a:r>
              <a:rPr lang="es-ES" b="1" dirty="0" smtClean="0">
                <a:solidFill>
                  <a:srgbClr val="092F56"/>
                </a:solidFill>
                <a:latin typeface="+mn-lt"/>
              </a:rPr>
              <a:t> </a:t>
            </a:r>
            <a:r>
              <a:rPr lang="es-ES" b="1" dirty="0" err="1" smtClean="0">
                <a:solidFill>
                  <a:srgbClr val="092F56"/>
                </a:solidFill>
                <a:latin typeface="+mn-lt"/>
              </a:rPr>
              <a:t>plans</a:t>
            </a:r>
            <a:r>
              <a:rPr lang="es-ES" b="1" dirty="0" smtClean="0">
                <a:solidFill>
                  <a:srgbClr val="092F56"/>
                </a:solidFill>
                <a:latin typeface="+mn-lt"/>
              </a:rPr>
              <a:t> at ALBA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308"/>
            <a:ext cx="10015728" cy="4607655"/>
          </a:xfrm>
        </p:spPr>
        <p:txBody>
          <a:bodyPr/>
          <a:lstStyle/>
          <a:p>
            <a:r>
              <a:rPr lang="en-US" dirty="0"/>
              <a:t>ALBA lattice</a:t>
            </a:r>
          </a:p>
          <a:p>
            <a:pPr marL="457200" lvl="1" indent="0">
              <a:buNone/>
            </a:pPr>
            <a:r>
              <a:rPr lang="en-US" dirty="0"/>
              <a:t>8+8 DBA-like cells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2475"/>
          <p:cNvSpPr>
            <a:spLocks/>
          </p:cNvSpPr>
          <p:nvPr/>
        </p:nvSpPr>
        <p:spPr bwMode="auto">
          <a:xfrm>
            <a:off x="9166478" y="1613374"/>
            <a:ext cx="865188" cy="742950"/>
          </a:xfrm>
          <a:custGeom>
            <a:avLst/>
            <a:gdLst>
              <a:gd name="T0" fmla="*/ 111 w 1079"/>
              <a:gd name="T1" fmla="*/ 154 h 925"/>
              <a:gd name="T2" fmla="*/ 111 w 1079"/>
              <a:gd name="T3" fmla="*/ 154 h 925"/>
              <a:gd name="T4" fmla="*/ 740 w 1079"/>
              <a:gd name="T5" fmla="*/ 184 h 925"/>
              <a:gd name="T6" fmla="*/ 968 w 1079"/>
              <a:gd name="T7" fmla="*/ 771 h 925"/>
              <a:gd name="T8" fmla="*/ 339 w 1079"/>
              <a:gd name="T9" fmla="*/ 741 h 925"/>
              <a:gd name="T10" fmla="*/ 111 w 1079"/>
              <a:gd name="T11" fmla="*/ 154 h 925"/>
              <a:gd name="T12" fmla="*/ 111 w 1079"/>
              <a:gd name="T13" fmla="*/ 154 h 9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79" h="925">
                <a:moveTo>
                  <a:pt x="111" y="154"/>
                </a:moveTo>
                <a:lnTo>
                  <a:pt x="111" y="154"/>
                </a:lnTo>
                <a:cubicBezTo>
                  <a:pt x="221" y="0"/>
                  <a:pt x="503" y="13"/>
                  <a:pt x="740" y="184"/>
                </a:cubicBezTo>
                <a:cubicBezTo>
                  <a:pt x="977" y="354"/>
                  <a:pt x="1079" y="617"/>
                  <a:pt x="968" y="771"/>
                </a:cubicBezTo>
                <a:cubicBezTo>
                  <a:pt x="858" y="925"/>
                  <a:pt x="576" y="911"/>
                  <a:pt x="339" y="741"/>
                </a:cubicBezTo>
                <a:cubicBezTo>
                  <a:pt x="102" y="570"/>
                  <a:pt x="0" y="307"/>
                  <a:pt x="111" y="154"/>
                </a:cubicBezTo>
                <a:lnTo>
                  <a:pt x="111" y="154"/>
                </a:lnTo>
                <a:close/>
              </a:path>
            </a:pathLst>
          </a:custGeom>
          <a:noFill/>
          <a:ln w="20638" cap="flat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966078" y="1512591"/>
            <a:ext cx="4732338" cy="4752976"/>
            <a:chOff x="2717800" y="1577594"/>
            <a:chExt cx="4732338" cy="4752976"/>
          </a:xfrm>
        </p:grpSpPr>
        <p:grpSp>
          <p:nvGrpSpPr>
            <p:cNvPr id="13" name="Group 205"/>
            <p:cNvGrpSpPr>
              <a:grpSpLocks/>
            </p:cNvGrpSpPr>
            <p:nvPr/>
          </p:nvGrpSpPr>
          <p:grpSpPr bwMode="auto">
            <a:xfrm>
              <a:off x="5084763" y="2398332"/>
              <a:ext cx="2312988" cy="3883025"/>
              <a:chOff x="3443" y="1505"/>
              <a:chExt cx="1457" cy="2446"/>
            </a:xfrm>
          </p:grpSpPr>
          <p:sp>
            <p:nvSpPr>
              <p:cNvPr id="2059" name="Freeform 5"/>
              <p:cNvSpPr>
                <a:spLocks/>
              </p:cNvSpPr>
              <p:nvPr/>
            </p:nvSpPr>
            <p:spPr bwMode="auto">
              <a:xfrm>
                <a:off x="3443" y="3949"/>
                <a:ext cx="136" cy="0"/>
              </a:xfrm>
              <a:custGeom>
                <a:avLst/>
                <a:gdLst>
                  <a:gd name="T0" fmla="*/ 0 w 271"/>
                  <a:gd name="T1" fmla="*/ 0 w 271"/>
                  <a:gd name="T2" fmla="*/ 271 w 27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71">
                    <a:moveTo>
                      <a:pt x="0" y="0"/>
                    </a:moveTo>
                    <a:lnTo>
                      <a:pt x="0" y="0"/>
                    </a:lnTo>
                    <a:lnTo>
                      <a:pt x="271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0" name="Freeform 6"/>
              <p:cNvSpPr>
                <a:spLocks/>
              </p:cNvSpPr>
              <p:nvPr/>
            </p:nvSpPr>
            <p:spPr bwMode="auto">
              <a:xfrm>
                <a:off x="3590" y="3949"/>
                <a:ext cx="7" cy="0"/>
              </a:xfrm>
              <a:custGeom>
                <a:avLst/>
                <a:gdLst>
                  <a:gd name="T0" fmla="*/ 0 w 14"/>
                  <a:gd name="T1" fmla="*/ 0 w 14"/>
                  <a:gd name="T2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4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1" name="Freeform 7"/>
              <p:cNvSpPr>
                <a:spLocks/>
              </p:cNvSpPr>
              <p:nvPr/>
            </p:nvSpPr>
            <p:spPr bwMode="auto">
              <a:xfrm>
                <a:off x="3605" y="3949"/>
                <a:ext cx="4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2" name="Freeform 8"/>
              <p:cNvSpPr>
                <a:spLocks/>
              </p:cNvSpPr>
              <p:nvPr/>
            </p:nvSpPr>
            <p:spPr bwMode="auto">
              <a:xfrm>
                <a:off x="3609" y="3949"/>
                <a:ext cx="3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3" name="Freeform 9"/>
              <p:cNvSpPr>
                <a:spLocks/>
              </p:cNvSpPr>
              <p:nvPr/>
            </p:nvSpPr>
            <p:spPr bwMode="auto">
              <a:xfrm>
                <a:off x="3612" y="3949"/>
                <a:ext cx="4" cy="0"/>
              </a:xfrm>
              <a:custGeom>
                <a:avLst/>
                <a:gdLst>
                  <a:gd name="T0" fmla="*/ 0 w 8"/>
                  <a:gd name="T1" fmla="*/ 0 w 8"/>
                  <a:gd name="T2" fmla="*/ 8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4" name="Freeform 10"/>
              <p:cNvSpPr>
                <a:spLocks/>
              </p:cNvSpPr>
              <p:nvPr/>
            </p:nvSpPr>
            <p:spPr bwMode="auto">
              <a:xfrm>
                <a:off x="3616" y="3949"/>
                <a:ext cx="4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5" name="Freeform 11"/>
              <p:cNvSpPr>
                <a:spLocks/>
              </p:cNvSpPr>
              <p:nvPr/>
            </p:nvSpPr>
            <p:spPr bwMode="auto">
              <a:xfrm>
                <a:off x="3631" y="3949"/>
                <a:ext cx="14" cy="0"/>
              </a:xfrm>
              <a:custGeom>
                <a:avLst/>
                <a:gdLst>
                  <a:gd name="T0" fmla="*/ 0 w 29"/>
                  <a:gd name="T1" fmla="*/ 0 w 29"/>
                  <a:gd name="T2" fmla="*/ 29 w 2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9">
                    <a:moveTo>
                      <a:pt x="0" y="0"/>
                    </a:moveTo>
                    <a:lnTo>
                      <a:pt x="0" y="0"/>
                    </a:lnTo>
                    <a:lnTo>
                      <a:pt x="29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6" name="Freeform 12"/>
              <p:cNvSpPr>
                <a:spLocks/>
              </p:cNvSpPr>
              <p:nvPr/>
            </p:nvSpPr>
            <p:spPr bwMode="auto">
              <a:xfrm>
                <a:off x="3645" y="3949"/>
                <a:ext cx="4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7" name="Freeform 13"/>
              <p:cNvSpPr>
                <a:spLocks/>
              </p:cNvSpPr>
              <p:nvPr/>
            </p:nvSpPr>
            <p:spPr bwMode="auto">
              <a:xfrm>
                <a:off x="3649" y="3947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  <a:gd name="T3" fmla="*/ 0 h 8"/>
                  <a:gd name="T4" fmla="*/ 8 h 8"/>
                  <a:gd name="T5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8" name="Freeform 14"/>
              <p:cNvSpPr>
                <a:spLocks/>
              </p:cNvSpPr>
              <p:nvPr/>
            </p:nvSpPr>
            <p:spPr bwMode="auto">
              <a:xfrm>
                <a:off x="3649" y="3949"/>
                <a:ext cx="7" cy="0"/>
              </a:xfrm>
              <a:custGeom>
                <a:avLst/>
                <a:gdLst>
                  <a:gd name="T0" fmla="*/ 0 w 15"/>
                  <a:gd name="T1" fmla="*/ 0 w 15"/>
                  <a:gd name="T2" fmla="*/ 15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9" name="Freeform 15"/>
              <p:cNvSpPr>
                <a:spLocks/>
              </p:cNvSpPr>
              <p:nvPr/>
            </p:nvSpPr>
            <p:spPr bwMode="auto">
              <a:xfrm>
                <a:off x="3704" y="3941"/>
                <a:ext cx="8" cy="3"/>
              </a:xfrm>
              <a:custGeom>
                <a:avLst/>
                <a:gdLst>
                  <a:gd name="T0" fmla="*/ 0 w 15"/>
                  <a:gd name="T1" fmla="*/ 7 h 7"/>
                  <a:gd name="T2" fmla="*/ 0 w 15"/>
                  <a:gd name="T3" fmla="*/ 7 h 7"/>
                  <a:gd name="T4" fmla="*/ 15 w 15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0" y="7"/>
                    </a:lnTo>
                    <a:lnTo>
                      <a:pt x="15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0" name="Freeform 16"/>
              <p:cNvSpPr>
                <a:spLocks/>
              </p:cNvSpPr>
              <p:nvPr/>
            </p:nvSpPr>
            <p:spPr bwMode="auto">
              <a:xfrm>
                <a:off x="3712" y="3939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  <a:gd name="T3" fmla="*/ 0 h 8"/>
                  <a:gd name="T4" fmla="*/ 8 h 8"/>
                  <a:gd name="T5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1" name="Freeform 17"/>
              <p:cNvSpPr>
                <a:spLocks/>
              </p:cNvSpPr>
              <p:nvPr/>
            </p:nvSpPr>
            <p:spPr bwMode="auto">
              <a:xfrm>
                <a:off x="3712" y="3941"/>
                <a:ext cx="3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2" name="Freeform 18"/>
              <p:cNvSpPr>
                <a:spLocks/>
              </p:cNvSpPr>
              <p:nvPr/>
            </p:nvSpPr>
            <p:spPr bwMode="auto">
              <a:xfrm>
                <a:off x="3715" y="3941"/>
                <a:ext cx="8" cy="0"/>
              </a:xfrm>
              <a:custGeom>
                <a:avLst/>
                <a:gdLst>
                  <a:gd name="T0" fmla="*/ 0 w 15"/>
                  <a:gd name="T1" fmla="*/ 0 w 15"/>
                  <a:gd name="T2" fmla="*/ 15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3" name="Freeform 19"/>
              <p:cNvSpPr>
                <a:spLocks/>
              </p:cNvSpPr>
              <p:nvPr/>
            </p:nvSpPr>
            <p:spPr bwMode="auto">
              <a:xfrm>
                <a:off x="3727" y="3937"/>
                <a:ext cx="11" cy="4"/>
              </a:xfrm>
              <a:custGeom>
                <a:avLst/>
                <a:gdLst>
                  <a:gd name="T0" fmla="*/ 0 w 22"/>
                  <a:gd name="T1" fmla="*/ 7 h 7"/>
                  <a:gd name="T2" fmla="*/ 0 w 22"/>
                  <a:gd name="T3" fmla="*/ 7 h 7"/>
                  <a:gd name="T4" fmla="*/ 22 w 22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7">
                    <a:moveTo>
                      <a:pt x="0" y="7"/>
                    </a:moveTo>
                    <a:lnTo>
                      <a:pt x="0" y="7"/>
                    </a:lnTo>
                    <a:lnTo>
                      <a:pt x="22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4" name="Freeform 20"/>
              <p:cNvSpPr>
                <a:spLocks/>
              </p:cNvSpPr>
              <p:nvPr/>
            </p:nvSpPr>
            <p:spPr bwMode="auto">
              <a:xfrm>
                <a:off x="3749" y="3933"/>
                <a:ext cx="7" cy="0"/>
              </a:xfrm>
              <a:custGeom>
                <a:avLst/>
                <a:gdLst>
                  <a:gd name="T0" fmla="*/ 0 w 15"/>
                  <a:gd name="T1" fmla="*/ 0 w 15"/>
                  <a:gd name="T2" fmla="*/ 15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5" name="Freeform 21"/>
              <p:cNvSpPr>
                <a:spLocks/>
              </p:cNvSpPr>
              <p:nvPr/>
            </p:nvSpPr>
            <p:spPr bwMode="auto">
              <a:xfrm>
                <a:off x="3756" y="3933"/>
                <a:ext cx="4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6" name="Freeform 22"/>
              <p:cNvSpPr>
                <a:spLocks/>
              </p:cNvSpPr>
              <p:nvPr/>
            </p:nvSpPr>
            <p:spPr bwMode="auto">
              <a:xfrm>
                <a:off x="3760" y="3933"/>
                <a:ext cx="3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7" name="Freeform 23"/>
              <p:cNvSpPr>
                <a:spLocks/>
              </p:cNvSpPr>
              <p:nvPr/>
            </p:nvSpPr>
            <p:spPr bwMode="auto">
              <a:xfrm>
                <a:off x="3763" y="3930"/>
                <a:ext cx="4" cy="3"/>
              </a:xfrm>
              <a:custGeom>
                <a:avLst/>
                <a:gdLst>
                  <a:gd name="T0" fmla="*/ 0 w 8"/>
                  <a:gd name="T1" fmla="*/ 7 h 7"/>
                  <a:gd name="T2" fmla="*/ 0 w 8"/>
                  <a:gd name="T3" fmla="*/ 7 h 7"/>
                  <a:gd name="T4" fmla="*/ 8 w 8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0" y="7"/>
                    </a:lnTo>
                    <a:lnTo>
                      <a:pt x="8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8" name="Freeform 24"/>
              <p:cNvSpPr>
                <a:spLocks/>
              </p:cNvSpPr>
              <p:nvPr/>
            </p:nvSpPr>
            <p:spPr bwMode="auto">
              <a:xfrm>
                <a:off x="3775" y="3926"/>
                <a:ext cx="15" cy="4"/>
              </a:xfrm>
              <a:custGeom>
                <a:avLst/>
                <a:gdLst>
                  <a:gd name="T0" fmla="*/ 0 w 30"/>
                  <a:gd name="T1" fmla="*/ 8 h 8"/>
                  <a:gd name="T2" fmla="*/ 0 w 30"/>
                  <a:gd name="T3" fmla="*/ 8 h 8"/>
                  <a:gd name="T4" fmla="*/ 30 w 3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8">
                    <a:moveTo>
                      <a:pt x="0" y="8"/>
                    </a:moveTo>
                    <a:lnTo>
                      <a:pt x="0" y="8"/>
                    </a:lnTo>
                    <a:lnTo>
                      <a:pt x="3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9" name="Freeform 25"/>
              <p:cNvSpPr>
                <a:spLocks/>
              </p:cNvSpPr>
              <p:nvPr/>
            </p:nvSpPr>
            <p:spPr bwMode="auto">
              <a:xfrm>
                <a:off x="3793" y="3926"/>
                <a:ext cx="8" cy="0"/>
              </a:xfrm>
              <a:custGeom>
                <a:avLst/>
                <a:gdLst>
                  <a:gd name="T0" fmla="*/ 0 w 15"/>
                  <a:gd name="T1" fmla="*/ 0 w 15"/>
                  <a:gd name="T2" fmla="*/ 15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0" name="Freeform 26"/>
              <p:cNvSpPr>
                <a:spLocks/>
              </p:cNvSpPr>
              <p:nvPr/>
            </p:nvSpPr>
            <p:spPr bwMode="auto">
              <a:xfrm>
                <a:off x="3801" y="3924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  <a:gd name="T3" fmla="*/ 0 h 8"/>
                  <a:gd name="T4" fmla="*/ 8 h 8"/>
                  <a:gd name="T5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1" name="Freeform 27"/>
              <p:cNvSpPr>
                <a:spLocks/>
              </p:cNvSpPr>
              <p:nvPr/>
            </p:nvSpPr>
            <p:spPr bwMode="auto">
              <a:xfrm>
                <a:off x="3801" y="3922"/>
                <a:ext cx="3" cy="4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7 h 7"/>
                  <a:gd name="T4" fmla="*/ 7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2" name="Freeform 28"/>
              <p:cNvSpPr>
                <a:spLocks/>
              </p:cNvSpPr>
              <p:nvPr/>
            </p:nvSpPr>
            <p:spPr bwMode="auto">
              <a:xfrm>
                <a:off x="3804" y="3922"/>
                <a:ext cx="8" cy="0"/>
              </a:xfrm>
              <a:custGeom>
                <a:avLst/>
                <a:gdLst>
                  <a:gd name="T0" fmla="*/ 0 w 15"/>
                  <a:gd name="T1" fmla="*/ 0 w 15"/>
                  <a:gd name="T2" fmla="*/ 15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3" name="Freeform 29"/>
              <p:cNvSpPr>
                <a:spLocks/>
              </p:cNvSpPr>
              <p:nvPr/>
            </p:nvSpPr>
            <p:spPr bwMode="auto">
              <a:xfrm>
                <a:off x="3856" y="3907"/>
                <a:ext cx="7" cy="0"/>
              </a:xfrm>
              <a:custGeom>
                <a:avLst/>
                <a:gdLst>
                  <a:gd name="T0" fmla="*/ 0 w 15"/>
                  <a:gd name="T1" fmla="*/ 0 w 15"/>
                  <a:gd name="T2" fmla="*/ 15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4" name="Freeform 30"/>
              <p:cNvSpPr>
                <a:spLocks/>
              </p:cNvSpPr>
              <p:nvPr/>
            </p:nvSpPr>
            <p:spPr bwMode="auto">
              <a:xfrm>
                <a:off x="3863" y="3903"/>
                <a:ext cx="4" cy="4"/>
              </a:xfrm>
              <a:custGeom>
                <a:avLst/>
                <a:gdLst>
                  <a:gd name="T0" fmla="*/ 0 w 7"/>
                  <a:gd name="T1" fmla="*/ 8 h 8"/>
                  <a:gd name="T2" fmla="*/ 0 w 7"/>
                  <a:gd name="T3" fmla="*/ 8 h 8"/>
                  <a:gd name="T4" fmla="*/ 7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0" y="8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5" name="Freeform 31"/>
              <p:cNvSpPr>
                <a:spLocks/>
              </p:cNvSpPr>
              <p:nvPr/>
            </p:nvSpPr>
            <p:spPr bwMode="auto">
              <a:xfrm>
                <a:off x="3867" y="3903"/>
                <a:ext cx="3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6" name="Freeform 32"/>
              <p:cNvSpPr>
                <a:spLocks/>
              </p:cNvSpPr>
              <p:nvPr/>
            </p:nvSpPr>
            <p:spPr bwMode="auto">
              <a:xfrm>
                <a:off x="3870" y="3900"/>
                <a:ext cx="11" cy="3"/>
              </a:xfrm>
              <a:custGeom>
                <a:avLst/>
                <a:gdLst>
                  <a:gd name="T0" fmla="*/ 0 w 22"/>
                  <a:gd name="T1" fmla="*/ 7 h 7"/>
                  <a:gd name="T2" fmla="*/ 0 w 22"/>
                  <a:gd name="T3" fmla="*/ 7 h 7"/>
                  <a:gd name="T4" fmla="*/ 22 w 22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7">
                    <a:moveTo>
                      <a:pt x="0" y="7"/>
                    </a:moveTo>
                    <a:lnTo>
                      <a:pt x="0" y="7"/>
                    </a:lnTo>
                    <a:lnTo>
                      <a:pt x="22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7" name="Freeform 33"/>
              <p:cNvSpPr>
                <a:spLocks/>
              </p:cNvSpPr>
              <p:nvPr/>
            </p:nvSpPr>
            <p:spPr bwMode="auto">
              <a:xfrm>
                <a:off x="3900" y="3888"/>
                <a:ext cx="4" cy="4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7 h 7"/>
                  <a:gd name="T4" fmla="*/ 7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8" name="Freeform 34"/>
              <p:cNvSpPr>
                <a:spLocks/>
              </p:cNvSpPr>
              <p:nvPr/>
            </p:nvSpPr>
            <p:spPr bwMode="auto">
              <a:xfrm>
                <a:off x="3904" y="3888"/>
                <a:ext cx="4" cy="0"/>
              </a:xfrm>
              <a:custGeom>
                <a:avLst/>
                <a:gdLst>
                  <a:gd name="T0" fmla="*/ 0 w 8"/>
                  <a:gd name="T1" fmla="*/ 0 w 8"/>
                  <a:gd name="T2" fmla="*/ 8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9" name="Freeform 35"/>
              <p:cNvSpPr>
                <a:spLocks/>
              </p:cNvSpPr>
              <p:nvPr/>
            </p:nvSpPr>
            <p:spPr bwMode="auto">
              <a:xfrm>
                <a:off x="3908" y="3884"/>
                <a:ext cx="3" cy="4"/>
              </a:xfrm>
              <a:custGeom>
                <a:avLst/>
                <a:gdLst>
                  <a:gd name="T0" fmla="*/ 0 w 7"/>
                  <a:gd name="T1" fmla="*/ 8 h 8"/>
                  <a:gd name="T2" fmla="*/ 0 w 7"/>
                  <a:gd name="T3" fmla="*/ 8 h 8"/>
                  <a:gd name="T4" fmla="*/ 7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0" y="8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0" name="Freeform 36"/>
              <p:cNvSpPr>
                <a:spLocks/>
              </p:cNvSpPr>
              <p:nvPr/>
            </p:nvSpPr>
            <p:spPr bwMode="auto">
              <a:xfrm>
                <a:off x="3911" y="3884"/>
                <a:ext cx="4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1" name="Freeform 37"/>
              <p:cNvSpPr>
                <a:spLocks/>
              </p:cNvSpPr>
              <p:nvPr/>
            </p:nvSpPr>
            <p:spPr bwMode="auto">
              <a:xfrm>
                <a:off x="3922" y="3851"/>
                <a:ext cx="70" cy="30"/>
              </a:xfrm>
              <a:custGeom>
                <a:avLst/>
                <a:gdLst>
                  <a:gd name="T0" fmla="*/ 0 w 139"/>
                  <a:gd name="T1" fmla="*/ 60 h 60"/>
                  <a:gd name="T2" fmla="*/ 0 w 139"/>
                  <a:gd name="T3" fmla="*/ 60 h 60"/>
                  <a:gd name="T4" fmla="*/ 139 w 139"/>
                  <a:gd name="T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9" h="60">
                    <a:moveTo>
                      <a:pt x="0" y="60"/>
                    </a:moveTo>
                    <a:lnTo>
                      <a:pt x="0" y="60"/>
                    </a:lnTo>
                    <a:lnTo>
                      <a:pt x="139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2" name="Freeform 38"/>
              <p:cNvSpPr>
                <a:spLocks/>
              </p:cNvSpPr>
              <p:nvPr/>
            </p:nvSpPr>
            <p:spPr bwMode="auto">
              <a:xfrm>
                <a:off x="3992" y="3824"/>
                <a:ext cx="71" cy="27"/>
              </a:xfrm>
              <a:custGeom>
                <a:avLst/>
                <a:gdLst>
                  <a:gd name="T0" fmla="*/ 0 w 139"/>
                  <a:gd name="T1" fmla="*/ 52 h 52"/>
                  <a:gd name="T2" fmla="*/ 0 w 139"/>
                  <a:gd name="T3" fmla="*/ 52 h 52"/>
                  <a:gd name="T4" fmla="*/ 139 w 139"/>
                  <a:gd name="T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9" h="52">
                    <a:moveTo>
                      <a:pt x="0" y="52"/>
                    </a:moveTo>
                    <a:lnTo>
                      <a:pt x="0" y="52"/>
                    </a:lnTo>
                    <a:lnTo>
                      <a:pt x="139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3" name="Freeform 39"/>
              <p:cNvSpPr>
                <a:spLocks/>
              </p:cNvSpPr>
              <p:nvPr/>
            </p:nvSpPr>
            <p:spPr bwMode="auto">
              <a:xfrm>
                <a:off x="4074" y="3817"/>
                <a:ext cx="3" cy="3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7 h 7"/>
                  <a:gd name="T4" fmla="*/ 7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4" name="Freeform 40"/>
              <p:cNvSpPr>
                <a:spLocks/>
              </p:cNvSpPr>
              <p:nvPr/>
            </p:nvSpPr>
            <p:spPr bwMode="auto">
              <a:xfrm>
                <a:off x="4077" y="3817"/>
                <a:ext cx="4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5" name="Freeform 41"/>
              <p:cNvSpPr>
                <a:spLocks/>
              </p:cNvSpPr>
              <p:nvPr/>
            </p:nvSpPr>
            <p:spPr bwMode="auto">
              <a:xfrm>
                <a:off x="4081" y="3813"/>
                <a:ext cx="4" cy="4"/>
              </a:xfrm>
              <a:custGeom>
                <a:avLst/>
                <a:gdLst>
                  <a:gd name="T0" fmla="*/ 0 w 8"/>
                  <a:gd name="T1" fmla="*/ 8 h 8"/>
                  <a:gd name="T2" fmla="*/ 0 w 8"/>
                  <a:gd name="T3" fmla="*/ 8 h 8"/>
                  <a:gd name="T4" fmla="*/ 8 w 8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6" name="Freeform 42"/>
              <p:cNvSpPr>
                <a:spLocks/>
              </p:cNvSpPr>
              <p:nvPr/>
            </p:nvSpPr>
            <p:spPr bwMode="auto">
              <a:xfrm>
                <a:off x="4085" y="3813"/>
                <a:ext cx="3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7" name="Freeform 43"/>
              <p:cNvSpPr>
                <a:spLocks/>
              </p:cNvSpPr>
              <p:nvPr/>
            </p:nvSpPr>
            <p:spPr bwMode="auto">
              <a:xfrm>
                <a:off x="4107" y="3802"/>
                <a:ext cx="11" cy="3"/>
              </a:xfrm>
              <a:custGeom>
                <a:avLst/>
                <a:gdLst>
                  <a:gd name="T0" fmla="*/ 0 w 21"/>
                  <a:gd name="T1" fmla="*/ 7 h 7"/>
                  <a:gd name="T2" fmla="*/ 0 w 21"/>
                  <a:gd name="T3" fmla="*/ 7 h 7"/>
                  <a:gd name="T4" fmla="*/ 21 w 21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7">
                    <a:moveTo>
                      <a:pt x="0" y="7"/>
                    </a:moveTo>
                    <a:lnTo>
                      <a:pt x="0" y="7"/>
                    </a:lnTo>
                    <a:lnTo>
                      <a:pt x="21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8" name="Freeform 44"/>
              <p:cNvSpPr>
                <a:spLocks/>
              </p:cNvSpPr>
              <p:nvPr/>
            </p:nvSpPr>
            <p:spPr bwMode="auto">
              <a:xfrm>
                <a:off x="4118" y="3798"/>
                <a:ext cx="4" cy="4"/>
              </a:xfrm>
              <a:custGeom>
                <a:avLst/>
                <a:gdLst>
                  <a:gd name="T0" fmla="*/ 0 w 8"/>
                  <a:gd name="T1" fmla="*/ 7 h 7"/>
                  <a:gd name="T2" fmla="*/ 0 w 8"/>
                  <a:gd name="T3" fmla="*/ 7 h 7"/>
                  <a:gd name="T4" fmla="*/ 8 w 8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0" y="7"/>
                    </a:lnTo>
                    <a:lnTo>
                      <a:pt x="8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9" name="Freeform 45"/>
              <p:cNvSpPr>
                <a:spLocks/>
              </p:cNvSpPr>
              <p:nvPr/>
            </p:nvSpPr>
            <p:spPr bwMode="auto">
              <a:xfrm>
                <a:off x="4122" y="3798"/>
                <a:ext cx="3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0" name="Freeform 46"/>
              <p:cNvSpPr>
                <a:spLocks/>
              </p:cNvSpPr>
              <p:nvPr/>
            </p:nvSpPr>
            <p:spPr bwMode="auto">
              <a:xfrm>
                <a:off x="4125" y="3794"/>
                <a:ext cx="8" cy="4"/>
              </a:xfrm>
              <a:custGeom>
                <a:avLst/>
                <a:gdLst>
                  <a:gd name="T0" fmla="*/ 0 w 15"/>
                  <a:gd name="T1" fmla="*/ 8 h 8"/>
                  <a:gd name="T2" fmla="*/ 0 w 15"/>
                  <a:gd name="T3" fmla="*/ 8 h 8"/>
                  <a:gd name="T4" fmla="*/ 15 w 15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8">
                    <a:moveTo>
                      <a:pt x="0" y="8"/>
                    </a:moveTo>
                    <a:lnTo>
                      <a:pt x="0" y="8"/>
                    </a:lnTo>
                    <a:lnTo>
                      <a:pt x="15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1" name="Freeform 47"/>
              <p:cNvSpPr>
                <a:spLocks/>
              </p:cNvSpPr>
              <p:nvPr/>
            </p:nvSpPr>
            <p:spPr bwMode="auto">
              <a:xfrm>
                <a:off x="4173" y="3768"/>
                <a:ext cx="8" cy="3"/>
              </a:xfrm>
              <a:custGeom>
                <a:avLst/>
                <a:gdLst>
                  <a:gd name="T0" fmla="*/ 0 w 15"/>
                  <a:gd name="T1" fmla="*/ 7 h 7"/>
                  <a:gd name="T2" fmla="*/ 0 w 15"/>
                  <a:gd name="T3" fmla="*/ 7 h 7"/>
                  <a:gd name="T4" fmla="*/ 15 w 15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0" y="7"/>
                    </a:lnTo>
                    <a:lnTo>
                      <a:pt x="15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2" name="Freeform 48"/>
              <p:cNvSpPr>
                <a:spLocks/>
              </p:cNvSpPr>
              <p:nvPr/>
            </p:nvSpPr>
            <p:spPr bwMode="auto">
              <a:xfrm>
                <a:off x="4181" y="3766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3" name="Freeform 49"/>
              <p:cNvSpPr>
                <a:spLocks/>
              </p:cNvSpPr>
              <p:nvPr/>
            </p:nvSpPr>
            <p:spPr bwMode="auto">
              <a:xfrm>
                <a:off x="4181" y="3764"/>
                <a:ext cx="3" cy="4"/>
              </a:xfrm>
              <a:custGeom>
                <a:avLst/>
                <a:gdLst>
                  <a:gd name="T0" fmla="*/ 0 w 7"/>
                  <a:gd name="T1" fmla="*/ 8 h 8"/>
                  <a:gd name="T2" fmla="*/ 0 w 7"/>
                  <a:gd name="T3" fmla="*/ 8 h 8"/>
                  <a:gd name="T4" fmla="*/ 7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0" y="8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4" name="Freeform 50"/>
              <p:cNvSpPr>
                <a:spLocks/>
              </p:cNvSpPr>
              <p:nvPr/>
            </p:nvSpPr>
            <p:spPr bwMode="auto">
              <a:xfrm>
                <a:off x="4184" y="3753"/>
                <a:ext cx="15" cy="11"/>
              </a:xfrm>
              <a:custGeom>
                <a:avLst/>
                <a:gdLst>
                  <a:gd name="T0" fmla="*/ 0 w 29"/>
                  <a:gd name="T1" fmla="*/ 22 h 22"/>
                  <a:gd name="T2" fmla="*/ 0 w 29"/>
                  <a:gd name="T3" fmla="*/ 22 h 22"/>
                  <a:gd name="T4" fmla="*/ 29 w 29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2">
                    <a:moveTo>
                      <a:pt x="0" y="22"/>
                    </a:moveTo>
                    <a:lnTo>
                      <a:pt x="0" y="22"/>
                    </a:lnTo>
                    <a:lnTo>
                      <a:pt x="29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5" name="Freeform 51"/>
              <p:cNvSpPr>
                <a:spLocks/>
              </p:cNvSpPr>
              <p:nvPr/>
            </p:nvSpPr>
            <p:spPr bwMode="auto">
              <a:xfrm>
                <a:off x="4210" y="3745"/>
                <a:ext cx="4" cy="4"/>
              </a:xfrm>
              <a:custGeom>
                <a:avLst/>
                <a:gdLst>
                  <a:gd name="T0" fmla="*/ 0 w 8"/>
                  <a:gd name="T1" fmla="*/ 8 h 8"/>
                  <a:gd name="T2" fmla="*/ 0 w 8"/>
                  <a:gd name="T3" fmla="*/ 8 h 8"/>
                  <a:gd name="T4" fmla="*/ 8 w 8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6" name="Freeform 52"/>
              <p:cNvSpPr>
                <a:spLocks/>
              </p:cNvSpPr>
              <p:nvPr/>
            </p:nvSpPr>
            <p:spPr bwMode="auto">
              <a:xfrm>
                <a:off x="4214" y="3743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  <a:gd name="T3" fmla="*/ 0 h 8"/>
                  <a:gd name="T4" fmla="*/ 8 h 8"/>
                  <a:gd name="T5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7" name="Freeform 53"/>
              <p:cNvSpPr>
                <a:spLocks/>
              </p:cNvSpPr>
              <p:nvPr/>
            </p:nvSpPr>
            <p:spPr bwMode="auto">
              <a:xfrm>
                <a:off x="4214" y="3741"/>
                <a:ext cx="4" cy="4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7 h 7"/>
                  <a:gd name="T4" fmla="*/ 7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8" name="Freeform 54"/>
              <p:cNvSpPr>
                <a:spLocks/>
              </p:cNvSpPr>
              <p:nvPr/>
            </p:nvSpPr>
            <p:spPr bwMode="auto">
              <a:xfrm>
                <a:off x="4218" y="3719"/>
                <a:ext cx="36" cy="22"/>
              </a:xfrm>
              <a:custGeom>
                <a:avLst/>
                <a:gdLst>
                  <a:gd name="T0" fmla="*/ 0 w 73"/>
                  <a:gd name="T1" fmla="*/ 45 h 45"/>
                  <a:gd name="T2" fmla="*/ 0 w 73"/>
                  <a:gd name="T3" fmla="*/ 45 h 45"/>
                  <a:gd name="T4" fmla="*/ 73 w 73"/>
                  <a:gd name="T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3" h="45">
                    <a:moveTo>
                      <a:pt x="0" y="45"/>
                    </a:moveTo>
                    <a:lnTo>
                      <a:pt x="0" y="45"/>
                    </a:lnTo>
                    <a:lnTo>
                      <a:pt x="73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9" name="Freeform 55"/>
              <p:cNvSpPr>
                <a:spLocks/>
              </p:cNvSpPr>
              <p:nvPr/>
            </p:nvSpPr>
            <p:spPr bwMode="auto">
              <a:xfrm>
                <a:off x="4254" y="3692"/>
                <a:ext cx="38" cy="27"/>
              </a:xfrm>
              <a:custGeom>
                <a:avLst/>
                <a:gdLst>
                  <a:gd name="T0" fmla="*/ 0 w 74"/>
                  <a:gd name="T1" fmla="*/ 53 h 53"/>
                  <a:gd name="T2" fmla="*/ 0 w 74"/>
                  <a:gd name="T3" fmla="*/ 53 h 53"/>
                  <a:gd name="T4" fmla="*/ 74 w 74"/>
                  <a:gd name="T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53">
                    <a:moveTo>
                      <a:pt x="0" y="53"/>
                    </a:moveTo>
                    <a:lnTo>
                      <a:pt x="0" y="53"/>
                    </a:lnTo>
                    <a:lnTo>
                      <a:pt x="74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0" name="Freeform 56"/>
              <p:cNvSpPr>
                <a:spLocks/>
              </p:cNvSpPr>
              <p:nvPr/>
            </p:nvSpPr>
            <p:spPr bwMode="auto">
              <a:xfrm>
                <a:off x="4292" y="3692"/>
                <a:ext cx="3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1" name="Freeform 57"/>
              <p:cNvSpPr>
                <a:spLocks/>
              </p:cNvSpPr>
              <p:nvPr/>
            </p:nvSpPr>
            <p:spPr bwMode="auto">
              <a:xfrm>
                <a:off x="4295" y="3688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2" name="Freeform 58"/>
              <p:cNvSpPr>
                <a:spLocks/>
              </p:cNvSpPr>
              <p:nvPr/>
            </p:nvSpPr>
            <p:spPr bwMode="auto">
              <a:xfrm>
                <a:off x="4295" y="3684"/>
                <a:ext cx="7" cy="4"/>
              </a:xfrm>
              <a:custGeom>
                <a:avLst/>
                <a:gdLst>
                  <a:gd name="T0" fmla="*/ 0 w 14"/>
                  <a:gd name="T1" fmla="*/ 8 h 8"/>
                  <a:gd name="T2" fmla="*/ 0 w 14"/>
                  <a:gd name="T3" fmla="*/ 8 h 8"/>
                  <a:gd name="T4" fmla="*/ 14 w 1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8">
                    <a:moveTo>
                      <a:pt x="0" y="8"/>
                    </a:moveTo>
                    <a:lnTo>
                      <a:pt x="0" y="8"/>
                    </a:lnTo>
                    <a:lnTo>
                      <a:pt x="14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3" name="Freeform 59"/>
              <p:cNvSpPr>
                <a:spLocks/>
              </p:cNvSpPr>
              <p:nvPr/>
            </p:nvSpPr>
            <p:spPr bwMode="auto">
              <a:xfrm>
                <a:off x="4310" y="3670"/>
                <a:ext cx="19" cy="11"/>
              </a:xfrm>
              <a:custGeom>
                <a:avLst/>
                <a:gdLst>
                  <a:gd name="T0" fmla="*/ 0 w 37"/>
                  <a:gd name="T1" fmla="*/ 22 h 22"/>
                  <a:gd name="T2" fmla="*/ 0 w 37"/>
                  <a:gd name="T3" fmla="*/ 22 h 22"/>
                  <a:gd name="T4" fmla="*/ 37 w 37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2">
                    <a:moveTo>
                      <a:pt x="0" y="22"/>
                    </a:moveTo>
                    <a:lnTo>
                      <a:pt x="0" y="22"/>
                    </a:lnTo>
                    <a:lnTo>
                      <a:pt x="3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4" name="Freeform 60"/>
              <p:cNvSpPr>
                <a:spLocks/>
              </p:cNvSpPr>
              <p:nvPr/>
            </p:nvSpPr>
            <p:spPr bwMode="auto">
              <a:xfrm>
                <a:off x="4329" y="3666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5" name="Freeform 61"/>
              <p:cNvSpPr>
                <a:spLocks/>
              </p:cNvSpPr>
              <p:nvPr/>
            </p:nvSpPr>
            <p:spPr bwMode="auto">
              <a:xfrm>
                <a:off x="4329" y="3666"/>
                <a:ext cx="3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6" name="Freeform 62"/>
              <p:cNvSpPr>
                <a:spLocks/>
              </p:cNvSpPr>
              <p:nvPr/>
            </p:nvSpPr>
            <p:spPr bwMode="auto">
              <a:xfrm>
                <a:off x="4332" y="3662"/>
                <a:ext cx="4" cy="4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7 h 7"/>
                  <a:gd name="T4" fmla="*/ 7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7" name="Freeform 63"/>
              <p:cNvSpPr>
                <a:spLocks/>
              </p:cNvSpPr>
              <p:nvPr/>
            </p:nvSpPr>
            <p:spPr bwMode="auto">
              <a:xfrm>
                <a:off x="4372" y="3628"/>
                <a:ext cx="8" cy="4"/>
              </a:xfrm>
              <a:custGeom>
                <a:avLst/>
                <a:gdLst>
                  <a:gd name="T0" fmla="*/ 0 w 15"/>
                  <a:gd name="T1" fmla="*/ 7 h 7"/>
                  <a:gd name="T2" fmla="*/ 0 w 15"/>
                  <a:gd name="T3" fmla="*/ 7 h 7"/>
                  <a:gd name="T4" fmla="*/ 15 w 15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0" y="7"/>
                    </a:lnTo>
                    <a:lnTo>
                      <a:pt x="15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8" name="Freeform 64"/>
              <p:cNvSpPr>
                <a:spLocks/>
              </p:cNvSpPr>
              <p:nvPr/>
            </p:nvSpPr>
            <p:spPr bwMode="auto">
              <a:xfrm>
                <a:off x="4380" y="3624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9" name="Freeform 65"/>
              <p:cNvSpPr>
                <a:spLocks/>
              </p:cNvSpPr>
              <p:nvPr/>
            </p:nvSpPr>
            <p:spPr bwMode="auto">
              <a:xfrm>
                <a:off x="4380" y="3621"/>
                <a:ext cx="4" cy="3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7 h 7"/>
                  <a:gd name="T4" fmla="*/ 7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0" name="Freeform 66"/>
              <p:cNvSpPr>
                <a:spLocks/>
              </p:cNvSpPr>
              <p:nvPr/>
            </p:nvSpPr>
            <p:spPr bwMode="auto">
              <a:xfrm>
                <a:off x="4384" y="3613"/>
                <a:ext cx="7" cy="8"/>
              </a:xfrm>
              <a:custGeom>
                <a:avLst/>
                <a:gdLst>
                  <a:gd name="T0" fmla="*/ 0 w 15"/>
                  <a:gd name="T1" fmla="*/ 15 h 15"/>
                  <a:gd name="T2" fmla="*/ 0 w 15"/>
                  <a:gd name="T3" fmla="*/ 15 h 15"/>
                  <a:gd name="T4" fmla="*/ 15 w 15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0" y="15"/>
                    </a:moveTo>
                    <a:lnTo>
                      <a:pt x="0" y="15"/>
                    </a:lnTo>
                    <a:lnTo>
                      <a:pt x="15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1" name="Freeform 67"/>
              <p:cNvSpPr>
                <a:spLocks/>
              </p:cNvSpPr>
              <p:nvPr/>
            </p:nvSpPr>
            <p:spPr bwMode="auto">
              <a:xfrm>
                <a:off x="4406" y="3594"/>
                <a:ext cx="4" cy="4"/>
              </a:xfrm>
              <a:custGeom>
                <a:avLst/>
                <a:gdLst>
                  <a:gd name="T0" fmla="*/ 0 w 8"/>
                  <a:gd name="T1" fmla="*/ 8 h 8"/>
                  <a:gd name="T2" fmla="*/ 0 w 8"/>
                  <a:gd name="T3" fmla="*/ 8 h 8"/>
                  <a:gd name="T4" fmla="*/ 8 w 8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2" name="Freeform 68"/>
              <p:cNvSpPr>
                <a:spLocks/>
              </p:cNvSpPr>
              <p:nvPr/>
            </p:nvSpPr>
            <p:spPr bwMode="auto">
              <a:xfrm>
                <a:off x="4410" y="3594"/>
                <a:ext cx="3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3" name="Freeform 69"/>
              <p:cNvSpPr>
                <a:spLocks/>
              </p:cNvSpPr>
              <p:nvPr/>
            </p:nvSpPr>
            <p:spPr bwMode="auto">
              <a:xfrm>
                <a:off x="4413" y="3590"/>
                <a:ext cx="4" cy="4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7 h 7"/>
                  <a:gd name="T4" fmla="*/ 7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4" name="Freeform 70"/>
              <p:cNvSpPr>
                <a:spLocks/>
              </p:cNvSpPr>
              <p:nvPr/>
            </p:nvSpPr>
            <p:spPr bwMode="auto">
              <a:xfrm>
                <a:off x="4417" y="3586"/>
                <a:ext cx="3" cy="4"/>
              </a:xfrm>
              <a:custGeom>
                <a:avLst/>
                <a:gdLst>
                  <a:gd name="T0" fmla="*/ 0 w 7"/>
                  <a:gd name="T1" fmla="*/ 8 h 8"/>
                  <a:gd name="T2" fmla="*/ 0 w 7"/>
                  <a:gd name="T3" fmla="*/ 8 h 8"/>
                  <a:gd name="T4" fmla="*/ 7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0" y="8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5" name="Freeform 71"/>
              <p:cNvSpPr>
                <a:spLocks/>
              </p:cNvSpPr>
              <p:nvPr/>
            </p:nvSpPr>
            <p:spPr bwMode="auto">
              <a:xfrm>
                <a:off x="4424" y="3526"/>
                <a:ext cx="55" cy="53"/>
              </a:xfrm>
              <a:custGeom>
                <a:avLst/>
                <a:gdLst>
                  <a:gd name="T0" fmla="*/ 0 w 109"/>
                  <a:gd name="T1" fmla="*/ 105 h 105"/>
                  <a:gd name="T2" fmla="*/ 0 w 109"/>
                  <a:gd name="T3" fmla="*/ 105 h 105"/>
                  <a:gd name="T4" fmla="*/ 109 w 109"/>
                  <a:gd name="T5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" h="105">
                    <a:moveTo>
                      <a:pt x="0" y="105"/>
                    </a:moveTo>
                    <a:lnTo>
                      <a:pt x="0" y="105"/>
                    </a:lnTo>
                    <a:lnTo>
                      <a:pt x="109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6" name="Freeform 72"/>
              <p:cNvSpPr>
                <a:spLocks/>
              </p:cNvSpPr>
              <p:nvPr/>
            </p:nvSpPr>
            <p:spPr bwMode="auto">
              <a:xfrm>
                <a:off x="4479" y="3473"/>
                <a:ext cx="52" cy="53"/>
              </a:xfrm>
              <a:custGeom>
                <a:avLst/>
                <a:gdLst>
                  <a:gd name="T0" fmla="*/ 0 w 103"/>
                  <a:gd name="T1" fmla="*/ 105 h 105"/>
                  <a:gd name="T2" fmla="*/ 0 w 103"/>
                  <a:gd name="T3" fmla="*/ 105 h 105"/>
                  <a:gd name="T4" fmla="*/ 103 w 103"/>
                  <a:gd name="T5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3" h="105">
                    <a:moveTo>
                      <a:pt x="0" y="105"/>
                    </a:moveTo>
                    <a:lnTo>
                      <a:pt x="0" y="105"/>
                    </a:lnTo>
                    <a:lnTo>
                      <a:pt x="103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7" name="Freeform 73"/>
              <p:cNvSpPr>
                <a:spLocks/>
              </p:cNvSpPr>
              <p:nvPr/>
            </p:nvSpPr>
            <p:spPr bwMode="auto">
              <a:xfrm>
                <a:off x="4539" y="3462"/>
                <a:ext cx="3" cy="4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7 h 7"/>
                  <a:gd name="T4" fmla="*/ 7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8" name="Freeform 74"/>
              <p:cNvSpPr>
                <a:spLocks/>
              </p:cNvSpPr>
              <p:nvPr/>
            </p:nvSpPr>
            <p:spPr bwMode="auto">
              <a:xfrm>
                <a:off x="4542" y="3459"/>
                <a:ext cx="4" cy="3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7 h 7"/>
                  <a:gd name="T4" fmla="*/ 7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9" name="Freeform 75"/>
              <p:cNvSpPr>
                <a:spLocks/>
              </p:cNvSpPr>
              <p:nvPr/>
            </p:nvSpPr>
            <p:spPr bwMode="auto">
              <a:xfrm>
                <a:off x="4546" y="3457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0" name="Freeform 76"/>
              <p:cNvSpPr>
                <a:spLocks/>
              </p:cNvSpPr>
              <p:nvPr/>
            </p:nvSpPr>
            <p:spPr bwMode="auto">
              <a:xfrm>
                <a:off x="4546" y="3454"/>
                <a:ext cx="4" cy="5"/>
              </a:xfrm>
              <a:custGeom>
                <a:avLst/>
                <a:gdLst>
                  <a:gd name="T0" fmla="*/ 0 w 7"/>
                  <a:gd name="T1" fmla="*/ 8 h 8"/>
                  <a:gd name="T2" fmla="*/ 0 w 7"/>
                  <a:gd name="T3" fmla="*/ 8 h 8"/>
                  <a:gd name="T4" fmla="*/ 7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0" y="8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1" name="Freeform 77"/>
              <p:cNvSpPr>
                <a:spLocks/>
              </p:cNvSpPr>
              <p:nvPr/>
            </p:nvSpPr>
            <p:spPr bwMode="auto">
              <a:xfrm>
                <a:off x="4565" y="3432"/>
                <a:ext cx="11" cy="7"/>
              </a:xfrm>
              <a:custGeom>
                <a:avLst/>
                <a:gdLst>
                  <a:gd name="T0" fmla="*/ 0 w 22"/>
                  <a:gd name="T1" fmla="*/ 15 h 15"/>
                  <a:gd name="T2" fmla="*/ 0 w 22"/>
                  <a:gd name="T3" fmla="*/ 15 h 15"/>
                  <a:gd name="T4" fmla="*/ 22 w 22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5">
                    <a:moveTo>
                      <a:pt x="0" y="15"/>
                    </a:moveTo>
                    <a:lnTo>
                      <a:pt x="0" y="15"/>
                    </a:lnTo>
                    <a:lnTo>
                      <a:pt x="22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2" name="Freeform 78"/>
              <p:cNvSpPr>
                <a:spLocks/>
              </p:cNvSpPr>
              <p:nvPr/>
            </p:nvSpPr>
            <p:spPr bwMode="auto">
              <a:xfrm>
                <a:off x="4576" y="3428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3" name="Freeform 79"/>
              <p:cNvSpPr>
                <a:spLocks/>
              </p:cNvSpPr>
              <p:nvPr/>
            </p:nvSpPr>
            <p:spPr bwMode="auto">
              <a:xfrm>
                <a:off x="4576" y="3424"/>
                <a:ext cx="3" cy="4"/>
              </a:xfrm>
              <a:custGeom>
                <a:avLst/>
                <a:gdLst>
                  <a:gd name="T0" fmla="*/ 0 w 7"/>
                  <a:gd name="T1" fmla="*/ 8 h 8"/>
                  <a:gd name="T2" fmla="*/ 0 w 7"/>
                  <a:gd name="T3" fmla="*/ 8 h 8"/>
                  <a:gd name="T4" fmla="*/ 7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0" y="8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4" name="Freeform 80"/>
              <p:cNvSpPr>
                <a:spLocks/>
              </p:cNvSpPr>
              <p:nvPr/>
            </p:nvSpPr>
            <p:spPr bwMode="auto">
              <a:xfrm>
                <a:off x="4579" y="3421"/>
                <a:ext cx="4" cy="3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7 h 7"/>
                  <a:gd name="T4" fmla="*/ 7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5" name="Freeform 81"/>
              <p:cNvSpPr>
                <a:spLocks/>
              </p:cNvSpPr>
              <p:nvPr/>
            </p:nvSpPr>
            <p:spPr bwMode="auto">
              <a:xfrm>
                <a:off x="4613" y="3379"/>
                <a:ext cx="7" cy="4"/>
              </a:xfrm>
              <a:custGeom>
                <a:avLst/>
                <a:gdLst>
                  <a:gd name="T0" fmla="*/ 0 w 14"/>
                  <a:gd name="T1" fmla="*/ 7 h 7"/>
                  <a:gd name="T2" fmla="*/ 0 w 14"/>
                  <a:gd name="T3" fmla="*/ 7 h 7"/>
                  <a:gd name="T4" fmla="*/ 14 w 14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0" y="7"/>
                    </a:lnTo>
                    <a:lnTo>
                      <a:pt x="14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6" name="Freeform 82"/>
              <p:cNvSpPr>
                <a:spLocks/>
              </p:cNvSpPr>
              <p:nvPr/>
            </p:nvSpPr>
            <p:spPr bwMode="auto">
              <a:xfrm>
                <a:off x="4620" y="3375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7" name="Freeform 83"/>
              <p:cNvSpPr>
                <a:spLocks/>
              </p:cNvSpPr>
              <p:nvPr/>
            </p:nvSpPr>
            <p:spPr bwMode="auto">
              <a:xfrm>
                <a:off x="4620" y="3372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8" name="Freeform 84"/>
              <p:cNvSpPr>
                <a:spLocks/>
              </p:cNvSpPr>
              <p:nvPr/>
            </p:nvSpPr>
            <p:spPr bwMode="auto">
              <a:xfrm>
                <a:off x="4620" y="3356"/>
                <a:ext cx="11" cy="16"/>
              </a:xfrm>
              <a:custGeom>
                <a:avLst/>
                <a:gdLst>
                  <a:gd name="T0" fmla="*/ 0 w 22"/>
                  <a:gd name="T1" fmla="*/ 30 h 30"/>
                  <a:gd name="T2" fmla="*/ 0 w 22"/>
                  <a:gd name="T3" fmla="*/ 30 h 30"/>
                  <a:gd name="T4" fmla="*/ 22 w 22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30">
                    <a:moveTo>
                      <a:pt x="0" y="30"/>
                    </a:moveTo>
                    <a:lnTo>
                      <a:pt x="0" y="30"/>
                    </a:lnTo>
                    <a:lnTo>
                      <a:pt x="22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9" name="Freeform 85"/>
              <p:cNvSpPr>
                <a:spLocks/>
              </p:cNvSpPr>
              <p:nvPr/>
            </p:nvSpPr>
            <p:spPr bwMode="auto">
              <a:xfrm>
                <a:off x="4638" y="3341"/>
                <a:ext cx="4" cy="8"/>
              </a:xfrm>
              <a:custGeom>
                <a:avLst/>
                <a:gdLst>
                  <a:gd name="T0" fmla="*/ 0 w 7"/>
                  <a:gd name="T1" fmla="*/ 15 h 15"/>
                  <a:gd name="T2" fmla="*/ 0 w 7"/>
                  <a:gd name="T3" fmla="*/ 15 h 15"/>
                  <a:gd name="T4" fmla="*/ 7 w 7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5">
                    <a:moveTo>
                      <a:pt x="0" y="15"/>
                    </a:moveTo>
                    <a:lnTo>
                      <a:pt x="0" y="15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0" name="Freeform 86"/>
              <p:cNvSpPr>
                <a:spLocks/>
              </p:cNvSpPr>
              <p:nvPr/>
            </p:nvSpPr>
            <p:spPr bwMode="auto">
              <a:xfrm>
                <a:off x="4642" y="3340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1" name="Freeform 87"/>
              <p:cNvSpPr>
                <a:spLocks/>
              </p:cNvSpPr>
              <p:nvPr/>
            </p:nvSpPr>
            <p:spPr bwMode="auto">
              <a:xfrm>
                <a:off x="4642" y="3338"/>
                <a:ext cx="3" cy="3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7 h 7"/>
                  <a:gd name="T4" fmla="*/ 7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2" name="Freeform 88"/>
              <p:cNvSpPr>
                <a:spLocks/>
              </p:cNvSpPr>
              <p:nvPr/>
            </p:nvSpPr>
            <p:spPr bwMode="auto">
              <a:xfrm>
                <a:off x="4645" y="3300"/>
                <a:ext cx="23" cy="38"/>
              </a:xfrm>
              <a:custGeom>
                <a:avLst/>
                <a:gdLst>
                  <a:gd name="T0" fmla="*/ 0 w 45"/>
                  <a:gd name="T1" fmla="*/ 75 h 75"/>
                  <a:gd name="T2" fmla="*/ 0 w 45"/>
                  <a:gd name="T3" fmla="*/ 75 h 75"/>
                  <a:gd name="T4" fmla="*/ 45 w 45"/>
                  <a:gd name="T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75">
                    <a:moveTo>
                      <a:pt x="0" y="75"/>
                    </a:moveTo>
                    <a:lnTo>
                      <a:pt x="0" y="75"/>
                    </a:lnTo>
                    <a:lnTo>
                      <a:pt x="45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3" name="Freeform 89"/>
              <p:cNvSpPr>
                <a:spLocks/>
              </p:cNvSpPr>
              <p:nvPr/>
            </p:nvSpPr>
            <p:spPr bwMode="auto">
              <a:xfrm>
                <a:off x="4668" y="3263"/>
                <a:ext cx="26" cy="37"/>
              </a:xfrm>
              <a:custGeom>
                <a:avLst/>
                <a:gdLst>
                  <a:gd name="T0" fmla="*/ 0 w 51"/>
                  <a:gd name="T1" fmla="*/ 74 h 74"/>
                  <a:gd name="T2" fmla="*/ 0 w 51"/>
                  <a:gd name="T3" fmla="*/ 74 h 74"/>
                  <a:gd name="T4" fmla="*/ 51 w 51"/>
                  <a:gd name="T5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74">
                    <a:moveTo>
                      <a:pt x="0" y="74"/>
                    </a:moveTo>
                    <a:lnTo>
                      <a:pt x="0" y="74"/>
                    </a:lnTo>
                    <a:lnTo>
                      <a:pt x="51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4" name="Freeform 90"/>
              <p:cNvSpPr>
                <a:spLocks/>
              </p:cNvSpPr>
              <p:nvPr/>
            </p:nvSpPr>
            <p:spPr bwMode="auto">
              <a:xfrm>
                <a:off x="4694" y="3261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5" name="Freeform 91"/>
              <p:cNvSpPr>
                <a:spLocks/>
              </p:cNvSpPr>
              <p:nvPr/>
            </p:nvSpPr>
            <p:spPr bwMode="auto">
              <a:xfrm>
                <a:off x="4694" y="3258"/>
                <a:ext cx="3" cy="5"/>
              </a:xfrm>
              <a:custGeom>
                <a:avLst/>
                <a:gdLst>
                  <a:gd name="T0" fmla="*/ 0 w 7"/>
                  <a:gd name="T1" fmla="*/ 8 h 8"/>
                  <a:gd name="T2" fmla="*/ 0 w 7"/>
                  <a:gd name="T3" fmla="*/ 8 h 8"/>
                  <a:gd name="T4" fmla="*/ 7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0" y="8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6" name="Freeform 92"/>
              <p:cNvSpPr>
                <a:spLocks/>
              </p:cNvSpPr>
              <p:nvPr/>
            </p:nvSpPr>
            <p:spPr bwMode="auto">
              <a:xfrm>
                <a:off x="4697" y="3255"/>
                <a:ext cx="4" cy="3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7 h 7"/>
                  <a:gd name="T4" fmla="*/ 7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7" name="Freeform 93"/>
              <p:cNvSpPr>
                <a:spLocks/>
              </p:cNvSpPr>
              <p:nvPr/>
            </p:nvSpPr>
            <p:spPr bwMode="auto">
              <a:xfrm>
                <a:off x="4705" y="3228"/>
                <a:ext cx="11" cy="19"/>
              </a:xfrm>
              <a:custGeom>
                <a:avLst/>
                <a:gdLst>
                  <a:gd name="T0" fmla="*/ 0 w 22"/>
                  <a:gd name="T1" fmla="*/ 38 h 38"/>
                  <a:gd name="T2" fmla="*/ 0 w 22"/>
                  <a:gd name="T3" fmla="*/ 38 h 38"/>
                  <a:gd name="T4" fmla="*/ 22 w 22"/>
                  <a:gd name="T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38">
                    <a:moveTo>
                      <a:pt x="0" y="38"/>
                    </a:moveTo>
                    <a:lnTo>
                      <a:pt x="0" y="38"/>
                    </a:lnTo>
                    <a:lnTo>
                      <a:pt x="22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8" name="Freeform 94"/>
              <p:cNvSpPr>
                <a:spLocks/>
              </p:cNvSpPr>
              <p:nvPr/>
            </p:nvSpPr>
            <p:spPr bwMode="auto">
              <a:xfrm>
                <a:off x="4716" y="3228"/>
                <a:ext cx="4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9" name="Freeform 95"/>
              <p:cNvSpPr>
                <a:spLocks/>
              </p:cNvSpPr>
              <p:nvPr/>
            </p:nvSpPr>
            <p:spPr bwMode="auto">
              <a:xfrm>
                <a:off x="4720" y="3225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0" name="Freeform 96"/>
              <p:cNvSpPr>
                <a:spLocks/>
              </p:cNvSpPr>
              <p:nvPr/>
            </p:nvSpPr>
            <p:spPr bwMode="auto">
              <a:xfrm>
                <a:off x="4720" y="3221"/>
                <a:ext cx="3" cy="4"/>
              </a:xfrm>
              <a:custGeom>
                <a:avLst/>
                <a:gdLst>
                  <a:gd name="T0" fmla="*/ 0 w 7"/>
                  <a:gd name="T1" fmla="*/ 8 h 8"/>
                  <a:gd name="T2" fmla="*/ 0 w 7"/>
                  <a:gd name="T3" fmla="*/ 8 h 8"/>
                  <a:gd name="T4" fmla="*/ 7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0" y="8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1" name="Freeform 97"/>
              <p:cNvSpPr>
                <a:spLocks/>
              </p:cNvSpPr>
              <p:nvPr/>
            </p:nvSpPr>
            <p:spPr bwMode="auto">
              <a:xfrm>
                <a:off x="4745" y="3172"/>
                <a:ext cx="4" cy="4"/>
              </a:xfrm>
              <a:custGeom>
                <a:avLst/>
                <a:gdLst>
                  <a:gd name="T0" fmla="*/ 0 w 7"/>
                  <a:gd name="T1" fmla="*/ 8 h 8"/>
                  <a:gd name="T2" fmla="*/ 0 w 7"/>
                  <a:gd name="T3" fmla="*/ 8 h 8"/>
                  <a:gd name="T4" fmla="*/ 7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0" y="8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2" name="Freeform 98"/>
              <p:cNvSpPr>
                <a:spLocks/>
              </p:cNvSpPr>
              <p:nvPr/>
            </p:nvSpPr>
            <p:spPr bwMode="auto">
              <a:xfrm>
                <a:off x="4749" y="3168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3" name="Freeform 99"/>
              <p:cNvSpPr>
                <a:spLocks/>
              </p:cNvSpPr>
              <p:nvPr/>
            </p:nvSpPr>
            <p:spPr bwMode="auto">
              <a:xfrm>
                <a:off x="4749" y="3164"/>
                <a:ext cx="4" cy="4"/>
              </a:xfrm>
              <a:custGeom>
                <a:avLst/>
                <a:gdLst>
                  <a:gd name="T0" fmla="*/ 0 w 8"/>
                  <a:gd name="T1" fmla="*/ 8 h 8"/>
                  <a:gd name="T2" fmla="*/ 0 w 8"/>
                  <a:gd name="T3" fmla="*/ 8 h 8"/>
                  <a:gd name="T4" fmla="*/ 8 w 8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4" name="Freeform 100"/>
              <p:cNvSpPr>
                <a:spLocks/>
              </p:cNvSpPr>
              <p:nvPr/>
            </p:nvSpPr>
            <p:spPr bwMode="auto">
              <a:xfrm>
                <a:off x="4753" y="3153"/>
                <a:ext cx="3" cy="11"/>
              </a:xfrm>
              <a:custGeom>
                <a:avLst/>
                <a:gdLst>
                  <a:gd name="T0" fmla="*/ 0 w 7"/>
                  <a:gd name="T1" fmla="*/ 22 h 22"/>
                  <a:gd name="T2" fmla="*/ 0 w 7"/>
                  <a:gd name="T3" fmla="*/ 22 h 22"/>
                  <a:gd name="T4" fmla="*/ 7 w 7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2">
                    <a:moveTo>
                      <a:pt x="0" y="22"/>
                    </a:moveTo>
                    <a:lnTo>
                      <a:pt x="0" y="22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5" name="Freeform 101"/>
              <p:cNvSpPr>
                <a:spLocks/>
              </p:cNvSpPr>
              <p:nvPr/>
            </p:nvSpPr>
            <p:spPr bwMode="auto">
              <a:xfrm>
                <a:off x="4764" y="3130"/>
                <a:ext cx="3" cy="4"/>
              </a:xfrm>
              <a:custGeom>
                <a:avLst/>
                <a:gdLst>
                  <a:gd name="T0" fmla="*/ 0 w 7"/>
                  <a:gd name="T1" fmla="*/ 8 h 8"/>
                  <a:gd name="T2" fmla="*/ 0 w 7"/>
                  <a:gd name="T3" fmla="*/ 8 h 8"/>
                  <a:gd name="T4" fmla="*/ 7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0" y="8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6" name="Freeform 102"/>
              <p:cNvSpPr>
                <a:spLocks/>
              </p:cNvSpPr>
              <p:nvPr/>
            </p:nvSpPr>
            <p:spPr bwMode="auto">
              <a:xfrm>
                <a:off x="4767" y="3127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7" name="Freeform 103"/>
              <p:cNvSpPr>
                <a:spLocks/>
              </p:cNvSpPr>
              <p:nvPr/>
            </p:nvSpPr>
            <p:spPr bwMode="auto">
              <a:xfrm>
                <a:off x="4767" y="3123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8" name="Freeform 104"/>
              <p:cNvSpPr>
                <a:spLocks/>
              </p:cNvSpPr>
              <p:nvPr/>
            </p:nvSpPr>
            <p:spPr bwMode="auto">
              <a:xfrm>
                <a:off x="4767" y="3119"/>
                <a:ext cx="4" cy="4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7 h 7"/>
                  <a:gd name="T4" fmla="*/ 7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9" name="Freeform 105"/>
              <p:cNvSpPr>
                <a:spLocks/>
              </p:cNvSpPr>
              <p:nvPr/>
            </p:nvSpPr>
            <p:spPr bwMode="auto">
              <a:xfrm>
                <a:off x="4775" y="3040"/>
                <a:ext cx="29" cy="67"/>
              </a:xfrm>
              <a:custGeom>
                <a:avLst/>
                <a:gdLst>
                  <a:gd name="T0" fmla="*/ 0 w 59"/>
                  <a:gd name="T1" fmla="*/ 134 h 134"/>
                  <a:gd name="T2" fmla="*/ 0 w 59"/>
                  <a:gd name="T3" fmla="*/ 134 h 134"/>
                  <a:gd name="T4" fmla="*/ 59 w 59"/>
                  <a:gd name="T5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" h="134">
                    <a:moveTo>
                      <a:pt x="0" y="134"/>
                    </a:moveTo>
                    <a:lnTo>
                      <a:pt x="0" y="134"/>
                    </a:lnTo>
                    <a:lnTo>
                      <a:pt x="59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0" name="Freeform 106"/>
              <p:cNvSpPr>
                <a:spLocks/>
              </p:cNvSpPr>
              <p:nvPr/>
            </p:nvSpPr>
            <p:spPr bwMode="auto">
              <a:xfrm>
                <a:off x="4804" y="2968"/>
                <a:ext cx="26" cy="72"/>
              </a:xfrm>
              <a:custGeom>
                <a:avLst/>
                <a:gdLst>
                  <a:gd name="T0" fmla="*/ 0 w 51"/>
                  <a:gd name="T1" fmla="*/ 142 h 142"/>
                  <a:gd name="T2" fmla="*/ 0 w 51"/>
                  <a:gd name="T3" fmla="*/ 142 h 142"/>
                  <a:gd name="T4" fmla="*/ 51 w 51"/>
                  <a:gd name="T5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142">
                    <a:moveTo>
                      <a:pt x="0" y="142"/>
                    </a:moveTo>
                    <a:lnTo>
                      <a:pt x="0" y="142"/>
                    </a:lnTo>
                    <a:lnTo>
                      <a:pt x="51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1" name="Freeform 107"/>
              <p:cNvSpPr>
                <a:spLocks/>
              </p:cNvSpPr>
              <p:nvPr/>
            </p:nvSpPr>
            <p:spPr bwMode="auto">
              <a:xfrm>
                <a:off x="4834" y="2957"/>
                <a:ext cx="4" cy="3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7 h 7"/>
                  <a:gd name="T4" fmla="*/ 7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2" name="Freeform 108"/>
              <p:cNvSpPr>
                <a:spLocks/>
              </p:cNvSpPr>
              <p:nvPr/>
            </p:nvSpPr>
            <p:spPr bwMode="auto">
              <a:xfrm>
                <a:off x="4838" y="2953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3" name="Freeform 109"/>
              <p:cNvSpPr>
                <a:spLocks/>
              </p:cNvSpPr>
              <p:nvPr/>
            </p:nvSpPr>
            <p:spPr bwMode="auto">
              <a:xfrm>
                <a:off x="4838" y="2949"/>
                <a:ext cx="3" cy="4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7 h 7"/>
                  <a:gd name="T4" fmla="*/ 7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4" name="Freeform 110"/>
              <p:cNvSpPr>
                <a:spLocks/>
              </p:cNvSpPr>
              <p:nvPr/>
            </p:nvSpPr>
            <p:spPr bwMode="auto">
              <a:xfrm>
                <a:off x="4841" y="2945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5" name="Freeform 111"/>
              <p:cNvSpPr>
                <a:spLocks/>
              </p:cNvSpPr>
              <p:nvPr/>
            </p:nvSpPr>
            <p:spPr bwMode="auto">
              <a:xfrm>
                <a:off x="4849" y="2915"/>
                <a:ext cx="7" cy="12"/>
              </a:xfrm>
              <a:custGeom>
                <a:avLst/>
                <a:gdLst>
                  <a:gd name="T0" fmla="*/ 0 w 15"/>
                  <a:gd name="T1" fmla="*/ 22 h 22"/>
                  <a:gd name="T2" fmla="*/ 0 w 15"/>
                  <a:gd name="T3" fmla="*/ 22 h 22"/>
                  <a:gd name="T4" fmla="*/ 15 w 15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22">
                    <a:moveTo>
                      <a:pt x="0" y="22"/>
                    </a:moveTo>
                    <a:lnTo>
                      <a:pt x="0" y="22"/>
                    </a:lnTo>
                    <a:lnTo>
                      <a:pt x="15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6" name="Freeform 112"/>
              <p:cNvSpPr>
                <a:spLocks/>
              </p:cNvSpPr>
              <p:nvPr/>
            </p:nvSpPr>
            <p:spPr bwMode="auto">
              <a:xfrm>
                <a:off x="4856" y="2911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7" name="Freeform 113"/>
              <p:cNvSpPr>
                <a:spLocks/>
              </p:cNvSpPr>
              <p:nvPr/>
            </p:nvSpPr>
            <p:spPr bwMode="auto">
              <a:xfrm>
                <a:off x="4856" y="2908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8" name="Freeform 114"/>
              <p:cNvSpPr>
                <a:spLocks/>
              </p:cNvSpPr>
              <p:nvPr/>
            </p:nvSpPr>
            <p:spPr bwMode="auto">
              <a:xfrm>
                <a:off x="4856" y="2900"/>
                <a:ext cx="4" cy="8"/>
              </a:xfrm>
              <a:custGeom>
                <a:avLst/>
                <a:gdLst>
                  <a:gd name="T0" fmla="*/ 0 w 7"/>
                  <a:gd name="T1" fmla="*/ 15 h 15"/>
                  <a:gd name="T2" fmla="*/ 0 w 7"/>
                  <a:gd name="T3" fmla="*/ 15 h 15"/>
                  <a:gd name="T4" fmla="*/ 7 w 7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5">
                    <a:moveTo>
                      <a:pt x="0" y="15"/>
                    </a:moveTo>
                    <a:lnTo>
                      <a:pt x="0" y="15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9" name="Freeform 115"/>
              <p:cNvSpPr>
                <a:spLocks/>
              </p:cNvSpPr>
              <p:nvPr/>
            </p:nvSpPr>
            <p:spPr bwMode="auto">
              <a:xfrm>
                <a:off x="4874" y="2847"/>
                <a:ext cx="0" cy="8"/>
              </a:xfrm>
              <a:custGeom>
                <a:avLst/>
                <a:gdLst>
                  <a:gd name="T0" fmla="*/ 15 h 15"/>
                  <a:gd name="T1" fmla="*/ 15 h 15"/>
                  <a:gd name="T2" fmla="*/ 0 h 1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70" name="Freeform 116"/>
              <p:cNvSpPr>
                <a:spLocks/>
              </p:cNvSpPr>
              <p:nvPr/>
            </p:nvSpPr>
            <p:spPr bwMode="auto">
              <a:xfrm>
                <a:off x="4874" y="2846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71" name="Freeform 117"/>
              <p:cNvSpPr>
                <a:spLocks/>
              </p:cNvSpPr>
              <p:nvPr/>
            </p:nvSpPr>
            <p:spPr bwMode="auto">
              <a:xfrm>
                <a:off x="4874" y="2844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72" name="Freeform 118"/>
              <p:cNvSpPr>
                <a:spLocks/>
              </p:cNvSpPr>
              <p:nvPr/>
            </p:nvSpPr>
            <p:spPr bwMode="auto">
              <a:xfrm>
                <a:off x="4874" y="2840"/>
                <a:ext cx="4" cy="4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7 h 7"/>
                  <a:gd name="T4" fmla="*/ 7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73" name="Freeform 119"/>
              <p:cNvSpPr>
                <a:spLocks/>
              </p:cNvSpPr>
              <p:nvPr/>
            </p:nvSpPr>
            <p:spPr bwMode="auto">
              <a:xfrm>
                <a:off x="4878" y="2821"/>
                <a:ext cx="4" cy="12"/>
              </a:xfrm>
              <a:custGeom>
                <a:avLst/>
                <a:gdLst>
                  <a:gd name="T0" fmla="*/ 0 w 8"/>
                  <a:gd name="T1" fmla="*/ 23 h 23"/>
                  <a:gd name="T2" fmla="*/ 0 w 8"/>
                  <a:gd name="T3" fmla="*/ 23 h 23"/>
                  <a:gd name="T4" fmla="*/ 8 w 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3">
                    <a:moveTo>
                      <a:pt x="0" y="23"/>
                    </a:moveTo>
                    <a:lnTo>
                      <a:pt x="0" y="23"/>
                    </a:lnTo>
                    <a:lnTo>
                      <a:pt x="8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74" name="Freeform 120"/>
              <p:cNvSpPr>
                <a:spLocks/>
              </p:cNvSpPr>
              <p:nvPr/>
            </p:nvSpPr>
            <p:spPr bwMode="auto">
              <a:xfrm>
                <a:off x="4882" y="2806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75" name="Freeform 121"/>
              <p:cNvSpPr>
                <a:spLocks/>
              </p:cNvSpPr>
              <p:nvPr/>
            </p:nvSpPr>
            <p:spPr bwMode="auto">
              <a:xfrm>
                <a:off x="4882" y="2802"/>
                <a:ext cx="4" cy="4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7 h 7"/>
                  <a:gd name="T4" fmla="*/ 7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76" name="Freeform 122"/>
              <p:cNvSpPr>
                <a:spLocks/>
              </p:cNvSpPr>
              <p:nvPr/>
            </p:nvSpPr>
            <p:spPr bwMode="auto">
              <a:xfrm>
                <a:off x="4886" y="2798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77" name="Freeform 123"/>
              <p:cNvSpPr>
                <a:spLocks/>
              </p:cNvSpPr>
              <p:nvPr/>
            </p:nvSpPr>
            <p:spPr bwMode="auto">
              <a:xfrm>
                <a:off x="4886" y="2795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78" name="Freeform 124"/>
              <p:cNvSpPr>
                <a:spLocks/>
              </p:cNvSpPr>
              <p:nvPr/>
            </p:nvSpPr>
            <p:spPr bwMode="auto">
              <a:xfrm>
                <a:off x="4889" y="2772"/>
                <a:ext cx="0" cy="12"/>
              </a:xfrm>
              <a:custGeom>
                <a:avLst/>
                <a:gdLst>
                  <a:gd name="T0" fmla="*/ 23 h 23"/>
                  <a:gd name="T1" fmla="*/ 23 h 23"/>
                  <a:gd name="T2" fmla="*/ 0 h 2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3">
                    <a:moveTo>
                      <a:pt x="0" y="23"/>
                    </a:moveTo>
                    <a:lnTo>
                      <a:pt x="0" y="23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79" name="Freeform 125"/>
              <p:cNvSpPr>
                <a:spLocks/>
              </p:cNvSpPr>
              <p:nvPr/>
            </p:nvSpPr>
            <p:spPr bwMode="auto">
              <a:xfrm>
                <a:off x="4893" y="2761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80" name="Freeform 126"/>
              <p:cNvSpPr>
                <a:spLocks/>
              </p:cNvSpPr>
              <p:nvPr/>
            </p:nvSpPr>
            <p:spPr bwMode="auto">
              <a:xfrm>
                <a:off x="4893" y="2757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81" name="Freeform 127"/>
              <p:cNvSpPr>
                <a:spLocks/>
              </p:cNvSpPr>
              <p:nvPr/>
            </p:nvSpPr>
            <p:spPr bwMode="auto">
              <a:xfrm>
                <a:off x="4893" y="2755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  <a:gd name="T3" fmla="*/ 0 h 8"/>
                  <a:gd name="T4" fmla="*/ 8 h 8"/>
                  <a:gd name="T5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82" name="Freeform 128"/>
              <p:cNvSpPr>
                <a:spLocks/>
              </p:cNvSpPr>
              <p:nvPr/>
            </p:nvSpPr>
            <p:spPr bwMode="auto">
              <a:xfrm>
                <a:off x="4893" y="2749"/>
                <a:ext cx="4" cy="8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15 h 15"/>
                  <a:gd name="T4" fmla="*/ 8 w 8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15"/>
                    </a:lnTo>
                    <a:lnTo>
                      <a:pt x="8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83" name="Freeform 129"/>
              <p:cNvSpPr>
                <a:spLocks/>
              </p:cNvSpPr>
              <p:nvPr/>
            </p:nvSpPr>
            <p:spPr bwMode="auto">
              <a:xfrm>
                <a:off x="4900" y="2693"/>
                <a:ext cx="0" cy="7"/>
              </a:xfrm>
              <a:custGeom>
                <a:avLst/>
                <a:gdLst>
                  <a:gd name="T0" fmla="*/ 15 h 15"/>
                  <a:gd name="T1" fmla="*/ 15 h 15"/>
                  <a:gd name="T2" fmla="*/ 0 h 1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84" name="Freeform 130"/>
              <p:cNvSpPr>
                <a:spLocks/>
              </p:cNvSpPr>
              <p:nvPr/>
            </p:nvSpPr>
            <p:spPr bwMode="auto">
              <a:xfrm>
                <a:off x="4900" y="2691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85" name="Freeform 131"/>
              <p:cNvSpPr>
                <a:spLocks/>
              </p:cNvSpPr>
              <p:nvPr/>
            </p:nvSpPr>
            <p:spPr bwMode="auto">
              <a:xfrm>
                <a:off x="4900" y="2689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86" name="Freeform 132"/>
              <p:cNvSpPr>
                <a:spLocks/>
              </p:cNvSpPr>
              <p:nvPr/>
            </p:nvSpPr>
            <p:spPr bwMode="auto">
              <a:xfrm>
                <a:off x="4900" y="2674"/>
                <a:ext cx="0" cy="15"/>
              </a:xfrm>
              <a:custGeom>
                <a:avLst/>
                <a:gdLst>
                  <a:gd name="T0" fmla="*/ 30 h 30"/>
                  <a:gd name="T1" fmla="*/ 30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87" name="Freeform 133"/>
              <p:cNvSpPr>
                <a:spLocks/>
              </p:cNvSpPr>
              <p:nvPr/>
            </p:nvSpPr>
            <p:spPr bwMode="auto">
              <a:xfrm>
                <a:off x="4900" y="2659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88" name="Freeform 134"/>
              <p:cNvSpPr>
                <a:spLocks/>
              </p:cNvSpPr>
              <p:nvPr/>
            </p:nvSpPr>
            <p:spPr bwMode="auto">
              <a:xfrm>
                <a:off x="4900" y="2655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89" name="Freeform 135"/>
              <p:cNvSpPr>
                <a:spLocks/>
              </p:cNvSpPr>
              <p:nvPr/>
            </p:nvSpPr>
            <p:spPr bwMode="auto">
              <a:xfrm>
                <a:off x="4900" y="2653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90" name="Freeform 136"/>
              <p:cNvSpPr>
                <a:spLocks/>
              </p:cNvSpPr>
              <p:nvPr/>
            </p:nvSpPr>
            <p:spPr bwMode="auto">
              <a:xfrm>
                <a:off x="4900" y="2648"/>
                <a:ext cx="0" cy="7"/>
              </a:xfrm>
              <a:custGeom>
                <a:avLst/>
                <a:gdLst>
                  <a:gd name="T0" fmla="*/ 15 h 15"/>
                  <a:gd name="T1" fmla="*/ 15 h 15"/>
                  <a:gd name="T2" fmla="*/ 0 h 1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91" name="Freeform 137"/>
              <p:cNvSpPr>
                <a:spLocks/>
              </p:cNvSpPr>
              <p:nvPr/>
            </p:nvSpPr>
            <p:spPr bwMode="auto">
              <a:xfrm>
                <a:off x="4900" y="2633"/>
                <a:ext cx="0" cy="7"/>
              </a:xfrm>
              <a:custGeom>
                <a:avLst/>
                <a:gdLst>
                  <a:gd name="T0" fmla="*/ 15 h 15"/>
                  <a:gd name="T1" fmla="*/ 15 h 15"/>
                  <a:gd name="T2" fmla="*/ 0 h 1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92" name="Freeform 138"/>
              <p:cNvSpPr>
                <a:spLocks/>
              </p:cNvSpPr>
              <p:nvPr/>
            </p:nvSpPr>
            <p:spPr bwMode="auto">
              <a:xfrm>
                <a:off x="4900" y="2486"/>
                <a:ext cx="0" cy="139"/>
              </a:xfrm>
              <a:custGeom>
                <a:avLst/>
                <a:gdLst>
                  <a:gd name="T0" fmla="*/ 276 h 276"/>
                  <a:gd name="T1" fmla="*/ 276 h 276"/>
                  <a:gd name="T2" fmla="*/ 0 h 27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76">
                    <a:moveTo>
                      <a:pt x="0" y="276"/>
                    </a:moveTo>
                    <a:lnTo>
                      <a:pt x="0" y="276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93" name="Freeform 139"/>
              <p:cNvSpPr>
                <a:spLocks/>
              </p:cNvSpPr>
              <p:nvPr/>
            </p:nvSpPr>
            <p:spPr bwMode="auto">
              <a:xfrm>
                <a:off x="4900" y="2346"/>
                <a:ext cx="0" cy="140"/>
              </a:xfrm>
              <a:custGeom>
                <a:avLst/>
                <a:gdLst>
                  <a:gd name="T0" fmla="*/ 276 h 276"/>
                  <a:gd name="T1" fmla="*/ 276 h 276"/>
                  <a:gd name="T2" fmla="*/ 0 h 27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76">
                    <a:moveTo>
                      <a:pt x="0" y="276"/>
                    </a:moveTo>
                    <a:lnTo>
                      <a:pt x="0" y="276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94" name="Freeform 140"/>
              <p:cNvSpPr>
                <a:spLocks/>
              </p:cNvSpPr>
              <p:nvPr/>
            </p:nvSpPr>
            <p:spPr bwMode="auto">
              <a:xfrm>
                <a:off x="4900" y="2331"/>
                <a:ext cx="0" cy="8"/>
              </a:xfrm>
              <a:custGeom>
                <a:avLst/>
                <a:gdLst>
                  <a:gd name="T0" fmla="*/ 15 h 15"/>
                  <a:gd name="T1" fmla="*/ 15 h 15"/>
                  <a:gd name="T2" fmla="*/ 0 h 1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95" name="Freeform 141"/>
              <p:cNvSpPr>
                <a:spLocks/>
              </p:cNvSpPr>
              <p:nvPr/>
            </p:nvSpPr>
            <p:spPr bwMode="auto">
              <a:xfrm>
                <a:off x="4900" y="2316"/>
                <a:ext cx="0" cy="7"/>
              </a:xfrm>
              <a:custGeom>
                <a:avLst/>
                <a:gdLst>
                  <a:gd name="T0" fmla="*/ 15 h 15"/>
                  <a:gd name="T1" fmla="*/ 15 h 15"/>
                  <a:gd name="T2" fmla="*/ 0 h 1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96" name="Freeform 142"/>
              <p:cNvSpPr>
                <a:spLocks/>
              </p:cNvSpPr>
              <p:nvPr/>
            </p:nvSpPr>
            <p:spPr bwMode="auto">
              <a:xfrm>
                <a:off x="4900" y="2314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  <a:gd name="T3" fmla="*/ 0 h 8"/>
                  <a:gd name="T4" fmla="*/ 8 h 8"/>
                  <a:gd name="T5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97" name="Freeform 143"/>
              <p:cNvSpPr>
                <a:spLocks/>
              </p:cNvSpPr>
              <p:nvPr/>
            </p:nvSpPr>
            <p:spPr bwMode="auto">
              <a:xfrm>
                <a:off x="4900" y="2312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98" name="Freeform 144"/>
              <p:cNvSpPr>
                <a:spLocks/>
              </p:cNvSpPr>
              <p:nvPr/>
            </p:nvSpPr>
            <p:spPr bwMode="auto">
              <a:xfrm>
                <a:off x="4900" y="2308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99" name="Freeform 145"/>
              <p:cNvSpPr>
                <a:spLocks/>
              </p:cNvSpPr>
              <p:nvPr/>
            </p:nvSpPr>
            <p:spPr bwMode="auto">
              <a:xfrm>
                <a:off x="4900" y="2282"/>
                <a:ext cx="0" cy="15"/>
              </a:xfrm>
              <a:custGeom>
                <a:avLst/>
                <a:gdLst>
                  <a:gd name="T0" fmla="*/ 30 h 30"/>
                  <a:gd name="T1" fmla="*/ 30 h 30"/>
                  <a:gd name="T2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00" name="Freeform 146"/>
              <p:cNvSpPr>
                <a:spLocks/>
              </p:cNvSpPr>
              <p:nvPr/>
            </p:nvSpPr>
            <p:spPr bwMode="auto">
              <a:xfrm>
                <a:off x="4900" y="2278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01" name="Freeform 147"/>
              <p:cNvSpPr>
                <a:spLocks/>
              </p:cNvSpPr>
              <p:nvPr/>
            </p:nvSpPr>
            <p:spPr bwMode="auto">
              <a:xfrm>
                <a:off x="4900" y="2276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  <a:gd name="T3" fmla="*/ 0 h 8"/>
                  <a:gd name="T4" fmla="*/ 8 h 8"/>
                  <a:gd name="T5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02" name="Freeform 148"/>
              <p:cNvSpPr>
                <a:spLocks/>
              </p:cNvSpPr>
              <p:nvPr/>
            </p:nvSpPr>
            <p:spPr bwMode="auto">
              <a:xfrm>
                <a:off x="4900" y="2270"/>
                <a:ext cx="0" cy="8"/>
              </a:xfrm>
              <a:custGeom>
                <a:avLst/>
                <a:gdLst>
                  <a:gd name="T0" fmla="*/ 15 h 15"/>
                  <a:gd name="T1" fmla="*/ 15 h 15"/>
                  <a:gd name="T2" fmla="*/ 0 h 1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03" name="Freeform 149"/>
              <p:cNvSpPr>
                <a:spLocks/>
              </p:cNvSpPr>
              <p:nvPr/>
            </p:nvSpPr>
            <p:spPr bwMode="auto">
              <a:xfrm>
                <a:off x="4893" y="2214"/>
                <a:ext cx="4" cy="7"/>
              </a:xfrm>
              <a:custGeom>
                <a:avLst/>
                <a:gdLst>
                  <a:gd name="T0" fmla="*/ 8 w 8"/>
                  <a:gd name="T1" fmla="*/ 15 h 15"/>
                  <a:gd name="T2" fmla="*/ 8 w 8"/>
                  <a:gd name="T3" fmla="*/ 15 h 15"/>
                  <a:gd name="T4" fmla="*/ 0 w 8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5">
                    <a:moveTo>
                      <a:pt x="8" y="15"/>
                    </a:moveTo>
                    <a:lnTo>
                      <a:pt x="8" y="15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04" name="Freeform 150"/>
              <p:cNvSpPr>
                <a:spLocks/>
              </p:cNvSpPr>
              <p:nvPr/>
            </p:nvSpPr>
            <p:spPr bwMode="auto">
              <a:xfrm>
                <a:off x="4893" y="2212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05" name="Freeform 151"/>
              <p:cNvSpPr>
                <a:spLocks/>
              </p:cNvSpPr>
              <p:nvPr/>
            </p:nvSpPr>
            <p:spPr bwMode="auto">
              <a:xfrm>
                <a:off x="4893" y="2210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06" name="Freeform 152"/>
              <p:cNvSpPr>
                <a:spLocks/>
              </p:cNvSpPr>
              <p:nvPr/>
            </p:nvSpPr>
            <p:spPr bwMode="auto">
              <a:xfrm>
                <a:off x="4893" y="2206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07" name="Freeform 153"/>
              <p:cNvSpPr>
                <a:spLocks/>
              </p:cNvSpPr>
              <p:nvPr/>
            </p:nvSpPr>
            <p:spPr bwMode="auto">
              <a:xfrm>
                <a:off x="4889" y="2188"/>
                <a:ext cx="0" cy="11"/>
              </a:xfrm>
              <a:custGeom>
                <a:avLst/>
                <a:gdLst>
                  <a:gd name="T0" fmla="*/ 22 h 22"/>
                  <a:gd name="T1" fmla="*/ 22 h 22"/>
                  <a:gd name="T2" fmla="*/ 0 h 2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2">
                    <a:moveTo>
                      <a:pt x="0" y="22"/>
                    </a:move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08" name="Freeform 154"/>
              <p:cNvSpPr>
                <a:spLocks/>
              </p:cNvSpPr>
              <p:nvPr/>
            </p:nvSpPr>
            <p:spPr bwMode="auto">
              <a:xfrm>
                <a:off x="4886" y="2172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09" name="Freeform 155"/>
              <p:cNvSpPr>
                <a:spLocks/>
              </p:cNvSpPr>
              <p:nvPr/>
            </p:nvSpPr>
            <p:spPr bwMode="auto">
              <a:xfrm>
                <a:off x="4886" y="2169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10" name="Freeform 156"/>
              <p:cNvSpPr>
                <a:spLocks/>
              </p:cNvSpPr>
              <p:nvPr/>
            </p:nvSpPr>
            <p:spPr bwMode="auto">
              <a:xfrm>
                <a:off x="4882" y="2165"/>
                <a:ext cx="4" cy="4"/>
              </a:xfrm>
              <a:custGeom>
                <a:avLst/>
                <a:gdLst>
                  <a:gd name="T0" fmla="*/ 7 w 7"/>
                  <a:gd name="T1" fmla="*/ 8 h 8"/>
                  <a:gd name="T2" fmla="*/ 7 w 7"/>
                  <a:gd name="T3" fmla="*/ 8 h 8"/>
                  <a:gd name="T4" fmla="*/ 0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8"/>
                    </a:moveTo>
                    <a:lnTo>
                      <a:pt x="7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11" name="Freeform 157"/>
              <p:cNvSpPr>
                <a:spLocks/>
              </p:cNvSpPr>
              <p:nvPr/>
            </p:nvSpPr>
            <p:spPr bwMode="auto">
              <a:xfrm>
                <a:off x="4882" y="2161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12" name="Freeform 158"/>
              <p:cNvSpPr>
                <a:spLocks/>
              </p:cNvSpPr>
              <p:nvPr/>
            </p:nvSpPr>
            <p:spPr bwMode="auto">
              <a:xfrm>
                <a:off x="4878" y="2139"/>
                <a:ext cx="4" cy="11"/>
              </a:xfrm>
              <a:custGeom>
                <a:avLst/>
                <a:gdLst>
                  <a:gd name="T0" fmla="*/ 8 w 8"/>
                  <a:gd name="T1" fmla="*/ 22 h 22"/>
                  <a:gd name="T2" fmla="*/ 8 w 8"/>
                  <a:gd name="T3" fmla="*/ 22 h 22"/>
                  <a:gd name="T4" fmla="*/ 0 w 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2">
                    <a:moveTo>
                      <a:pt x="8" y="22"/>
                    </a:moveTo>
                    <a:lnTo>
                      <a:pt x="8" y="22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13" name="Freeform 159"/>
              <p:cNvSpPr>
                <a:spLocks/>
              </p:cNvSpPr>
              <p:nvPr/>
            </p:nvSpPr>
            <p:spPr bwMode="auto">
              <a:xfrm>
                <a:off x="4874" y="2127"/>
                <a:ext cx="4" cy="4"/>
              </a:xfrm>
              <a:custGeom>
                <a:avLst/>
                <a:gdLst>
                  <a:gd name="T0" fmla="*/ 7 w 7"/>
                  <a:gd name="T1" fmla="*/ 7 h 7"/>
                  <a:gd name="T2" fmla="*/ 7 w 7"/>
                  <a:gd name="T3" fmla="*/ 7 h 7"/>
                  <a:gd name="T4" fmla="*/ 0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7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14" name="Freeform 160"/>
              <p:cNvSpPr>
                <a:spLocks/>
              </p:cNvSpPr>
              <p:nvPr/>
            </p:nvSpPr>
            <p:spPr bwMode="auto">
              <a:xfrm>
                <a:off x="4874" y="2123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15" name="Freeform 161"/>
              <p:cNvSpPr>
                <a:spLocks/>
              </p:cNvSpPr>
              <p:nvPr/>
            </p:nvSpPr>
            <p:spPr bwMode="auto">
              <a:xfrm>
                <a:off x="4874" y="2122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16" name="Freeform 162"/>
              <p:cNvSpPr>
                <a:spLocks/>
              </p:cNvSpPr>
              <p:nvPr/>
            </p:nvSpPr>
            <p:spPr bwMode="auto">
              <a:xfrm>
                <a:off x="4874" y="2116"/>
                <a:ext cx="0" cy="7"/>
              </a:xfrm>
              <a:custGeom>
                <a:avLst/>
                <a:gdLst>
                  <a:gd name="T0" fmla="*/ 15 h 15"/>
                  <a:gd name="T1" fmla="*/ 15 h 15"/>
                  <a:gd name="T2" fmla="*/ 0 h 1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17" name="Freeform 163"/>
              <p:cNvSpPr>
                <a:spLocks/>
              </p:cNvSpPr>
              <p:nvPr/>
            </p:nvSpPr>
            <p:spPr bwMode="auto">
              <a:xfrm>
                <a:off x="4856" y="2063"/>
                <a:ext cx="4" cy="8"/>
              </a:xfrm>
              <a:custGeom>
                <a:avLst/>
                <a:gdLst>
                  <a:gd name="T0" fmla="*/ 7 w 7"/>
                  <a:gd name="T1" fmla="*/ 15 h 15"/>
                  <a:gd name="T2" fmla="*/ 7 w 7"/>
                  <a:gd name="T3" fmla="*/ 15 h 15"/>
                  <a:gd name="T4" fmla="*/ 0 w 7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5">
                    <a:moveTo>
                      <a:pt x="7" y="15"/>
                    </a:move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18" name="Freeform 164"/>
              <p:cNvSpPr>
                <a:spLocks/>
              </p:cNvSpPr>
              <p:nvPr/>
            </p:nvSpPr>
            <p:spPr bwMode="auto">
              <a:xfrm>
                <a:off x="4856" y="2060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19" name="Freeform 165"/>
              <p:cNvSpPr>
                <a:spLocks/>
              </p:cNvSpPr>
              <p:nvPr/>
            </p:nvSpPr>
            <p:spPr bwMode="auto">
              <a:xfrm>
                <a:off x="4856" y="2056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20" name="Freeform 166"/>
              <p:cNvSpPr>
                <a:spLocks/>
              </p:cNvSpPr>
              <p:nvPr/>
            </p:nvSpPr>
            <p:spPr bwMode="auto">
              <a:xfrm>
                <a:off x="4849" y="2044"/>
                <a:ext cx="7" cy="12"/>
              </a:xfrm>
              <a:custGeom>
                <a:avLst/>
                <a:gdLst>
                  <a:gd name="T0" fmla="*/ 15 w 15"/>
                  <a:gd name="T1" fmla="*/ 23 h 23"/>
                  <a:gd name="T2" fmla="*/ 15 w 15"/>
                  <a:gd name="T3" fmla="*/ 23 h 23"/>
                  <a:gd name="T4" fmla="*/ 0 w 15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23">
                    <a:moveTo>
                      <a:pt x="15" y="23"/>
                    </a:moveTo>
                    <a:lnTo>
                      <a:pt x="15" y="23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21" name="Freeform 167"/>
              <p:cNvSpPr>
                <a:spLocks/>
              </p:cNvSpPr>
              <p:nvPr/>
            </p:nvSpPr>
            <p:spPr bwMode="auto">
              <a:xfrm>
                <a:off x="4841" y="2022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22" name="Freeform 168"/>
              <p:cNvSpPr>
                <a:spLocks/>
              </p:cNvSpPr>
              <p:nvPr/>
            </p:nvSpPr>
            <p:spPr bwMode="auto">
              <a:xfrm>
                <a:off x="4838" y="2018"/>
                <a:ext cx="3" cy="4"/>
              </a:xfrm>
              <a:custGeom>
                <a:avLst/>
                <a:gdLst>
                  <a:gd name="T0" fmla="*/ 7 w 7"/>
                  <a:gd name="T1" fmla="*/ 8 h 8"/>
                  <a:gd name="T2" fmla="*/ 7 w 7"/>
                  <a:gd name="T3" fmla="*/ 8 h 8"/>
                  <a:gd name="T4" fmla="*/ 0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8"/>
                    </a:moveTo>
                    <a:lnTo>
                      <a:pt x="7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23" name="Freeform 169"/>
              <p:cNvSpPr>
                <a:spLocks/>
              </p:cNvSpPr>
              <p:nvPr/>
            </p:nvSpPr>
            <p:spPr bwMode="auto">
              <a:xfrm>
                <a:off x="4838" y="2014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24" name="Freeform 170"/>
              <p:cNvSpPr>
                <a:spLocks/>
              </p:cNvSpPr>
              <p:nvPr/>
            </p:nvSpPr>
            <p:spPr bwMode="auto">
              <a:xfrm>
                <a:off x="4834" y="2010"/>
                <a:ext cx="4" cy="4"/>
              </a:xfrm>
              <a:custGeom>
                <a:avLst/>
                <a:gdLst>
                  <a:gd name="T0" fmla="*/ 7 w 7"/>
                  <a:gd name="T1" fmla="*/ 8 h 8"/>
                  <a:gd name="T2" fmla="*/ 7 w 7"/>
                  <a:gd name="T3" fmla="*/ 8 h 8"/>
                  <a:gd name="T4" fmla="*/ 0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8"/>
                    </a:moveTo>
                    <a:lnTo>
                      <a:pt x="7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25" name="Freeform 171"/>
              <p:cNvSpPr>
                <a:spLocks/>
              </p:cNvSpPr>
              <p:nvPr/>
            </p:nvSpPr>
            <p:spPr bwMode="auto">
              <a:xfrm>
                <a:off x="4804" y="1931"/>
                <a:ext cx="26" cy="72"/>
              </a:xfrm>
              <a:custGeom>
                <a:avLst/>
                <a:gdLst>
                  <a:gd name="T0" fmla="*/ 51 w 51"/>
                  <a:gd name="T1" fmla="*/ 141 h 141"/>
                  <a:gd name="T2" fmla="*/ 51 w 51"/>
                  <a:gd name="T3" fmla="*/ 141 h 141"/>
                  <a:gd name="T4" fmla="*/ 0 w 51"/>
                  <a:gd name="T5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141">
                    <a:moveTo>
                      <a:pt x="51" y="141"/>
                    </a:moveTo>
                    <a:lnTo>
                      <a:pt x="51" y="141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26" name="Freeform 172"/>
              <p:cNvSpPr>
                <a:spLocks/>
              </p:cNvSpPr>
              <p:nvPr/>
            </p:nvSpPr>
            <p:spPr bwMode="auto">
              <a:xfrm>
                <a:off x="4775" y="1863"/>
                <a:ext cx="29" cy="68"/>
              </a:xfrm>
              <a:custGeom>
                <a:avLst/>
                <a:gdLst>
                  <a:gd name="T0" fmla="*/ 59 w 59"/>
                  <a:gd name="T1" fmla="*/ 135 h 135"/>
                  <a:gd name="T2" fmla="*/ 59 w 59"/>
                  <a:gd name="T3" fmla="*/ 135 h 135"/>
                  <a:gd name="T4" fmla="*/ 0 w 59"/>
                  <a:gd name="T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" h="135">
                    <a:moveTo>
                      <a:pt x="59" y="135"/>
                    </a:moveTo>
                    <a:lnTo>
                      <a:pt x="59" y="135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27" name="Freeform 173"/>
              <p:cNvSpPr>
                <a:spLocks/>
              </p:cNvSpPr>
              <p:nvPr/>
            </p:nvSpPr>
            <p:spPr bwMode="auto">
              <a:xfrm>
                <a:off x="4767" y="1849"/>
                <a:ext cx="4" cy="3"/>
              </a:xfrm>
              <a:custGeom>
                <a:avLst/>
                <a:gdLst>
                  <a:gd name="T0" fmla="*/ 7 w 7"/>
                  <a:gd name="T1" fmla="*/ 7 h 7"/>
                  <a:gd name="T2" fmla="*/ 7 w 7"/>
                  <a:gd name="T3" fmla="*/ 7 h 7"/>
                  <a:gd name="T4" fmla="*/ 0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7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28" name="Freeform 174"/>
              <p:cNvSpPr>
                <a:spLocks/>
              </p:cNvSpPr>
              <p:nvPr/>
            </p:nvSpPr>
            <p:spPr bwMode="auto">
              <a:xfrm>
                <a:off x="4767" y="1845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29" name="Freeform 175"/>
              <p:cNvSpPr>
                <a:spLocks/>
              </p:cNvSpPr>
              <p:nvPr/>
            </p:nvSpPr>
            <p:spPr bwMode="auto">
              <a:xfrm>
                <a:off x="4767" y="1841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30" name="Freeform 176"/>
              <p:cNvSpPr>
                <a:spLocks/>
              </p:cNvSpPr>
              <p:nvPr/>
            </p:nvSpPr>
            <p:spPr bwMode="auto">
              <a:xfrm>
                <a:off x="4764" y="1837"/>
                <a:ext cx="3" cy="4"/>
              </a:xfrm>
              <a:custGeom>
                <a:avLst/>
                <a:gdLst>
                  <a:gd name="T0" fmla="*/ 7 w 7"/>
                  <a:gd name="T1" fmla="*/ 8 h 8"/>
                  <a:gd name="T2" fmla="*/ 7 w 7"/>
                  <a:gd name="T3" fmla="*/ 8 h 8"/>
                  <a:gd name="T4" fmla="*/ 0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8"/>
                    </a:moveTo>
                    <a:lnTo>
                      <a:pt x="7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31" name="Freeform 177"/>
              <p:cNvSpPr>
                <a:spLocks/>
              </p:cNvSpPr>
              <p:nvPr/>
            </p:nvSpPr>
            <p:spPr bwMode="auto">
              <a:xfrm>
                <a:off x="4753" y="1807"/>
                <a:ext cx="3" cy="11"/>
              </a:xfrm>
              <a:custGeom>
                <a:avLst/>
                <a:gdLst>
                  <a:gd name="T0" fmla="*/ 7 w 7"/>
                  <a:gd name="T1" fmla="*/ 23 h 23"/>
                  <a:gd name="T2" fmla="*/ 7 w 7"/>
                  <a:gd name="T3" fmla="*/ 23 h 23"/>
                  <a:gd name="T4" fmla="*/ 0 w 7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3">
                    <a:moveTo>
                      <a:pt x="7" y="23"/>
                    </a:moveTo>
                    <a:lnTo>
                      <a:pt x="7" y="23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32" name="Freeform 178"/>
              <p:cNvSpPr>
                <a:spLocks/>
              </p:cNvSpPr>
              <p:nvPr/>
            </p:nvSpPr>
            <p:spPr bwMode="auto">
              <a:xfrm>
                <a:off x="4749" y="1803"/>
                <a:ext cx="4" cy="4"/>
              </a:xfrm>
              <a:custGeom>
                <a:avLst/>
                <a:gdLst>
                  <a:gd name="T0" fmla="*/ 8 w 8"/>
                  <a:gd name="T1" fmla="*/ 7 h 7"/>
                  <a:gd name="T2" fmla="*/ 8 w 8"/>
                  <a:gd name="T3" fmla="*/ 7 h 7"/>
                  <a:gd name="T4" fmla="*/ 0 w 8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8" y="7"/>
                    </a:moveTo>
                    <a:lnTo>
                      <a:pt x="8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33" name="Freeform 179"/>
              <p:cNvSpPr>
                <a:spLocks/>
              </p:cNvSpPr>
              <p:nvPr/>
            </p:nvSpPr>
            <p:spPr bwMode="auto">
              <a:xfrm>
                <a:off x="4749" y="1799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34" name="Freeform 180"/>
              <p:cNvSpPr>
                <a:spLocks/>
              </p:cNvSpPr>
              <p:nvPr/>
            </p:nvSpPr>
            <p:spPr bwMode="auto">
              <a:xfrm>
                <a:off x="4745" y="1796"/>
                <a:ext cx="4" cy="3"/>
              </a:xfrm>
              <a:custGeom>
                <a:avLst/>
                <a:gdLst>
                  <a:gd name="T0" fmla="*/ 7 w 7"/>
                  <a:gd name="T1" fmla="*/ 7 h 7"/>
                  <a:gd name="T2" fmla="*/ 7 w 7"/>
                  <a:gd name="T3" fmla="*/ 7 h 7"/>
                  <a:gd name="T4" fmla="*/ 0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7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35" name="Freeform 181"/>
              <p:cNvSpPr>
                <a:spLocks/>
              </p:cNvSpPr>
              <p:nvPr/>
            </p:nvSpPr>
            <p:spPr bwMode="auto">
              <a:xfrm>
                <a:off x="4720" y="1747"/>
                <a:ext cx="3" cy="3"/>
              </a:xfrm>
              <a:custGeom>
                <a:avLst/>
                <a:gdLst>
                  <a:gd name="T0" fmla="*/ 7 w 7"/>
                  <a:gd name="T1" fmla="*/ 7 h 7"/>
                  <a:gd name="T2" fmla="*/ 7 w 7"/>
                  <a:gd name="T3" fmla="*/ 7 h 7"/>
                  <a:gd name="T4" fmla="*/ 0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7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36" name="Freeform 182"/>
              <p:cNvSpPr>
                <a:spLocks/>
              </p:cNvSpPr>
              <p:nvPr/>
            </p:nvSpPr>
            <p:spPr bwMode="auto">
              <a:xfrm>
                <a:off x="4720" y="1742"/>
                <a:ext cx="0" cy="5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37" name="Freeform 183"/>
              <p:cNvSpPr>
                <a:spLocks/>
              </p:cNvSpPr>
              <p:nvPr/>
            </p:nvSpPr>
            <p:spPr bwMode="auto">
              <a:xfrm>
                <a:off x="4716" y="1742"/>
                <a:ext cx="4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38" name="Freeform 184"/>
              <p:cNvSpPr>
                <a:spLocks/>
              </p:cNvSpPr>
              <p:nvPr/>
            </p:nvSpPr>
            <p:spPr bwMode="auto">
              <a:xfrm>
                <a:off x="4705" y="1724"/>
                <a:ext cx="11" cy="18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0 w 22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39" name="Freeform 185"/>
              <p:cNvSpPr>
                <a:spLocks/>
              </p:cNvSpPr>
              <p:nvPr/>
            </p:nvSpPr>
            <p:spPr bwMode="auto">
              <a:xfrm>
                <a:off x="4697" y="1713"/>
                <a:ext cx="4" cy="3"/>
              </a:xfrm>
              <a:custGeom>
                <a:avLst/>
                <a:gdLst>
                  <a:gd name="T0" fmla="*/ 7 w 7"/>
                  <a:gd name="T1" fmla="*/ 7 h 7"/>
                  <a:gd name="T2" fmla="*/ 7 w 7"/>
                  <a:gd name="T3" fmla="*/ 7 h 7"/>
                  <a:gd name="T4" fmla="*/ 0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7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40" name="Freeform 186"/>
              <p:cNvSpPr>
                <a:spLocks/>
              </p:cNvSpPr>
              <p:nvPr/>
            </p:nvSpPr>
            <p:spPr bwMode="auto">
              <a:xfrm>
                <a:off x="4694" y="1709"/>
                <a:ext cx="3" cy="4"/>
              </a:xfrm>
              <a:custGeom>
                <a:avLst/>
                <a:gdLst>
                  <a:gd name="T0" fmla="*/ 7 w 7"/>
                  <a:gd name="T1" fmla="*/ 8 h 8"/>
                  <a:gd name="T2" fmla="*/ 7 w 7"/>
                  <a:gd name="T3" fmla="*/ 8 h 8"/>
                  <a:gd name="T4" fmla="*/ 0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8"/>
                    </a:moveTo>
                    <a:lnTo>
                      <a:pt x="7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41" name="Freeform 187"/>
              <p:cNvSpPr>
                <a:spLocks/>
              </p:cNvSpPr>
              <p:nvPr/>
            </p:nvSpPr>
            <p:spPr bwMode="auto">
              <a:xfrm>
                <a:off x="4694" y="1707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  <a:gd name="T3" fmla="*/ 0 h 8"/>
                  <a:gd name="T4" fmla="*/ 8 h 8"/>
                  <a:gd name="T5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42" name="Freeform 188"/>
              <p:cNvSpPr>
                <a:spLocks/>
              </p:cNvSpPr>
              <p:nvPr/>
            </p:nvSpPr>
            <p:spPr bwMode="auto">
              <a:xfrm>
                <a:off x="4668" y="1671"/>
                <a:ext cx="26" cy="38"/>
              </a:xfrm>
              <a:custGeom>
                <a:avLst/>
                <a:gdLst>
                  <a:gd name="T0" fmla="*/ 51 w 51"/>
                  <a:gd name="T1" fmla="*/ 74 h 74"/>
                  <a:gd name="T2" fmla="*/ 51 w 51"/>
                  <a:gd name="T3" fmla="*/ 74 h 74"/>
                  <a:gd name="T4" fmla="*/ 0 w 51"/>
                  <a:gd name="T5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74">
                    <a:moveTo>
                      <a:pt x="51" y="74"/>
                    </a:moveTo>
                    <a:lnTo>
                      <a:pt x="51" y="74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43" name="Freeform 189"/>
              <p:cNvSpPr>
                <a:spLocks/>
              </p:cNvSpPr>
              <p:nvPr/>
            </p:nvSpPr>
            <p:spPr bwMode="auto">
              <a:xfrm>
                <a:off x="4645" y="1633"/>
                <a:ext cx="23" cy="38"/>
              </a:xfrm>
              <a:custGeom>
                <a:avLst/>
                <a:gdLst>
                  <a:gd name="T0" fmla="*/ 45 w 45"/>
                  <a:gd name="T1" fmla="*/ 75 h 75"/>
                  <a:gd name="T2" fmla="*/ 45 w 45"/>
                  <a:gd name="T3" fmla="*/ 75 h 75"/>
                  <a:gd name="T4" fmla="*/ 0 w 45"/>
                  <a:gd name="T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75">
                    <a:moveTo>
                      <a:pt x="45" y="75"/>
                    </a:moveTo>
                    <a:lnTo>
                      <a:pt x="45" y="75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44" name="Freeform 190"/>
              <p:cNvSpPr>
                <a:spLocks/>
              </p:cNvSpPr>
              <p:nvPr/>
            </p:nvSpPr>
            <p:spPr bwMode="auto">
              <a:xfrm>
                <a:off x="4642" y="1630"/>
                <a:ext cx="3" cy="3"/>
              </a:xfrm>
              <a:custGeom>
                <a:avLst/>
                <a:gdLst>
                  <a:gd name="T0" fmla="*/ 7 w 7"/>
                  <a:gd name="T1" fmla="*/ 7 h 7"/>
                  <a:gd name="T2" fmla="*/ 7 w 7"/>
                  <a:gd name="T3" fmla="*/ 7 h 7"/>
                  <a:gd name="T4" fmla="*/ 0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7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45" name="Freeform 191"/>
              <p:cNvSpPr>
                <a:spLocks/>
              </p:cNvSpPr>
              <p:nvPr/>
            </p:nvSpPr>
            <p:spPr bwMode="auto">
              <a:xfrm>
                <a:off x="4642" y="1628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46" name="Freeform 192"/>
              <p:cNvSpPr>
                <a:spLocks/>
              </p:cNvSpPr>
              <p:nvPr/>
            </p:nvSpPr>
            <p:spPr bwMode="auto">
              <a:xfrm>
                <a:off x="4638" y="1622"/>
                <a:ext cx="4" cy="8"/>
              </a:xfrm>
              <a:custGeom>
                <a:avLst/>
                <a:gdLst>
                  <a:gd name="T0" fmla="*/ 7 w 7"/>
                  <a:gd name="T1" fmla="*/ 15 h 15"/>
                  <a:gd name="T2" fmla="*/ 7 w 7"/>
                  <a:gd name="T3" fmla="*/ 15 h 15"/>
                  <a:gd name="T4" fmla="*/ 0 w 7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5">
                    <a:moveTo>
                      <a:pt x="7" y="15"/>
                    </a:move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47" name="Freeform 193"/>
              <p:cNvSpPr>
                <a:spLocks/>
              </p:cNvSpPr>
              <p:nvPr/>
            </p:nvSpPr>
            <p:spPr bwMode="auto">
              <a:xfrm>
                <a:off x="4620" y="1600"/>
                <a:ext cx="11" cy="15"/>
              </a:xfrm>
              <a:custGeom>
                <a:avLst/>
                <a:gdLst>
                  <a:gd name="T0" fmla="*/ 22 w 22"/>
                  <a:gd name="T1" fmla="*/ 30 h 30"/>
                  <a:gd name="T2" fmla="*/ 22 w 22"/>
                  <a:gd name="T3" fmla="*/ 30 h 30"/>
                  <a:gd name="T4" fmla="*/ 0 w 22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30">
                    <a:moveTo>
                      <a:pt x="22" y="30"/>
                    </a:moveTo>
                    <a:lnTo>
                      <a:pt x="22" y="3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48" name="Freeform 194"/>
              <p:cNvSpPr>
                <a:spLocks/>
              </p:cNvSpPr>
              <p:nvPr/>
            </p:nvSpPr>
            <p:spPr bwMode="auto">
              <a:xfrm>
                <a:off x="4620" y="1595"/>
                <a:ext cx="0" cy="5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49" name="Freeform 195"/>
              <p:cNvSpPr>
                <a:spLocks/>
              </p:cNvSpPr>
              <p:nvPr/>
            </p:nvSpPr>
            <p:spPr bwMode="auto">
              <a:xfrm>
                <a:off x="4620" y="1592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50" name="Freeform 196"/>
              <p:cNvSpPr>
                <a:spLocks/>
              </p:cNvSpPr>
              <p:nvPr/>
            </p:nvSpPr>
            <p:spPr bwMode="auto">
              <a:xfrm>
                <a:off x="4613" y="1588"/>
                <a:ext cx="7" cy="4"/>
              </a:xfrm>
              <a:custGeom>
                <a:avLst/>
                <a:gdLst>
                  <a:gd name="T0" fmla="*/ 14 w 14"/>
                  <a:gd name="T1" fmla="*/ 8 h 8"/>
                  <a:gd name="T2" fmla="*/ 14 w 14"/>
                  <a:gd name="T3" fmla="*/ 8 h 8"/>
                  <a:gd name="T4" fmla="*/ 0 w 1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8">
                    <a:moveTo>
                      <a:pt x="14" y="8"/>
                    </a:moveTo>
                    <a:lnTo>
                      <a:pt x="14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51" name="Freeform 197"/>
              <p:cNvSpPr>
                <a:spLocks/>
              </p:cNvSpPr>
              <p:nvPr/>
            </p:nvSpPr>
            <p:spPr bwMode="auto">
              <a:xfrm>
                <a:off x="4579" y="1546"/>
                <a:ext cx="4" cy="5"/>
              </a:xfrm>
              <a:custGeom>
                <a:avLst/>
                <a:gdLst>
                  <a:gd name="T0" fmla="*/ 7 w 7"/>
                  <a:gd name="T1" fmla="*/ 8 h 8"/>
                  <a:gd name="T2" fmla="*/ 7 w 7"/>
                  <a:gd name="T3" fmla="*/ 8 h 8"/>
                  <a:gd name="T4" fmla="*/ 0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8"/>
                    </a:moveTo>
                    <a:lnTo>
                      <a:pt x="7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52" name="Freeform 198"/>
              <p:cNvSpPr>
                <a:spLocks/>
              </p:cNvSpPr>
              <p:nvPr/>
            </p:nvSpPr>
            <p:spPr bwMode="auto">
              <a:xfrm>
                <a:off x="4576" y="1543"/>
                <a:ext cx="3" cy="3"/>
              </a:xfrm>
              <a:custGeom>
                <a:avLst/>
                <a:gdLst>
                  <a:gd name="T0" fmla="*/ 7 w 7"/>
                  <a:gd name="T1" fmla="*/ 7 h 7"/>
                  <a:gd name="T2" fmla="*/ 7 w 7"/>
                  <a:gd name="T3" fmla="*/ 7 h 7"/>
                  <a:gd name="T4" fmla="*/ 0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7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53" name="Freeform 199"/>
              <p:cNvSpPr>
                <a:spLocks/>
              </p:cNvSpPr>
              <p:nvPr/>
            </p:nvSpPr>
            <p:spPr bwMode="auto">
              <a:xfrm>
                <a:off x="4576" y="1539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54" name="Freeform 200"/>
              <p:cNvSpPr>
                <a:spLocks/>
              </p:cNvSpPr>
              <p:nvPr/>
            </p:nvSpPr>
            <p:spPr bwMode="auto">
              <a:xfrm>
                <a:off x="4565" y="1531"/>
                <a:ext cx="11" cy="8"/>
              </a:xfrm>
              <a:custGeom>
                <a:avLst/>
                <a:gdLst>
                  <a:gd name="T0" fmla="*/ 22 w 22"/>
                  <a:gd name="T1" fmla="*/ 15 h 15"/>
                  <a:gd name="T2" fmla="*/ 22 w 22"/>
                  <a:gd name="T3" fmla="*/ 15 h 15"/>
                  <a:gd name="T4" fmla="*/ 0 w 22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5">
                    <a:moveTo>
                      <a:pt x="22" y="15"/>
                    </a:moveTo>
                    <a:lnTo>
                      <a:pt x="22" y="15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55" name="Freeform 201"/>
              <p:cNvSpPr>
                <a:spLocks/>
              </p:cNvSpPr>
              <p:nvPr/>
            </p:nvSpPr>
            <p:spPr bwMode="auto">
              <a:xfrm>
                <a:off x="4546" y="1513"/>
                <a:ext cx="4" cy="3"/>
              </a:xfrm>
              <a:custGeom>
                <a:avLst/>
                <a:gdLst>
                  <a:gd name="T0" fmla="*/ 7 w 7"/>
                  <a:gd name="T1" fmla="*/ 7 h 7"/>
                  <a:gd name="T2" fmla="*/ 7 w 7"/>
                  <a:gd name="T3" fmla="*/ 7 h 7"/>
                  <a:gd name="T4" fmla="*/ 0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7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56" name="Freeform 202"/>
              <p:cNvSpPr>
                <a:spLocks/>
              </p:cNvSpPr>
              <p:nvPr/>
            </p:nvSpPr>
            <p:spPr bwMode="auto">
              <a:xfrm>
                <a:off x="4546" y="1511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  <a:gd name="T3" fmla="*/ 0 h 8"/>
                  <a:gd name="T4" fmla="*/ 8 h 8"/>
                  <a:gd name="T5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57" name="Freeform 203"/>
              <p:cNvSpPr>
                <a:spLocks/>
              </p:cNvSpPr>
              <p:nvPr/>
            </p:nvSpPr>
            <p:spPr bwMode="auto">
              <a:xfrm>
                <a:off x="4542" y="1509"/>
                <a:ext cx="4" cy="4"/>
              </a:xfrm>
              <a:custGeom>
                <a:avLst/>
                <a:gdLst>
                  <a:gd name="T0" fmla="*/ 7 w 7"/>
                  <a:gd name="T1" fmla="*/ 8 h 8"/>
                  <a:gd name="T2" fmla="*/ 7 w 7"/>
                  <a:gd name="T3" fmla="*/ 8 h 8"/>
                  <a:gd name="T4" fmla="*/ 0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8"/>
                    </a:moveTo>
                    <a:lnTo>
                      <a:pt x="7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58" name="Freeform 204"/>
              <p:cNvSpPr>
                <a:spLocks/>
              </p:cNvSpPr>
              <p:nvPr/>
            </p:nvSpPr>
            <p:spPr bwMode="auto">
              <a:xfrm>
                <a:off x="4539" y="1505"/>
                <a:ext cx="3" cy="4"/>
              </a:xfrm>
              <a:custGeom>
                <a:avLst/>
                <a:gdLst>
                  <a:gd name="T0" fmla="*/ 7 w 7"/>
                  <a:gd name="T1" fmla="*/ 7 h 7"/>
                  <a:gd name="T2" fmla="*/ 7 w 7"/>
                  <a:gd name="T3" fmla="*/ 7 h 7"/>
                  <a:gd name="T4" fmla="*/ 0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7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5" name="Group 406"/>
            <p:cNvGrpSpPr>
              <a:grpSpLocks/>
            </p:cNvGrpSpPr>
            <p:nvPr/>
          </p:nvGrpSpPr>
          <p:grpSpPr bwMode="auto">
            <a:xfrm>
              <a:off x="2770188" y="1629982"/>
              <a:ext cx="4041775" cy="2066925"/>
              <a:chOff x="1985" y="1021"/>
              <a:chExt cx="2546" cy="1302"/>
            </a:xfrm>
          </p:grpSpPr>
          <p:sp>
            <p:nvSpPr>
              <p:cNvPr id="1859" name="Freeform 206"/>
              <p:cNvSpPr>
                <a:spLocks/>
              </p:cNvSpPr>
              <p:nvPr/>
            </p:nvSpPr>
            <p:spPr bwMode="auto">
              <a:xfrm>
                <a:off x="4479" y="1445"/>
                <a:ext cx="52" cy="52"/>
              </a:xfrm>
              <a:custGeom>
                <a:avLst/>
                <a:gdLst>
                  <a:gd name="T0" fmla="*/ 103 w 103"/>
                  <a:gd name="T1" fmla="*/ 104 h 104"/>
                  <a:gd name="T2" fmla="*/ 103 w 103"/>
                  <a:gd name="T3" fmla="*/ 104 h 104"/>
                  <a:gd name="T4" fmla="*/ 0 w 103"/>
                  <a:gd name="T5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3" h="104">
                    <a:moveTo>
                      <a:pt x="103" y="104"/>
                    </a:moveTo>
                    <a:lnTo>
                      <a:pt x="103" y="104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60" name="Freeform 207"/>
              <p:cNvSpPr>
                <a:spLocks/>
              </p:cNvSpPr>
              <p:nvPr/>
            </p:nvSpPr>
            <p:spPr bwMode="auto">
              <a:xfrm>
                <a:off x="4424" y="1392"/>
                <a:ext cx="55" cy="53"/>
              </a:xfrm>
              <a:custGeom>
                <a:avLst/>
                <a:gdLst>
                  <a:gd name="T0" fmla="*/ 109 w 109"/>
                  <a:gd name="T1" fmla="*/ 105 h 105"/>
                  <a:gd name="T2" fmla="*/ 109 w 109"/>
                  <a:gd name="T3" fmla="*/ 105 h 105"/>
                  <a:gd name="T4" fmla="*/ 0 w 109"/>
                  <a:gd name="T5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" h="105">
                    <a:moveTo>
                      <a:pt x="109" y="105"/>
                    </a:moveTo>
                    <a:lnTo>
                      <a:pt x="109" y="105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61" name="Freeform 208"/>
              <p:cNvSpPr>
                <a:spLocks/>
              </p:cNvSpPr>
              <p:nvPr/>
            </p:nvSpPr>
            <p:spPr bwMode="auto">
              <a:xfrm>
                <a:off x="4417" y="1381"/>
                <a:ext cx="3" cy="3"/>
              </a:xfrm>
              <a:custGeom>
                <a:avLst/>
                <a:gdLst>
                  <a:gd name="T0" fmla="*/ 7 w 7"/>
                  <a:gd name="T1" fmla="*/ 7 h 7"/>
                  <a:gd name="T2" fmla="*/ 7 w 7"/>
                  <a:gd name="T3" fmla="*/ 7 h 7"/>
                  <a:gd name="T4" fmla="*/ 0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7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62" name="Freeform 209"/>
              <p:cNvSpPr>
                <a:spLocks/>
              </p:cNvSpPr>
              <p:nvPr/>
            </p:nvSpPr>
            <p:spPr bwMode="auto">
              <a:xfrm>
                <a:off x="4413" y="1377"/>
                <a:ext cx="4" cy="4"/>
              </a:xfrm>
              <a:custGeom>
                <a:avLst/>
                <a:gdLst>
                  <a:gd name="T0" fmla="*/ 7 w 7"/>
                  <a:gd name="T1" fmla="*/ 8 h 8"/>
                  <a:gd name="T2" fmla="*/ 7 w 7"/>
                  <a:gd name="T3" fmla="*/ 8 h 8"/>
                  <a:gd name="T4" fmla="*/ 0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8"/>
                    </a:moveTo>
                    <a:lnTo>
                      <a:pt x="7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63" name="Freeform 210"/>
              <p:cNvSpPr>
                <a:spLocks/>
              </p:cNvSpPr>
              <p:nvPr/>
            </p:nvSpPr>
            <p:spPr bwMode="auto">
              <a:xfrm>
                <a:off x="4410" y="1377"/>
                <a:ext cx="3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64" name="Freeform 211"/>
              <p:cNvSpPr>
                <a:spLocks/>
              </p:cNvSpPr>
              <p:nvPr/>
            </p:nvSpPr>
            <p:spPr bwMode="auto">
              <a:xfrm>
                <a:off x="4406" y="1373"/>
                <a:ext cx="4" cy="4"/>
              </a:xfrm>
              <a:custGeom>
                <a:avLst/>
                <a:gdLst>
                  <a:gd name="T0" fmla="*/ 8 w 8"/>
                  <a:gd name="T1" fmla="*/ 7 h 7"/>
                  <a:gd name="T2" fmla="*/ 8 w 8"/>
                  <a:gd name="T3" fmla="*/ 7 h 7"/>
                  <a:gd name="T4" fmla="*/ 0 w 8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8" y="7"/>
                    </a:moveTo>
                    <a:lnTo>
                      <a:pt x="8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65" name="Freeform 212"/>
              <p:cNvSpPr>
                <a:spLocks/>
              </p:cNvSpPr>
              <p:nvPr/>
            </p:nvSpPr>
            <p:spPr bwMode="auto">
              <a:xfrm>
                <a:off x="4384" y="1350"/>
                <a:ext cx="7" cy="8"/>
              </a:xfrm>
              <a:custGeom>
                <a:avLst/>
                <a:gdLst>
                  <a:gd name="T0" fmla="*/ 15 w 15"/>
                  <a:gd name="T1" fmla="*/ 15 h 15"/>
                  <a:gd name="T2" fmla="*/ 15 w 15"/>
                  <a:gd name="T3" fmla="*/ 15 h 15"/>
                  <a:gd name="T4" fmla="*/ 0 w 15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15" y="15"/>
                    </a:moveTo>
                    <a:lnTo>
                      <a:pt x="15" y="15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66" name="Freeform 213"/>
              <p:cNvSpPr>
                <a:spLocks/>
              </p:cNvSpPr>
              <p:nvPr/>
            </p:nvSpPr>
            <p:spPr bwMode="auto">
              <a:xfrm>
                <a:off x="4380" y="1347"/>
                <a:ext cx="4" cy="3"/>
              </a:xfrm>
              <a:custGeom>
                <a:avLst/>
                <a:gdLst>
                  <a:gd name="T0" fmla="*/ 7 w 7"/>
                  <a:gd name="T1" fmla="*/ 7 h 7"/>
                  <a:gd name="T2" fmla="*/ 7 w 7"/>
                  <a:gd name="T3" fmla="*/ 7 h 7"/>
                  <a:gd name="T4" fmla="*/ 0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7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67" name="Freeform 214"/>
              <p:cNvSpPr>
                <a:spLocks/>
              </p:cNvSpPr>
              <p:nvPr/>
            </p:nvSpPr>
            <p:spPr bwMode="auto">
              <a:xfrm>
                <a:off x="4380" y="1343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68" name="Freeform 215"/>
              <p:cNvSpPr>
                <a:spLocks/>
              </p:cNvSpPr>
              <p:nvPr/>
            </p:nvSpPr>
            <p:spPr bwMode="auto">
              <a:xfrm>
                <a:off x="4372" y="1339"/>
                <a:ext cx="8" cy="4"/>
              </a:xfrm>
              <a:custGeom>
                <a:avLst/>
                <a:gdLst>
                  <a:gd name="T0" fmla="*/ 15 w 15"/>
                  <a:gd name="T1" fmla="*/ 7 h 7"/>
                  <a:gd name="T2" fmla="*/ 15 w 15"/>
                  <a:gd name="T3" fmla="*/ 7 h 7"/>
                  <a:gd name="T4" fmla="*/ 0 w 15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7">
                    <a:moveTo>
                      <a:pt x="15" y="7"/>
                    </a:moveTo>
                    <a:lnTo>
                      <a:pt x="15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69" name="Freeform 216"/>
              <p:cNvSpPr>
                <a:spLocks/>
              </p:cNvSpPr>
              <p:nvPr/>
            </p:nvSpPr>
            <p:spPr bwMode="auto">
              <a:xfrm>
                <a:off x="4332" y="1305"/>
                <a:ext cx="4" cy="4"/>
              </a:xfrm>
              <a:custGeom>
                <a:avLst/>
                <a:gdLst>
                  <a:gd name="T0" fmla="*/ 7 w 7"/>
                  <a:gd name="T1" fmla="*/ 8 h 8"/>
                  <a:gd name="T2" fmla="*/ 7 w 7"/>
                  <a:gd name="T3" fmla="*/ 8 h 8"/>
                  <a:gd name="T4" fmla="*/ 0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8"/>
                    </a:moveTo>
                    <a:lnTo>
                      <a:pt x="7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70" name="Freeform 217"/>
              <p:cNvSpPr>
                <a:spLocks/>
              </p:cNvSpPr>
              <p:nvPr/>
            </p:nvSpPr>
            <p:spPr bwMode="auto">
              <a:xfrm>
                <a:off x="4329" y="1305"/>
                <a:ext cx="3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71" name="Freeform 218"/>
              <p:cNvSpPr>
                <a:spLocks/>
              </p:cNvSpPr>
              <p:nvPr/>
            </p:nvSpPr>
            <p:spPr bwMode="auto">
              <a:xfrm>
                <a:off x="4329" y="1301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72" name="Freeform 219"/>
              <p:cNvSpPr>
                <a:spLocks/>
              </p:cNvSpPr>
              <p:nvPr/>
            </p:nvSpPr>
            <p:spPr bwMode="auto">
              <a:xfrm>
                <a:off x="4310" y="1290"/>
                <a:ext cx="19" cy="11"/>
              </a:xfrm>
              <a:custGeom>
                <a:avLst/>
                <a:gdLst>
                  <a:gd name="T0" fmla="*/ 37 w 37"/>
                  <a:gd name="T1" fmla="*/ 22 h 22"/>
                  <a:gd name="T2" fmla="*/ 37 w 37"/>
                  <a:gd name="T3" fmla="*/ 22 h 22"/>
                  <a:gd name="T4" fmla="*/ 0 w 37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2">
                    <a:moveTo>
                      <a:pt x="37" y="22"/>
                    </a:moveTo>
                    <a:lnTo>
                      <a:pt x="37" y="22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73" name="Freeform 220"/>
              <p:cNvSpPr>
                <a:spLocks/>
              </p:cNvSpPr>
              <p:nvPr/>
            </p:nvSpPr>
            <p:spPr bwMode="auto">
              <a:xfrm>
                <a:off x="4295" y="1283"/>
                <a:ext cx="7" cy="3"/>
              </a:xfrm>
              <a:custGeom>
                <a:avLst/>
                <a:gdLst>
                  <a:gd name="T0" fmla="*/ 14 w 14"/>
                  <a:gd name="T1" fmla="*/ 7 h 7"/>
                  <a:gd name="T2" fmla="*/ 14 w 14"/>
                  <a:gd name="T3" fmla="*/ 7 h 7"/>
                  <a:gd name="T4" fmla="*/ 0 w 14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7">
                    <a:moveTo>
                      <a:pt x="14" y="7"/>
                    </a:moveTo>
                    <a:lnTo>
                      <a:pt x="14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74" name="Freeform 221"/>
              <p:cNvSpPr>
                <a:spLocks/>
              </p:cNvSpPr>
              <p:nvPr/>
            </p:nvSpPr>
            <p:spPr bwMode="auto">
              <a:xfrm>
                <a:off x="4295" y="1279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75" name="Freeform 222"/>
              <p:cNvSpPr>
                <a:spLocks/>
              </p:cNvSpPr>
              <p:nvPr/>
            </p:nvSpPr>
            <p:spPr bwMode="auto">
              <a:xfrm>
                <a:off x="4292" y="1279"/>
                <a:ext cx="3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76" name="Freeform 223"/>
              <p:cNvSpPr>
                <a:spLocks/>
              </p:cNvSpPr>
              <p:nvPr/>
            </p:nvSpPr>
            <p:spPr bwMode="auto">
              <a:xfrm>
                <a:off x="4254" y="1252"/>
                <a:ext cx="38" cy="27"/>
              </a:xfrm>
              <a:custGeom>
                <a:avLst/>
                <a:gdLst>
                  <a:gd name="T0" fmla="*/ 74 w 74"/>
                  <a:gd name="T1" fmla="*/ 52 h 52"/>
                  <a:gd name="T2" fmla="*/ 74 w 74"/>
                  <a:gd name="T3" fmla="*/ 52 h 52"/>
                  <a:gd name="T4" fmla="*/ 0 w 74"/>
                  <a:gd name="T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52">
                    <a:moveTo>
                      <a:pt x="74" y="52"/>
                    </a:moveTo>
                    <a:lnTo>
                      <a:pt x="74" y="52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77" name="Freeform 224"/>
              <p:cNvSpPr>
                <a:spLocks/>
              </p:cNvSpPr>
              <p:nvPr/>
            </p:nvSpPr>
            <p:spPr bwMode="auto">
              <a:xfrm>
                <a:off x="4218" y="1230"/>
                <a:ext cx="36" cy="22"/>
              </a:xfrm>
              <a:custGeom>
                <a:avLst/>
                <a:gdLst>
                  <a:gd name="T0" fmla="*/ 73 w 73"/>
                  <a:gd name="T1" fmla="*/ 45 h 45"/>
                  <a:gd name="T2" fmla="*/ 73 w 73"/>
                  <a:gd name="T3" fmla="*/ 45 h 45"/>
                  <a:gd name="T4" fmla="*/ 0 w 73"/>
                  <a:gd name="T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3" h="45">
                    <a:moveTo>
                      <a:pt x="73" y="45"/>
                    </a:moveTo>
                    <a:lnTo>
                      <a:pt x="73" y="45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78" name="Freeform 225"/>
              <p:cNvSpPr>
                <a:spLocks/>
              </p:cNvSpPr>
              <p:nvPr/>
            </p:nvSpPr>
            <p:spPr bwMode="auto">
              <a:xfrm>
                <a:off x="4214" y="1226"/>
                <a:ext cx="4" cy="4"/>
              </a:xfrm>
              <a:custGeom>
                <a:avLst/>
                <a:gdLst>
                  <a:gd name="T0" fmla="*/ 7 w 7"/>
                  <a:gd name="T1" fmla="*/ 7 h 7"/>
                  <a:gd name="T2" fmla="*/ 7 w 7"/>
                  <a:gd name="T3" fmla="*/ 7 h 7"/>
                  <a:gd name="T4" fmla="*/ 0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7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79" name="Freeform 226"/>
              <p:cNvSpPr>
                <a:spLocks/>
              </p:cNvSpPr>
              <p:nvPr/>
            </p:nvSpPr>
            <p:spPr bwMode="auto">
              <a:xfrm>
                <a:off x="4214" y="1224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80" name="Freeform 227"/>
              <p:cNvSpPr>
                <a:spLocks/>
              </p:cNvSpPr>
              <p:nvPr/>
            </p:nvSpPr>
            <p:spPr bwMode="auto">
              <a:xfrm>
                <a:off x="4210" y="1222"/>
                <a:ext cx="4" cy="4"/>
              </a:xfrm>
              <a:custGeom>
                <a:avLst/>
                <a:gdLst>
                  <a:gd name="T0" fmla="*/ 8 w 8"/>
                  <a:gd name="T1" fmla="*/ 8 h 8"/>
                  <a:gd name="T2" fmla="*/ 8 w 8"/>
                  <a:gd name="T3" fmla="*/ 8 h 8"/>
                  <a:gd name="T4" fmla="*/ 0 w 8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8" y="8"/>
                    </a:move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81" name="Freeform 228"/>
              <p:cNvSpPr>
                <a:spLocks/>
              </p:cNvSpPr>
              <p:nvPr/>
            </p:nvSpPr>
            <p:spPr bwMode="auto">
              <a:xfrm>
                <a:off x="4184" y="1207"/>
                <a:ext cx="15" cy="12"/>
              </a:xfrm>
              <a:custGeom>
                <a:avLst/>
                <a:gdLst>
                  <a:gd name="T0" fmla="*/ 29 w 29"/>
                  <a:gd name="T1" fmla="*/ 23 h 23"/>
                  <a:gd name="T2" fmla="*/ 29 w 29"/>
                  <a:gd name="T3" fmla="*/ 23 h 23"/>
                  <a:gd name="T4" fmla="*/ 0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29" y="23"/>
                    </a:moveTo>
                    <a:lnTo>
                      <a:pt x="29" y="23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82" name="Freeform 229"/>
              <p:cNvSpPr>
                <a:spLocks/>
              </p:cNvSpPr>
              <p:nvPr/>
            </p:nvSpPr>
            <p:spPr bwMode="auto">
              <a:xfrm>
                <a:off x="4181" y="1203"/>
                <a:ext cx="3" cy="4"/>
              </a:xfrm>
              <a:custGeom>
                <a:avLst/>
                <a:gdLst>
                  <a:gd name="T0" fmla="*/ 7 w 7"/>
                  <a:gd name="T1" fmla="*/ 7 h 7"/>
                  <a:gd name="T2" fmla="*/ 7 w 7"/>
                  <a:gd name="T3" fmla="*/ 7 h 7"/>
                  <a:gd name="T4" fmla="*/ 0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7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83" name="Freeform 230"/>
              <p:cNvSpPr>
                <a:spLocks/>
              </p:cNvSpPr>
              <p:nvPr/>
            </p:nvSpPr>
            <p:spPr bwMode="auto">
              <a:xfrm>
                <a:off x="4181" y="1201"/>
                <a:ext cx="0" cy="5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  <a:gd name="T3" fmla="*/ 0 h 8"/>
                  <a:gd name="T4" fmla="*/ 8 h 8"/>
                  <a:gd name="T5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84" name="Freeform 231"/>
              <p:cNvSpPr>
                <a:spLocks/>
              </p:cNvSpPr>
              <p:nvPr/>
            </p:nvSpPr>
            <p:spPr bwMode="auto">
              <a:xfrm>
                <a:off x="4173" y="1200"/>
                <a:ext cx="8" cy="3"/>
              </a:xfrm>
              <a:custGeom>
                <a:avLst/>
                <a:gdLst>
                  <a:gd name="T0" fmla="*/ 15 w 15"/>
                  <a:gd name="T1" fmla="*/ 7 h 7"/>
                  <a:gd name="T2" fmla="*/ 15 w 15"/>
                  <a:gd name="T3" fmla="*/ 7 h 7"/>
                  <a:gd name="T4" fmla="*/ 0 w 15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7">
                    <a:moveTo>
                      <a:pt x="15" y="7"/>
                    </a:moveTo>
                    <a:lnTo>
                      <a:pt x="15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85" name="Freeform 232"/>
              <p:cNvSpPr>
                <a:spLocks/>
              </p:cNvSpPr>
              <p:nvPr/>
            </p:nvSpPr>
            <p:spPr bwMode="auto">
              <a:xfrm>
                <a:off x="4125" y="1173"/>
                <a:ext cx="8" cy="4"/>
              </a:xfrm>
              <a:custGeom>
                <a:avLst/>
                <a:gdLst>
                  <a:gd name="T0" fmla="*/ 15 w 15"/>
                  <a:gd name="T1" fmla="*/ 8 h 8"/>
                  <a:gd name="T2" fmla="*/ 15 w 15"/>
                  <a:gd name="T3" fmla="*/ 8 h 8"/>
                  <a:gd name="T4" fmla="*/ 0 w 15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8">
                    <a:moveTo>
                      <a:pt x="15" y="8"/>
                    </a:moveTo>
                    <a:lnTo>
                      <a:pt x="15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86" name="Freeform 233"/>
              <p:cNvSpPr>
                <a:spLocks/>
              </p:cNvSpPr>
              <p:nvPr/>
            </p:nvSpPr>
            <p:spPr bwMode="auto">
              <a:xfrm>
                <a:off x="4122" y="1173"/>
                <a:ext cx="3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87" name="Freeform 234"/>
              <p:cNvSpPr>
                <a:spLocks/>
              </p:cNvSpPr>
              <p:nvPr/>
            </p:nvSpPr>
            <p:spPr bwMode="auto">
              <a:xfrm>
                <a:off x="4118" y="1170"/>
                <a:ext cx="4" cy="3"/>
              </a:xfrm>
              <a:custGeom>
                <a:avLst/>
                <a:gdLst>
                  <a:gd name="T0" fmla="*/ 8 w 8"/>
                  <a:gd name="T1" fmla="*/ 7 h 7"/>
                  <a:gd name="T2" fmla="*/ 8 w 8"/>
                  <a:gd name="T3" fmla="*/ 7 h 7"/>
                  <a:gd name="T4" fmla="*/ 0 w 8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8" y="7"/>
                    </a:moveTo>
                    <a:lnTo>
                      <a:pt x="8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88" name="Freeform 235"/>
              <p:cNvSpPr>
                <a:spLocks/>
              </p:cNvSpPr>
              <p:nvPr/>
            </p:nvSpPr>
            <p:spPr bwMode="auto">
              <a:xfrm>
                <a:off x="4107" y="1166"/>
                <a:ext cx="11" cy="4"/>
              </a:xfrm>
              <a:custGeom>
                <a:avLst/>
                <a:gdLst>
                  <a:gd name="T0" fmla="*/ 21 w 21"/>
                  <a:gd name="T1" fmla="*/ 8 h 8"/>
                  <a:gd name="T2" fmla="*/ 21 w 21"/>
                  <a:gd name="T3" fmla="*/ 8 h 8"/>
                  <a:gd name="T4" fmla="*/ 0 w 2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8">
                    <a:moveTo>
                      <a:pt x="21" y="8"/>
                    </a:moveTo>
                    <a:lnTo>
                      <a:pt x="21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89" name="Freeform 236"/>
              <p:cNvSpPr>
                <a:spLocks/>
              </p:cNvSpPr>
              <p:nvPr/>
            </p:nvSpPr>
            <p:spPr bwMode="auto">
              <a:xfrm>
                <a:off x="4085" y="1158"/>
                <a:ext cx="3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90" name="Freeform 237"/>
              <p:cNvSpPr>
                <a:spLocks/>
              </p:cNvSpPr>
              <p:nvPr/>
            </p:nvSpPr>
            <p:spPr bwMode="auto">
              <a:xfrm>
                <a:off x="4081" y="1154"/>
                <a:ext cx="4" cy="4"/>
              </a:xfrm>
              <a:custGeom>
                <a:avLst/>
                <a:gdLst>
                  <a:gd name="T0" fmla="*/ 8 w 8"/>
                  <a:gd name="T1" fmla="*/ 7 h 7"/>
                  <a:gd name="T2" fmla="*/ 8 w 8"/>
                  <a:gd name="T3" fmla="*/ 7 h 7"/>
                  <a:gd name="T4" fmla="*/ 0 w 8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8" y="7"/>
                    </a:moveTo>
                    <a:lnTo>
                      <a:pt x="8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91" name="Freeform 238"/>
              <p:cNvSpPr>
                <a:spLocks/>
              </p:cNvSpPr>
              <p:nvPr/>
            </p:nvSpPr>
            <p:spPr bwMode="auto">
              <a:xfrm>
                <a:off x="4077" y="1154"/>
                <a:ext cx="4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92" name="Freeform 239"/>
              <p:cNvSpPr>
                <a:spLocks/>
              </p:cNvSpPr>
              <p:nvPr/>
            </p:nvSpPr>
            <p:spPr bwMode="auto">
              <a:xfrm>
                <a:off x="4074" y="1151"/>
                <a:ext cx="3" cy="3"/>
              </a:xfrm>
              <a:custGeom>
                <a:avLst/>
                <a:gdLst>
                  <a:gd name="T0" fmla="*/ 7 w 7"/>
                  <a:gd name="T1" fmla="*/ 7 h 7"/>
                  <a:gd name="T2" fmla="*/ 7 w 7"/>
                  <a:gd name="T3" fmla="*/ 7 h 7"/>
                  <a:gd name="T4" fmla="*/ 0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7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93" name="Freeform 240"/>
              <p:cNvSpPr>
                <a:spLocks/>
              </p:cNvSpPr>
              <p:nvPr/>
            </p:nvSpPr>
            <p:spPr bwMode="auto">
              <a:xfrm>
                <a:off x="3992" y="1121"/>
                <a:ext cx="71" cy="26"/>
              </a:xfrm>
              <a:custGeom>
                <a:avLst/>
                <a:gdLst>
                  <a:gd name="T0" fmla="*/ 139 w 139"/>
                  <a:gd name="T1" fmla="*/ 52 h 52"/>
                  <a:gd name="T2" fmla="*/ 139 w 139"/>
                  <a:gd name="T3" fmla="*/ 52 h 52"/>
                  <a:gd name="T4" fmla="*/ 0 w 139"/>
                  <a:gd name="T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9" h="52">
                    <a:moveTo>
                      <a:pt x="139" y="52"/>
                    </a:moveTo>
                    <a:lnTo>
                      <a:pt x="139" y="52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94" name="Freeform 241"/>
              <p:cNvSpPr>
                <a:spLocks/>
              </p:cNvSpPr>
              <p:nvPr/>
            </p:nvSpPr>
            <p:spPr bwMode="auto">
              <a:xfrm>
                <a:off x="3922" y="1090"/>
                <a:ext cx="70" cy="31"/>
              </a:xfrm>
              <a:custGeom>
                <a:avLst/>
                <a:gdLst>
                  <a:gd name="T0" fmla="*/ 139 w 139"/>
                  <a:gd name="T1" fmla="*/ 60 h 60"/>
                  <a:gd name="T2" fmla="*/ 139 w 139"/>
                  <a:gd name="T3" fmla="*/ 60 h 60"/>
                  <a:gd name="T4" fmla="*/ 0 w 139"/>
                  <a:gd name="T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9" h="60">
                    <a:moveTo>
                      <a:pt x="139" y="60"/>
                    </a:moveTo>
                    <a:lnTo>
                      <a:pt x="139" y="6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95" name="Freeform 242"/>
              <p:cNvSpPr>
                <a:spLocks/>
              </p:cNvSpPr>
              <p:nvPr/>
            </p:nvSpPr>
            <p:spPr bwMode="auto">
              <a:xfrm>
                <a:off x="3911" y="1086"/>
                <a:ext cx="4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96" name="Freeform 243"/>
              <p:cNvSpPr>
                <a:spLocks/>
              </p:cNvSpPr>
              <p:nvPr/>
            </p:nvSpPr>
            <p:spPr bwMode="auto">
              <a:xfrm>
                <a:off x="3908" y="1083"/>
                <a:ext cx="3" cy="3"/>
              </a:xfrm>
              <a:custGeom>
                <a:avLst/>
                <a:gdLst>
                  <a:gd name="T0" fmla="*/ 7 w 7"/>
                  <a:gd name="T1" fmla="*/ 7 h 7"/>
                  <a:gd name="T2" fmla="*/ 7 w 7"/>
                  <a:gd name="T3" fmla="*/ 7 h 7"/>
                  <a:gd name="T4" fmla="*/ 0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7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97" name="Freeform 244"/>
              <p:cNvSpPr>
                <a:spLocks/>
              </p:cNvSpPr>
              <p:nvPr/>
            </p:nvSpPr>
            <p:spPr bwMode="auto">
              <a:xfrm>
                <a:off x="3904" y="1083"/>
                <a:ext cx="4" cy="0"/>
              </a:xfrm>
              <a:custGeom>
                <a:avLst/>
                <a:gdLst>
                  <a:gd name="T0" fmla="*/ 8 w 8"/>
                  <a:gd name="T1" fmla="*/ 8 w 8"/>
                  <a:gd name="T2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98" name="Freeform 245"/>
              <p:cNvSpPr>
                <a:spLocks/>
              </p:cNvSpPr>
              <p:nvPr/>
            </p:nvSpPr>
            <p:spPr bwMode="auto">
              <a:xfrm>
                <a:off x="3900" y="1079"/>
                <a:ext cx="4" cy="4"/>
              </a:xfrm>
              <a:custGeom>
                <a:avLst/>
                <a:gdLst>
                  <a:gd name="T0" fmla="*/ 7 w 7"/>
                  <a:gd name="T1" fmla="*/ 8 h 8"/>
                  <a:gd name="T2" fmla="*/ 7 w 7"/>
                  <a:gd name="T3" fmla="*/ 8 h 8"/>
                  <a:gd name="T4" fmla="*/ 0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8"/>
                    </a:moveTo>
                    <a:lnTo>
                      <a:pt x="7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99" name="Freeform 246"/>
              <p:cNvSpPr>
                <a:spLocks/>
              </p:cNvSpPr>
              <p:nvPr/>
            </p:nvSpPr>
            <p:spPr bwMode="auto">
              <a:xfrm>
                <a:off x="3870" y="1068"/>
                <a:ext cx="11" cy="4"/>
              </a:xfrm>
              <a:custGeom>
                <a:avLst/>
                <a:gdLst>
                  <a:gd name="T0" fmla="*/ 22 w 22"/>
                  <a:gd name="T1" fmla="*/ 8 h 8"/>
                  <a:gd name="T2" fmla="*/ 22 w 22"/>
                  <a:gd name="T3" fmla="*/ 8 h 8"/>
                  <a:gd name="T4" fmla="*/ 0 w 2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8">
                    <a:moveTo>
                      <a:pt x="22" y="8"/>
                    </a:moveTo>
                    <a:lnTo>
                      <a:pt x="22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00" name="Freeform 247"/>
              <p:cNvSpPr>
                <a:spLocks/>
              </p:cNvSpPr>
              <p:nvPr/>
            </p:nvSpPr>
            <p:spPr bwMode="auto">
              <a:xfrm>
                <a:off x="3867" y="1068"/>
                <a:ext cx="3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01" name="Freeform 248"/>
              <p:cNvSpPr>
                <a:spLocks/>
              </p:cNvSpPr>
              <p:nvPr/>
            </p:nvSpPr>
            <p:spPr bwMode="auto">
              <a:xfrm>
                <a:off x="3863" y="1064"/>
                <a:ext cx="4" cy="4"/>
              </a:xfrm>
              <a:custGeom>
                <a:avLst/>
                <a:gdLst>
                  <a:gd name="T0" fmla="*/ 7 w 7"/>
                  <a:gd name="T1" fmla="*/ 7 h 7"/>
                  <a:gd name="T2" fmla="*/ 7 w 7"/>
                  <a:gd name="T3" fmla="*/ 7 h 7"/>
                  <a:gd name="T4" fmla="*/ 0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7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02" name="Freeform 249"/>
              <p:cNvSpPr>
                <a:spLocks/>
              </p:cNvSpPr>
              <p:nvPr/>
            </p:nvSpPr>
            <p:spPr bwMode="auto">
              <a:xfrm>
                <a:off x="3856" y="1064"/>
                <a:ext cx="7" cy="0"/>
              </a:xfrm>
              <a:custGeom>
                <a:avLst/>
                <a:gdLst>
                  <a:gd name="T0" fmla="*/ 15 w 15"/>
                  <a:gd name="T1" fmla="*/ 15 w 15"/>
                  <a:gd name="T2" fmla="*/ 0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15" y="0"/>
                    </a:moveTo>
                    <a:lnTo>
                      <a:pt x="1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03" name="Freeform 250"/>
              <p:cNvSpPr>
                <a:spLocks/>
              </p:cNvSpPr>
              <p:nvPr/>
            </p:nvSpPr>
            <p:spPr bwMode="auto">
              <a:xfrm>
                <a:off x="3804" y="1049"/>
                <a:ext cx="8" cy="0"/>
              </a:xfrm>
              <a:custGeom>
                <a:avLst/>
                <a:gdLst>
                  <a:gd name="T0" fmla="*/ 15 w 15"/>
                  <a:gd name="T1" fmla="*/ 15 w 15"/>
                  <a:gd name="T2" fmla="*/ 0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15" y="0"/>
                    </a:moveTo>
                    <a:lnTo>
                      <a:pt x="1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04" name="Freeform 251"/>
              <p:cNvSpPr>
                <a:spLocks/>
              </p:cNvSpPr>
              <p:nvPr/>
            </p:nvSpPr>
            <p:spPr bwMode="auto">
              <a:xfrm>
                <a:off x="3801" y="1045"/>
                <a:ext cx="3" cy="4"/>
              </a:xfrm>
              <a:custGeom>
                <a:avLst/>
                <a:gdLst>
                  <a:gd name="T0" fmla="*/ 7 w 7"/>
                  <a:gd name="T1" fmla="*/ 8 h 8"/>
                  <a:gd name="T2" fmla="*/ 7 w 7"/>
                  <a:gd name="T3" fmla="*/ 8 h 8"/>
                  <a:gd name="T4" fmla="*/ 0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8"/>
                    </a:moveTo>
                    <a:lnTo>
                      <a:pt x="7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05" name="Freeform 252"/>
              <p:cNvSpPr>
                <a:spLocks/>
              </p:cNvSpPr>
              <p:nvPr/>
            </p:nvSpPr>
            <p:spPr bwMode="auto">
              <a:xfrm>
                <a:off x="3801" y="1043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06" name="Freeform 253"/>
              <p:cNvSpPr>
                <a:spLocks/>
              </p:cNvSpPr>
              <p:nvPr/>
            </p:nvSpPr>
            <p:spPr bwMode="auto">
              <a:xfrm>
                <a:off x="3793" y="1045"/>
                <a:ext cx="8" cy="0"/>
              </a:xfrm>
              <a:custGeom>
                <a:avLst/>
                <a:gdLst>
                  <a:gd name="T0" fmla="*/ 15 w 15"/>
                  <a:gd name="T1" fmla="*/ 15 w 15"/>
                  <a:gd name="T2" fmla="*/ 0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15" y="0"/>
                    </a:moveTo>
                    <a:lnTo>
                      <a:pt x="1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07" name="Freeform 254"/>
              <p:cNvSpPr>
                <a:spLocks/>
              </p:cNvSpPr>
              <p:nvPr/>
            </p:nvSpPr>
            <p:spPr bwMode="auto">
              <a:xfrm>
                <a:off x="3775" y="1041"/>
                <a:ext cx="15" cy="4"/>
              </a:xfrm>
              <a:custGeom>
                <a:avLst/>
                <a:gdLst>
                  <a:gd name="T0" fmla="*/ 30 w 30"/>
                  <a:gd name="T1" fmla="*/ 7 h 7"/>
                  <a:gd name="T2" fmla="*/ 30 w 30"/>
                  <a:gd name="T3" fmla="*/ 7 h 7"/>
                  <a:gd name="T4" fmla="*/ 0 w 30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7">
                    <a:moveTo>
                      <a:pt x="30" y="7"/>
                    </a:moveTo>
                    <a:lnTo>
                      <a:pt x="30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08" name="Freeform 255"/>
              <p:cNvSpPr>
                <a:spLocks/>
              </p:cNvSpPr>
              <p:nvPr/>
            </p:nvSpPr>
            <p:spPr bwMode="auto">
              <a:xfrm>
                <a:off x="3763" y="1037"/>
                <a:ext cx="4" cy="4"/>
              </a:xfrm>
              <a:custGeom>
                <a:avLst/>
                <a:gdLst>
                  <a:gd name="T0" fmla="*/ 8 w 8"/>
                  <a:gd name="T1" fmla="*/ 8 h 8"/>
                  <a:gd name="T2" fmla="*/ 8 w 8"/>
                  <a:gd name="T3" fmla="*/ 8 h 8"/>
                  <a:gd name="T4" fmla="*/ 0 w 8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8" y="8"/>
                    </a:move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09" name="Freeform 256"/>
              <p:cNvSpPr>
                <a:spLocks/>
              </p:cNvSpPr>
              <p:nvPr/>
            </p:nvSpPr>
            <p:spPr bwMode="auto">
              <a:xfrm>
                <a:off x="3760" y="1037"/>
                <a:ext cx="3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10" name="Freeform 257"/>
              <p:cNvSpPr>
                <a:spLocks/>
              </p:cNvSpPr>
              <p:nvPr/>
            </p:nvSpPr>
            <p:spPr bwMode="auto">
              <a:xfrm>
                <a:off x="3756" y="1037"/>
                <a:ext cx="4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11" name="Freeform 258"/>
              <p:cNvSpPr>
                <a:spLocks/>
              </p:cNvSpPr>
              <p:nvPr/>
            </p:nvSpPr>
            <p:spPr bwMode="auto">
              <a:xfrm>
                <a:off x="3749" y="1037"/>
                <a:ext cx="7" cy="0"/>
              </a:xfrm>
              <a:custGeom>
                <a:avLst/>
                <a:gdLst>
                  <a:gd name="T0" fmla="*/ 15 w 15"/>
                  <a:gd name="T1" fmla="*/ 15 w 15"/>
                  <a:gd name="T2" fmla="*/ 0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15" y="0"/>
                    </a:moveTo>
                    <a:lnTo>
                      <a:pt x="1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12" name="Freeform 259"/>
              <p:cNvSpPr>
                <a:spLocks/>
              </p:cNvSpPr>
              <p:nvPr/>
            </p:nvSpPr>
            <p:spPr bwMode="auto">
              <a:xfrm>
                <a:off x="3727" y="1030"/>
                <a:ext cx="11" cy="4"/>
              </a:xfrm>
              <a:custGeom>
                <a:avLst/>
                <a:gdLst>
                  <a:gd name="T0" fmla="*/ 22 w 22"/>
                  <a:gd name="T1" fmla="*/ 8 h 8"/>
                  <a:gd name="T2" fmla="*/ 22 w 22"/>
                  <a:gd name="T3" fmla="*/ 8 h 8"/>
                  <a:gd name="T4" fmla="*/ 0 w 2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8">
                    <a:moveTo>
                      <a:pt x="22" y="8"/>
                    </a:moveTo>
                    <a:lnTo>
                      <a:pt x="22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13" name="Freeform 260"/>
              <p:cNvSpPr>
                <a:spLocks/>
              </p:cNvSpPr>
              <p:nvPr/>
            </p:nvSpPr>
            <p:spPr bwMode="auto">
              <a:xfrm>
                <a:off x="3715" y="1030"/>
                <a:ext cx="8" cy="0"/>
              </a:xfrm>
              <a:custGeom>
                <a:avLst/>
                <a:gdLst>
                  <a:gd name="T0" fmla="*/ 15 w 15"/>
                  <a:gd name="T1" fmla="*/ 15 w 15"/>
                  <a:gd name="T2" fmla="*/ 0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15" y="0"/>
                    </a:moveTo>
                    <a:lnTo>
                      <a:pt x="1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14" name="Freeform 261"/>
              <p:cNvSpPr>
                <a:spLocks/>
              </p:cNvSpPr>
              <p:nvPr/>
            </p:nvSpPr>
            <p:spPr bwMode="auto">
              <a:xfrm>
                <a:off x="3712" y="1030"/>
                <a:ext cx="3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15" name="Freeform 262"/>
              <p:cNvSpPr>
                <a:spLocks/>
              </p:cNvSpPr>
              <p:nvPr/>
            </p:nvSpPr>
            <p:spPr bwMode="auto">
              <a:xfrm>
                <a:off x="3712" y="1028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16" name="Freeform 263"/>
              <p:cNvSpPr>
                <a:spLocks/>
              </p:cNvSpPr>
              <p:nvPr/>
            </p:nvSpPr>
            <p:spPr bwMode="auto">
              <a:xfrm>
                <a:off x="3704" y="1026"/>
                <a:ext cx="8" cy="4"/>
              </a:xfrm>
              <a:custGeom>
                <a:avLst/>
                <a:gdLst>
                  <a:gd name="T0" fmla="*/ 15 w 15"/>
                  <a:gd name="T1" fmla="*/ 7 h 7"/>
                  <a:gd name="T2" fmla="*/ 15 w 15"/>
                  <a:gd name="T3" fmla="*/ 7 h 7"/>
                  <a:gd name="T4" fmla="*/ 0 w 15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7">
                    <a:moveTo>
                      <a:pt x="15" y="7"/>
                    </a:moveTo>
                    <a:lnTo>
                      <a:pt x="15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17" name="Freeform 264"/>
              <p:cNvSpPr>
                <a:spLocks/>
              </p:cNvSpPr>
              <p:nvPr/>
            </p:nvSpPr>
            <p:spPr bwMode="auto">
              <a:xfrm>
                <a:off x="3649" y="1023"/>
                <a:ext cx="7" cy="0"/>
              </a:xfrm>
              <a:custGeom>
                <a:avLst/>
                <a:gdLst>
                  <a:gd name="T0" fmla="*/ 15 w 15"/>
                  <a:gd name="T1" fmla="*/ 15 w 15"/>
                  <a:gd name="T2" fmla="*/ 0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15" y="0"/>
                    </a:moveTo>
                    <a:lnTo>
                      <a:pt x="1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18" name="Freeform 265"/>
              <p:cNvSpPr>
                <a:spLocks/>
              </p:cNvSpPr>
              <p:nvPr/>
            </p:nvSpPr>
            <p:spPr bwMode="auto">
              <a:xfrm>
                <a:off x="3649" y="1021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19" name="Freeform 266"/>
              <p:cNvSpPr>
                <a:spLocks/>
              </p:cNvSpPr>
              <p:nvPr/>
            </p:nvSpPr>
            <p:spPr bwMode="auto">
              <a:xfrm>
                <a:off x="3645" y="1023"/>
                <a:ext cx="4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20" name="Freeform 267"/>
              <p:cNvSpPr>
                <a:spLocks/>
              </p:cNvSpPr>
              <p:nvPr/>
            </p:nvSpPr>
            <p:spPr bwMode="auto">
              <a:xfrm>
                <a:off x="3631" y="1023"/>
                <a:ext cx="14" cy="0"/>
              </a:xfrm>
              <a:custGeom>
                <a:avLst/>
                <a:gdLst>
                  <a:gd name="T0" fmla="*/ 29 w 29"/>
                  <a:gd name="T1" fmla="*/ 29 w 29"/>
                  <a:gd name="T2" fmla="*/ 0 w 2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9">
                    <a:moveTo>
                      <a:pt x="29" y="0"/>
                    </a:moveTo>
                    <a:lnTo>
                      <a:pt x="29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21" name="Freeform 268"/>
              <p:cNvSpPr>
                <a:spLocks/>
              </p:cNvSpPr>
              <p:nvPr/>
            </p:nvSpPr>
            <p:spPr bwMode="auto">
              <a:xfrm>
                <a:off x="3616" y="1023"/>
                <a:ext cx="4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22" name="Freeform 269"/>
              <p:cNvSpPr>
                <a:spLocks/>
              </p:cNvSpPr>
              <p:nvPr/>
            </p:nvSpPr>
            <p:spPr bwMode="auto">
              <a:xfrm>
                <a:off x="3612" y="1023"/>
                <a:ext cx="4" cy="0"/>
              </a:xfrm>
              <a:custGeom>
                <a:avLst/>
                <a:gdLst>
                  <a:gd name="T0" fmla="*/ 8 w 8"/>
                  <a:gd name="T1" fmla="*/ 8 w 8"/>
                  <a:gd name="T2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23" name="Freeform 270"/>
              <p:cNvSpPr>
                <a:spLocks/>
              </p:cNvSpPr>
              <p:nvPr/>
            </p:nvSpPr>
            <p:spPr bwMode="auto">
              <a:xfrm>
                <a:off x="3609" y="1023"/>
                <a:ext cx="3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24" name="Freeform 271"/>
              <p:cNvSpPr>
                <a:spLocks/>
              </p:cNvSpPr>
              <p:nvPr/>
            </p:nvSpPr>
            <p:spPr bwMode="auto">
              <a:xfrm>
                <a:off x="3605" y="1023"/>
                <a:ext cx="4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25" name="Freeform 272"/>
              <p:cNvSpPr>
                <a:spLocks/>
              </p:cNvSpPr>
              <p:nvPr/>
            </p:nvSpPr>
            <p:spPr bwMode="auto">
              <a:xfrm>
                <a:off x="3590" y="1023"/>
                <a:ext cx="7" cy="0"/>
              </a:xfrm>
              <a:custGeom>
                <a:avLst/>
                <a:gdLst>
                  <a:gd name="T0" fmla="*/ 14 w 14"/>
                  <a:gd name="T1" fmla="*/ 14 w 14"/>
                  <a:gd name="T2" fmla="*/ 0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4">
                    <a:moveTo>
                      <a:pt x="14" y="0"/>
                    </a:moveTo>
                    <a:lnTo>
                      <a:pt x="1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26" name="Freeform 273"/>
              <p:cNvSpPr>
                <a:spLocks/>
              </p:cNvSpPr>
              <p:nvPr/>
            </p:nvSpPr>
            <p:spPr bwMode="auto">
              <a:xfrm>
                <a:off x="3443" y="1023"/>
                <a:ext cx="136" cy="0"/>
              </a:xfrm>
              <a:custGeom>
                <a:avLst/>
                <a:gdLst>
                  <a:gd name="T0" fmla="*/ 271 w 271"/>
                  <a:gd name="T1" fmla="*/ 271 w 271"/>
                  <a:gd name="T2" fmla="*/ 0 w 27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71">
                    <a:moveTo>
                      <a:pt x="271" y="0"/>
                    </a:moveTo>
                    <a:lnTo>
                      <a:pt x="27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27" name="Freeform 274"/>
              <p:cNvSpPr>
                <a:spLocks/>
              </p:cNvSpPr>
              <p:nvPr/>
            </p:nvSpPr>
            <p:spPr bwMode="auto">
              <a:xfrm>
                <a:off x="3306" y="1023"/>
                <a:ext cx="137" cy="0"/>
              </a:xfrm>
              <a:custGeom>
                <a:avLst/>
                <a:gdLst>
                  <a:gd name="T0" fmla="*/ 271 w 271"/>
                  <a:gd name="T1" fmla="*/ 271 w 271"/>
                  <a:gd name="T2" fmla="*/ 0 w 27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71">
                    <a:moveTo>
                      <a:pt x="271" y="0"/>
                    </a:moveTo>
                    <a:lnTo>
                      <a:pt x="27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28" name="Freeform 275"/>
              <p:cNvSpPr>
                <a:spLocks/>
              </p:cNvSpPr>
              <p:nvPr/>
            </p:nvSpPr>
            <p:spPr bwMode="auto">
              <a:xfrm>
                <a:off x="3288" y="1023"/>
                <a:ext cx="7" cy="0"/>
              </a:xfrm>
              <a:custGeom>
                <a:avLst/>
                <a:gdLst>
                  <a:gd name="T0" fmla="*/ 15 w 15"/>
                  <a:gd name="T1" fmla="*/ 15 w 15"/>
                  <a:gd name="T2" fmla="*/ 0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15" y="0"/>
                    </a:moveTo>
                    <a:lnTo>
                      <a:pt x="1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29" name="Freeform 276"/>
              <p:cNvSpPr>
                <a:spLocks/>
              </p:cNvSpPr>
              <p:nvPr/>
            </p:nvSpPr>
            <p:spPr bwMode="auto">
              <a:xfrm>
                <a:off x="3277" y="1023"/>
                <a:ext cx="3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30" name="Freeform 277"/>
              <p:cNvSpPr>
                <a:spLocks/>
              </p:cNvSpPr>
              <p:nvPr/>
            </p:nvSpPr>
            <p:spPr bwMode="auto">
              <a:xfrm>
                <a:off x="3273" y="1023"/>
                <a:ext cx="4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31" name="Freeform 278"/>
              <p:cNvSpPr>
                <a:spLocks/>
              </p:cNvSpPr>
              <p:nvPr/>
            </p:nvSpPr>
            <p:spPr bwMode="auto">
              <a:xfrm>
                <a:off x="3269" y="1023"/>
                <a:ext cx="4" cy="0"/>
              </a:xfrm>
              <a:custGeom>
                <a:avLst/>
                <a:gdLst>
                  <a:gd name="T0" fmla="*/ 8 w 8"/>
                  <a:gd name="T1" fmla="*/ 8 w 8"/>
                  <a:gd name="T2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32" name="Freeform 279"/>
              <p:cNvSpPr>
                <a:spLocks/>
              </p:cNvSpPr>
              <p:nvPr/>
            </p:nvSpPr>
            <p:spPr bwMode="auto">
              <a:xfrm>
                <a:off x="3265" y="1023"/>
                <a:ext cx="4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33" name="Freeform 280"/>
              <p:cNvSpPr>
                <a:spLocks/>
              </p:cNvSpPr>
              <p:nvPr/>
            </p:nvSpPr>
            <p:spPr bwMode="auto">
              <a:xfrm>
                <a:off x="3240" y="1023"/>
                <a:ext cx="14" cy="0"/>
              </a:xfrm>
              <a:custGeom>
                <a:avLst/>
                <a:gdLst>
                  <a:gd name="T0" fmla="*/ 29 w 29"/>
                  <a:gd name="T1" fmla="*/ 29 w 29"/>
                  <a:gd name="T2" fmla="*/ 0 w 2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9">
                    <a:moveTo>
                      <a:pt x="29" y="0"/>
                    </a:moveTo>
                    <a:lnTo>
                      <a:pt x="29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34" name="Freeform 281"/>
              <p:cNvSpPr>
                <a:spLocks/>
              </p:cNvSpPr>
              <p:nvPr/>
            </p:nvSpPr>
            <p:spPr bwMode="auto">
              <a:xfrm>
                <a:off x="3236" y="1023"/>
                <a:ext cx="4" cy="0"/>
              </a:xfrm>
              <a:custGeom>
                <a:avLst/>
                <a:gdLst>
                  <a:gd name="T0" fmla="*/ 8 w 8"/>
                  <a:gd name="T1" fmla="*/ 8 w 8"/>
                  <a:gd name="T2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35" name="Freeform 282"/>
              <p:cNvSpPr>
                <a:spLocks/>
              </p:cNvSpPr>
              <p:nvPr/>
            </p:nvSpPr>
            <p:spPr bwMode="auto">
              <a:xfrm>
                <a:off x="3236" y="1021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36" name="Freeform 283"/>
              <p:cNvSpPr>
                <a:spLocks/>
              </p:cNvSpPr>
              <p:nvPr/>
            </p:nvSpPr>
            <p:spPr bwMode="auto">
              <a:xfrm>
                <a:off x="3229" y="1023"/>
                <a:ext cx="7" cy="0"/>
              </a:xfrm>
              <a:custGeom>
                <a:avLst/>
                <a:gdLst>
                  <a:gd name="T0" fmla="*/ 14 w 14"/>
                  <a:gd name="T1" fmla="*/ 14 w 14"/>
                  <a:gd name="T2" fmla="*/ 0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4">
                    <a:moveTo>
                      <a:pt x="14" y="0"/>
                    </a:moveTo>
                    <a:lnTo>
                      <a:pt x="1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37" name="Freeform 284"/>
              <p:cNvSpPr>
                <a:spLocks/>
              </p:cNvSpPr>
              <p:nvPr/>
            </p:nvSpPr>
            <p:spPr bwMode="auto">
              <a:xfrm>
                <a:off x="3173" y="1026"/>
                <a:ext cx="8" cy="4"/>
              </a:xfrm>
              <a:custGeom>
                <a:avLst/>
                <a:gdLst>
                  <a:gd name="T0" fmla="*/ 15 w 15"/>
                  <a:gd name="T1" fmla="*/ 0 h 7"/>
                  <a:gd name="T2" fmla="*/ 15 w 15"/>
                  <a:gd name="T3" fmla="*/ 0 h 7"/>
                  <a:gd name="T4" fmla="*/ 0 w 15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7">
                    <a:moveTo>
                      <a:pt x="15" y="0"/>
                    </a:moveTo>
                    <a:lnTo>
                      <a:pt x="15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38" name="Freeform 285"/>
              <p:cNvSpPr>
                <a:spLocks/>
              </p:cNvSpPr>
              <p:nvPr/>
            </p:nvSpPr>
            <p:spPr bwMode="auto">
              <a:xfrm>
                <a:off x="3173" y="1028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39" name="Freeform 286"/>
              <p:cNvSpPr>
                <a:spLocks/>
              </p:cNvSpPr>
              <p:nvPr/>
            </p:nvSpPr>
            <p:spPr bwMode="auto">
              <a:xfrm>
                <a:off x="3170" y="1030"/>
                <a:ext cx="3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40" name="Freeform 287"/>
              <p:cNvSpPr>
                <a:spLocks/>
              </p:cNvSpPr>
              <p:nvPr/>
            </p:nvSpPr>
            <p:spPr bwMode="auto">
              <a:xfrm>
                <a:off x="3162" y="1030"/>
                <a:ext cx="8" cy="0"/>
              </a:xfrm>
              <a:custGeom>
                <a:avLst/>
                <a:gdLst>
                  <a:gd name="T0" fmla="*/ 15 w 15"/>
                  <a:gd name="T1" fmla="*/ 15 w 15"/>
                  <a:gd name="T2" fmla="*/ 0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15" y="0"/>
                    </a:moveTo>
                    <a:lnTo>
                      <a:pt x="1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41" name="Freeform 288"/>
              <p:cNvSpPr>
                <a:spLocks/>
              </p:cNvSpPr>
              <p:nvPr/>
            </p:nvSpPr>
            <p:spPr bwMode="auto">
              <a:xfrm>
                <a:off x="3147" y="1030"/>
                <a:ext cx="11" cy="4"/>
              </a:xfrm>
              <a:custGeom>
                <a:avLst/>
                <a:gdLst>
                  <a:gd name="T0" fmla="*/ 22 w 22"/>
                  <a:gd name="T1" fmla="*/ 0 h 8"/>
                  <a:gd name="T2" fmla="*/ 22 w 22"/>
                  <a:gd name="T3" fmla="*/ 0 h 8"/>
                  <a:gd name="T4" fmla="*/ 0 w 22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lnTo>
                      <a:pt x="22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42" name="Freeform 289"/>
              <p:cNvSpPr>
                <a:spLocks/>
              </p:cNvSpPr>
              <p:nvPr/>
            </p:nvSpPr>
            <p:spPr bwMode="auto">
              <a:xfrm>
                <a:off x="3129" y="1037"/>
                <a:ext cx="7" cy="0"/>
              </a:xfrm>
              <a:custGeom>
                <a:avLst/>
                <a:gdLst>
                  <a:gd name="T0" fmla="*/ 15 w 15"/>
                  <a:gd name="T1" fmla="*/ 15 w 15"/>
                  <a:gd name="T2" fmla="*/ 0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15" y="0"/>
                    </a:moveTo>
                    <a:lnTo>
                      <a:pt x="1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43" name="Freeform 290"/>
              <p:cNvSpPr>
                <a:spLocks/>
              </p:cNvSpPr>
              <p:nvPr/>
            </p:nvSpPr>
            <p:spPr bwMode="auto">
              <a:xfrm>
                <a:off x="3125" y="1037"/>
                <a:ext cx="4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44" name="Freeform 291"/>
              <p:cNvSpPr>
                <a:spLocks/>
              </p:cNvSpPr>
              <p:nvPr/>
            </p:nvSpPr>
            <p:spPr bwMode="auto">
              <a:xfrm>
                <a:off x="3121" y="1037"/>
                <a:ext cx="4" cy="0"/>
              </a:xfrm>
              <a:custGeom>
                <a:avLst/>
                <a:gdLst>
                  <a:gd name="T0" fmla="*/ 8 w 8"/>
                  <a:gd name="T1" fmla="*/ 8 w 8"/>
                  <a:gd name="T2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45" name="Freeform 292"/>
              <p:cNvSpPr>
                <a:spLocks/>
              </p:cNvSpPr>
              <p:nvPr/>
            </p:nvSpPr>
            <p:spPr bwMode="auto">
              <a:xfrm>
                <a:off x="3118" y="1037"/>
                <a:ext cx="3" cy="4"/>
              </a:xfrm>
              <a:custGeom>
                <a:avLst/>
                <a:gdLst>
                  <a:gd name="T0" fmla="*/ 7 w 7"/>
                  <a:gd name="T1" fmla="*/ 0 h 8"/>
                  <a:gd name="T2" fmla="*/ 7 w 7"/>
                  <a:gd name="T3" fmla="*/ 0 h 8"/>
                  <a:gd name="T4" fmla="*/ 0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0"/>
                    </a:moveTo>
                    <a:lnTo>
                      <a:pt x="7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46" name="Freeform 293"/>
              <p:cNvSpPr>
                <a:spLocks/>
              </p:cNvSpPr>
              <p:nvPr/>
            </p:nvSpPr>
            <p:spPr bwMode="auto">
              <a:xfrm>
                <a:off x="3095" y="1041"/>
                <a:ext cx="16" cy="4"/>
              </a:xfrm>
              <a:custGeom>
                <a:avLst/>
                <a:gdLst>
                  <a:gd name="T0" fmla="*/ 30 w 30"/>
                  <a:gd name="T1" fmla="*/ 0 h 7"/>
                  <a:gd name="T2" fmla="*/ 30 w 30"/>
                  <a:gd name="T3" fmla="*/ 0 h 7"/>
                  <a:gd name="T4" fmla="*/ 0 w 30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lnTo>
                      <a:pt x="3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47" name="Freeform 294"/>
              <p:cNvSpPr>
                <a:spLocks/>
              </p:cNvSpPr>
              <p:nvPr/>
            </p:nvSpPr>
            <p:spPr bwMode="auto">
              <a:xfrm>
                <a:off x="3084" y="1045"/>
                <a:ext cx="8" cy="0"/>
              </a:xfrm>
              <a:custGeom>
                <a:avLst/>
                <a:gdLst>
                  <a:gd name="T0" fmla="*/ 15 w 15"/>
                  <a:gd name="T1" fmla="*/ 15 w 15"/>
                  <a:gd name="T2" fmla="*/ 0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15" y="0"/>
                    </a:moveTo>
                    <a:lnTo>
                      <a:pt x="1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48" name="Freeform 295"/>
              <p:cNvSpPr>
                <a:spLocks/>
              </p:cNvSpPr>
              <p:nvPr/>
            </p:nvSpPr>
            <p:spPr bwMode="auto">
              <a:xfrm>
                <a:off x="3084" y="1043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49" name="Freeform 296"/>
              <p:cNvSpPr>
                <a:spLocks/>
              </p:cNvSpPr>
              <p:nvPr/>
            </p:nvSpPr>
            <p:spPr bwMode="auto">
              <a:xfrm>
                <a:off x="3081" y="1045"/>
                <a:ext cx="3" cy="4"/>
              </a:xfrm>
              <a:custGeom>
                <a:avLst/>
                <a:gdLst>
                  <a:gd name="T0" fmla="*/ 7 w 7"/>
                  <a:gd name="T1" fmla="*/ 0 h 8"/>
                  <a:gd name="T2" fmla="*/ 7 w 7"/>
                  <a:gd name="T3" fmla="*/ 0 h 8"/>
                  <a:gd name="T4" fmla="*/ 0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0"/>
                    </a:moveTo>
                    <a:lnTo>
                      <a:pt x="7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50" name="Freeform 297"/>
              <p:cNvSpPr>
                <a:spLocks/>
              </p:cNvSpPr>
              <p:nvPr/>
            </p:nvSpPr>
            <p:spPr bwMode="auto">
              <a:xfrm>
                <a:off x="3073" y="1049"/>
                <a:ext cx="8" cy="0"/>
              </a:xfrm>
              <a:custGeom>
                <a:avLst/>
                <a:gdLst>
                  <a:gd name="T0" fmla="*/ 15 w 15"/>
                  <a:gd name="T1" fmla="*/ 15 w 15"/>
                  <a:gd name="T2" fmla="*/ 0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15" y="0"/>
                    </a:moveTo>
                    <a:lnTo>
                      <a:pt x="1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51" name="Freeform 298"/>
              <p:cNvSpPr>
                <a:spLocks/>
              </p:cNvSpPr>
              <p:nvPr/>
            </p:nvSpPr>
            <p:spPr bwMode="auto">
              <a:xfrm>
                <a:off x="3022" y="1064"/>
                <a:ext cx="7" cy="0"/>
              </a:xfrm>
              <a:custGeom>
                <a:avLst/>
                <a:gdLst>
                  <a:gd name="T0" fmla="*/ 15 w 15"/>
                  <a:gd name="T1" fmla="*/ 15 w 15"/>
                  <a:gd name="T2" fmla="*/ 0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15" y="0"/>
                    </a:moveTo>
                    <a:lnTo>
                      <a:pt x="1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52" name="Freeform 299"/>
              <p:cNvSpPr>
                <a:spLocks/>
              </p:cNvSpPr>
              <p:nvPr/>
            </p:nvSpPr>
            <p:spPr bwMode="auto">
              <a:xfrm>
                <a:off x="3018" y="1064"/>
                <a:ext cx="4" cy="4"/>
              </a:xfrm>
              <a:custGeom>
                <a:avLst/>
                <a:gdLst>
                  <a:gd name="T0" fmla="*/ 7 w 7"/>
                  <a:gd name="T1" fmla="*/ 0 h 7"/>
                  <a:gd name="T2" fmla="*/ 7 w 7"/>
                  <a:gd name="T3" fmla="*/ 0 h 7"/>
                  <a:gd name="T4" fmla="*/ 0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lnTo>
                      <a:pt x="7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53" name="Freeform 300"/>
              <p:cNvSpPr>
                <a:spLocks/>
              </p:cNvSpPr>
              <p:nvPr/>
            </p:nvSpPr>
            <p:spPr bwMode="auto">
              <a:xfrm>
                <a:off x="3014" y="1068"/>
                <a:ext cx="4" cy="0"/>
              </a:xfrm>
              <a:custGeom>
                <a:avLst/>
                <a:gdLst>
                  <a:gd name="T0" fmla="*/ 8 w 8"/>
                  <a:gd name="T1" fmla="*/ 8 w 8"/>
                  <a:gd name="T2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54" name="Freeform 301"/>
              <p:cNvSpPr>
                <a:spLocks/>
              </p:cNvSpPr>
              <p:nvPr/>
            </p:nvSpPr>
            <p:spPr bwMode="auto">
              <a:xfrm>
                <a:off x="3003" y="1068"/>
                <a:ext cx="11" cy="4"/>
              </a:xfrm>
              <a:custGeom>
                <a:avLst/>
                <a:gdLst>
                  <a:gd name="T0" fmla="*/ 22 w 22"/>
                  <a:gd name="T1" fmla="*/ 0 h 8"/>
                  <a:gd name="T2" fmla="*/ 22 w 22"/>
                  <a:gd name="T3" fmla="*/ 0 h 8"/>
                  <a:gd name="T4" fmla="*/ 0 w 22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lnTo>
                      <a:pt x="22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55" name="Freeform 302"/>
              <p:cNvSpPr>
                <a:spLocks/>
              </p:cNvSpPr>
              <p:nvPr/>
            </p:nvSpPr>
            <p:spPr bwMode="auto">
              <a:xfrm>
                <a:off x="2981" y="1079"/>
                <a:ext cx="4" cy="4"/>
              </a:xfrm>
              <a:custGeom>
                <a:avLst/>
                <a:gdLst>
                  <a:gd name="T0" fmla="*/ 7 w 7"/>
                  <a:gd name="T1" fmla="*/ 0 h 8"/>
                  <a:gd name="T2" fmla="*/ 7 w 7"/>
                  <a:gd name="T3" fmla="*/ 0 h 8"/>
                  <a:gd name="T4" fmla="*/ 0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0"/>
                    </a:moveTo>
                    <a:lnTo>
                      <a:pt x="7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56" name="Freeform 303"/>
              <p:cNvSpPr>
                <a:spLocks/>
              </p:cNvSpPr>
              <p:nvPr/>
            </p:nvSpPr>
            <p:spPr bwMode="auto">
              <a:xfrm>
                <a:off x="2977" y="1083"/>
                <a:ext cx="4" cy="0"/>
              </a:xfrm>
              <a:custGeom>
                <a:avLst/>
                <a:gdLst>
                  <a:gd name="T0" fmla="*/ 8 w 8"/>
                  <a:gd name="T1" fmla="*/ 8 w 8"/>
                  <a:gd name="T2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57" name="Freeform 304"/>
              <p:cNvSpPr>
                <a:spLocks/>
              </p:cNvSpPr>
              <p:nvPr/>
            </p:nvSpPr>
            <p:spPr bwMode="auto">
              <a:xfrm>
                <a:off x="2974" y="1083"/>
                <a:ext cx="3" cy="3"/>
              </a:xfrm>
              <a:custGeom>
                <a:avLst/>
                <a:gdLst>
                  <a:gd name="T0" fmla="*/ 7 w 7"/>
                  <a:gd name="T1" fmla="*/ 0 h 7"/>
                  <a:gd name="T2" fmla="*/ 7 w 7"/>
                  <a:gd name="T3" fmla="*/ 0 h 7"/>
                  <a:gd name="T4" fmla="*/ 0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lnTo>
                      <a:pt x="7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58" name="Freeform 305"/>
              <p:cNvSpPr>
                <a:spLocks/>
              </p:cNvSpPr>
              <p:nvPr/>
            </p:nvSpPr>
            <p:spPr bwMode="auto">
              <a:xfrm>
                <a:off x="2970" y="1086"/>
                <a:ext cx="4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59" name="Freeform 306"/>
              <p:cNvSpPr>
                <a:spLocks/>
              </p:cNvSpPr>
              <p:nvPr/>
            </p:nvSpPr>
            <p:spPr bwMode="auto">
              <a:xfrm>
                <a:off x="2893" y="1090"/>
                <a:ext cx="70" cy="31"/>
              </a:xfrm>
              <a:custGeom>
                <a:avLst/>
                <a:gdLst>
                  <a:gd name="T0" fmla="*/ 139 w 139"/>
                  <a:gd name="T1" fmla="*/ 0 h 60"/>
                  <a:gd name="T2" fmla="*/ 139 w 139"/>
                  <a:gd name="T3" fmla="*/ 0 h 60"/>
                  <a:gd name="T4" fmla="*/ 0 w 139"/>
                  <a:gd name="T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9" h="60">
                    <a:moveTo>
                      <a:pt x="139" y="0"/>
                    </a:moveTo>
                    <a:lnTo>
                      <a:pt x="139" y="0"/>
                    </a:lnTo>
                    <a:lnTo>
                      <a:pt x="0" y="6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0" name="Freeform 307"/>
              <p:cNvSpPr>
                <a:spLocks/>
              </p:cNvSpPr>
              <p:nvPr/>
            </p:nvSpPr>
            <p:spPr bwMode="auto">
              <a:xfrm>
                <a:off x="2822" y="1121"/>
                <a:ext cx="71" cy="26"/>
              </a:xfrm>
              <a:custGeom>
                <a:avLst/>
                <a:gdLst>
                  <a:gd name="T0" fmla="*/ 139 w 139"/>
                  <a:gd name="T1" fmla="*/ 0 h 52"/>
                  <a:gd name="T2" fmla="*/ 139 w 139"/>
                  <a:gd name="T3" fmla="*/ 0 h 52"/>
                  <a:gd name="T4" fmla="*/ 0 w 139"/>
                  <a:gd name="T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9" h="52">
                    <a:moveTo>
                      <a:pt x="139" y="0"/>
                    </a:moveTo>
                    <a:lnTo>
                      <a:pt x="139" y="0"/>
                    </a:lnTo>
                    <a:lnTo>
                      <a:pt x="0" y="52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1" name="Freeform 308"/>
              <p:cNvSpPr>
                <a:spLocks/>
              </p:cNvSpPr>
              <p:nvPr/>
            </p:nvSpPr>
            <p:spPr bwMode="auto">
              <a:xfrm>
                <a:off x="2808" y="1151"/>
                <a:ext cx="3" cy="3"/>
              </a:xfrm>
              <a:custGeom>
                <a:avLst/>
                <a:gdLst>
                  <a:gd name="T0" fmla="*/ 7 w 7"/>
                  <a:gd name="T1" fmla="*/ 0 h 7"/>
                  <a:gd name="T2" fmla="*/ 7 w 7"/>
                  <a:gd name="T3" fmla="*/ 0 h 7"/>
                  <a:gd name="T4" fmla="*/ 0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lnTo>
                      <a:pt x="7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2" name="Freeform 309"/>
              <p:cNvSpPr>
                <a:spLocks/>
              </p:cNvSpPr>
              <p:nvPr/>
            </p:nvSpPr>
            <p:spPr bwMode="auto">
              <a:xfrm>
                <a:off x="2804" y="1154"/>
                <a:ext cx="4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3" name="Freeform 310"/>
              <p:cNvSpPr>
                <a:spLocks/>
              </p:cNvSpPr>
              <p:nvPr/>
            </p:nvSpPr>
            <p:spPr bwMode="auto">
              <a:xfrm>
                <a:off x="2800" y="1154"/>
                <a:ext cx="4" cy="4"/>
              </a:xfrm>
              <a:custGeom>
                <a:avLst/>
                <a:gdLst>
                  <a:gd name="T0" fmla="*/ 8 w 8"/>
                  <a:gd name="T1" fmla="*/ 0 h 7"/>
                  <a:gd name="T2" fmla="*/ 8 w 8"/>
                  <a:gd name="T3" fmla="*/ 0 h 7"/>
                  <a:gd name="T4" fmla="*/ 0 w 8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lnTo>
                      <a:pt x="8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4" name="Freeform 311"/>
              <p:cNvSpPr>
                <a:spLocks/>
              </p:cNvSpPr>
              <p:nvPr/>
            </p:nvSpPr>
            <p:spPr bwMode="auto">
              <a:xfrm>
                <a:off x="2797" y="1158"/>
                <a:ext cx="3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5" name="Freeform 312"/>
              <p:cNvSpPr>
                <a:spLocks/>
              </p:cNvSpPr>
              <p:nvPr/>
            </p:nvSpPr>
            <p:spPr bwMode="auto">
              <a:xfrm>
                <a:off x="2767" y="1166"/>
                <a:ext cx="11" cy="4"/>
              </a:xfrm>
              <a:custGeom>
                <a:avLst/>
                <a:gdLst>
                  <a:gd name="T0" fmla="*/ 21 w 21"/>
                  <a:gd name="T1" fmla="*/ 0 h 8"/>
                  <a:gd name="T2" fmla="*/ 21 w 21"/>
                  <a:gd name="T3" fmla="*/ 0 h 8"/>
                  <a:gd name="T4" fmla="*/ 0 w 21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8">
                    <a:moveTo>
                      <a:pt x="21" y="0"/>
                    </a:moveTo>
                    <a:lnTo>
                      <a:pt x="21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6" name="Freeform 313"/>
              <p:cNvSpPr>
                <a:spLocks/>
              </p:cNvSpPr>
              <p:nvPr/>
            </p:nvSpPr>
            <p:spPr bwMode="auto">
              <a:xfrm>
                <a:off x="2763" y="1170"/>
                <a:ext cx="4" cy="3"/>
              </a:xfrm>
              <a:custGeom>
                <a:avLst/>
                <a:gdLst>
                  <a:gd name="T0" fmla="*/ 8 w 8"/>
                  <a:gd name="T1" fmla="*/ 0 h 7"/>
                  <a:gd name="T2" fmla="*/ 8 w 8"/>
                  <a:gd name="T3" fmla="*/ 0 h 7"/>
                  <a:gd name="T4" fmla="*/ 0 w 8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lnTo>
                      <a:pt x="8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7" name="Freeform 314"/>
              <p:cNvSpPr>
                <a:spLocks/>
              </p:cNvSpPr>
              <p:nvPr/>
            </p:nvSpPr>
            <p:spPr bwMode="auto">
              <a:xfrm>
                <a:off x="2760" y="1173"/>
                <a:ext cx="3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8" name="Freeform 315"/>
              <p:cNvSpPr>
                <a:spLocks/>
              </p:cNvSpPr>
              <p:nvPr/>
            </p:nvSpPr>
            <p:spPr bwMode="auto">
              <a:xfrm>
                <a:off x="2752" y="1173"/>
                <a:ext cx="8" cy="4"/>
              </a:xfrm>
              <a:custGeom>
                <a:avLst/>
                <a:gdLst>
                  <a:gd name="T0" fmla="*/ 15 w 15"/>
                  <a:gd name="T1" fmla="*/ 0 h 8"/>
                  <a:gd name="T2" fmla="*/ 15 w 15"/>
                  <a:gd name="T3" fmla="*/ 0 h 8"/>
                  <a:gd name="T4" fmla="*/ 0 w 15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8">
                    <a:moveTo>
                      <a:pt x="15" y="0"/>
                    </a:moveTo>
                    <a:lnTo>
                      <a:pt x="15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9" name="Freeform 316"/>
              <p:cNvSpPr>
                <a:spLocks/>
              </p:cNvSpPr>
              <p:nvPr/>
            </p:nvSpPr>
            <p:spPr bwMode="auto">
              <a:xfrm>
                <a:off x="2704" y="1200"/>
                <a:ext cx="8" cy="3"/>
              </a:xfrm>
              <a:custGeom>
                <a:avLst/>
                <a:gdLst>
                  <a:gd name="T0" fmla="*/ 15 w 15"/>
                  <a:gd name="T1" fmla="*/ 0 h 7"/>
                  <a:gd name="T2" fmla="*/ 15 w 15"/>
                  <a:gd name="T3" fmla="*/ 0 h 7"/>
                  <a:gd name="T4" fmla="*/ 0 w 15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7">
                    <a:moveTo>
                      <a:pt x="15" y="0"/>
                    </a:moveTo>
                    <a:lnTo>
                      <a:pt x="15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0" name="Freeform 317"/>
              <p:cNvSpPr>
                <a:spLocks/>
              </p:cNvSpPr>
              <p:nvPr/>
            </p:nvSpPr>
            <p:spPr bwMode="auto">
              <a:xfrm>
                <a:off x="2704" y="1201"/>
                <a:ext cx="0" cy="5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  <a:gd name="T3" fmla="*/ 0 h 8"/>
                  <a:gd name="T4" fmla="*/ 8 h 8"/>
                  <a:gd name="T5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1" name="Freeform 318"/>
              <p:cNvSpPr>
                <a:spLocks/>
              </p:cNvSpPr>
              <p:nvPr/>
            </p:nvSpPr>
            <p:spPr bwMode="auto">
              <a:xfrm>
                <a:off x="2701" y="1203"/>
                <a:ext cx="3" cy="4"/>
              </a:xfrm>
              <a:custGeom>
                <a:avLst/>
                <a:gdLst>
                  <a:gd name="T0" fmla="*/ 7 w 7"/>
                  <a:gd name="T1" fmla="*/ 0 h 7"/>
                  <a:gd name="T2" fmla="*/ 7 w 7"/>
                  <a:gd name="T3" fmla="*/ 0 h 7"/>
                  <a:gd name="T4" fmla="*/ 0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lnTo>
                      <a:pt x="7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2" name="Freeform 319"/>
              <p:cNvSpPr>
                <a:spLocks/>
              </p:cNvSpPr>
              <p:nvPr/>
            </p:nvSpPr>
            <p:spPr bwMode="auto">
              <a:xfrm>
                <a:off x="2686" y="1207"/>
                <a:ext cx="15" cy="12"/>
              </a:xfrm>
              <a:custGeom>
                <a:avLst/>
                <a:gdLst>
                  <a:gd name="T0" fmla="*/ 30 w 30"/>
                  <a:gd name="T1" fmla="*/ 0 h 23"/>
                  <a:gd name="T2" fmla="*/ 30 w 30"/>
                  <a:gd name="T3" fmla="*/ 0 h 23"/>
                  <a:gd name="T4" fmla="*/ 0 w 30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23">
                    <a:moveTo>
                      <a:pt x="30" y="0"/>
                    </a:moveTo>
                    <a:lnTo>
                      <a:pt x="30" y="0"/>
                    </a:lnTo>
                    <a:lnTo>
                      <a:pt x="0" y="23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3" name="Freeform 320"/>
              <p:cNvSpPr>
                <a:spLocks/>
              </p:cNvSpPr>
              <p:nvPr/>
            </p:nvSpPr>
            <p:spPr bwMode="auto">
              <a:xfrm>
                <a:off x="2671" y="1222"/>
                <a:ext cx="4" cy="4"/>
              </a:xfrm>
              <a:custGeom>
                <a:avLst/>
                <a:gdLst>
                  <a:gd name="T0" fmla="*/ 8 w 8"/>
                  <a:gd name="T1" fmla="*/ 0 h 8"/>
                  <a:gd name="T2" fmla="*/ 8 w 8"/>
                  <a:gd name="T3" fmla="*/ 0 h 8"/>
                  <a:gd name="T4" fmla="*/ 0 w 8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lnTo>
                      <a:pt x="8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4" name="Freeform 321"/>
              <p:cNvSpPr>
                <a:spLocks/>
              </p:cNvSpPr>
              <p:nvPr/>
            </p:nvSpPr>
            <p:spPr bwMode="auto">
              <a:xfrm>
                <a:off x="2671" y="1224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5" name="Freeform 322"/>
              <p:cNvSpPr>
                <a:spLocks/>
              </p:cNvSpPr>
              <p:nvPr/>
            </p:nvSpPr>
            <p:spPr bwMode="auto">
              <a:xfrm>
                <a:off x="2668" y="1226"/>
                <a:ext cx="3" cy="4"/>
              </a:xfrm>
              <a:custGeom>
                <a:avLst/>
                <a:gdLst>
                  <a:gd name="T0" fmla="*/ 7 w 7"/>
                  <a:gd name="T1" fmla="*/ 0 h 7"/>
                  <a:gd name="T2" fmla="*/ 7 w 7"/>
                  <a:gd name="T3" fmla="*/ 0 h 7"/>
                  <a:gd name="T4" fmla="*/ 0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lnTo>
                      <a:pt x="7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6" name="Freeform 323"/>
              <p:cNvSpPr>
                <a:spLocks/>
              </p:cNvSpPr>
              <p:nvPr/>
            </p:nvSpPr>
            <p:spPr bwMode="auto">
              <a:xfrm>
                <a:off x="2631" y="1230"/>
                <a:ext cx="37" cy="22"/>
              </a:xfrm>
              <a:custGeom>
                <a:avLst/>
                <a:gdLst>
                  <a:gd name="T0" fmla="*/ 73 w 73"/>
                  <a:gd name="T1" fmla="*/ 0 h 45"/>
                  <a:gd name="T2" fmla="*/ 73 w 73"/>
                  <a:gd name="T3" fmla="*/ 0 h 45"/>
                  <a:gd name="T4" fmla="*/ 0 w 73"/>
                  <a:gd name="T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3" h="45">
                    <a:moveTo>
                      <a:pt x="73" y="0"/>
                    </a:moveTo>
                    <a:lnTo>
                      <a:pt x="73" y="0"/>
                    </a:lnTo>
                    <a:lnTo>
                      <a:pt x="0" y="4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7" name="Freeform 324"/>
              <p:cNvSpPr>
                <a:spLocks/>
              </p:cNvSpPr>
              <p:nvPr/>
            </p:nvSpPr>
            <p:spPr bwMode="auto">
              <a:xfrm>
                <a:off x="2594" y="1252"/>
                <a:ext cx="37" cy="27"/>
              </a:xfrm>
              <a:custGeom>
                <a:avLst/>
                <a:gdLst>
                  <a:gd name="T0" fmla="*/ 73 w 73"/>
                  <a:gd name="T1" fmla="*/ 0 h 52"/>
                  <a:gd name="T2" fmla="*/ 73 w 73"/>
                  <a:gd name="T3" fmla="*/ 0 h 52"/>
                  <a:gd name="T4" fmla="*/ 0 w 73"/>
                  <a:gd name="T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3" h="52">
                    <a:moveTo>
                      <a:pt x="73" y="0"/>
                    </a:moveTo>
                    <a:lnTo>
                      <a:pt x="73" y="0"/>
                    </a:lnTo>
                    <a:lnTo>
                      <a:pt x="0" y="52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8" name="Freeform 325"/>
              <p:cNvSpPr>
                <a:spLocks/>
              </p:cNvSpPr>
              <p:nvPr/>
            </p:nvSpPr>
            <p:spPr bwMode="auto">
              <a:xfrm>
                <a:off x="2590" y="1279"/>
                <a:ext cx="4" cy="0"/>
              </a:xfrm>
              <a:custGeom>
                <a:avLst/>
                <a:gdLst>
                  <a:gd name="T0" fmla="*/ 8 w 8"/>
                  <a:gd name="T1" fmla="*/ 8 w 8"/>
                  <a:gd name="T2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9" name="Freeform 326"/>
              <p:cNvSpPr>
                <a:spLocks/>
              </p:cNvSpPr>
              <p:nvPr/>
            </p:nvSpPr>
            <p:spPr bwMode="auto">
              <a:xfrm>
                <a:off x="2590" y="1279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0" name="Freeform 327"/>
              <p:cNvSpPr>
                <a:spLocks/>
              </p:cNvSpPr>
              <p:nvPr/>
            </p:nvSpPr>
            <p:spPr bwMode="auto">
              <a:xfrm>
                <a:off x="2583" y="1283"/>
                <a:ext cx="7" cy="3"/>
              </a:xfrm>
              <a:custGeom>
                <a:avLst/>
                <a:gdLst>
                  <a:gd name="T0" fmla="*/ 14 w 14"/>
                  <a:gd name="T1" fmla="*/ 0 h 7"/>
                  <a:gd name="T2" fmla="*/ 14 w 14"/>
                  <a:gd name="T3" fmla="*/ 0 h 7"/>
                  <a:gd name="T4" fmla="*/ 0 w 14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7">
                    <a:moveTo>
                      <a:pt x="14" y="0"/>
                    </a:moveTo>
                    <a:lnTo>
                      <a:pt x="14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1" name="Freeform 328"/>
              <p:cNvSpPr>
                <a:spLocks/>
              </p:cNvSpPr>
              <p:nvPr/>
            </p:nvSpPr>
            <p:spPr bwMode="auto">
              <a:xfrm>
                <a:off x="2557" y="1290"/>
                <a:ext cx="18" cy="11"/>
              </a:xfrm>
              <a:custGeom>
                <a:avLst/>
                <a:gdLst>
                  <a:gd name="T0" fmla="*/ 37 w 37"/>
                  <a:gd name="T1" fmla="*/ 0 h 22"/>
                  <a:gd name="T2" fmla="*/ 37 w 37"/>
                  <a:gd name="T3" fmla="*/ 0 h 22"/>
                  <a:gd name="T4" fmla="*/ 0 w 37"/>
                  <a:gd name="T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2">
                    <a:moveTo>
                      <a:pt x="37" y="0"/>
                    </a:moveTo>
                    <a:lnTo>
                      <a:pt x="37" y="0"/>
                    </a:lnTo>
                    <a:lnTo>
                      <a:pt x="0" y="22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2" name="Freeform 329"/>
              <p:cNvSpPr>
                <a:spLocks/>
              </p:cNvSpPr>
              <p:nvPr/>
            </p:nvSpPr>
            <p:spPr bwMode="auto">
              <a:xfrm>
                <a:off x="2557" y="1301"/>
                <a:ext cx="0" cy="4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3" name="Freeform 330"/>
              <p:cNvSpPr>
                <a:spLocks/>
              </p:cNvSpPr>
              <p:nvPr/>
            </p:nvSpPr>
            <p:spPr bwMode="auto">
              <a:xfrm>
                <a:off x="2553" y="1305"/>
                <a:ext cx="4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4" name="Freeform 331"/>
              <p:cNvSpPr>
                <a:spLocks/>
              </p:cNvSpPr>
              <p:nvPr/>
            </p:nvSpPr>
            <p:spPr bwMode="auto">
              <a:xfrm>
                <a:off x="2549" y="1305"/>
                <a:ext cx="4" cy="4"/>
              </a:xfrm>
              <a:custGeom>
                <a:avLst/>
                <a:gdLst>
                  <a:gd name="T0" fmla="*/ 7 w 7"/>
                  <a:gd name="T1" fmla="*/ 0 h 8"/>
                  <a:gd name="T2" fmla="*/ 7 w 7"/>
                  <a:gd name="T3" fmla="*/ 0 h 8"/>
                  <a:gd name="T4" fmla="*/ 0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0"/>
                    </a:moveTo>
                    <a:lnTo>
                      <a:pt x="7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5" name="Freeform 332"/>
              <p:cNvSpPr>
                <a:spLocks/>
              </p:cNvSpPr>
              <p:nvPr/>
            </p:nvSpPr>
            <p:spPr bwMode="auto">
              <a:xfrm>
                <a:off x="2505" y="1339"/>
                <a:ext cx="7" cy="4"/>
              </a:xfrm>
              <a:custGeom>
                <a:avLst/>
                <a:gdLst>
                  <a:gd name="T0" fmla="*/ 14 w 14"/>
                  <a:gd name="T1" fmla="*/ 0 h 7"/>
                  <a:gd name="T2" fmla="*/ 14 w 14"/>
                  <a:gd name="T3" fmla="*/ 0 h 7"/>
                  <a:gd name="T4" fmla="*/ 0 w 14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7">
                    <a:moveTo>
                      <a:pt x="14" y="0"/>
                    </a:moveTo>
                    <a:lnTo>
                      <a:pt x="14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6" name="Freeform 333"/>
              <p:cNvSpPr>
                <a:spLocks/>
              </p:cNvSpPr>
              <p:nvPr/>
            </p:nvSpPr>
            <p:spPr bwMode="auto">
              <a:xfrm>
                <a:off x="2505" y="1343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7" name="Freeform 334"/>
              <p:cNvSpPr>
                <a:spLocks/>
              </p:cNvSpPr>
              <p:nvPr/>
            </p:nvSpPr>
            <p:spPr bwMode="auto">
              <a:xfrm>
                <a:off x="2502" y="1347"/>
                <a:ext cx="3" cy="3"/>
              </a:xfrm>
              <a:custGeom>
                <a:avLst/>
                <a:gdLst>
                  <a:gd name="T0" fmla="*/ 7 w 7"/>
                  <a:gd name="T1" fmla="*/ 0 h 7"/>
                  <a:gd name="T2" fmla="*/ 7 w 7"/>
                  <a:gd name="T3" fmla="*/ 0 h 7"/>
                  <a:gd name="T4" fmla="*/ 0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lnTo>
                      <a:pt x="7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8" name="Freeform 335"/>
              <p:cNvSpPr>
                <a:spLocks/>
              </p:cNvSpPr>
              <p:nvPr/>
            </p:nvSpPr>
            <p:spPr bwMode="auto">
              <a:xfrm>
                <a:off x="2494" y="1350"/>
                <a:ext cx="8" cy="8"/>
              </a:xfrm>
              <a:custGeom>
                <a:avLst/>
                <a:gdLst>
                  <a:gd name="T0" fmla="*/ 15 w 15"/>
                  <a:gd name="T1" fmla="*/ 0 h 15"/>
                  <a:gd name="T2" fmla="*/ 15 w 15"/>
                  <a:gd name="T3" fmla="*/ 0 h 15"/>
                  <a:gd name="T4" fmla="*/ 0 w 15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15" y="0"/>
                    </a:lnTo>
                    <a:lnTo>
                      <a:pt x="0" y="1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9" name="Freeform 336"/>
              <p:cNvSpPr>
                <a:spLocks/>
              </p:cNvSpPr>
              <p:nvPr/>
            </p:nvSpPr>
            <p:spPr bwMode="auto">
              <a:xfrm>
                <a:off x="2475" y="1373"/>
                <a:ext cx="4" cy="4"/>
              </a:xfrm>
              <a:custGeom>
                <a:avLst/>
                <a:gdLst>
                  <a:gd name="T0" fmla="*/ 8 w 8"/>
                  <a:gd name="T1" fmla="*/ 0 h 7"/>
                  <a:gd name="T2" fmla="*/ 8 w 8"/>
                  <a:gd name="T3" fmla="*/ 0 h 7"/>
                  <a:gd name="T4" fmla="*/ 0 w 8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lnTo>
                      <a:pt x="8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0" name="Freeform 337"/>
              <p:cNvSpPr>
                <a:spLocks/>
              </p:cNvSpPr>
              <p:nvPr/>
            </p:nvSpPr>
            <p:spPr bwMode="auto">
              <a:xfrm>
                <a:off x="2472" y="1377"/>
                <a:ext cx="3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1" name="Freeform 338"/>
              <p:cNvSpPr>
                <a:spLocks/>
              </p:cNvSpPr>
              <p:nvPr/>
            </p:nvSpPr>
            <p:spPr bwMode="auto">
              <a:xfrm>
                <a:off x="2468" y="1377"/>
                <a:ext cx="4" cy="4"/>
              </a:xfrm>
              <a:custGeom>
                <a:avLst/>
                <a:gdLst>
                  <a:gd name="T0" fmla="*/ 7 w 7"/>
                  <a:gd name="T1" fmla="*/ 0 h 8"/>
                  <a:gd name="T2" fmla="*/ 7 w 7"/>
                  <a:gd name="T3" fmla="*/ 0 h 8"/>
                  <a:gd name="T4" fmla="*/ 0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0"/>
                    </a:moveTo>
                    <a:lnTo>
                      <a:pt x="7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2" name="Freeform 339"/>
              <p:cNvSpPr>
                <a:spLocks/>
              </p:cNvSpPr>
              <p:nvPr/>
            </p:nvSpPr>
            <p:spPr bwMode="auto">
              <a:xfrm>
                <a:off x="2465" y="1381"/>
                <a:ext cx="3" cy="3"/>
              </a:xfrm>
              <a:custGeom>
                <a:avLst/>
                <a:gdLst>
                  <a:gd name="T0" fmla="*/ 7 w 7"/>
                  <a:gd name="T1" fmla="*/ 0 h 7"/>
                  <a:gd name="T2" fmla="*/ 7 w 7"/>
                  <a:gd name="T3" fmla="*/ 0 h 7"/>
                  <a:gd name="T4" fmla="*/ 0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lnTo>
                      <a:pt x="7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3" name="Freeform 340"/>
              <p:cNvSpPr>
                <a:spLocks/>
              </p:cNvSpPr>
              <p:nvPr/>
            </p:nvSpPr>
            <p:spPr bwMode="auto">
              <a:xfrm>
                <a:off x="2406" y="1392"/>
                <a:ext cx="55" cy="53"/>
              </a:xfrm>
              <a:custGeom>
                <a:avLst/>
                <a:gdLst>
                  <a:gd name="T0" fmla="*/ 109 w 109"/>
                  <a:gd name="T1" fmla="*/ 0 h 105"/>
                  <a:gd name="T2" fmla="*/ 109 w 109"/>
                  <a:gd name="T3" fmla="*/ 0 h 105"/>
                  <a:gd name="T4" fmla="*/ 0 w 109"/>
                  <a:gd name="T5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" h="105">
                    <a:moveTo>
                      <a:pt x="109" y="0"/>
                    </a:moveTo>
                    <a:lnTo>
                      <a:pt x="109" y="0"/>
                    </a:lnTo>
                    <a:lnTo>
                      <a:pt x="0" y="10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4" name="Freeform 341"/>
              <p:cNvSpPr>
                <a:spLocks/>
              </p:cNvSpPr>
              <p:nvPr/>
            </p:nvSpPr>
            <p:spPr bwMode="auto">
              <a:xfrm>
                <a:off x="2354" y="1445"/>
                <a:ext cx="52" cy="52"/>
              </a:xfrm>
              <a:custGeom>
                <a:avLst/>
                <a:gdLst>
                  <a:gd name="T0" fmla="*/ 103 w 103"/>
                  <a:gd name="T1" fmla="*/ 0 h 104"/>
                  <a:gd name="T2" fmla="*/ 103 w 103"/>
                  <a:gd name="T3" fmla="*/ 0 h 104"/>
                  <a:gd name="T4" fmla="*/ 0 w 103"/>
                  <a:gd name="T5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3" h="104">
                    <a:moveTo>
                      <a:pt x="103" y="0"/>
                    </a:moveTo>
                    <a:lnTo>
                      <a:pt x="103" y="0"/>
                    </a:lnTo>
                    <a:lnTo>
                      <a:pt x="0" y="104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5" name="Freeform 342"/>
              <p:cNvSpPr>
                <a:spLocks/>
              </p:cNvSpPr>
              <p:nvPr/>
            </p:nvSpPr>
            <p:spPr bwMode="auto">
              <a:xfrm>
                <a:off x="2343" y="1505"/>
                <a:ext cx="3" cy="4"/>
              </a:xfrm>
              <a:custGeom>
                <a:avLst/>
                <a:gdLst>
                  <a:gd name="T0" fmla="*/ 7 w 7"/>
                  <a:gd name="T1" fmla="*/ 0 h 7"/>
                  <a:gd name="T2" fmla="*/ 7 w 7"/>
                  <a:gd name="T3" fmla="*/ 0 h 7"/>
                  <a:gd name="T4" fmla="*/ 0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lnTo>
                      <a:pt x="7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6" name="Freeform 343"/>
              <p:cNvSpPr>
                <a:spLocks/>
              </p:cNvSpPr>
              <p:nvPr/>
            </p:nvSpPr>
            <p:spPr bwMode="auto">
              <a:xfrm>
                <a:off x="2339" y="1509"/>
                <a:ext cx="4" cy="4"/>
              </a:xfrm>
              <a:custGeom>
                <a:avLst/>
                <a:gdLst>
                  <a:gd name="T0" fmla="*/ 7 w 7"/>
                  <a:gd name="T1" fmla="*/ 0 h 8"/>
                  <a:gd name="T2" fmla="*/ 7 w 7"/>
                  <a:gd name="T3" fmla="*/ 0 h 8"/>
                  <a:gd name="T4" fmla="*/ 0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0"/>
                    </a:moveTo>
                    <a:lnTo>
                      <a:pt x="7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7" name="Freeform 344"/>
              <p:cNvSpPr>
                <a:spLocks/>
              </p:cNvSpPr>
              <p:nvPr/>
            </p:nvSpPr>
            <p:spPr bwMode="auto">
              <a:xfrm>
                <a:off x="2339" y="1511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  <a:gd name="T3" fmla="*/ 0 h 8"/>
                  <a:gd name="T4" fmla="*/ 8 h 8"/>
                  <a:gd name="T5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8" name="Freeform 345"/>
              <p:cNvSpPr>
                <a:spLocks/>
              </p:cNvSpPr>
              <p:nvPr/>
            </p:nvSpPr>
            <p:spPr bwMode="auto">
              <a:xfrm>
                <a:off x="2336" y="1513"/>
                <a:ext cx="3" cy="3"/>
              </a:xfrm>
              <a:custGeom>
                <a:avLst/>
                <a:gdLst>
                  <a:gd name="T0" fmla="*/ 7 w 7"/>
                  <a:gd name="T1" fmla="*/ 0 h 7"/>
                  <a:gd name="T2" fmla="*/ 7 w 7"/>
                  <a:gd name="T3" fmla="*/ 0 h 7"/>
                  <a:gd name="T4" fmla="*/ 0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lnTo>
                      <a:pt x="7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9" name="Freeform 346"/>
              <p:cNvSpPr>
                <a:spLocks/>
              </p:cNvSpPr>
              <p:nvPr/>
            </p:nvSpPr>
            <p:spPr bwMode="auto">
              <a:xfrm>
                <a:off x="2309" y="1531"/>
                <a:ext cx="11" cy="8"/>
              </a:xfrm>
              <a:custGeom>
                <a:avLst/>
                <a:gdLst>
                  <a:gd name="T0" fmla="*/ 22 w 22"/>
                  <a:gd name="T1" fmla="*/ 0 h 15"/>
                  <a:gd name="T2" fmla="*/ 22 w 22"/>
                  <a:gd name="T3" fmla="*/ 0 h 15"/>
                  <a:gd name="T4" fmla="*/ 0 w 22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5">
                    <a:moveTo>
                      <a:pt x="22" y="0"/>
                    </a:moveTo>
                    <a:lnTo>
                      <a:pt x="22" y="0"/>
                    </a:lnTo>
                    <a:lnTo>
                      <a:pt x="0" y="1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0" name="Freeform 347"/>
              <p:cNvSpPr>
                <a:spLocks/>
              </p:cNvSpPr>
              <p:nvPr/>
            </p:nvSpPr>
            <p:spPr bwMode="auto">
              <a:xfrm>
                <a:off x="2309" y="1539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1" name="Freeform 348"/>
              <p:cNvSpPr>
                <a:spLocks/>
              </p:cNvSpPr>
              <p:nvPr/>
            </p:nvSpPr>
            <p:spPr bwMode="auto">
              <a:xfrm>
                <a:off x="2306" y="1543"/>
                <a:ext cx="3" cy="3"/>
              </a:xfrm>
              <a:custGeom>
                <a:avLst/>
                <a:gdLst>
                  <a:gd name="T0" fmla="*/ 7 w 7"/>
                  <a:gd name="T1" fmla="*/ 0 h 7"/>
                  <a:gd name="T2" fmla="*/ 7 w 7"/>
                  <a:gd name="T3" fmla="*/ 0 h 7"/>
                  <a:gd name="T4" fmla="*/ 0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lnTo>
                      <a:pt x="7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2" name="Freeform 349"/>
              <p:cNvSpPr>
                <a:spLocks/>
              </p:cNvSpPr>
              <p:nvPr/>
            </p:nvSpPr>
            <p:spPr bwMode="auto">
              <a:xfrm>
                <a:off x="2302" y="1546"/>
                <a:ext cx="4" cy="5"/>
              </a:xfrm>
              <a:custGeom>
                <a:avLst/>
                <a:gdLst>
                  <a:gd name="T0" fmla="*/ 7 w 7"/>
                  <a:gd name="T1" fmla="*/ 0 h 8"/>
                  <a:gd name="T2" fmla="*/ 7 w 7"/>
                  <a:gd name="T3" fmla="*/ 0 h 8"/>
                  <a:gd name="T4" fmla="*/ 0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0"/>
                    </a:moveTo>
                    <a:lnTo>
                      <a:pt x="7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3" name="Freeform 350"/>
              <p:cNvSpPr>
                <a:spLocks/>
              </p:cNvSpPr>
              <p:nvPr/>
            </p:nvSpPr>
            <p:spPr bwMode="auto">
              <a:xfrm>
                <a:off x="2265" y="1588"/>
                <a:ext cx="8" cy="4"/>
              </a:xfrm>
              <a:custGeom>
                <a:avLst/>
                <a:gdLst>
                  <a:gd name="T0" fmla="*/ 14 w 14"/>
                  <a:gd name="T1" fmla="*/ 0 h 8"/>
                  <a:gd name="T2" fmla="*/ 14 w 14"/>
                  <a:gd name="T3" fmla="*/ 0 h 8"/>
                  <a:gd name="T4" fmla="*/ 0 w 1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lnTo>
                      <a:pt x="14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4" name="Freeform 351"/>
              <p:cNvSpPr>
                <a:spLocks/>
              </p:cNvSpPr>
              <p:nvPr/>
            </p:nvSpPr>
            <p:spPr bwMode="auto">
              <a:xfrm>
                <a:off x="2265" y="1592"/>
                <a:ext cx="0" cy="3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5" name="Freeform 352"/>
              <p:cNvSpPr>
                <a:spLocks/>
              </p:cNvSpPr>
              <p:nvPr/>
            </p:nvSpPr>
            <p:spPr bwMode="auto">
              <a:xfrm>
                <a:off x="2265" y="1595"/>
                <a:ext cx="0" cy="5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6" name="Freeform 353"/>
              <p:cNvSpPr>
                <a:spLocks/>
              </p:cNvSpPr>
              <p:nvPr/>
            </p:nvSpPr>
            <p:spPr bwMode="auto">
              <a:xfrm>
                <a:off x="2254" y="1600"/>
                <a:ext cx="11" cy="15"/>
              </a:xfrm>
              <a:custGeom>
                <a:avLst/>
                <a:gdLst>
                  <a:gd name="T0" fmla="*/ 23 w 23"/>
                  <a:gd name="T1" fmla="*/ 0 h 30"/>
                  <a:gd name="T2" fmla="*/ 23 w 23"/>
                  <a:gd name="T3" fmla="*/ 0 h 30"/>
                  <a:gd name="T4" fmla="*/ 0 w 23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30">
                    <a:moveTo>
                      <a:pt x="23" y="0"/>
                    </a:moveTo>
                    <a:lnTo>
                      <a:pt x="23" y="0"/>
                    </a:lnTo>
                    <a:lnTo>
                      <a:pt x="0" y="3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7" name="Freeform 354"/>
              <p:cNvSpPr>
                <a:spLocks/>
              </p:cNvSpPr>
              <p:nvPr/>
            </p:nvSpPr>
            <p:spPr bwMode="auto">
              <a:xfrm>
                <a:off x="2243" y="1622"/>
                <a:ext cx="4" cy="8"/>
              </a:xfrm>
              <a:custGeom>
                <a:avLst/>
                <a:gdLst>
                  <a:gd name="T0" fmla="*/ 7 w 7"/>
                  <a:gd name="T1" fmla="*/ 0 h 15"/>
                  <a:gd name="T2" fmla="*/ 7 w 7"/>
                  <a:gd name="T3" fmla="*/ 0 h 15"/>
                  <a:gd name="T4" fmla="*/ 0 w 7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lnTo>
                      <a:pt x="7" y="0"/>
                    </a:lnTo>
                    <a:lnTo>
                      <a:pt x="0" y="1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8" name="Freeform 355"/>
              <p:cNvSpPr>
                <a:spLocks/>
              </p:cNvSpPr>
              <p:nvPr/>
            </p:nvSpPr>
            <p:spPr bwMode="auto">
              <a:xfrm>
                <a:off x="2243" y="1628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9" name="Freeform 356"/>
              <p:cNvSpPr>
                <a:spLocks/>
              </p:cNvSpPr>
              <p:nvPr/>
            </p:nvSpPr>
            <p:spPr bwMode="auto">
              <a:xfrm>
                <a:off x="2239" y="1630"/>
                <a:ext cx="4" cy="3"/>
              </a:xfrm>
              <a:custGeom>
                <a:avLst/>
                <a:gdLst>
                  <a:gd name="T0" fmla="*/ 8 w 8"/>
                  <a:gd name="T1" fmla="*/ 0 h 7"/>
                  <a:gd name="T2" fmla="*/ 8 w 8"/>
                  <a:gd name="T3" fmla="*/ 0 h 7"/>
                  <a:gd name="T4" fmla="*/ 0 w 8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lnTo>
                      <a:pt x="8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0" name="Freeform 357"/>
              <p:cNvSpPr>
                <a:spLocks/>
              </p:cNvSpPr>
              <p:nvPr/>
            </p:nvSpPr>
            <p:spPr bwMode="auto">
              <a:xfrm>
                <a:off x="2217" y="1633"/>
                <a:ext cx="22" cy="38"/>
              </a:xfrm>
              <a:custGeom>
                <a:avLst/>
                <a:gdLst>
                  <a:gd name="T0" fmla="*/ 44 w 44"/>
                  <a:gd name="T1" fmla="*/ 0 h 75"/>
                  <a:gd name="T2" fmla="*/ 44 w 44"/>
                  <a:gd name="T3" fmla="*/ 0 h 75"/>
                  <a:gd name="T4" fmla="*/ 0 w 44"/>
                  <a:gd name="T5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75">
                    <a:moveTo>
                      <a:pt x="44" y="0"/>
                    </a:moveTo>
                    <a:lnTo>
                      <a:pt x="44" y="0"/>
                    </a:lnTo>
                    <a:lnTo>
                      <a:pt x="0" y="7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1" name="Freeform 358"/>
              <p:cNvSpPr>
                <a:spLocks/>
              </p:cNvSpPr>
              <p:nvPr/>
            </p:nvSpPr>
            <p:spPr bwMode="auto">
              <a:xfrm>
                <a:off x="2191" y="1671"/>
                <a:ext cx="26" cy="38"/>
              </a:xfrm>
              <a:custGeom>
                <a:avLst/>
                <a:gdLst>
                  <a:gd name="T0" fmla="*/ 51 w 51"/>
                  <a:gd name="T1" fmla="*/ 0 h 74"/>
                  <a:gd name="T2" fmla="*/ 51 w 51"/>
                  <a:gd name="T3" fmla="*/ 0 h 74"/>
                  <a:gd name="T4" fmla="*/ 0 w 51"/>
                  <a:gd name="T5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74">
                    <a:moveTo>
                      <a:pt x="51" y="0"/>
                    </a:moveTo>
                    <a:lnTo>
                      <a:pt x="51" y="0"/>
                    </a:lnTo>
                    <a:lnTo>
                      <a:pt x="0" y="74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2" name="Freeform 359"/>
              <p:cNvSpPr>
                <a:spLocks/>
              </p:cNvSpPr>
              <p:nvPr/>
            </p:nvSpPr>
            <p:spPr bwMode="auto">
              <a:xfrm>
                <a:off x="2191" y="1707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  <a:gd name="T3" fmla="*/ 0 h 8"/>
                  <a:gd name="T4" fmla="*/ 8 h 8"/>
                  <a:gd name="T5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3" name="Freeform 360"/>
              <p:cNvSpPr>
                <a:spLocks/>
              </p:cNvSpPr>
              <p:nvPr/>
            </p:nvSpPr>
            <p:spPr bwMode="auto">
              <a:xfrm>
                <a:off x="2188" y="1709"/>
                <a:ext cx="3" cy="4"/>
              </a:xfrm>
              <a:custGeom>
                <a:avLst/>
                <a:gdLst>
                  <a:gd name="T0" fmla="*/ 7 w 7"/>
                  <a:gd name="T1" fmla="*/ 0 h 8"/>
                  <a:gd name="T2" fmla="*/ 7 w 7"/>
                  <a:gd name="T3" fmla="*/ 0 h 8"/>
                  <a:gd name="T4" fmla="*/ 0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0"/>
                    </a:moveTo>
                    <a:lnTo>
                      <a:pt x="7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4" name="Freeform 361"/>
              <p:cNvSpPr>
                <a:spLocks/>
              </p:cNvSpPr>
              <p:nvPr/>
            </p:nvSpPr>
            <p:spPr bwMode="auto">
              <a:xfrm>
                <a:off x="2184" y="1713"/>
                <a:ext cx="4" cy="3"/>
              </a:xfrm>
              <a:custGeom>
                <a:avLst/>
                <a:gdLst>
                  <a:gd name="T0" fmla="*/ 7 w 7"/>
                  <a:gd name="T1" fmla="*/ 0 h 7"/>
                  <a:gd name="T2" fmla="*/ 7 w 7"/>
                  <a:gd name="T3" fmla="*/ 0 h 7"/>
                  <a:gd name="T4" fmla="*/ 0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lnTo>
                      <a:pt x="7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5" name="Freeform 362"/>
              <p:cNvSpPr>
                <a:spLocks/>
              </p:cNvSpPr>
              <p:nvPr/>
            </p:nvSpPr>
            <p:spPr bwMode="auto">
              <a:xfrm>
                <a:off x="2169" y="1724"/>
                <a:ext cx="11" cy="18"/>
              </a:xfrm>
              <a:custGeom>
                <a:avLst/>
                <a:gdLst>
                  <a:gd name="T0" fmla="*/ 22 w 22"/>
                  <a:gd name="T1" fmla="*/ 0 h 37"/>
                  <a:gd name="T2" fmla="*/ 22 w 22"/>
                  <a:gd name="T3" fmla="*/ 0 h 37"/>
                  <a:gd name="T4" fmla="*/ 0 w 22"/>
                  <a:gd name="T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37">
                    <a:moveTo>
                      <a:pt x="22" y="0"/>
                    </a:moveTo>
                    <a:lnTo>
                      <a:pt x="22" y="0"/>
                    </a:lnTo>
                    <a:lnTo>
                      <a:pt x="0" y="3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6" name="Freeform 363"/>
              <p:cNvSpPr>
                <a:spLocks/>
              </p:cNvSpPr>
              <p:nvPr/>
            </p:nvSpPr>
            <p:spPr bwMode="auto">
              <a:xfrm>
                <a:off x="2166" y="1742"/>
                <a:ext cx="3" cy="0"/>
              </a:xfrm>
              <a:custGeom>
                <a:avLst/>
                <a:gdLst>
                  <a:gd name="T0" fmla="*/ 7 w 7"/>
                  <a:gd name="T1" fmla="*/ 7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7" name="Freeform 364"/>
              <p:cNvSpPr>
                <a:spLocks/>
              </p:cNvSpPr>
              <p:nvPr/>
            </p:nvSpPr>
            <p:spPr bwMode="auto">
              <a:xfrm>
                <a:off x="2166" y="1742"/>
                <a:ext cx="0" cy="5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8" name="Freeform 365"/>
              <p:cNvSpPr>
                <a:spLocks/>
              </p:cNvSpPr>
              <p:nvPr/>
            </p:nvSpPr>
            <p:spPr bwMode="auto">
              <a:xfrm>
                <a:off x="2162" y="1747"/>
                <a:ext cx="4" cy="3"/>
              </a:xfrm>
              <a:custGeom>
                <a:avLst/>
                <a:gdLst>
                  <a:gd name="T0" fmla="*/ 7 w 7"/>
                  <a:gd name="T1" fmla="*/ 0 h 7"/>
                  <a:gd name="T2" fmla="*/ 7 w 7"/>
                  <a:gd name="T3" fmla="*/ 0 h 7"/>
                  <a:gd name="T4" fmla="*/ 0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lnTo>
                      <a:pt x="7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9" name="Freeform 366"/>
              <p:cNvSpPr>
                <a:spLocks/>
              </p:cNvSpPr>
              <p:nvPr/>
            </p:nvSpPr>
            <p:spPr bwMode="auto">
              <a:xfrm>
                <a:off x="2136" y="1796"/>
                <a:ext cx="4" cy="3"/>
              </a:xfrm>
              <a:custGeom>
                <a:avLst/>
                <a:gdLst>
                  <a:gd name="T0" fmla="*/ 7 w 7"/>
                  <a:gd name="T1" fmla="*/ 0 h 7"/>
                  <a:gd name="T2" fmla="*/ 7 w 7"/>
                  <a:gd name="T3" fmla="*/ 0 h 7"/>
                  <a:gd name="T4" fmla="*/ 0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lnTo>
                      <a:pt x="7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0" name="Freeform 367"/>
              <p:cNvSpPr>
                <a:spLocks/>
              </p:cNvSpPr>
              <p:nvPr/>
            </p:nvSpPr>
            <p:spPr bwMode="auto">
              <a:xfrm>
                <a:off x="2136" y="1799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1" name="Freeform 368"/>
              <p:cNvSpPr>
                <a:spLocks/>
              </p:cNvSpPr>
              <p:nvPr/>
            </p:nvSpPr>
            <p:spPr bwMode="auto">
              <a:xfrm>
                <a:off x="2132" y="1803"/>
                <a:ext cx="4" cy="4"/>
              </a:xfrm>
              <a:custGeom>
                <a:avLst/>
                <a:gdLst>
                  <a:gd name="T0" fmla="*/ 8 w 8"/>
                  <a:gd name="T1" fmla="*/ 0 h 7"/>
                  <a:gd name="T2" fmla="*/ 8 w 8"/>
                  <a:gd name="T3" fmla="*/ 0 h 7"/>
                  <a:gd name="T4" fmla="*/ 0 w 8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lnTo>
                      <a:pt x="8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2" name="Freeform 369"/>
              <p:cNvSpPr>
                <a:spLocks/>
              </p:cNvSpPr>
              <p:nvPr/>
            </p:nvSpPr>
            <p:spPr bwMode="auto">
              <a:xfrm>
                <a:off x="2129" y="1807"/>
                <a:ext cx="3" cy="11"/>
              </a:xfrm>
              <a:custGeom>
                <a:avLst/>
                <a:gdLst>
                  <a:gd name="T0" fmla="*/ 7 w 7"/>
                  <a:gd name="T1" fmla="*/ 0 h 23"/>
                  <a:gd name="T2" fmla="*/ 7 w 7"/>
                  <a:gd name="T3" fmla="*/ 0 h 23"/>
                  <a:gd name="T4" fmla="*/ 0 w 7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3">
                    <a:moveTo>
                      <a:pt x="7" y="0"/>
                    </a:moveTo>
                    <a:lnTo>
                      <a:pt x="7" y="0"/>
                    </a:lnTo>
                    <a:lnTo>
                      <a:pt x="0" y="23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3" name="Freeform 370"/>
              <p:cNvSpPr>
                <a:spLocks/>
              </p:cNvSpPr>
              <p:nvPr/>
            </p:nvSpPr>
            <p:spPr bwMode="auto">
              <a:xfrm>
                <a:off x="2118" y="1837"/>
                <a:ext cx="3" cy="4"/>
              </a:xfrm>
              <a:custGeom>
                <a:avLst/>
                <a:gdLst>
                  <a:gd name="T0" fmla="*/ 7 w 7"/>
                  <a:gd name="T1" fmla="*/ 0 h 8"/>
                  <a:gd name="T2" fmla="*/ 7 w 7"/>
                  <a:gd name="T3" fmla="*/ 0 h 8"/>
                  <a:gd name="T4" fmla="*/ 0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0"/>
                    </a:moveTo>
                    <a:lnTo>
                      <a:pt x="7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4" name="Freeform 371"/>
              <p:cNvSpPr>
                <a:spLocks/>
              </p:cNvSpPr>
              <p:nvPr/>
            </p:nvSpPr>
            <p:spPr bwMode="auto">
              <a:xfrm>
                <a:off x="2118" y="1841"/>
                <a:ext cx="0" cy="4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5" name="Freeform 372"/>
              <p:cNvSpPr>
                <a:spLocks/>
              </p:cNvSpPr>
              <p:nvPr/>
            </p:nvSpPr>
            <p:spPr bwMode="auto">
              <a:xfrm>
                <a:off x="2118" y="1845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6" name="Freeform 373"/>
              <p:cNvSpPr>
                <a:spLocks/>
              </p:cNvSpPr>
              <p:nvPr/>
            </p:nvSpPr>
            <p:spPr bwMode="auto">
              <a:xfrm>
                <a:off x="2114" y="1849"/>
                <a:ext cx="4" cy="3"/>
              </a:xfrm>
              <a:custGeom>
                <a:avLst/>
                <a:gdLst>
                  <a:gd name="T0" fmla="*/ 7 w 7"/>
                  <a:gd name="T1" fmla="*/ 0 h 7"/>
                  <a:gd name="T2" fmla="*/ 7 w 7"/>
                  <a:gd name="T3" fmla="*/ 0 h 7"/>
                  <a:gd name="T4" fmla="*/ 0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lnTo>
                      <a:pt x="7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7" name="Freeform 374"/>
              <p:cNvSpPr>
                <a:spLocks/>
              </p:cNvSpPr>
              <p:nvPr/>
            </p:nvSpPr>
            <p:spPr bwMode="auto">
              <a:xfrm>
                <a:off x="2081" y="1863"/>
                <a:ext cx="29" cy="68"/>
              </a:xfrm>
              <a:custGeom>
                <a:avLst/>
                <a:gdLst>
                  <a:gd name="T0" fmla="*/ 58 w 58"/>
                  <a:gd name="T1" fmla="*/ 0 h 135"/>
                  <a:gd name="T2" fmla="*/ 58 w 58"/>
                  <a:gd name="T3" fmla="*/ 0 h 135"/>
                  <a:gd name="T4" fmla="*/ 0 w 58"/>
                  <a:gd name="T5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135">
                    <a:moveTo>
                      <a:pt x="58" y="0"/>
                    </a:moveTo>
                    <a:lnTo>
                      <a:pt x="58" y="0"/>
                    </a:lnTo>
                    <a:lnTo>
                      <a:pt x="0" y="13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8" name="Freeform 375"/>
              <p:cNvSpPr>
                <a:spLocks/>
              </p:cNvSpPr>
              <p:nvPr/>
            </p:nvSpPr>
            <p:spPr bwMode="auto">
              <a:xfrm>
                <a:off x="2055" y="1931"/>
                <a:ext cx="26" cy="72"/>
              </a:xfrm>
              <a:custGeom>
                <a:avLst/>
                <a:gdLst>
                  <a:gd name="T0" fmla="*/ 51 w 51"/>
                  <a:gd name="T1" fmla="*/ 0 h 141"/>
                  <a:gd name="T2" fmla="*/ 51 w 51"/>
                  <a:gd name="T3" fmla="*/ 0 h 141"/>
                  <a:gd name="T4" fmla="*/ 0 w 51"/>
                  <a:gd name="T5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141">
                    <a:moveTo>
                      <a:pt x="51" y="0"/>
                    </a:moveTo>
                    <a:lnTo>
                      <a:pt x="51" y="0"/>
                    </a:lnTo>
                    <a:lnTo>
                      <a:pt x="0" y="141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9" name="Freeform 376"/>
              <p:cNvSpPr>
                <a:spLocks/>
              </p:cNvSpPr>
              <p:nvPr/>
            </p:nvSpPr>
            <p:spPr bwMode="auto">
              <a:xfrm>
                <a:off x="2047" y="2010"/>
                <a:ext cx="4" cy="4"/>
              </a:xfrm>
              <a:custGeom>
                <a:avLst/>
                <a:gdLst>
                  <a:gd name="T0" fmla="*/ 7 w 7"/>
                  <a:gd name="T1" fmla="*/ 0 h 8"/>
                  <a:gd name="T2" fmla="*/ 7 w 7"/>
                  <a:gd name="T3" fmla="*/ 0 h 8"/>
                  <a:gd name="T4" fmla="*/ 0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0"/>
                    </a:moveTo>
                    <a:lnTo>
                      <a:pt x="7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0" name="Freeform 377"/>
              <p:cNvSpPr>
                <a:spLocks/>
              </p:cNvSpPr>
              <p:nvPr/>
            </p:nvSpPr>
            <p:spPr bwMode="auto">
              <a:xfrm>
                <a:off x="2047" y="2014"/>
                <a:ext cx="0" cy="4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1" name="Freeform 378"/>
              <p:cNvSpPr>
                <a:spLocks/>
              </p:cNvSpPr>
              <p:nvPr/>
            </p:nvSpPr>
            <p:spPr bwMode="auto">
              <a:xfrm>
                <a:off x="2044" y="2018"/>
                <a:ext cx="3" cy="4"/>
              </a:xfrm>
              <a:custGeom>
                <a:avLst/>
                <a:gdLst>
                  <a:gd name="T0" fmla="*/ 7 w 7"/>
                  <a:gd name="T1" fmla="*/ 0 h 8"/>
                  <a:gd name="T2" fmla="*/ 7 w 7"/>
                  <a:gd name="T3" fmla="*/ 0 h 8"/>
                  <a:gd name="T4" fmla="*/ 0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0"/>
                    </a:moveTo>
                    <a:lnTo>
                      <a:pt x="7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2" name="Freeform 379"/>
              <p:cNvSpPr>
                <a:spLocks/>
              </p:cNvSpPr>
              <p:nvPr/>
            </p:nvSpPr>
            <p:spPr bwMode="auto">
              <a:xfrm>
                <a:off x="2044" y="2022"/>
                <a:ext cx="0" cy="3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3" name="Freeform 380"/>
              <p:cNvSpPr>
                <a:spLocks/>
              </p:cNvSpPr>
              <p:nvPr/>
            </p:nvSpPr>
            <p:spPr bwMode="auto">
              <a:xfrm>
                <a:off x="2029" y="2044"/>
                <a:ext cx="7" cy="12"/>
              </a:xfrm>
              <a:custGeom>
                <a:avLst/>
                <a:gdLst>
                  <a:gd name="T0" fmla="*/ 14 w 14"/>
                  <a:gd name="T1" fmla="*/ 0 h 23"/>
                  <a:gd name="T2" fmla="*/ 14 w 14"/>
                  <a:gd name="T3" fmla="*/ 0 h 23"/>
                  <a:gd name="T4" fmla="*/ 0 w 14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23">
                    <a:moveTo>
                      <a:pt x="14" y="0"/>
                    </a:moveTo>
                    <a:lnTo>
                      <a:pt x="14" y="0"/>
                    </a:lnTo>
                    <a:lnTo>
                      <a:pt x="0" y="23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4" name="Freeform 381"/>
              <p:cNvSpPr>
                <a:spLocks/>
              </p:cNvSpPr>
              <p:nvPr/>
            </p:nvSpPr>
            <p:spPr bwMode="auto">
              <a:xfrm>
                <a:off x="2029" y="2056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5" name="Freeform 382"/>
              <p:cNvSpPr>
                <a:spLocks/>
              </p:cNvSpPr>
              <p:nvPr/>
            </p:nvSpPr>
            <p:spPr bwMode="auto">
              <a:xfrm>
                <a:off x="2029" y="2060"/>
                <a:ext cx="0" cy="3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6" name="Freeform 383"/>
              <p:cNvSpPr>
                <a:spLocks/>
              </p:cNvSpPr>
              <p:nvPr/>
            </p:nvSpPr>
            <p:spPr bwMode="auto">
              <a:xfrm>
                <a:off x="2025" y="2063"/>
                <a:ext cx="4" cy="8"/>
              </a:xfrm>
              <a:custGeom>
                <a:avLst/>
                <a:gdLst>
                  <a:gd name="T0" fmla="*/ 8 w 8"/>
                  <a:gd name="T1" fmla="*/ 0 h 15"/>
                  <a:gd name="T2" fmla="*/ 8 w 8"/>
                  <a:gd name="T3" fmla="*/ 0 h 15"/>
                  <a:gd name="T4" fmla="*/ 0 w 8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8" y="0"/>
                    </a:lnTo>
                    <a:lnTo>
                      <a:pt x="0" y="1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7" name="Freeform 384"/>
              <p:cNvSpPr>
                <a:spLocks/>
              </p:cNvSpPr>
              <p:nvPr/>
            </p:nvSpPr>
            <p:spPr bwMode="auto">
              <a:xfrm>
                <a:off x="2011" y="2116"/>
                <a:ext cx="0" cy="7"/>
              </a:xfrm>
              <a:custGeom>
                <a:avLst/>
                <a:gdLst>
                  <a:gd name="T0" fmla="*/ 0 h 15"/>
                  <a:gd name="T1" fmla="*/ 0 h 15"/>
                  <a:gd name="T2" fmla="*/ 15 h 1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5">
                    <a:moveTo>
                      <a:pt x="0" y="0"/>
                    </a:moveTo>
                    <a:lnTo>
                      <a:pt x="0" y="0"/>
                    </a:lnTo>
                    <a:lnTo>
                      <a:pt x="0" y="1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8" name="Freeform 385"/>
              <p:cNvSpPr>
                <a:spLocks/>
              </p:cNvSpPr>
              <p:nvPr/>
            </p:nvSpPr>
            <p:spPr bwMode="auto">
              <a:xfrm>
                <a:off x="2011" y="2122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9" name="Freeform 386"/>
              <p:cNvSpPr>
                <a:spLocks/>
              </p:cNvSpPr>
              <p:nvPr/>
            </p:nvSpPr>
            <p:spPr bwMode="auto">
              <a:xfrm>
                <a:off x="2011" y="2123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0" name="Freeform 387"/>
              <p:cNvSpPr>
                <a:spLocks/>
              </p:cNvSpPr>
              <p:nvPr/>
            </p:nvSpPr>
            <p:spPr bwMode="auto">
              <a:xfrm>
                <a:off x="2007" y="2127"/>
                <a:ext cx="4" cy="4"/>
              </a:xfrm>
              <a:custGeom>
                <a:avLst/>
                <a:gdLst>
                  <a:gd name="T0" fmla="*/ 8 w 8"/>
                  <a:gd name="T1" fmla="*/ 0 h 7"/>
                  <a:gd name="T2" fmla="*/ 8 w 8"/>
                  <a:gd name="T3" fmla="*/ 0 h 7"/>
                  <a:gd name="T4" fmla="*/ 0 w 8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lnTo>
                      <a:pt x="8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1" name="Freeform 388"/>
              <p:cNvSpPr>
                <a:spLocks/>
              </p:cNvSpPr>
              <p:nvPr/>
            </p:nvSpPr>
            <p:spPr bwMode="auto">
              <a:xfrm>
                <a:off x="2003" y="2139"/>
                <a:ext cx="4" cy="11"/>
              </a:xfrm>
              <a:custGeom>
                <a:avLst/>
                <a:gdLst>
                  <a:gd name="T0" fmla="*/ 7 w 7"/>
                  <a:gd name="T1" fmla="*/ 0 h 22"/>
                  <a:gd name="T2" fmla="*/ 7 w 7"/>
                  <a:gd name="T3" fmla="*/ 0 h 22"/>
                  <a:gd name="T4" fmla="*/ 0 w 7"/>
                  <a:gd name="T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2">
                    <a:moveTo>
                      <a:pt x="7" y="0"/>
                    </a:moveTo>
                    <a:lnTo>
                      <a:pt x="7" y="0"/>
                    </a:lnTo>
                    <a:lnTo>
                      <a:pt x="0" y="22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2" name="Freeform 389"/>
              <p:cNvSpPr>
                <a:spLocks/>
              </p:cNvSpPr>
              <p:nvPr/>
            </p:nvSpPr>
            <p:spPr bwMode="auto">
              <a:xfrm>
                <a:off x="2003" y="2161"/>
                <a:ext cx="0" cy="4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3" name="Freeform 390"/>
              <p:cNvSpPr>
                <a:spLocks/>
              </p:cNvSpPr>
              <p:nvPr/>
            </p:nvSpPr>
            <p:spPr bwMode="auto">
              <a:xfrm>
                <a:off x="2000" y="2165"/>
                <a:ext cx="3" cy="4"/>
              </a:xfrm>
              <a:custGeom>
                <a:avLst/>
                <a:gdLst>
                  <a:gd name="T0" fmla="*/ 7 w 7"/>
                  <a:gd name="T1" fmla="*/ 0 h 8"/>
                  <a:gd name="T2" fmla="*/ 7 w 7"/>
                  <a:gd name="T3" fmla="*/ 0 h 8"/>
                  <a:gd name="T4" fmla="*/ 0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0"/>
                    </a:moveTo>
                    <a:lnTo>
                      <a:pt x="7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4" name="Freeform 391"/>
              <p:cNvSpPr>
                <a:spLocks/>
              </p:cNvSpPr>
              <p:nvPr/>
            </p:nvSpPr>
            <p:spPr bwMode="auto">
              <a:xfrm>
                <a:off x="2000" y="2169"/>
                <a:ext cx="0" cy="3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5" name="Freeform 392"/>
              <p:cNvSpPr>
                <a:spLocks/>
              </p:cNvSpPr>
              <p:nvPr/>
            </p:nvSpPr>
            <p:spPr bwMode="auto">
              <a:xfrm>
                <a:off x="2000" y="2172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6" name="Freeform 393"/>
              <p:cNvSpPr>
                <a:spLocks/>
              </p:cNvSpPr>
              <p:nvPr/>
            </p:nvSpPr>
            <p:spPr bwMode="auto">
              <a:xfrm>
                <a:off x="1996" y="2188"/>
                <a:ext cx="0" cy="11"/>
              </a:xfrm>
              <a:custGeom>
                <a:avLst/>
                <a:gdLst>
                  <a:gd name="T0" fmla="*/ 0 h 22"/>
                  <a:gd name="T1" fmla="*/ 0 h 22"/>
                  <a:gd name="T2" fmla="*/ 22 h 2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2">
                    <a:moveTo>
                      <a:pt x="0" y="0"/>
                    </a:moveTo>
                    <a:lnTo>
                      <a:pt x="0" y="0"/>
                    </a:lnTo>
                    <a:lnTo>
                      <a:pt x="0" y="22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7" name="Freeform 394"/>
              <p:cNvSpPr>
                <a:spLocks/>
              </p:cNvSpPr>
              <p:nvPr/>
            </p:nvSpPr>
            <p:spPr bwMode="auto">
              <a:xfrm>
                <a:off x="1992" y="2206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8" name="Freeform 395"/>
              <p:cNvSpPr>
                <a:spLocks/>
              </p:cNvSpPr>
              <p:nvPr/>
            </p:nvSpPr>
            <p:spPr bwMode="auto">
              <a:xfrm>
                <a:off x="1992" y="2210"/>
                <a:ext cx="0" cy="4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9" name="Freeform 396"/>
              <p:cNvSpPr>
                <a:spLocks/>
              </p:cNvSpPr>
              <p:nvPr/>
            </p:nvSpPr>
            <p:spPr bwMode="auto">
              <a:xfrm>
                <a:off x="1992" y="2212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0" name="Freeform 397"/>
              <p:cNvSpPr>
                <a:spLocks/>
              </p:cNvSpPr>
              <p:nvPr/>
            </p:nvSpPr>
            <p:spPr bwMode="auto">
              <a:xfrm>
                <a:off x="1988" y="2214"/>
                <a:ext cx="4" cy="7"/>
              </a:xfrm>
              <a:custGeom>
                <a:avLst/>
                <a:gdLst>
                  <a:gd name="T0" fmla="*/ 7 w 7"/>
                  <a:gd name="T1" fmla="*/ 0 h 15"/>
                  <a:gd name="T2" fmla="*/ 7 w 7"/>
                  <a:gd name="T3" fmla="*/ 0 h 15"/>
                  <a:gd name="T4" fmla="*/ 0 w 7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lnTo>
                      <a:pt x="7" y="0"/>
                    </a:lnTo>
                    <a:lnTo>
                      <a:pt x="0" y="1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1" name="Freeform 398"/>
              <p:cNvSpPr>
                <a:spLocks/>
              </p:cNvSpPr>
              <p:nvPr/>
            </p:nvSpPr>
            <p:spPr bwMode="auto">
              <a:xfrm>
                <a:off x="1985" y="2270"/>
                <a:ext cx="0" cy="8"/>
              </a:xfrm>
              <a:custGeom>
                <a:avLst/>
                <a:gdLst>
                  <a:gd name="T0" fmla="*/ 0 h 15"/>
                  <a:gd name="T1" fmla="*/ 0 h 15"/>
                  <a:gd name="T2" fmla="*/ 15 h 1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5">
                    <a:moveTo>
                      <a:pt x="0" y="0"/>
                    </a:moveTo>
                    <a:lnTo>
                      <a:pt x="0" y="0"/>
                    </a:lnTo>
                    <a:lnTo>
                      <a:pt x="0" y="1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2" name="Freeform 399"/>
              <p:cNvSpPr>
                <a:spLocks/>
              </p:cNvSpPr>
              <p:nvPr/>
            </p:nvSpPr>
            <p:spPr bwMode="auto">
              <a:xfrm>
                <a:off x="1985" y="2276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  <a:gd name="T3" fmla="*/ 0 h 8"/>
                  <a:gd name="T4" fmla="*/ 8 h 8"/>
                  <a:gd name="T5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3" name="Freeform 400"/>
              <p:cNvSpPr>
                <a:spLocks/>
              </p:cNvSpPr>
              <p:nvPr/>
            </p:nvSpPr>
            <p:spPr bwMode="auto">
              <a:xfrm>
                <a:off x="1985" y="2278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4" name="Freeform 401"/>
              <p:cNvSpPr>
                <a:spLocks/>
              </p:cNvSpPr>
              <p:nvPr/>
            </p:nvSpPr>
            <p:spPr bwMode="auto">
              <a:xfrm>
                <a:off x="1985" y="2282"/>
                <a:ext cx="0" cy="15"/>
              </a:xfrm>
              <a:custGeom>
                <a:avLst/>
                <a:gdLst>
                  <a:gd name="T0" fmla="*/ 0 h 30"/>
                  <a:gd name="T1" fmla="*/ 0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0"/>
                    </a:lnTo>
                    <a:lnTo>
                      <a:pt x="0" y="3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5" name="Freeform 402"/>
              <p:cNvSpPr>
                <a:spLocks/>
              </p:cNvSpPr>
              <p:nvPr/>
            </p:nvSpPr>
            <p:spPr bwMode="auto">
              <a:xfrm>
                <a:off x="1985" y="2308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6" name="Freeform 403"/>
              <p:cNvSpPr>
                <a:spLocks/>
              </p:cNvSpPr>
              <p:nvPr/>
            </p:nvSpPr>
            <p:spPr bwMode="auto">
              <a:xfrm>
                <a:off x="1985" y="2312"/>
                <a:ext cx="0" cy="4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7" name="Freeform 404"/>
              <p:cNvSpPr>
                <a:spLocks/>
              </p:cNvSpPr>
              <p:nvPr/>
            </p:nvSpPr>
            <p:spPr bwMode="auto">
              <a:xfrm>
                <a:off x="1985" y="2314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  <a:gd name="T3" fmla="*/ 0 h 8"/>
                  <a:gd name="T4" fmla="*/ 8 h 8"/>
                  <a:gd name="T5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8" name="Freeform 405"/>
              <p:cNvSpPr>
                <a:spLocks/>
              </p:cNvSpPr>
              <p:nvPr/>
            </p:nvSpPr>
            <p:spPr bwMode="auto">
              <a:xfrm>
                <a:off x="1985" y="2316"/>
                <a:ext cx="0" cy="7"/>
              </a:xfrm>
              <a:custGeom>
                <a:avLst/>
                <a:gdLst>
                  <a:gd name="T0" fmla="*/ 0 h 15"/>
                  <a:gd name="T1" fmla="*/ 0 h 15"/>
                  <a:gd name="T2" fmla="*/ 15 h 1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5">
                    <a:moveTo>
                      <a:pt x="0" y="0"/>
                    </a:moveTo>
                    <a:lnTo>
                      <a:pt x="0" y="0"/>
                    </a:lnTo>
                    <a:lnTo>
                      <a:pt x="0" y="1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6" name="Group 607"/>
            <p:cNvGrpSpPr>
              <a:grpSpLocks/>
            </p:cNvGrpSpPr>
            <p:nvPr/>
          </p:nvGrpSpPr>
          <p:grpSpPr bwMode="auto">
            <a:xfrm>
              <a:off x="2770188" y="3709607"/>
              <a:ext cx="2847975" cy="2620963"/>
              <a:chOff x="1985" y="2331"/>
              <a:chExt cx="1794" cy="1651"/>
            </a:xfrm>
          </p:grpSpPr>
          <p:sp>
            <p:nvSpPr>
              <p:cNvPr id="1659" name="Freeform 407"/>
              <p:cNvSpPr>
                <a:spLocks/>
              </p:cNvSpPr>
              <p:nvPr/>
            </p:nvSpPr>
            <p:spPr bwMode="auto">
              <a:xfrm>
                <a:off x="1985" y="2331"/>
                <a:ext cx="0" cy="8"/>
              </a:xfrm>
              <a:custGeom>
                <a:avLst/>
                <a:gdLst>
                  <a:gd name="T0" fmla="*/ 0 h 15"/>
                  <a:gd name="T1" fmla="*/ 0 h 15"/>
                  <a:gd name="T2" fmla="*/ 15 h 1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5">
                    <a:moveTo>
                      <a:pt x="0" y="0"/>
                    </a:moveTo>
                    <a:lnTo>
                      <a:pt x="0" y="0"/>
                    </a:lnTo>
                    <a:lnTo>
                      <a:pt x="0" y="1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0" name="Freeform 408"/>
              <p:cNvSpPr>
                <a:spLocks/>
              </p:cNvSpPr>
              <p:nvPr/>
            </p:nvSpPr>
            <p:spPr bwMode="auto">
              <a:xfrm>
                <a:off x="1985" y="2346"/>
                <a:ext cx="0" cy="140"/>
              </a:xfrm>
              <a:custGeom>
                <a:avLst/>
                <a:gdLst>
                  <a:gd name="T0" fmla="*/ 0 h 276"/>
                  <a:gd name="T1" fmla="*/ 0 h 276"/>
                  <a:gd name="T2" fmla="*/ 276 h 27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76">
                    <a:moveTo>
                      <a:pt x="0" y="0"/>
                    </a:moveTo>
                    <a:lnTo>
                      <a:pt x="0" y="0"/>
                    </a:lnTo>
                    <a:lnTo>
                      <a:pt x="0" y="276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1" name="Freeform 409"/>
              <p:cNvSpPr>
                <a:spLocks/>
              </p:cNvSpPr>
              <p:nvPr/>
            </p:nvSpPr>
            <p:spPr bwMode="auto">
              <a:xfrm>
                <a:off x="1985" y="2486"/>
                <a:ext cx="0" cy="139"/>
              </a:xfrm>
              <a:custGeom>
                <a:avLst/>
                <a:gdLst>
                  <a:gd name="T0" fmla="*/ 0 h 276"/>
                  <a:gd name="T1" fmla="*/ 0 h 276"/>
                  <a:gd name="T2" fmla="*/ 276 h 27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76">
                    <a:moveTo>
                      <a:pt x="0" y="0"/>
                    </a:moveTo>
                    <a:lnTo>
                      <a:pt x="0" y="0"/>
                    </a:lnTo>
                    <a:lnTo>
                      <a:pt x="0" y="276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2" name="Freeform 410"/>
              <p:cNvSpPr>
                <a:spLocks/>
              </p:cNvSpPr>
              <p:nvPr/>
            </p:nvSpPr>
            <p:spPr bwMode="auto">
              <a:xfrm>
                <a:off x="1985" y="2633"/>
                <a:ext cx="0" cy="7"/>
              </a:xfrm>
              <a:custGeom>
                <a:avLst/>
                <a:gdLst>
                  <a:gd name="T0" fmla="*/ 0 h 15"/>
                  <a:gd name="T1" fmla="*/ 0 h 15"/>
                  <a:gd name="T2" fmla="*/ 15 h 1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5">
                    <a:moveTo>
                      <a:pt x="0" y="0"/>
                    </a:moveTo>
                    <a:lnTo>
                      <a:pt x="0" y="0"/>
                    </a:lnTo>
                    <a:lnTo>
                      <a:pt x="0" y="1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3" name="Freeform 411"/>
              <p:cNvSpPr>
                <a:spLocks/>
              </p:cNvSpPr>
              <p:nvPr/>
            </p:nvSpPr>
            <p:spPr bwMode="auto">
              <a:xfrm>
                <a:off x="1985" y="2648"/>
                <a:ext cx="0" cy="7"/>
              </a:xfrm>
              <a:custGeom>
                <a:avLst/>
                <a:gdLst>
                  <a:gd name="T0" fmla="*/ 0 h 15"/>
                  <a:gd name="T1" fmla="*/ 0 h 15"/>
                  <a:gd name="T2" fmla="*/ 15 h 1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5">
                    <a:moveTo>
                      <a:pt x="0" y="0"/>
                    </a:moveTo>
                    <a:lnTo>
                      <a:pt x="0" y="0"/>
                    </a:lnTo>
                    <a:lnTo>
                      <a:pt x="0" y="1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4" name="Freeform 412"/>
              <p:cNvSpPr>
                <a:spLocks/>
              </p:cNvSpPr>
              <p:nvPr/>
            </p:nvSpPr>
            <p:spPr bwMode="auto">
              <a:xfrm>
                <a:off x="1985" y="2653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5" name="Freeform 413"/>
              <p:cNvSpPr>
                <a:spLocks/>
              </p:cNvSpPr>
              <p:nvPr/>
            </p:nvSpPr>
            <p:spPr bwMode="auto">
              <a:xfrm>
                <a:off x="1985" y="2655"/>
                <a:ext cx="0" cy="4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6" name="Freeform 414"/>
              <p:cNvSpPr>
                <a:spLocks/>
              </p:cNvSpPr>
              <p:nvPr/>
            </p:nvSpPr>
            <p:spPr bwMode="auto">
              <a:xfrm>
                <a:off x="1985" y="2659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7" name="Freeform 415"/>
              <p:cNvSpPr>
                <a:spLocks/>
              </p:cNvSpPr>
              <p:nvPr/>
            </p:nvSpPr>
            <p:spPr bwMode="auto">
              <a:xfrm>
                <a:off x="1985" y="2674"/>
                <a:ext cx="0" cy="15"/>
              </a:xfrm>
              <a:custGeom>
                <a:avLst/>
                <a:gdLst>
                  <a:gd name="T0" fmla="*/ 0 h 30"/>
                  <a:gd name="T1" fmla="*/ 0 h 30"/>
                  <a:gd name="T2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0"/>
                    </a:lnTo>
                    <a:lnTo>
                      <a:pt x="0" y="3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8" name="Freeform 416"/>
              <p:cNvSpPr>
                <a:spLocks/>
              </p:cNvSpPr>
              <p:nvPr/>
            </p:nvSpPr>
            <p:spPr bwMode="auto">
              <a:xfrm>
                <a:off x="1985" y="2689"/>
                <a:ext cx="0" cy="4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9" name="Freeform 417"/>
              <p:cNvSpPr>
                <a:spLocks/>
              </p:cNvSpPr>
              <p:nvPr/>
            </p:nvSpPr>
            <p:spPr bwMode="auto">
              <a:xfrm>
                <a:off x="1985" y="2691"/>
                <a:ext cx="0" cy="4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0" name="Freeform 418"/>
              <p:cNvSpPr>
                <a:spLocks/>
              </p:cNvSpPr>
              <p:nvPr/>
            </p:nvSpPr>
            <p:spPr bwMode="auto">
              <a:xfrm>
                <a:off x="1985" y="2693"/>
                <a:ext cx="0" cy="7"/>
              </a:xfrm>
              <a:custGeom>
                <a:avLst/>
                <a:gdLst>
                  <a:gd name="T0" fmla="*/ 0 h 15"/>
                  <a:gd name="T1" fmla="*/ 0 h 15"/>
                  <a:gd name="T2" fmla="*/ 15 h 1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5">
                    <a:moveTo>
                      <a:pt x="0" y="0"/>
                    </a:moveTo>
                    <a:lnTo>
                      <a:pt x="0" y="0"/>
                    </a:lnTo>
                    <a:lnTo>
                      <a:pt x="0" y="1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1" name="Freeform 419"/>
              <p:cNvSpPr>
                <a:spLocks/>
              </p:cNvSpPr>
              <p:nvPr/>
            </p:nvSpPr>
            <p:spPr bwMode="auto">
              <a:xfrm>
                <a:off x="1988" y="2749"/>
                <a:ext cx="4" cy="8"/>
              </a:xfrm>
              <a:custGeom>
                <a:avLst/>
                <a:gdLst>
                  <a:gd name="T0" fmla="*/ 0 w 7"/>
                  <a:gd name="T1" fmla="*/ 0 h 15"/>
                  <a:gd name="T2" fmla="*/ 0 w 7"/>
                  <a:gd name="T3" fmla="*/ 0 h 15"/>
                  <a:gd name="T4" fmla="*/ 7 w 7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5">
                    <a:moveTo>
                      <a:pt x="0" y="0"/>
                    </a:moveTo>
                    <a:lnTo>
                      <a:pt x="0" y="0"/>
                    </a:lnTo>
                    <a:lnTo>
                      <a:pt x="7" y="1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2" name="Freeform 420"/>
              <p:cNvSpPr>
                <a:spLocks/>
              </p:cNvSpPr>
              <p:nvPr/>
            </p:nvSpPr>
            <p:spPr bwMode="auto">
              <a:xfrm>
                <a:off x="1992" y="2755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  <a:gd name="T3" fmla="*/ 0 h 8"/>
                  <a:gd name="T4" fmla="*/ 8 h 8"/>
                  <a:gd name="T5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3" name="Freeform 421"/>
              <p:cNvSpPr>
                <a:spLocks/>
              </p:cNvSpPr>
              <p:nvPr/>
            </p:nvSpPr>
            <p:spPr bwMode="auto">
              <a:xfrm>
                <a:off x="1992" y="2757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4" name="Freeform 422"/>
              <p:cNvSpPr>
                <a:spLocks/>
              </p:cNvSpPr>
              <p:nvPr/>
            </p:nvSpPr>
            <p:spPr bwMode="auto">
              <a:xfrm>
                <a:off x="1992" y="2761"/>
                <a:ext cx="0" cy="3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5" name="Freeform 423"/>
              <p:cNvSpPr>
                <a:spLocks/>
              </p:cNvSpPr>
              <p:nvPr/>
            </p:nvSpPr>
            <p:spPr bwMode="auto">
              <a:xfrm>
                <a:off x="1996" y="2772"/>
                <a:ext cx="0" cy="12"/>
              </a:xfrm>
              <a:custGeom>
                <a:avLst/>
                <a:gdLst>
                  <a:gd name="T0" fmla="*/ 0 h 23"/>
                  <a:gd name="T1" fmla="*/ 0 h 23"/>
                  <a:gd name="T2" fmla="*/ 23 h 2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3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6" name="Freeform 424"/>
              <p:cNvSpPr>
                <a:spLocks/>
              </p:cNvSpPr>
              <p:nvPr/>
            </p:nvSpPr>
            <p:spPr bwMode="auto">
              <a:xfrm>
                <a:off x="2000" y="2795"/>
                <a:ext cx="0" cy="3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7" name="Freeform 425"/>
              <p:cNvSpPr>
                <a:spLocks/>
              </p:cNvSpPr>
              <p:nvPr/>
            </p:nvSpPr>
            <p:spPr bwMode="auto">
              <a:xfrm>
                <a:off x="2000" y="2798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8" name="Freeform 426"/>
              <p:cNvSpPr>
                <a:spLocks/>
              </p:cNvSpPr>
              <p:nvPr/>
            </p:nvSpPr>
            <p:spPr bwMode="auto">
              <a:xfrm>
                <a:off x="2000" y="2802"/>
                <a:ext cx="3" cy="4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7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0"/>
                    </a:lnTo>
                    <a:lnTo>
                      <a:pt x="7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9" name="Freeform 427"/>
              <p:cNvSpPr>
                <a:spLocks/>
              </p:cNvSpPr>
              <p:nvPr/>
            </p:nvSpPr>
            <p:spPr bwMode="auto">
              <a:xfrm>
                <a:off x="2003" y="2806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0" name="Freeform 428"/>
              <p:cNvSpPr>
                <a:spLocks/>
              </p:cNvSpPr>
              <p:nvPr/>
            </p:nvSpPr>
            <p:spPr bwMode="auto">
              <a:xfrm>
                <a:off x="2003" y="2821"/>
                <a:ext cx="4" cy="12"/>
              </a:xfrm>
              <a:custGeom>
                <a:avLst/>
                <a:gdLst>
                  <a:gd name="T0" fmla="*/ 0 w 7"/>
                  <a:gd name="T1" fmla="*/ 0 h 23"/>
                  <a:gd name="T2" fmla="*/ 0 w 7"/>
                  <a:gd name="T3" fmla="*/ 0 h 23"/>
                  <a:gd name="T4" fmla="*/ 7 w 7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3">
                    <a:moveTo>
                      <a:pt x="0" y="0"/>
                    </a:moveTo>
                    <a:lnTo>
                      <a:pt x="0" y="0"/>
                    </a:lnTo>
                    <a:lnTo>
                      <a:pt x="7" y="23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1" name="Freeform 429"/>
              <p:cNvSpPr>
                <a:spLocks/>
              </p:cNvSpPr>
              <p:nvPr/>
            </p:nvSpPr>
            <p:spPr bwMode="auto">
              <a:xfrm>
                <a:off x="2007" y="2840"/>
                <a:ext cx="4" cy="4"/>
              </a:xfrm>
              <a:custGeom>
                <a:avLst/>
                <a:gdLst>
                  <a:gd name="T0" fmla="*/ 0 w 8"/>
                  <a:gd name="T1" fmla="*/ 0 h 7"/>
                  <a:gd name="T2" fmla="*/ 0 w 8"/>
                  <a:gd name="T3" fmla="*/ 0 h 7"/>
                  <a:gd name="T4" fmla="*/ 8 w 8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0" y="0"/>
                    </a:lnTo>
                    <a:lnTo>
                      <a:pt x="8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2" name="Freeform 430"/>
              <p:cNvSpPr>
                <a:spLocks/>
              </p:cNvSpPr>
              <p:nvPr/>
            </p:nvSpPr>
            <p:spPr bwMode="auto">
              <a:xfrm>
                <a:off x="2011" y="2844"/>
                <a:ext cx="0" cy="3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3" name="Freeform 431"/>
              <p:cNvSpPr>
                <a:spLocks/>
              </p:cNvSpPr>
              <p:nvPr/>
            </p:nvSpPr>
            <p:spPr bwMode="auto">
              <a:xfrm>
                <a:off x="2011" y="2846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4" name="Freeform 432"/>
              <p:cNvSpPr>
                <a:spLocks/>
              </p:cNvSpPr>
              <p:nvPr/>
            </p:nvSpPr>
            <p:spPr bwMode="auto">
              <a:xfrm>
                <a:off x="2011" y="2847"/>
                <a:ext cx="0" cy="8"/>
              </a:xfrm>
              <a:custGeom>
                <a:avLst/>
                <a:gdLst>
                  <a:gd name="T0" fmla="*/ 0 h 15"/>
                  <a:gd name="T1" fmla="*/ 0 h 15"/>
                  <a:gd name="T2" fmla="*/ 15 h 1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5">
                    <a:moveTo>
                      <a:pt x="0" y="0"/>
                    </a:moveTo>
                    <a:lnTo>
                      <a:pt x="0" y="0"/>
                    </a:lnTo>
                    <a:lnTo>
                      <a:pt x="0" y="1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5" name="Freeform 433"/>
              <p:cNvSpPr>
                <a:spLocks/>
              </p:cNvSpPr>
              <p:nvPr/>
            </p:nvSpPr>
            <p:spPr bwMode="auto">
              <a:xfrm>
                <a:off x="2025" y="2900"/>
                <a:ext cx="4" cy="8"/>
              </a:xfrm>
              <a:custGeom>
                <a:avLst/>
                <a:gdLst>
                  <a:gd name="T0" fmla="*/ 0 w 8"/>
                  <a:gd name="T1" fmla="*/ 0 h 15"/>
                  <a:gd name="T2" fmla="*/ 0 w 8"/>
                  <a:gd name="T3" fmla="*/ 0 h 15"/>
                  <a:gd name="T4" fmla="*/ 8 w 8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5">
                    <a:moveTo>
                      <a:pt x="0" y="0"/>
                    </a:moveTo>
                    <a:lnTo>
                      <a:pt x="0" y="0"/>
                    </a:lnTo>
                    <a:lnTo>
                      <a:pt x="8" y="1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6" name="Freeform 434"/>
              <p:cNvSpPr>
                <a:spLocks/>
              </p:cNvSpPr>
              <p:nvPr/>
            </p:nvSpPr>
            <p:spPr bwMode="auto">
              <a:xfrm>
                <a:off x="2029" y="2908"/>
                <a:ext cx="0" cy="3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7" name="Freeform 435"/>
              <p:cNvSpPr>
                <a:spLocks/>
              </p:cNvSpPr>
              <p:nvPr/>
            </p:nvSpPr>
            <p:spPr bwMode="auto">
              <a:xfrm>
                <a:off x="2029" y="2911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8" name="Freeform 436"/>
              <p:cNvSpPr>
                <a:spLocks/>
              </p:cNvSpPr>
              <p:nvPr/>
            </p:nvSpPr>
            <p:spPr bwMode="auto">
              <a:xfrm>
                <a:off x="2029" y="2915"/>
                <a:ext cx="7" cy="12"/>
              </a:xfrm>
              <a:custGeom>
                <a:avLst/>
                <a:gdLst>
                  <a:gd name="T0" fmla="*/ 0 w 14"/>
                  <a:gd name="T1" fmla="*/ 0 h 22"/>
                  <a:gd name="T2" fmla="*/ 0 w 14"/>
                  <a:gd name="T3" fmla="*/ 0 h 22"/>
                  <a:gd name="T4" fmla="*/ 14 w 14"/>
                  <a:gd name="T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22">
                    <a:moveTo>
                      <a:pt x="0" y="0"/>
                    </a:moveTo>
                    <a:lnTo>
                      <a:pt x="0" y="0"/>
                    </a:lnTo>
                    <a:lnTo>
                      <a:pt x="14" y="22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9" name="Freeform 437"/>
              <p:cNvSpPr>
                <a:spLocks/>
              </p:cNvSpPr>
              <p:nvPr/>
            </p:nvSpPr>
            <p:spPr bwMode="auto">
              <a:xfrm>
                <a:off x="2044" y="2945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90" name="Freeform 438"/>
              <p:cNvSpPr>
                <a:spLocks/>
              </p:cNvSpPr>
              <p:nvPr/>
            </p:nvSpPr>
            <p:spPr bwMode="auto">
              <a:xfrm>
                <a:off x="2044" y="2949"/>
                <a:ext cx="3" cy="4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7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0"/>
                    </a:lnTo>
                    <a:lnTo>
                      <a:pt x="7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91" name="Freeform 439"/>
              <p:cNvSpPr>
                <a:spLocks/>
              </p:cNvSpPr>
              <p:nvPr/>
            </p:nvSpPr>
            <p:spPr bwMode="auto">
              <a:xfrm>
                <a:off x="2047" y="2953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92" name="Freeform 440"/>
              <p:cNvSpPr>
                <a:spLocks/>
              </p:cNvSpPr>
              <p:nvPr/>
            </p:nvSpPr>
            <p:spPr bwMode="auto">
              <a:xfrm>
                <a:off x="2047" y="2957"/>
                <a:ext cx="4" cy="3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7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0"/>
                    </a:lnTo>
                    <a:lnTo>
                      <a:pt x="7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93" name="Freeform 441"/>
              <p:cNvSpPr>
                <a:spLocks/>
              </p:cNvSpPr>
              <p:nvPr/>
            </p:nvSpPr>
            <p:spPr bwMode="auto">
              <a:xfrm>
                <a:off x="2055" y="2968"/>
                <a:ext cx="26" cy="72"/>
              </a:xfrm>
              <a:custGeom>
                <a:avLst/>
                <a:gdLst>
                  <a:gd name="T0" fmla="*/ 0 w 51"/>
                  <a:gd name="T1" fmla="*/ 0 h 142"/>
                  <a:gd name="T2" fmla="*/ 0 w 51"/>
                  <a:gd name="T3" fmla="*/ 0 h 142"/>
                  <a:gd name="T4" fmla="*/ 51 w 51"/>
                  <a:gd name="T5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142">
                    <a:moveTo>
                      <a:pt x="0" y="0"/>
                    </a:moveTo>
                    <a:lnTo>
                      <a:pt x="0" y="0"/>
                    </a:lnTo>
                    <a:lnTo>
                      <a:pt x="51" y="142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94" name="Freeform 442"/>
              <p:cNvSpPr>
                <a:spLocks/>
              </p:cNvSpPr>
              <p:nvPr/>
            </p:nvSpPr>
            <p:spPr bwMode="auto">
              <a:xfrm>
                <a:off x="2081" y="3040"/>
                <a:ext cx="29" cy="67"/>
              </a:xfrm>
              <a:custGeom>
                <a:avLst/>
                <a:gdLst>
                  <a:gd name="T0" fmla="*/ 0 w 58"/>
                  <a:gd name="T1" fmla="*/ 0 h 134"/>
                  <a:gd name="T2" fmla="*/ 0 w 58"/>
                  <a:gd name="T3" fmla="*/ 0 h 134"/>
                  <a:gd name="T4" fmla="*/ 58 w 58"/>
                  <a:gd name="T5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134">
                    <a:moveTo>
                      <a:pt x="0" y="0"/>
                    </a:moveTo>
                    <a:lnTo>
                      <a:pt x="0" y="0"/>
                    </a:lnTo>
                    <a:lnTo>
                      <a:pt x="58" y="134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95" name="Freeform 443"/>
              <p:cNvSpPr>
                <a:spLocks/>
              </p:cNvSpPr>
              <p:nvPr/>
            </p:nvSpPr>
            <p:spPr bwMode="auto">
              <a:xfrm>
                <a:off x="2114" y="3119"/>
                <a:ext cx="4" cy="4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7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0"/>
                    </a:lnTo>
                    <a:lnTo>
                      <a:pt x="7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96" name="Freeform 444"/>
              <p:cNvSpPr>
                <a:spLocks/>
              </p:cNvSpPr>
              <p:nvPr/>
            </p:nvSpPr>
            <p:spPr bwMode="auto">
              <a:xfrm>
                <a:off x="2118" y="3123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97" name="Freeform 445"/>
              <p:cNvSpPr>
                <a:spLocks/>
              </p:cNvSpPr>
              <p:nvPr/>
            </p:nvSpPr>
            <p:spPr bwMode="auto">
              <a:xfrm>
                <a:off x="2118" y="3127"/>
                <a:ext cx="0" cy="3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98" name="Freeform 446"/>
              <p:cNvSpPr>
                <a:spLocks/>
              </p:cNvSpPr>
              <p:nvPr/>
            </p:nvSpPr>
            <p:spPr bwMode="auto">
              <a:xfrm>
                <a:off x="2118" y="3130"/>
                <a:ext cx="3" cy="4"/>
              </a:xfrm>
              <a:custGeom>
                <a:avLst/>
                <a:gdLst>
                  <a:gd name="T0" fmla="*/ 0 w 7"/>
                  <a:gd name="T1" fmla="*/ 0 h 8"/>
                  <a:gd name="T2" fmla="*/ 0 w 7"/>
                  <a:gd name="T3" fmla="*/ 0 h 8"/>
                  <a:gd name="T4" fmla="*/ 7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0" y="0"/>
                    </a:lnTo>
                    <a:lnTo>
                      <a:pt x="7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99" name="Freeform 447"/>
              <p:cNvSpPr>
                <a:spLocks/>
              </p:cNvSpPr>
              <p:nvPr/>
            </p:nvSpPr>
            <p:spPr bwMode="auto">
              <a:xfrm>
                <a:off x="2129" y="3153"/>
                <a:ext cx="3" cy="11"/>
              </a:xfrm>
              <a:custGeom>
                <a:avLst/>
                <a:gdLst>
                  <a:gd name="T0" fmla="*/ 0 w 7"/>
                  <a:gd name="T1" fmla="*/ 0 h 22"/>
                  <a:gd name="T2" fmla="*/ 0 w 7"/>
                  <a:gd name="T3" fmla="*/ 0 h 22"/>
                  <a:gd name="T4" fmla="*/ 7 w 7"/>
                  <a:gd name="T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2">
                    <a:moveTo>
                      <a:pt x="0" y="0"/>
                    </a:moveTo>
                    <a:lnTo>
                      <a:pt x="0" y="0"/>
                    </a:lnTo>
                    <a:lnTo>
                      <a:pt x="7" y="22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00" name="Freeform 448"/>
              <p:cNvSpPr>
                <a:spLocks/>
              </p:cNvSpPr>
              <p:nvPr/>
            </p:nvSpPr>
            <p:spPr bwMode="auto">
              <a:xfrm>
                <a:off x="2132" y="3164"/>
                <a:ext cx="4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8 w 8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lnTo>
                      <a:pt x="0" y="0"/>
                    </a:lnTo>
                    <a:lnTo>
                      <a:pt x="8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01" name="Freeform 449"/>
              <p:cNvSpPr>
                <a:spLocks/>
              </p:cNvSpPr>
              <p:nvPr/>
            </p:nvSpPr>
            <p:spPr bwMode="auto">
              <a:xfrm>
                <a:off x="2136" y="3168"/>
                <a:ext cx="0" cy="4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02" name="Freeform 450"/>
              <p:cNvSpPr>
                <a:spLocks/>
              </p:cNvSpPr>
              <p:nvPr/>
            </p:nvSpPr>
            <p:spPr bwMode="auto">
              <a:xfrm>
                <a:off x="2136" y="3172"/>
                <a:ext cx="4" cy="4"/>
              </a:xfrm>
              <a:custGeom>
                <a:avLst/>
                <a:gdLst>
                  <a:gd name="T0" fmla="*/ 0 w 7"/>
                  <a:gd name="T1" fmla="*/ 0 h 8"/>
                  <a:gd name="T2" fmla="*/ 0 w 7"/>
                  <a:gd name="T3" fmla="*/ 0 h 8"/>
                  <a:gd name="T4" fmla="*/ 7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0" y="0"/>
                    </a:lnTo>
                    <a:lnTo>
                      <a:pt x="7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03" name="Freeform 451"/>
              <p:cNvSpPr>
                <a:spLocks/>
              </p:cNvSpPr>
              <p:nvPr/>
            </p:nvSpPr>
            <p:spPr bwMode="auto">
              <a:xfrm>
                <a:off x="2162" y="3221"/>
                <a:ext cx="4" cy="4"/>
              </a:xfrm>
              <a:custGeom>
                <a:avLst/>
                <a:gdLst>
                  <a:gd name="T0" fmla="*/ 0 w 7"/>
                  <a:gd name="T1" fmla="*/ 0 h 8"/>
                  <a:gd name="T2" fmla="*/ 0 w 7"/>
                  <a:gd name="T3" fmla="*/ 0 h 8"/>
                  <a:gd name="T4" fmla="*/ 7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0" y="0"/>
                    </a:lnTo>
                    <a:lnTo>
                      <a:pt x="7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04" name="Freeform 452"/>
              <p:cNvSpPr>
                <a:spLocks/>
              </p:cNvSpPr>
              <p:nvPr/>
            </p:nvSpPr>
            <p:spPr bwMode="auto">
              <a:xfrm>
                <a:off x="2166" y="3225"/>
                <a:ext cx="0" cy="3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05" name="Freeform 453"/>
              <p:cNvSpPr>
                <a:spLocks/>
              </p:cNvSpPr>
              <p:nvPr/>
            </p:nvSpPr>
            <p:spPr bwMode="auto">
              <a:xfrm>
                <a:off x="2166" y="3228"/>
                <a:ext cx="3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06" name="Freeform 454"/>
              <p:cNvSpPr>
                <a:spLocks/>
              </p:cNvSpPr>
              <p:nvPr/>
            </p:nvSpPr>
            <p:spPr bwMode="auto">
              <a:xfrm>
                <a:off x="2169" y="3228"/>
                <a:ext cx="11" cy="19"/>
              </a:xfrm>
              <a:custGeom>
                <a:avLst/>
                <a:gdLst>
                  <a:gd name="T0" fmla="*/ 0 w 22"/>
                  <a:gd name="T1" fmla="*/ 0 h 38"/>
                  <a:gd name="T2" fmla="*/ 0 w 22"/>
                  <a:gd name="T3" fmla="*/ 0 h 38"/>
                  <a:gd name="T4" fmla="*/ 22 w 22"/>
                  <a:gd name="T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38">
                    <a:moveTo>
                      <a:pt x="0" y="0"/>
                    </a:moveTo>
                    <a:lnTo>
                      <a:pt x="0" y="0"/>
                    </a:lnTo>
                    <a:lnTo>
                      <a:pt x="22" y="3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07" name="Freeform 455"/>
              <p:cNvSpPr>
                <a:spLocks/>
              </p:cNvSpPr>
              <p:nvPr/>
            </p:nvSpPr>
            <p:spPr bwMode="auto">
              <a:xfrm>
                <a:off x="2184" y="3255"/>
                <a:ext cx="4" cy="3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7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0"/>
                    </a:lnTo>
                    <a:lnTo>
                      <a:pt x="7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08" name="Freeform 456"/>
              <p:cNvSpPr>
                <a:spLocks/>
              </p:cNvSpPr>
              <p:nvPr/>
            </p:nvSpPr>
            <p:spPr bwMode="auto">
              <a:xfrm>
                <a:off x="2188" y="3258"/>
                <a:ext cx="3" cy="5"/>
              </a:xfrm>
              <a:custGeom>
                <a:avLst/>
                <a:gdLst>
                  <a:gd name="T0" fmla="*/ 0 w 7"/>
                  <a:gd name="T1" fmla="*/ 0 h 8"/>
                  <a:gd name="T2" fmla="*/ 0 w 7"/>
                  <a:gd name="T3" fmla="*/ 0 h 8"/>
                  <a:gd name="T4" fmla="*/ 7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0" y="0"/>
                    </a:lnTo>
                    <a:lnTo>
                      <a:pt x="7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09" name="Freeform 457"/>
              <p:cNvSpPr>
                <a:spLocks/>
              </p:cNvSpPr>
              <p:nvPr/>
            </p:nvSpPr>
            <p:spPr bwMode="auto">
              <a:xfrm>
                <a:off x="2191" y="3261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10" name="Freeform 458"/>
              <p:cNvSpPr>
                <a:spLocks/>
              </p:cNvSpPr>
              <p:nvPr/>
            </p:nvSpPr>
            <p:spPr bwMode="auto">
              <a:xfrm>
                <a:off x="2191" y="3263"/>
                <a:ext cx="26" cy="37"/>
              </a:xfrm>
              <a:custGeom>
                <a:avLst/>
                <a:gdLst>
                  <a:gd name="T0" fmla="*/ 0 w 51"/>
                  <a:gd name="T1" fmla="*/ 0 h 74"/>
                  <a:gd name="T2" fmla="*/ 0 w 51"/>
                  <a:gd name="T3" fmla="*/ 0 h 74"/>
                  <a:gd name="T4" fmla="*/ 51 w 51"/>
                  <a:gd name="T5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74">
                    <a:moveTo>
                      <a:pt x="0" y="0"/>
                    </a:moveTo>
                    <a:lnTo>
                      <a:pt x="0" y="0"/>
                    </a:lnTo>
                    <a:lnTo>
                      <a:pt x="51" y="74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11" name="Freeform 459"/>
              <p:cNvSpPr>
                <a:spLocks/>
              </p:cNvSpPr>
              <p:nvPr/>
            </p:nvSpPr>
            <p:spPr bwMode="auto">
              <a:xfrm>
                <a:off x="2217" y="3300"/>
                <a:ext cx="22" cy="38"/>
              </a:xfrm>
              <a:custGeom>
                <a:avLst/>
                <a:gdLst>
                  <a:gd name="T0" fmla="*/ 0 w 44"/>
                  <a:gd name="T1" fmla="*/ 0 h 75"/>
                  <a:gd name="T2" fmla="*/ 0 w 44"/>
                  <a:gd name="T3" fmla="*/ 0 h 75"/>
                  <a:gd name="T4" fmla="*/ 44 w 44"/>
                  <a:gd name="T5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75">
                    <a:moveTo>
                      <a:pt x="0" y="0"/>
                    </a:moveTo>
                    <a:lnTo>
                      <a:pt x="0" y="0"/>
                    </a:lnTo>
                    <a:lnTo>
                      <a:pt x="44" y="7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12" name="Freeform 460"/>
              <p:cNvSpPr>
                <a:spLocks/>
              </p:cNvSpPr>
              <p:nvPr/>
            </p:nvSpPr>
            <p:spPr bwMode="auto">
              <a:xfrm>
                <a:off x="2239" y="3338"/>
                <a:ext cx="4" cy="3"/>
              </a:xfrm>
              <a:custGeom>
                <a:avLst/>
                <a:gdLst>
                  <a:gd name="T0" fmla="*/ 0 w 8"/>
                  <a:gd name="T1" fmla="*/ 0 h 7"/>
                  <a:gd name="T2" fmla="*/ 0 w 8"/>
                  <a:gd name="T3" fmla="*/ 0 h 7"/>
                  <a:gd name="T4" fmla="*/ 8 w 8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0" y="0"/>
                    </a:lnTo>
                    <a:lnTo>
                      <a:pt x="8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13" name="Freeform 461"/>
              <p:cNvSpPr>
                <a:spLocks/>
              </p:cNvSpPr>
              <p:nvPr/>
            </p:nvSpPr>
            <p:spPr bwMode="auto">
              <a:xfrm>
                <a:off x="2243" y="3340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14" name="Freeform 462"/>
              <p:cNvSpPr>
                <a:spLocks/>
              </p:cNvSpPr>
              <p:nvPr/>
            </p:nvSpPr>
            <p:spPr bwMode="auto">
              <a:xfrm>
                <a:off x="2243" y="3341"/>
                <a:ext cx="4" cy="8"/>
              </a:xfrm>
              <a:custGeom>
                <a:avLst/>
                <a:gdLst>
                  <a:gd name="T0" fmla="*/ 0 w 7"/>
                  <a:gd name="T1" fmla="*/ 0 h 15"/>
                  <a:gd name="T2" fmla="*/ 0 w 7"/>
                  <a:gd name="T3" fmla="*/ 0 h 15"/>
                  <a:gd name="T4" fmla="*/ 7 w 7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5">
                    <a:moveTo>
                      <a:pt x="0" y="0"/>
                    </a:moveTo>
                    <a:lnTo>
                      <a:pt x="0" y="0"/>
                    </a:lnTo>
                    <a:lnTo>
                      <a:pt x="7" y="1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15" name="Freeform 463"/>
              <p:cNvSpPr>
                <a:spLocks/>
              </p:cNvSpPr>
              <p:nvPr/>
            </p:nvSpPr>
            <p:spPr bwMode="auto">
              <a:xfrm>
                <a:off x="2254" y="3356"/>
                <a:ext cx="11" cy="16"/>
              </a:xfrm>
              <a:custGeom>
                <a:avLst/>
                <a:gdLst>
                  <a:gd name="T0" fmla="*/ 0 w 23"/>
                  <a:gd name="T1" fmla="*/ 0 h 30"/>
                  <a:gd name="T2" fmla="*/ 0 w 23"/>
                  <a:gd name="T3" fmla="*/ 0 h 30"/>
                  <a:gd name="T4" fmla="*/ 23 w 23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30">
                    <a:moveTo>
                      <a:pt x="0" y="0"/>
                    </a:moveTo>
                    <a:lnTo>
                      <a:pt x="0" y="0"/>
                    </a:lnTo>
                    <a:lnTo>
                      <a:pt x="23" y="3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16" name="Freeform 464"/>
              <p:cNvSpPr>
                <a:spLocks/>
              </p:cNvSpPr>
              <p:nvPr/>
            </p:nvSpPr>
            <p:spPr bwMode="auto">
              <a:xfrm>
                <a:off x="2265" y="3372"/>
                <a:ext cx="0" cy="3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17" name="Freeform 465"/>
              <p:cNvSpPr>
                <a:spLocks/>
              </p:cNvSpPr>
              <p:nvPr/>
            </p:nvSpPr>
            <p:spPr bwMode="auto">
              <a:xfrm>
                <a:off x="2265" y="3375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18" name="Freeform 466"/>
              <p:cNvSpPr>
                <a:spLocks/>
              </p:cNvSpPr>
              <p:nvPr/>
            </p:nvSpPr>
            <p:spPr bwMode="auto">
              <a:xfrm>
                <a:off x="2265" y="3379"/>
                <a:ext cx="8" cy="4"/>
              </a:xfrm>
              <a:custGeom>
                <a:avLst/>
                <a:gdLst>
                  <a:gd name="T0" fmla="*/ 0 w 14"/>
                  <a:gd name="T1" fmla="*/ 0 h 7"/>
                  <a:gd name="T2" fmla="*/ 0 w 14"/>
                  <a:gd name="T3" fmla="*/ 0 h 7"/>
                  <a:gd name="T4" fmla="*/ 14 w 14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0" y="0"/>
                    </a:lnTo>
                    <a:lnTo>
                      <a:pt x="14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19" name="Freeform 467"/>
              <p:cNvSpPr>
                <a:spLocks/>
              </p:cNvSpPr>
              <p:nvPr/>
            </p:nvSpPr>
            <p:spPr bwMode="auto">
              <a:xfrm>
                <a:off x="2302" y="3421"/>
                <a:ext cx="4" cy="3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7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0"/>
                    </a:lnTo>
                    <a:lnTo>
                      <a:pt x="7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20" name="Freeform 468"/>
              <p:cNvSpPr>
                <a:spLocks/>
              </p:cNvSpPr>
              <p:nvPr/>
            </p:nvSpPr>
            <p:spPr bwMode="auto">
              <a:xfrm>
                <a:off x="2306" y="3424"/>
                <a:ext cx="3" cy="4"/>
              </a:xfrm>
              <a:custGeom>
                <a:avLst/>
                <a:gdLst>
                  <a:gd name="T0" fmla="*/ 0 w 7"/>
                  <a:gd name="T1" fmla="*/ 0 h 8"/>
                  <a:gd name="T2" fmla="*/ 0 w 7"/>
                  <a:gd name="T3" fmla="*/ 0 h 8"/>
                  <a:gd name="T4" fmla="*/ 7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0" y="0"/>
                    </a:lnTo>
                    <a:lnTo>
                      <a:pt x="7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21" name="Freeform 469"/>
              <p:cNvSpPr>
                <a:spLocks/>
              </p:cNvSpPr>
              <p:nvPr/>
            </p:nvSpPr>
            <p:spPr bwMode="auto">
              <a:xfrm>
                <a:off x="2309" y="3428"/>
                <a:ext cx="0" cy="4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22" name="Freeform 470"/>
              <p:cNvSpPr>
                <a:spLocks/>
              </p:cNvSpPr>
              <p:nvPr/>
            </p:nvSpPr>
            <p:spPr bwMode="auto">
              <a:xfrm>
                <a:off x="2309" y="3432"/>
                <a:ext cx="11" cy="7"/>
              </a:xfrm>
              <a:custGeom>
                <a:avLst/>
                <a:gdLst>
                  <a:gd name="T0" fmla="*/ 0 w 22"/>
                  <a:gd name="T1" fmla="*/ 0 h 15"/>
                  <a:gd name="T2" fmla="*/ 0 w 22"/>
                  <a:gd name="T3" fmla="*/ 0 h 15"/>
                  <a:gd name="T4" fmla="*/ 22 w 22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5">
                    <a:moveTo>
                      <a:pt x="0" y="0"/>
                    </a:moveTo>
                    <a:lnTo>
                      <a:pt x="0" y="0"/>
                    </a:lnTo>
                    <a:lnTo>
                      <a:pt x="22" y="1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23" name="Freeform 471"/>
              <p:cNvSpPr>
                <a:spLocks/>
              </p:cNvSpPr>
              <p:nvPr/>
            </p:nvSpPr>
            <p:spPr bwMode="auto">
              <a:xfrm>
                <a:off x="2336" y="3454"/>
                <a:ext cx="3" cy="5"/>
              </a:xfrm>
              <a:custGeom>
                <a:avLst/>
                <a:gdLst>
                  <a:gd name="T0" fmla="*/ 0 w 7"/>
                  <a:gd name="T1" fmla="*/ 0 h 8"/>
                  <a:gd name="T2" fmla="*/ 0 w 7"/>
                  <a:gd name="T3" fmla="*/ 0 h 8"/>
                  <a:gd name="T4" fmla="*/ 7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0" y="0"/>
                    </a:lnTo>
                    <a:lnTo>
                      <a:pt x="7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24" name="Freeform 472"/>
              <p:cNvSpPr>
                <a:spLocks/>
              </p:cNvSpPr>
              <p:nvPr/>
            </p:nvSpPr>
            <p:spPr bwMode="auto">
              <a:xfrm>
                <a:off x="2339" y="3457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25" name="Freeform 473"/>
              <p:cNvSpPr>
                <a:spLocks/>
              </p:cNvSpPr>
              <p:nvPr/>
            </p:nvSpPr>
            <p:spPr bwMode="auto">
              <a:xfrm>
                <a:off x="2339" y="3459"/>
                <a:ext cx="4" cy="3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7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0"/>
                    </a:lnTo>
                    <a:lnTo>
                      <a:pt x="7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26" name="Freeform 474"/>
              <p:cNvSpPr>
                <a:spLocks/>
              </p:cNvSpPr>
              <p:nvPr/>
            </p:nvSpPr>
            <p:spPr bwMode="auto">
              <a:xfrm>
                <a:off x="2343" y="3462"/>
                <a:ext cx="3" cy="4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7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0"/>
                    </a:lnTo>
                    <a:lnTo>
                      <a:pt x="7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27" name="Freeform 475"/>
              <p:cNvSpPr>
                <a:spLocks/>
              </p:cNvSpPr>
              <p:nvPr/>
            </p:nvSpPr>
            <p:spPr bwMode="auto">
              <a:xfrm>
                <a:off x="2354" y="3473"/>
                <a:ext cx="52" cy="53"/>
              </a:xfrm>
              <a:custGeom>
                <a:avLst/>
                <a:gdLst>
                  <a:gd name="T0" fmla="*/ 0 w 103"/>
                  <a:gd name="T1" fmla="*/ 0 h 105"/>
                  <a:gd name="T2" fmla="*/ 0 w 103"/>
                  <a:gd name="T3" fmla="*/ 0 h 105"/>
                  <a:gd name="T4" fmla="*/ 103 w 103"/>
                  <a:gd name="T5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3" h="105">
                    <a:moveTo>
                      <a:pt x="0" y="0"/>
                    </a:moveTo>
                    <a:lnTo>
                      <a:pt x="0" y="0"/>
                    </a:lnTo>
                    <a:lnTo>
                      <a:pt x="103" y="10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28" name="Freeform 476"/>
              <p:cNvSpPr>
                <a:spLocks/>
              </p:cNvSpPr>
              <p:nvPr/>
            </p:nvSpPr>
            <p:spPr bwMode="auto">
              <a:xfrm>
                <a:off x="2406" y="3526"/>
                <a:ext cx="55" cy="53"/>
              </a:xfrm>
              <a:custGeom>
                <a:avLst/>
                <a:gdLst>
                  <a:gd name="T0" fmla="*/ 0 w 109"/>
                  <a:gd name="T1" fmla="*/ 0 h 105"/>
                  <a:gd name="T2" fmla="*/ 0 w 109"/>
                  <a:gd name="T3" fmla="*/ 0 h 105"/>
                  <a:gd name="T4" fmla="*/ 109 w 109"/>
                  <a:gd name="T5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" h="105">
                    <a:moveTo>
                      <a:pt x="0" y="0"/>
                    </a:moveTo>
                    <a:lnTo>
                      <a:pt x="0" y="0"/>
                    </a:lnTo>
                    <a:lnTo>
                      <a:pt x="109" y="10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29" name="Freeform 477"/>
              <p:cNvSpPr>
                <a:spLocks/>
              </p:cNvSpPr>
              <p:nvPr/>
            </p:nvSpPr>
            <p:spPr bwMode="auto">
              <a:xfrm>
                <a:off x="2465" y="3586"/>
                <a:ext cx="3" cy="4"/>
              </a:xfrm>
              <a:custGeom>
                <a:avLst/>
                <a:gdLst>
                  <a:gd name="T0" fmla="*/ 0 w 7"/>
                  <a:gd name="T1" fmla="*/ 0 h 8"/>
                  <a:gd name="T2" fmla="*/ 0 w 7"/>
                  <a:gd name="T3" fmla="*/ 0 h 8"/>
                  <a:gd name="T4" fmla="*/ 7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0" y="0"/>
                    </a:lnTo>
                    <a:lnTo>
                      <a:pt x="7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0" name="Freeform 478"/>
              <p:cNvSpPr>
                <a:spLocks/>
              </p:cNvSpPr>
              <p:nvPr/>
            </p:nvSpPr>
            <p:spPr bwMode="auto">
              <a:xfrm>
                <a:off x="2468" y="3590"/>
                <a:ext cx="4" cy="4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7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0"/>
                    </a:lnTo>
                    <a:lnTo>
                      <a:pt x="7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1" name="Freeform 479"/>
              <p:cNvSpPr>
                <a:spLocks/>
              </p:cNvSpPr>
              <p:nvPr/>
            </p:nvSpPr>
            <p:spPr bwMode="auto">
              <a:xfrm>
                <a:off x="2472" y="3594"/>
                <a:ext cx="3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2" name="Freeform 480"/>
              <p:cNvSpPr>
                <a:spLocks/>
              </p:cNvSpPr>
              <p:nvPr/>
            </p:nvSpPr>
            <p:spPr bwMode="auto">
              <a:xfrm>
                <a:off x="2475" y="3594"/>
                <a:ext cx="4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8 w 8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lnTo>
                      <a:pt x="0" y="0"/>
                    </a:lnTo>
                    <a:lnTo>
                      <a:pt x="8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3" name="Freeform 481"/>
              <p:cNvSpPr>
                <a:spLocks/>
              </p:cNvSpPr>
              <p:nvPr/>
            </p:nvSpPr>
            <p:spPr bwMode="auto">
              <a:xfrm>
                <a:off x="2494" y="3613"/>
                <a:ext cx="8" cy="8"/>
              </a:xfrm>
              <a:custGeom>
                <a:avLst/>
                <a:gdLst>
                  <a:gd name="T0" fmla="*/ 0 w 15"/>
                  <a:gd name="T1" fmla="*/ 0 h 15"/>
                  <a:gd name="T2" fmla="*/ 0 w 15"/>
                  <a:gd name="T3" fmla="*/ 0 h 15"/>
                  <a:gd name="T4" fmla="*/ 15 w 15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0" y="0"/>
                    </a:moveTo>
                    <a:lnTo>
                      <a:pt x="0" y="0"/>
                    </a:lnTo>
                    <a:lnTo>
                      <a:pt x="15" y="1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4" name="Freeform 482"/>
              <p:cNvSpPr>
                <a:spLocks/>
              </p:cNvSpPr>
              <p:nvPr/>
            </p:nvSpPr>
            <p:spPr bwMode="auto">
              <a:xfrm>
                <a:off x="2502" y="3621"/>
                <a:ext cx="3" cy="3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7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0"/>
                    </a:lnTo>
                    <a:lnTo>
                      <a:pt x="7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5" name="Freeform 483"/>
              <p:cNvSpPr>
                <a:spLocks/>
              </p:cNvSpPr>
              <p:nvPr/>
            </p:nvSpPr>
            <p:spPr bwMode="auto">
              <a:xfrm>
                <a:off x="2505" y="3624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6" name="Freeform 484"/>
              <p:cNvSpPr>
                <a:spLocks/>
              </p:cNvSpPr>
              <p:nvPr/>
            </p:nvSpPr>
            <p:spPr bwMode="auto">
              <a:xfrm>
                <a:off x="2505" y="3628"/>
                <a:ext cx="7" cy="4"/>
              </a:xfrm>
              <a:custGeom>
                <a:avLst/>
                <a:gdLst>
                  <a:gd name="T0" fmla="*/ 0 w 14"/>
                  <a:gd name="T1" fmla="*/ 0 h 7"/>
                  <a:gd name="T2" fmla="*/ 0 w 14"/>
                  <a:gd name="T3" fmla="*/ 0 h 7"/>
                  <a:gd name="T4" fmla="*/ 14 w 14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0" y="0"/>
                    </a:lnTo>
                    <a:lnTo>
                      <a:pt x="14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7" name="Freeform 485"/>
              <p:cNvSpPr>
                <a:spLocks/>
              </p:cNvSpPr>
              <p:nvPr/>
            </p:nvSpPr>
            <p:spPr bwMode="auto">
              <a:xfrm>
                <a:off x="2549" y="3662"/>
                <a:ext cx="4" cy="4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7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0"/>
                    </a:lnTo>
                    <a:lnTo>
                      <a:pt x="7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8" name="Freeform 486"/>
              <p:cNvSpPr>
                <a:spLocks/>
              </p:cNvSpPr>
              <p:nvPr/>
            </p:nvSpPr>
            <p:spPr bwMode="auto">
              <a:xfrm>
                <a:off x="2553" y="3666"/>
                <a:ext cx="4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9" name="Freeform 487"/>
              <p:cNvSpPr>
                <a:spLocks/>
              </p:cNvSpPr>
              <p:nvPr/>
            </p:nvSpPr>
            <p:spPr bwMode="auto">
              <a:xfrm>
                <a:off x="2557" y="3666"/>
                <a:ext cx="0" cy="4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40" name="Freeform 488"/>
              <p:cNvSpPr>
                <a:spLocks/>
              </p:cNvSpPr>
              <p:nvPr/>
            </p:nvSpPr>
            <p:spPr bwMode="auto">
              <a:xfrm>
                <a:off x="2557" y="3670"/>
                <a:ext cx="18" cy="11"/>
              </a:xfrm>
              <a:custGeom>
                <a:avLst/>
                <a:gdLst>
                  <a:gd name="T0" fmla="*/ 0 w 37"/>
                  <a:gd name="T1" fmla="*/ 0 h 22"/>
                  <a:gd name="T2" fmla="*/ 0 w 37"/>
                  <a:gd name="T3" fmla="*/ 0 h 22"/>
                  <a:gd name="T4" fmla="*/ 37 w 37"/>
                  <a:gd name="T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2">
                    <a:moveTo>
                      <a:pt x="0" y="0"/>
                    </a:moveTo>
                    <a:lnTo>
                      <a:pt x="0" y="0"/>
                    </a:lnTo>
                    <a:lnTo>
                      <a:pt x="37" y="22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41" name="Freeform 489"/>
              <p:cNvSpPr>
                <a:spLocks/>
              </p:cNvSpPr>
              <p:nvPr/>
            </p:nvSpPr>
            <p:spPr bwMode="auto">
              <a:xfrm>
                <a:off x="2583" y="3684"/>
                <a:ext cx="7" cy="4"/>
              </a:xfrm>
              <a:custGeom>
                <a:avLst/>
                <a:gdLst>
                  <a:gd name="T0" fmla="*/ 0 w 14"/>
                  <a:gd name="T1" fmla="*/ 0 h 8"/>
                  <a:gd name="T2" fmla="*/ 0 w 14"/>
                  <a:gd name="T3" fmla="*/ 0 h 8"/>
                  <a:gd name="T4" fmla="*/ 14 w 1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lnTo>
                      <a:pt x="0" y="0"/>
                    </a:lnTo>
                    <a:lnTo>
                      <a:pt x="14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42" name="Freeform 490"/>
              <p:cNvSpPr>
                <a:spLocks/>
              </p:cNvSpPr>
              <p:nvPr/>
            </p:nvSpPr>
            <p:spPr bwMode="auto">
              <a:xfrm>
                <a:off x="2590" y="3688"/>
                <a:ext cx="0" cy="4"/>
              </a:xfrm>
              <a:custGeom>
                <a:avLst/>
                <a:gdLst>
                  <a:gd name="T0" fmla="*/ 0 h 7"/>
                  <a:gd name="T1" fmla="*/ 0 h 7"/>
                  <a:gd name="T2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43" name="Freeform 491"/>
              <p:cNvSpPr>
                <a:spLocks/>
              </p:cNvSpPr>
              <p:nvPr/>
            </p:nvSpPr>
            <p:spPr bwMode="auto">
              <a:xfrm>
                <a:off x="2590" y="3692"/>
                <a:ext cx="4" cy="0"/>
              </a:xfrm>
              <a:custGeom>
                <a:avLst/>
                <a:gdLst>
                  <a:gd name="T0" fmla="*/ 0 w 8"/>
                  <a:gd name="T1" fmla="*/ 0 w 8"/>
                  <a:gd name="T2" fmla="*/ 8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44" name="Freeform 492"/>
              <p:cNvSpPr>
                <a:spLocks/>
              </p:cNvSpPr>
              <p:nvPr/>
            </p:nvSpPr>
            <p:spPr bwMode="auto">
              <a:xfrm>
                <a:off x="2594" y="3692"/>
                <a:ext cx="37" cy="27"/>
              </a:xfrm>
              <a:custGeom>
                <a:avLst/>
                <a:gdLst>
                  <a:gd name="T0" fmla="*/ 0 w 73"/>
                  <a:gd name="T1" fmla="*/ 0 h 53"/>
                  <a:gd name="T2" fmla="*/ 0 w 73"/>
                  <a:gd name="T3" fmla="*/ 0 h 53"/>
                  <a:gd name="T4" fmla="*/ 73 w 73"/>
                  <a:gd name="T5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3" h="53">
                    <a:moveTo>
                      <a:pt x="0" y="0"/>
                    </a:moveTo>
                    <a:lnTo>
                      <a:pt x="0" y="0"/>
                    </a:lnTo>
                    <a:lnTo>
                      <a:pt x="73" y="53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45" name="Freeform 493"/>
              <p:cNvSpPr>
                <a:spLocks/>
              </p:cNvSpPr>
              <p:nvPr/>
            </p:nvSpPr>
            <p:spPr bwMode="auto">
              <a:xfrm>
                <a:off x="2631" y="3719"/>
                <a:ext cx="37" cy="22"/>
              </a:xfrm>
              <a:custGeom>
                <a:avLst/>
                <a:gdLst>
                  <a:gd name="T0" fmla="*/ 0 w 73"/>
                  <a:gd name="T1" fmla="*/ 0 h 45"/>
                  <a:gd name="T2" fmla="*/ 0 w 73"/>
                  <a:gd name="T3" fmla="*/ 0 h 45"/>
                  <a:gd name="T4" fmla="*/ 73 w 73"/>
                  <a:gd name="T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3" h="45">
                    <a:moveTo>
                      <a:pt x="0" y="0"/>
                    </a:moveTo>
                    <a:lnTo>
                      <a:pt x="0" y="0"/>
                    </a:lnTo>
                    <a:lnTo>
                      <a:pt x="73" y="45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46" name="Freeform 494"/>
              <p:cNvSpPr>
                <a:spLocks/>
              </p:cNvSpPr>
              <p:nvPr/>
            </p:nvSpPr>
            <p:spPr bwMode="auto">
              <a:xfrm>
                <a:off x="2668" y="3741"/>
                <a:ext cx="3" cy="4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7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0"/>
                    </a:lnTo>
                    <a:lnTo>
                      <a:pt x="7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47" name="Freeform 495"/>
              <p:cNvSpPr>
                <a:spLocks/>
              </p:cNvSpPr>
              <p:nvPr/>
            </p:nvSpPr>
            <p:spPr bwMode="auto">
              <a:xfrm>
                <a:off x="2671" y="3743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  <a:gd name="T3" fmla="*/ 0 h 8"/>
                  <a:gd name="T4" fmla="*/ 8 h 8"/>
                  <a:gd name="T5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48" name="Freeform 496"/>
              <p:cNvSpPr>
                <a:spLocks/>
              </p:cNvSpPr>
              <p:nvPr/>
            </p:nvSpPr>
            <p:spPr bwMode="auto">
              <a:xfrm>
                <a:off x="2671" y="3745"/>
                <a:ext cx="4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8 w 8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lnTo>
                      <a:pt x="0" y="0"/>
                    </a:lnTo>
                    <a:lnTo>
                      <a:pt x="8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49" name="Freeform 497"/>
              <p:cNvSpPr>
                <a:spLocks/>
              </p:cNvSpPr>
              <p:nvPr/>
            </p:nvSpPr>
            <p:spPr bwMode="auto">
              <a:xfrm>
                <a:off x="2686" y="3753"/>
                <a:ext cx="15" cy="11"/>
              </a:xfrm>
              <a:custGeom>
                <a:avLst/>
                <a:gdLst>
                  <a:gd name="T0" fmla="*/ 0 w 30"/>
                  <a:gd name="T1" fmla="*/ 0 h 22"/>
                  <a:gd name="T2" fmla="*/ 0 w 30"/>
                  <a:gd name="T3" fmla="*/ 0 h 22"/>
                  <a:gd name="T4" fmla="*/ 30 w 30"/>
                  <a:gd name="T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22">
                    <a:moveTo>
                      <a:pt x="0" y="0"/>
                    </a:moveTo>
                    <a:lnTo>
                      <a:pt x="0" y="0"/>
                    </a:lnTo>
                    <a:lnTo>
                      <a:pt x="30" y="22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50" name="Freeform 498"/>
              <p:cNvSpPr>
                <a:spLocks/>
              </p:cNvSpPr>
              <p:nvPr/>
            </p:nvSpPr>
            <p:spPr bwMode="auto">
              <a:xfrm>
                <a:off x="2701" y="3764"/>
                <a:ext cx="3" cy="4"/>
              </a:xfrm>
              <a:custGeom>
                <a:avLst/>
                <a:gdLst>
                  <a:gd name="T0" fmla="*/ 0 w 7"/>
                  <a:gd name="T1" fmla="*/ 0 h 8"/>
                  <a:gd name="T2" fmla="*/ 0 w 7"/>
                  <a:gd name="T3" fmla="*/ 0 h 8"/>
                  <a:gd name="T4" fmla="*/ 7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0" y="0"/>
                    </a:lnTo>
                    <a:lnTo>
                      <a:pt x="7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51" name="Freeform 499"/>
              <p:cNvSpPr>
                <a:spLocks/>
              </p:cNvSpPr>
              <p:nvPr/>
            </p:nvSpPr>
            <p:spPr bwMode="auto">
              <a:xfrm>
                <a:off x="2704" y="3766"/>
                <a:ext cx="0" cy="3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7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52" name="Freeform 500"/>
              <p:cNvSpPr>
                <a:spLocks/>
              </p:cNvSpPr>
              <p:nvPr/>
            </p:nvSpPr>
            <p:spPr bwMode="auto">
              <a:xfrm>
                <a:off x="2704" y="3768"/>
                <a:ext cx="8" cy="3"/>
              </a:xfrm>
              <a:custGeom>
                <a:avLst/>
                <a:gdLst>
                  <a:gd name="T0" fmla="*/ 0 w 15"/>
                  <a:gd name="T1" fmla="*/ 0 h 7"/>
                  <a:gd name="T2" fmla="*/ 0 w 15"/>
                  <a:gd name="T3" fmla="*/ 0 h 7"/>
                  <a:gd name="T4" fmla="*/ 15 w 15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7">
                    <a:moveTo>
                      <a:pt x="0" y="0"/>
                    </a:moveTo>
                    <a:lnTo>
                      <a:pt x="0" y="0"/>
                    </a:lnTo>
                    <a:lnTo>
                      <a:pt x="15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53" name="Freeform 501"/>
              <p:cNvSpPr>
                <a:spLocks/>
              </p:cNvSpPr>
              <p:nvPr/>
            </p:nvSpPr>
            <p:spPr bwMode="auto">
              <a:xfrm>
                <a:off x="2752" y="3794"/>
                <a:ext cx="8" cy="4"/>
              </a:xfrm>
              <a:custGeom>
                <a:avLst/>
                <a:gdLst>
                  <a:gd name="T0" fmla="*/ 0 w 15"/>
                  <a:gd name="T1" fmla="*/ 0 h 8"/>
                  <a:gd name="T2" fmla="*/ 0 w 15"/>
                  <a:gd name="T3" fmla="*/ 0 h 8"/>
                  <a:gd name="T4" fmla="*/ 15 w 15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8">
                    <a:moveTo>
                      <a:pt x="0" y="0"/>
                    </a:moveTo>
                    <a:lnTo>
                      <a:pt x="0" y="0"/>
                    </a:lnTo>
                    <a:lnTo>
                      <a:pt x="15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54" name="Freeform 502"/>
              <p:cNvSpPr>
                <a:spLocks/>
              </p:cNvSpPr>
              <p:nvPr/>
            </p:nvSpPr>
            <p:spPr bwMode="auto">
              <a:xfrm>
                <a:off x="2760" y="3798"/>
                <a:ext cx="3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55" name="Freeform 503"/>
              <p:cNvSpPr>
                <a:spLocks/>
              </p:cNvSpPr>
              <p:nvPr/>
            </p:nvSpPr>
            <p:spPr bwMode="auto">
              <a:xfrm>
                <a:off x="2763" y="3798"/>
                <a:ext cx="4" cy="4"/>
              </a:xfrm>
              <a:custGeom>
                <a:avLst/>
                <a:gdLst>
                  <a:gd name="T0" fmla="*/ 0 w 8"/>
                  <a:gd name="T1" fmla="*/ 0 h 7"/>
                  <a:gd name="T2" fmla="*/ 0 w 8"/>
                  <a:gd name="T3" fmla="*/ 0 h 7"/>
                  <a:gd name="T4" fmla="*/ 8 w 8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0" y="0"/>
                    </a:lnTo>
                    <a:lnTo>
                      <a:pt x="8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56" name="Freeform 504"/>
              <p:cNvSpPr>
                <a:spLocks/>
              </p:cNvSpPr>
              <p:nvPr/>
            </p:nvSpPr>
            <p:spPr bwMode="auto">
              <a:xfrm>
                <a:off x="2767" y="3802"/>
                <a:ext cx="11" cy="3"/>
              </a:xfrm>
              <a:custGeom>
                <a:avLst/>
                <a:gdLst>
                  <a:gd name="T0" fmla="*/ 0 w 21"/>
                  <a:gd name="T1" fmla="*/ 0 h 7"/>
                  <a:gd name="T2" fmla="*/ 0 w 21"/>
                  <a:gd name="T3" fmla="*/ 0 h 7"/>
                  <a:gd name="T4" fmla="*/ 21 w 21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7">
                    <a:moveTo>
                      <a:pt x="0" y="0"/>
                    </a:moveTo>
                    <a:lnTo>
                      <a:pt x="0" y="0"/>
                    </a:lnTo>
                    <a:lnTo>
                      <a:pt x="21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57" name="Freeform 505"/>
              <p:cNvSpPr>
                <a:spLocks/>
              </p:cNvSpPr>
              <p:nvPr/>
            </p:nvSpPr>
            <p:spPr bwMode="auto">
              <a:xfrm>
                <a:off x="2797" y="3813"/>
                <a:ext cx="3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58" name="Freeform 506"/>
              <p:cNvSpPr>
                <a:spLocks/>
              </p:cNvSpPr>
              <p:nvPr/>
            </p:nvSpPr>
            <p:spPr bwMode="auto">
              <a:xfrm>
                <a:off x="2800" y="3813"/>
                <a:ext cx="4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8 w 8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lnTo>
                      <a:pt x="0" y="0"/>
                    </a:lnTo>
                    <a:lnTo>
                      <a:pt x="8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59" name="Freeform 507"/>
              <p:cNvSpPr>
                <a:spLocks/>
              </p:cNvSpPr>
              <p:nvPr/>
            </p:nvSpPr>
            <p:spPr bwMode="auto">
              <a:xfrm>
                <a:off x="2804" y="3817"/>
                <a:ext cx="4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60" name="Freeform 508"/>
              <p:cNvSpPr>
                <a:spLocks/>
              </p:cNvSpPr>
              <p:nvPr/>
            </p:nvSpPr>
            <p:spPr bwMode="auto">
              <a:xfrm>
                <a:off x="2808" y="3817"/>
                <a:ext cx="3" cy="3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7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0"/>
                    </a:lnTo>
                    <a:lnTo>
                      <a:pt x="7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61" name="Freeform 509"/>
              <p:cNvSpPr>
                <a:spLocks/>
              </p:cNvSpPr>
              <p:nvPr/>
            </p:nvSpPr>
            <p:spPr bwMode="auto">
              <a:xfrm>
                <a:off x="2822" y="3824"/>
                <a:ext cx="71" cy="27"/>
              </a:xfrm>
              <a:custGeom>
                <a:avLst/>
                <a:gdLst>
                  <a:gd name="T0" fmla="*/ 0 w 139"/>
                  <a:gd name="T1" fmla="*/ 0 h 52"/>
                  <a:gd name="T2" fmla="*/ 0 w 139"/>
                  <a:gd name="T3" fmla="*/ 0 h 52"/>
                  <a:gd name="T4" fmla="*/ 139 w 139"/>
                  <a:gd name="T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9" h="52">
                    <a:moveTo>
                      <a:pt x="0" y="0"/>
                    </a:moveTo>
                    <a:lnTo>
                      <a:pt x="0" y="0"/>
                    </a:lnTo>
                    <a:lnTo>
                      <a:pt x="139" y="52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62" name="Freeform 510"/>
              <p:cNvSpPr>
                <a:spLocks/>
              </p:cNvSpPr>
              <p:nvPr/>
            </p:nvSpPr>
            <p:spPr bwMode="auto">
              <a:xfrm>
                <a:off x="2893" y="3851"/>
                <a:ext cx="70" cy="30"/>
              </a:xfrm>
              <a:custGeom>
                <a:avLst/>
                <a:gdLst>
                  <a:gd name="T0" fmla="*/ 0 w 139"/>
                  <a:gd name="T1" fmla="*/ 0 h 60"/>
                  <a:gd name="T2" fmla="*/ 0 w 139"/>
                  <a:gd name="T3" fmla="*/ 0 h 60"/>
                  <a:gd name="T4" fmla="*/ 139 w 139"/>
                  <a:gd name="T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9" h="60">
                    <a:moveTo>
                      <a:pt x="0" y="0"/>
                    </a:moveTo>
                    <a:lnTo>
                      <a:pt x="0" y="0"/>
                    </a:lnTo>
                    <a:lnTo>
                      <a:pt x="139" y="6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63" name="Freeform 511"/>
              <p:cNvSpPr>
                <a:spLocks/>
              </p:cNvSpPr>
              <p:nvPr/>
            </p:nvSpPr>
            <p:spPr bwMode="auto">
              <a:xfrm>
                <a:off x="2970" y="3884"/>
                <a:ext cx="4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64" name="Freeform 512"/>
              <p:cNvSpPr>
                <a:spLocks/>
              </p:cNvSpPr>
              <p:nvPr/>
            </p:nvSpPr>
            <p:spPr bwMode="auto">
              <a:xfrm>
                <a:off x="2974" y="3884"/>
                <a:ext cx="3" cy="4"/>
              </a:xfrm>
              <a:custGeom>
                <a:avLst/>
                <a:gdLst>
                  <a:gd name="T0" fmla="*/ 0 w 7"/>
                  <a:gd name="T1" fmla="*/ 0 h 8"/>
                  <a:gd name="T2" fmla="*/ 0 w 7"/>
                  <a:gd name="T3" fmla="*/ 0 h 8"/>
                  <a:gd name="T4" fmla="*/ 7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0" y="0"/>
                    </a:lnTo>
                    <a:lnTo>
                      <a:pt x="7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65" name="Freeform 513"/>
              <p:cNvSpPr>
                <a:spLocks/>
              </p:cNvSpPr>
              <p:nvPr/>
            </p:nvSpPr>
            <p:spPr bwMode="auto">
              <a:xfrm>
                <a:off x="2977" y="3888"/>
                <a:ext cx="4" cy="0"/>
              </a:xfrm>
              <a:custGeom>
                <a:avLst/>
                <a:gdLst>
                  <a:gd name="T0" fmla="*/ 0 w 8"/>
                  <a:gd name="T1" fmla="*/ 0 w 8"/>
                  <a:gd name="T2" fmla="*/ 8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66" name="Freeform 514"/>
              <p:cNvSpPr>
                <a:spLocks/>
              </p:cNvSpPr>
              <p:nvPr/>
            </p:nvSpPr>
            <p:spPr bwMode="auto">
              <a:xfrm>
                <a:off x="2981" y="3888"/>
                <a:ext cx="4" cy="4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7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0"/>
                    </a:lnTo>
                    <a:lnTo>
                      <a:pt x="7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67" name="Freeform 515"/>
              <p:cNvSpPr>
                <a:spLocks/>
              </p:cNvSpPr>
              <p:nvPr/>
            </p:nvSpPr>
            <p:spPr bwMode="auto">
              <a:xfrm>
                <a:off x="3003" y="3900"/>
                <a:ext cx="11" cy="3"/>
              </a:xfrm>
              <a:custGeom>
                <a:avLst/>
                <a:gdLst>
                  <a:gd name="T0" fmla="*/ 0 w 22"/>
                  <a:gd name="T1" fmla="*/ 0 h 7"/>
                  <a:gd name="T2" fmla="*/ 0 w 22"/>
                  <a:gd name="T3" fmla="*/ 0 h 7"/>
                  <a:gd name="T4" fmla="*/ 22 w 22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7">
                    <a:moveTo>
                      <a:pt x="0" y="0"/>
                    </a:moveTo>
                    <a:lnTo>
                      <a:pt x="0" y="0"/>
                    </a:lnTo>
                    <a:lnTo>
                      <a:pt x="22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68" name="Freeform 516"/>
              <p:cNvSpPr>
                <a:spLocks/>
              </p:cNvSpPr>
              <p:nvPr/>
            </p:nvSpPr>
            <p:spPr bwMode="auto">
              <a:xfrm>
                <a:off x="3014" y="3903"/>
                <a:ext cx="4" cy="0"/>
              </a:xfrm>
              <a:custGeom>
                <a:avLst/>
                <a:gdLst>
                  <a:gd name="T0" fmla="*/ 0 w 8"/>
                  <a:gd name="T1" fmla="*/ 0 w 8"/>
                  <a:gd name="T2" fmla="*/ 8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69" name="Freeform 517"/>
              <p:cNvSpPr>
                <a:spLocks/>
              </p:cNvSpPr>
              <p:nvPr/>
            </p:nvSpPr>
            <p:spPr bwMode="auto">
              <a:xfrm>
                <a:off x="3018" y="3903"/>
                <a:ext cx="4" cy="4"/>
              </a:xfrm>
              <a:custGeom>
                <a:avLst/>
                <a:gdLst>
                  <a:gd name="T0" fmla="*/ 0 w 7"/>
                  <a:gd name="T1" fmla="*/ 0 h 8"/>
                  <a:gd name="T2" fmla="*/ 0 w 7"/>
                  <a:gd name="T3" fmla="*/ 0 h 8"/>
                  <a:gd name="T4" fmla="*/ 7 w 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0" y="0"/>
                    </a:lnTo>
                    <a:lnTo>
                      <a:pt x="7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70" name="Freeform 518"/>
              <p:cNvSpPr>
                <a:spLocks/>
              </p:cNvSpPr>
              <p:nvPr/>
            </p:nvSpPr>
            <p:spPr bwMode="auto">
              <a:xfrm>
                <a:off x="3022" y="3907"/>
                <a:ext cx="7" cy="0"/>
              </a:xfrm>
              <a:custGeom>
                <a:avLst/>
                <a:gdLst>
                  <a:gd name="T0" fmla="*/ 0 w 15"/>
                  <a:gd name="T1" fmla="*/ 0 w 15"/>
                  <a:gd name="T2" fmla="*/ 15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71" name="Freeform 519"/>
              <p:cNvSpPr>
                <a:spLocks/>
              </p:cNvSpPr>
              <p:nvPr/>
            </p:nvSpPr>
            <p:spPr bwMode="auto">
              <a:xfrm>
                <a:off x="3073" y="3922"/>
                <a:ext cx="8" cy="0"/>
              </a:xfrm>
              <a:custGeom>
                <a:avLst/>
                <a:gdLst>
                  <a:gd name="T0" fmla="*/ 0 w 15"/>
                  <a:gd name="T1" fmla="*/ 0 w 15"/>
                  <a:gd name="T2" fmla="*/ 15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72" name="Freeform 520"/>
              <p:cNvSpPr>
                <a:spLocks/>
              </p:cNvSpPr>
              <p:nvPr/>
            </p:nvSpPr>
            <p:spPr bwMode="auto">
              <a:xfrm>
                <a:off x="3081" y="3922"/>
                <a:ext cx="3" cy="4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7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0"/>
                    </a:lnTo>
                    <a:lnTo>
                      <a:pt x="7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73" name="Freeform 521"/>
              <p:cNvSpPr>
                <a:spLocks/>
              </p:cNvSpPr>
              <p:nvPr/>
            </p:nvSpPr>
            <p:spPr bwMode="auto">
              <a:xfrm>
                <a:off x="3084" y="3924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  <a:gd name="T3" fmla="*/ 0 h 8"/>
                  <a:gd name="T4" fmla="*/ 8 h 8"/>
                  <a:gd name="T5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74" name="Freeform 522"/>
              <p:cNvSpPr>
                <a:spLocks/>
              </p:cNvSpPr>
              <p:nvPr/>
            </p:nvSpPr>
            <p:spPr bwMode="auto">
              <a:xfrm>
                <a:off x="3084" y="3926"/>
                <a:ext cx="8" cy="0"/>
              </a:xfrm>
              <a:custGeom>
                <a:avLst/>
                <a:gdLst>
                  <a:gd name="T0" fmla="*/ 0 w 15"/>
                  <a:gd name="T1" fmla="*/ 0 w 15"/>
                  <a:gd name="T2" fmla="*/ 15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75" name="Freeform 523"/>
              <p:cNvSpPr>
                <a:spLocks/>
              </p:cNvSpPr>
              <p:nvPr/>
            </p:nvSpPr>
            <p:spPr bwMode="auto">
              <a:xfrm>
                <a:off x="3095" y="3926"/>
                <a:ext cx="16" cy="4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30 w 30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lnTo>
                      <a:pt x="0" y="0"/>
                    </a:lnTo>
                    <a:lnTo>
                      <a:pt x="30" y="8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76" name="Freeform 524"/>
              <p:cNvSpPr>
                <a:spLocks/>
              </p:cNvSpPr>
              <p:nvPr/>
            </p:nvSpPr>
            <p:spPr bwMode="auto">
              <a:xfrm>
                <a:off x="3118" y="3930"/>
                <a:ext cx="3" cy="3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7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0"/>
                    </a:lnTo>
                    <a:lnTo>
                      <a:pt x="7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77" name="Freeform 525"/>
              <p:cNvSpPr>
                <a:spLocks/>
              </p:cNvSpPr>
              <p:nvPr/>
            </p:nvSpPr>
            <p:spPr bwMode="auto">
              <a:xfrm>
                <a:off x="3121" y="3933"/>
                <a:ext cx="4" cy="0"/>
              </a:xfrm>
              <a:custGeom>
                <a:avLst/>
                <a:gdLst>
                  <a:gd name="T0" fmla="*/ 0 w 8"/>
                  <a:gd name="T1" fmla="*/ 0 w 8"/>
                  <a:gd name="T2" fmla="*/ 8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78" name="Freeform 526"/>
              <p:cNvSpPr>
                <a:spLocks/>
              </p:cNvSpPr>
              <p:nvPr/>
            </p:nvSpPr>
            <p:spPr bwMode="auto">
              <a:xfrm>
                <a:off x="3125" y="3933"/>
                <a:ext cx="4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79" name="Freeform 527"/>
              <p:cNvSpPr>
                <a:spLocks/>
              </p:cNvSpPr>
              <p:nvPr/>
            </p:nvSpPr>
            <p:spPr bwMode="auto">
              <a:xfrm>
                <a:off x="3129" y="3933"/>
                <a:ext cx="7" cy="0"/>
              </a:xfrm>
              <a:custGeom>
                <a:avLst/>
                <a:gdLst>
                  <a:gd name="T0" fmla="*/ 0 w 15"/>
                  <a:gd name="T1" fmla="*/ 0 w 15"/>
                  <a:gd name="T2" fmla="*/ 15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80" name="Freeform 528"/>
              <p:cNvSpPr>
                <a:spLocks/>
              </p:cNvSpPr>
              <p:nvPr/>
            </p:nvSpPr>
            <p:spPr bwMode="auto">
              <a:xfrm>
                <a:off x="3147" y="3937"/>
                <a:ext cx="11" cy="4"/>
              </a:xfrm>
              <a:custGeom>
                <a:avLst/>
                <a:gdLst>
                  <a:gd name="T0" fmla="*/ 0 w 22"/>
                  <a:gd name="T1" fmla="*/ 0 h 7"/>
                  <a:gd name="T2" fmla="*/ 0 w 22"/>
                  <a:gd name="T3" fmla="*/ 0 h 7"/>
                  <a:gd name="T4" fmla="*/ 22 w 22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7">
                    <a:moveTo>
                      <a:pt x="0" y="0"/>
                    </a:moveTo>
                    <a:lnTo>
                      <a:pt x="0" y="0"/>
                    </a:lnTo>
                    <a:lnTo>
                      <a:pt x="22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81" name="Freeform 529"/>
              <p:cNvSpPr>
                <a:spLocks/>
              </p:cNvSpPr>
              <p:nvPr/>
            </p:nvSpPr>
            <p:spPr bwMode="auto">
              <a:xfrm>
                <a:off x="3162" y="3941"/>
                <a:ext cx="8" cy="0"/>
              </a:xfrm>
              <a:custGeom>
                <a:avLst/>
                <a:gdLst>
                  <a:gd name="T0" fmla="*/ 0 w 15"/>
                  <a:gd name="T1" fmla="*/ 0 w 15"/>
                  <a:gd name="T2" fmla="*/ 15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82" name="Freeform 530"/>
              <p:cNvSpPr>
                <a:spLocks/>
              </p:cNvSpPr>
              <p:nvPr/>
            </p:nvSpPr>
            <p:spPr bwMode="auto">
              <a:xfrm>
                <a:off x="3170" y="3941"/>
                <a:ext cx="3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83" name="Freeform 531"/>
              <p:cNvSpPr>
                <a:spLocks/>
              </p:cNvSpPr>
              <p:nvPr/>
            </p:nvSpPr>
            <p:spPr bwMode="auto">
              <a:xfrm>
                <a:off x="3173" y="3939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  <a:gd name="T3" fmla="*/ 0 h 8"/>
                  <a:gd name="T4" fmla="*/ 8 h 8"/>
                  <a:gd name="T5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84" name="Freeform 532"/>
              <p:cNvSpPr>
                <a:spLocks/>
              </p:cNvSpPr>
              <p:nvPr/>
            </p:nvSpPr>
            <p:spPr bwMode="auto">
              <a:xfrm>
                <a:off x="3173" y="3941"/>
                <a:ext cx="8" cy="3"/>
              </a:xfrm>
              <a:custGeom>
                <a:avLst/>
                <a:gdLst>
                  <a:gd name="T0" fmla="*/ 0 w 15"/>
                  <a:gd name="T1" fmla="*/ 0 h 7"/>
                  <a:gd name="T2" fmla="*/ 0 w 15"/>
                  <a:gd name="T3" fmla="*/ 0 h 7"/>
                  <a:gd name="T4" fmla="*/ 15 w 15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7">
                    <a:moveTo>
                      <a:pt x="0" y="0"/>
                    </a:moveTo>
                    <a:lnTo>
                      <a:pt x="0" y="0"/>
                    </a:lnTo>
                    <a:lnTo>
                      <a:pt x="15" y="7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85" name="Freeform 533"/>
              <p:cNvSpPr>
                <a:spLocks/>
              </p:cNvSpPr>
              <p:nvPr/>
            </p:nvSpPr>
            <p:spPr bwMode="auto">
              <a:xfrm>
                <a:off x="3229" y="3949"/>
                <a:ext cx="7" cy="0"/>
              </a:xfrm>
              <a:custGeom>
                <a:avLst/>
                <a:gdLst>
                  <a:gd name="T0" fmla="*/ 0 w 14"/>
                  <a:gd name="T1" fmla="*/ 0 w 14"/>
                  <a:gd name="T2" fmla="*/ 14 w 1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4">
                    <a:moveTo>
                      <a:pt x="0" y="0"/>
                    </a:moveTo>
                    <a:lnTo>
                      <a:pt x="0" y="0"/>
                    </a:lnTo>
                    <a:lnTo>
                      <a:pt x="14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86" name="Freeform 534"/>
              <p:cNvSpPr>
                <a:spLocks/>
              </p:cNvSpPr>
              <p:nvPr/>
            </p:nvSpPr>
            <p:spPr bwMode="auto">
              <a:xfrm>
                <a:off x="3236" y="3947"/>
                <a:ext cx="0" cy="4"/>
              </a:xfrm>
              <a:custGeom>
                <a:avLst/>
                <a:gdLst>
                  <a:gd name="T0" fmla="*/ 8 h 8"/>
                  <a:gd name="T1" fmla="*/ 8 h 8"/>
                  <a:gd name="T2" fmla="*/ 0 h 8"/>
                  <a:gd name="T3" fmla="*/ 0 h 8"/>
                  <a:gd name="T4" fmla="*/ 8 h 8"/>
                  <a:gd name="T5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4272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87" name="Freeform 535"/>
              <p:cNvSpPr>
                <a:spLocks/>
              </p:cNvSpPr>
              <p:nvPr/>
            </p:nvSpPr>
            <p:spPr bwMode="auto">
              <a:xfrm>
                <a:off x="3236" y="3949"/>
                <a:ext cx="4" cy="0"/>
              </a:xfrm>
              <a:custGeom>
                <a:avLst/>
                <a:gdLst>
                  <a:gd name="T0" fmla="*/ 0 w 8"/>
                  <a:gd name="T1" fmla="*/ 0 w 8"/>
                  <a:gd name="T2" fmla="*/ 8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88" name="Freeform 536"/>
              <p:cNvSpPr>
                <a:spLocks/>
              </p:cNvSpPr>
              <p:nvPr/>
            </p:nvSpPr>
            <p:spPr bwMode="auto">
              <a:xfrm>
                <a:off x="3240" y="3949"/>
                <a:ext cx="14" cy="0"/>
              </a:xfrm>
              <a:custGeom>
                <a:avLst/>
                <a:gdLst>
                  <a:gd name="T0" fmla="*/ 0 w 29"/>
                  <a:gd name="T1" fmla="*/ 0 w 29"/>
                  <a:gd name="T2" fmla="*/ 29 w 2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9">
                    <a:moveTo>
                      <a:pt x="0" y="0"/>
                    </a:moveTo>
                    <a:lnTo>
                      <a:pt x="0" y="0"/>
                    </a:lnTo>
                    <a:lnTo>
                      <a:pt x="29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89" name="Freeform 537"/>
              <p:cNvSpPr>
                <a:spLocks/>
              </p:cNvSpPr>
              <p:nvPr/>
            </p:nvSpPr>
            <p:spPr bwMode="auto">
              <a:xfrm>
                <a:off x="3265" y="3949"/>
                <a:ext cx="4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90" name="Freeform 538"/>
              <p:cNvSpPr>
                <a:spLocks/>
              </p:cNvSpPr>
              <p:nvPr/>
            </p:nvSpPr>
            <p:spPr bwMode="auto">
              <a:xfrm>
                <a:off x="3269" y="3949"/>
                <a:ext cx="4" cy="0"/>
              </a:xfrm>
              <a:custGeom>
                <a:avLst/>
                <a:gdLst>
                  <a:gd name="T0" fmla="*/ 0 w 8"/>
                  <a:gd name="T1" fmla="*/ 0 w 8"/>
                  <a:gd name="T2" fmla="*/ 8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91" name="Freeform 539"/>
              <p:cNvSpPr>
                <a:spLocks/>
              </p:cNvSpPr>
              <p:nvPr/>
            </p:nvSpPr>
            <p:spPr bwMode="auto">
              <a:xfrm>
                <a:off x="3273" y="3949"/>
                <a:ext cx="4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92" name="Freeform 540"/>
              <p:cNvSpPr>
                <a:spLocks/>
              </p:cNvSpPr>
              <p:nvPr/>
            </p:nvSpPr>
            <p:spPr bwMode="auto">
              <a:xfrm>
                <a:off x="3277" y="3949"/>
                <a:ext cx="3" cy="0"/>
              </a:xfrm>
              <a:custGeom>
                <a:avLst/>
                <a:gdLst>
                  <a:gd name="T0" fmla="*/ 0 w 7"/>
                  <a:gd name="T1" fmla="*/ 0 w 7"/>
                  <a:gd name="T2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93" name="Freeform 541"/>
              <p:cNvSpPr>
                <a:spLocks/>
              </p:cNvSpPr>
              <p:nvPr/>
            </p:nvSpPr>
            <p:spPr bwMode="auto">
              <a:xfrm>
                <a:off x="3288" y="3949"/>
                <a:ext cx="7" cy="0"/>
              </a:xfrm>
              <a:custGeom>
                <a:avLst/>
                <a:gdLst>
                  <a:gd name="T0" fmla="*/ 0 w 15"/>
                  <a:gd name="T1" fmla="*/ 0 w 15"/>
                  <a:gd name="T2" fmla="*/ 15 w 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5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94" name="Freeform 542"/>
              <p:cNvSpPr>
                <a:spLocks/>
              </p:cNvSpPr>
              <p:nvPr/>
            </p:nvSpPr>
            <p:spPr bwMode="auto">
              <a:xfrm>
                <a:off x="3306" y="3949"/>
                <a:ext cx="137" cy="0"/>
              </a:xfrm>
              <a:custGeom>
                <a:avLst/>
                <a:gdLst>
                  <a:gd name="T0" fmla="*/ 0 w 271"/>
                  <a:gd name="T1" fmla="*/ 0 w 271"/>
                  <a:gd name="T2" fmla="*/ 271 w 27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71">
                    <a:moveTo>
                      <a:pt x="0" y="0"/>
                    </a:moveTo>
                    <a:lnTo>
                      <a:pt x="0" y="0"/>
                    </a:lnTo>
                    <a:lnTo>
                      <a:pt x="271" y="0"/>
                    </a:lnTo>
                  </a:path>
                </a:pathLst>
              </a:custGeom>
              <a:noFill/>
              <a:ln w="6350" cap="flat">
                <a:solidFill>
                  <a:srgbClr val="24272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95" name="Freeform 543"/>
              <p:cNvSpPr>
                <a:spLocks/>
              </p:cNvSpPr>
              <p:nvPr/>
            </p:nvSpPr>
            <p:spPr bwMode="auto">
              <a:xfrm>
                <a:off x="3579" y="3933"/>
                <a:ext cx="11" cy="31"/>
              </a:xfrm>
              <a:custGeom>
                <a:avLst/>
                <a:gdLst>
                  <a:gd name="T0" fmla="*/ 0 w 22"/>
                  <a:gd name="T1" fmla="*/ 0 h 60"/>
                  <a:gd name="T2" fmla="*/ 0 w 22"/>
                  <a:gd name="T3" fmla="*/ 0 h 60"/>
                  <a:gd name="T4" fmla="*/ 22 w 22"/>
                  <a:gd name="T5" fmla="*/ 60 h 60"/>
                  <a:gd name="T6" fmla="*/ 22 w 22"/>
                  <a:gd name="T7" fmla="*/ 60 h 60"/>
                  <a:gd name="T8" fmla="*/ 0 w 22"/>
                  <a:gd name="T9" fmla="*/ 60 h 60"/>
                  <a:gd name="T10" fmla="*/ 0 w 22"/>
                  <a:gd name="T11" fmla="*/ 0 h 60"/>
                  <a:gd name="T12" fmla="*/ 0 w 22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0">
                    <a:moveTo>
                      <a:pt x="0" y="0"/>
                    </a:moveTo>
                    <a:lnTo>
                      <a:pt x="0" y="0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96" name="Freeform 544"/>
              <p:cNvSpPr>
                <a:spLocks/>
              </p:cNvSpPr>
              <p:nvPr/>
            </p:nvSpPr>
            <p:spPr bwMode="auto">
              <a:xfrm>
                <a:off x="3579" y="3933"/>
                <a:ext cx="11" cy="31"/>
              </a:xfrm>
              <a:custGeom>
                <a:avLst/>
                <a:gdLst>
                  <a:gd name="T0" fmla="*/ 0 w 22"/>
                  <a:gd name="T1" fmla="*/ 0 h 60"/>
                  <a:gd name="T2" fmla="*/ 0 w 22"/>
                  <a:gd name="T3" fmla="*/ 0 h 60"/>
                  <a:gd name="T4" fmla="*/ 22 w 22"/>
                  <a:gd name="T5" fmla="*/ 60 h 60"/>
                  <a:gd name="T6" fmla="*/ 22 w 22"/>
                  <a:gd name="T7" fmla="*/ 60 h 60"/>
                  <a:gd name="T8" fmla="*/ 0 w 22"/>
                  <a:gd name="T9" fmla="*/ 60 h 60"/>
                  <a:gd name="T10" fmla="*/ 0 w 22"/>
                  <a:gd name="T11" fmla="*/ 0 h 60"/>
                  <a:gd name="T12" fmla="*/ 0 w 22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0">
                    <a:moveTo>
                      <a:pt x="0" y="0"/>
                    </a:moveTo>
                    <a:lnTo>
                      <a:pt x="0" y="0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97" name="Freeform 545"/>
              <p:cNvSpPr>
                <a:spLocks/>
              </p:cNvSpPr>
              <p:nvPr/>
            </p:nvSpPr>
            <p:spPr bwMode="auto">
              <a:xfrm>
                <a:off x="3579" y="3933"/>
                <a:ext cx="11" cy="31"/>
              </a:xfrm>
              <a:custGeom>
                <a:avLst/>
                <a:gdLst>
                  <a:gd name="T0" fmla="*/ 0 w 22"/>
                  <a:gd name="T1" fmla="*/ 0 h 60"/>
                  <a:gd name="T2" fmla="*/ 0 w 22"/>
                  <a:gd name="T3" fmla="*/ 0 h 60"/>
                  <a:gd name="T4" fmla="*/ 22 w 22"/>
                  <a:gd name="T5" fmla="*/ 0 h 60"/>
                  <a:gd name="T6" fmla="*/ 22 w 22"/>
                  <a:gd name="T7" fmla="*/ 0 h 60"/>
                  <a:gd name="T8" fmla="*/ 22 w 22"/>
                  <a:gd name="T9" fmla="*/ 60 h 60"/>
                  <a:gd name="T10" fmla="*/ 0 w 22"/>
                  <a:gd name="T11" fmla="*/ 0 h 60"/>
                  <a:gd name="T12" fmla="*/ 0 w 22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0">
                    <a:moveTo>
                      <a:pt x="0" y="0"/>
                    </a:moveTo>
                    <a:lnTo>
                      <a:pt x="0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98" name="Freeform 546"/>
              <p:cNvSpPr>
                <a:spLocks/>
              </p:cNvSpPr>
              <p:nvPr/>
            </p:nvSpPr>
            <p:spPr bwMode="auto">
              <a:xfrm>
                <a:off x="3579" y="3933"/>
                <a:ext cx="11" cy="31"/>
              </a:xfrm>
              <a:custGeom>
                <a:avLst/>
                <a:gdLst>
                  <a:gd name="T0" fmla="*/ 0 w 22"/>
                  <a:gd name="T1" fmla="*/ 0 h 60"/>
                  <a:gd name="T2" fmla="*/ 0 w 22"/>
                  <a:gd name="T3" fmla="*/ 0 h 60"/>
                  <a:gd name="T4" fmla="*/ 22 w 22"/>
                  <a:gd name="T5" fmla="*/ 0 h 60"/>
                  <a:gd name="T6" fmla="*/ 22 w 22"/>
                  <a:gd name="T7" fmla="*/ 0 h 60"/>
                  <a:gd name="T8" fmla="*/ 22 w 22"/>
                  <a:gd name="T9" fmla="*/ 60 h 60"/>
                  <a:gd name="T10" fmla="*/ 0 w 22"/>
                  <a:gd name="T11" fmla="*/ 0 h 60"/>
                  <a:gd name="T12" fmla="*/ 0 w 22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0">
                    <a:moveTo>
                      <a:pt x="0" y="0"/>
                    </a:moveTo>
                    <a:lnTo>
                      <a:pt x="0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99" name="Freeform 547"/>
              <p:cNvSpPr>
                <a:spLocks/>
              </p:cNvSpPr>
              <p:nvPr/>
            </p:nvSpPr>
            <p:spPr bwMode="auto">
              <a:xfrm>
                <a:off x="3597" y="3933"/>
                <a:ext cx="8" cy="31"/>
              </a:xfrm>
              <a:custGeom>
                <a:avLst/>
                <a:gdLst>
                  <a:gd name="T0" fmla="*/ 0 w 15"/>
                  <a:gd name="T1" fmla="*/ 0 h 60"/>
                  <a:gd name="T2" fmla="*/ 0 w 15"/>
                  <a:gd name="T3" fmla="*/ 0 h 60"/>
                  <a:gd name="T4" fmla="*/ 15 w 15"/>
                  <a:gd name="T5" fmla="*/ 60 h 60"/>
                  <a:gd name="T6" fmla="*/ 15 w 15"/>
                  <a:gd name="T7" fmla="*/ 60 h 60"/>
                  <a:gd name="T8" fmla="*/ 0 w 15"/>
                  <a:gd name="T9" fmla="*/ 60 h 60"/>
                  <a:gd name="T10" fmla="*/ 0 w 15"/>
                  <a:gd name="T11" fmla="*/ 0 h 60"/>
                  <a:gd name="T12" fmla="*/ 0 w 15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0">
                    <a:moveTo>
                      <a:pt x="0" y="0"/>
                    </a:moveTo>
                    <a:lnTo>
                      <a:pt x="0" y="0"/>
                    </a:lnTo>
                    <a:lnTo>
                      <a:pt x="15" y="60"/>
                    </a:lnTo>
                    <a:lnTo>
                      <a:pt x="15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00" name="Freeform 548"/>
              <p:cNvSpPr>
                <a:spLocks/>
              </p:cNvSpPr>
              <p:nvPr/>
            </p:nvSpPr>
            <p:spPr bwMode="auto">
              <a:xfrm>
                <a:off x="3597" y="3933"/>
                <a:ext cx="8" cy="31"/>
              </a:xfrm>
              <a:custGeom>
                <a:avLst/>
                <a:gdLst>
                  <a:gd name="T0" fmla="*/ 0 w 15"/>
                  <a:gd name="T1" fmla="*/ 0 h 60"/>
                  <a:gd name="T2" fmla="*/ 0 w 15"/>
                  <a:gd name="T3" fmla="*/ 0 h 60"/>
                  <a:gd name="T4" fmla="*/ 15 w 15"/>
                  <a:gd name="T5" fmla="*/ 60 h 60"/>
                  <a:gd name="T6" fmla="*/ 15 w 15"/>
                  <a:gd name="T7" fmla="*/ 60 h 60"/>
                  <a:gd name="T8" fmla="*/ 0 w 15"/>
                  <a:gd name="T9" fmla="*/ 60 h 60"/>
                  <a:gd name="T10" fmla="*/ 0 w 15"/>
                  <a:gd name="T11" fmla="*/ 0 h 60"/>
                  <a:gd name="T12" fmla="*/ 0 w 15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0">
                    <a:moveTo>
                      <a:pt x="0" y="0"/>
                    </a:moveTo>
                    <a:lnTo>
                      <a:pt x="0" y="0"/>
                    </a:lnTo>
                    <a:lnTo>
                      <a:pt x="15" y="60"/>
                    </a:lnTo>
                    <a:lnTo>
                      <a:pt x="15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01" name="Freeform 549"/>
              <p:cNvSpPr>
                <a:spLocks/>
              </p:cNvSpPr>
              <p:nvPr/>
            </p:nvSpPr>
            <p:spPr bwMode="auto">
              <a:xfrm>
                <a:off x="3597" y="3933"/>
                <a:ext cx="8" cy="31"/>
              </a:xfrm>
              <a:custGeom>
                <a:avLst/>
                <a:gdLst>
                  <a:gd name="T0" fmla="*/ 0 w 15"/>
                  <a:gd name="T1" fmla="*/ 0 h 60"/>
                  <a:gd name="T2" fmla="*/ 0 w 15"/>
                  <a:gd name="T3" fmla="*/ 0 h 60"/>
                  <a:gd name="T4" fmla="*/ 15 w 15"/>
                  <a:gd name="T5" fmla="*/ 0 h 60"/>
                  <a:gd name="T6" fmla="*/ 15 w 15"/>
                  <a:gd name="T7" fmla="*/ 0 h 60"/>
                  <a:gd name="T8" fmla="*/ 15 w 15"/>
                  <a:gd name="T9" fmla="*/ 60 h 60"/>
                  <a:gd name="T10" fmla="*/ 0 w 15"/>
                  <a:gd name="T11" fmla="*/ 0 h 60"/>
                  <a:gd name="T12" fmla="*/ 0 w 15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0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02" name="Freeform 550"/>
              <p:cNvSpPr>
                <a:spLocks/>
              </p:cNvSpPr>
              <p:nvPr/>
            </p:nvSpPr>
            <p:spPr bwMode="auto">
              <a:xfrm>
                <a:off x="3597" y="3933"/>
                <a:ext cx="8" cy="31"/>
              </a:xfrm>
              <a:custGeom>
                <a:avLst/>
                <a:gdLst>
                  <a:gd name="T0" fmla="*/ 0 w 15"/>
                  <a:gd name="T1" fmla="*/ 0 h 60"/>
                  <a:gd name="T2" fmla="*/ 0 w 15"/>
                  <a:gd name="T3" fmla="*/ 0 h 60"/>
                  <a:gd name="T4" fmla="*/ 15 w 15"/>
                  <a:gd name="T5" fmla="*/ 0 h 60"/>
                  <a:gd name="T6" fmla="*/ 15 w 15"/>
                  <a:gd name="T7" fmla="*/ 0 h 60"/>
                  <a:gd name="T8" fmla="*/ 15 w 15"/>
                  <a:gd name="T9" fmla="*/ 60 h 60"/>
                  <a:gd name="T10" fmla="*/ 0 w 15"/>
                  <a:gd name="T11" fmla="*/ 0 h 60"/>
                  <a:gd name="T12" fmla="*/ 0 w 15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0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03" name="Freeform 551"/>
              <p:cNvSpPr>
                <a:spLocks/>
              </p:cNvSpPr>
              <p:nvPr/>
            </p:nvSpPr>
            <p:spPr bwMode="auto">
              <a:xfrm>
                <a:off x="3612" y="3937"/>
                <a:ext cx="0" cy="23"/>
              </a:xfrm>
              <a:custGeom>
                <a:avLst/>
                <a:gdLst>
                  <a:gd name="T0" fmla="*/ 0 h 45"/>
                  <a:gd name="T1" fmla="*/ 0 h 45"/>
                  <a:gd name="T2" fmla="*/ 45 h 45"/>
                  <a:gd name="T3" fmla="*/ 45 h 45"/>
                  <a:gd name="T4" fmla="*/ 45 h 45"/>
                  <a:gd name="T5" fmla="*/ 0 h 45"/>
                  <a:gd name="T6" fmla="*/ 0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04" name="Freeform 552"/>
              <p:cNvSpPr>
                <a:spLocks/>
              </p:cNvSpPr>
              <p:nvPr/>
            </p:nvSpPr>
            <p:spPr bwMode="auto">
              <a:xfrm>
                <a:off x="3612" y="3937"/>
                <a:ext cx="0" cy="23"/>
              </a:xfrm>
              <a:custGeom>
                <a:avLst/>
                <a:gdLst>
                  <a:gd name="T0" fmla="*/ 0 h 45"/>
                  <a:gd name="T1" fmla="*/ 0 h 45"/>
                  <a:gd name="T2" fmla="*/ 45 h 45"/>
                  <a:gd name="T3" fmla="*/ 45 h 45"/>
                  <a:gd name="T4" fmla="*/ 45 h 45"/>
                  <a:gd name="T5" fmla="*/ 0 h 45"/>
                  <a:gd name="T6" fmla="*/ 0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05" name="Freeform 553"/>
              <p:cNvSpPr>
                <a:spLocks/>
              </p:cNvSpPr>
              <p:nvPr/>
            </p:nvSpPr>
            <p:spPr bwMode="auto">
              <a:xfrm>
                <a:off x="3612" y="3937"/>
                <a:ext cx="0" cy="23"/>
              </a:xfrm>
              <a:custGeom>
                <a:avLst/>
                <a:gdLst>
                  <a:gd name="T0" fmla="*/ 0 h 45"/>
                  <a:gd name="T1" fmla="*/ 0 h 45"/>
                  <a:gd name="T2" fmla="*/ 0 h 45"/>
                  <a:gd name="T3" fmla="*/ 0 h 45"/>
                  <a:gd name="T4" fmla="*/ 45 h 45"/>
                  <a:gd name="T5" fmla="*/ 0 h 45"/>
                  <a:gd name="T6" fmla="*/ 0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06" name="Freeform 554"/>
              <p:cNvSpPr>
                <a:spLocks/>
              </p:cNvSpPr>
              <p:nvPr/>
            </p:nvSpPr>
            <p:spPr bwMode="auto">
              <a:xfrm>
                <a:off x="3612" y="3937"/>
                <a:ext cx="0" cy="23"/>
              </a:xfrm>
              <a:custGeom>
                <a:avLst/>
                <a:gdLst>
                  <a:gd name="T0" fmla="*/ 0 h 45"/>
                  <a:gd name="T1" fmla="*/ 0 h 45"/>
                  <a:gd name="T2" fmla="*/ 0 h 45"/>
                  <a:gd name="T3" fmla="*/ 0 h 45"/>
                  <a:gd name="T4" fmla="*/ 45 h 45"/>
                  <a:gd name="T5" fmla="*/ 0 h 45"/>
                  <a:gd name="T6" fmla="*/ 0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07" name="Freeform 555"/>
              <p:cNvSpPr>
                <a:spLocks/>
              </p:cNvSpPr>
              <p:nvPr/>
            </p:nvSpPr>
            <p:spPr bwMode="auto">
              <a:xfrm>
                <a:off x="3612" y="3937"/>
                <a:ext cx="0" cy="23"/>
              </a:xfrm>
              <a:custGeom>
                <a:avLst/>
                <a:gdLst>
                  <a:gd name="T0" fmla="*/ 0 h 45"/>
                  <a:gd name="T1" fmla="*/ 0 h 45"/>
                  <a:gd name="T2" fmla="*/ 45 h 45"/>
                  <a:gd name="T3" fmla="*/ 45 h 45"/>
                  <a:gd name="T4" fmla="*/ 45 h 45"/>
                  <a:gd name="T5" fmla="*/ 0 h 45"/>
                  <a:gd name="T6" fmla="*/ 0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08" name="Freeform 556"/>
              <p:cNvSpPr>
                <a:spLocks/>
              </p:cNvSpPr>
              <p:nvPr/>
            </p:nvSpPr>
            <p:spPr bwMode="auto">
              <a:xfrm>
                <a:off x="3612" y="3937"/>
                <a:ext cx="0" cy="23"/>
              </a:xfrm>
              <a:custGeom>
                <a:avLst/>
                <a:gdLst>
                  <a:gd name="T0" fmla="*/ 0 h 45"/>
                  <a:gd name="T1" fmla="*/ 0 h 45"/>
                  <a:gd name="T2" fmla="*/ 45 h 45"/>
                  <a:gd name="T3" fmla="*/ 45 h 45"/>
                  <a:gd name="T4" fmla="*/ 45 h 45"/>
                  <a:gd name="T5" fmla="*/ 0 h 45"/>
                  <a:gd name="T6" fmla="*/ 0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09" name="Freeform 557"/>
              <p:cNvSpPr>
                <a:spLocks/>
              </p:cNvSpPr>
              <p:nvPr/>
            </p:nvSpPr>
            <p:spPr bwMode="auto">
              <a:xfrm>
                <a:off x="3612" y="3937"/>
                <a:ext cx="0" cy="23"/>
              </a:xfrm>
              <a:custGeom>
                <a:avLst/>
                <a:gdLst>
                  <a:gd name="T0" fmla="*/ 0 h 45"/>
                  <a:gd name="T1" fmla="*/ 0 h 45"/>
                  <a:gd name="T2" fmla="*/ 0 h 45"/>
                  <a:gd name="T3" fmla="*/ 0 h 45"/>
                  <a:gd name="T4" fmla="*/ 45 h 45"/>
                  <a:gd name="T5" fmla="*/ 0 h 45"/>
                  <a:gd name="T6" fmla="*/ 0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10" name="Freeform 558"/>
              <p:cNvSpPr>
                <a:spLocks/>
              </p:cNvSpPr>
              <p:nvPr/>
            </p:nvSpPr>
            <p:spPr bwMode="auto">
              <a:xfrm>
                <a:off x="3612" y="3937"/>
                <a:ext cx="0" cy="23"/>
              </a:xfrm>
              <a:custGeom>
                <a:avLst/>
                <a:gdLst>
                  <a:gd name="T0" fmla="*/ 0 h 45"/>
                  <a:gd name="T1" fmla="*/ 0 h 45"/>
                  <a:gd name="T2" fmla="*/ 0 h 45"/>
                  <a:gd name="T3" fmla="*/ 0 h 45"/>
                  <a:gd name="T4" fmla="*/ 45 h 45"/>
                  <a:gd name="T5" fmla="*/ 0 h 45"/>
                  <a:gd name="T6" fmla="*/ 0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11" name="Freeform 559"/>
              <p:cNvSpPr>
                <a:spLocks/>
              </p:cNvSpPr>
              <p:nvPr/>
            </p:nvSpPr>
            <p:spPr bwMode="auto">
              <a:xfrm>
                <a:off x="3620" y="3933"/>
                <a:ext cx="11" cy="31"/>
              </a:xfrm>
              <a:custGeom>
                <a:avLst/>
                <a:gdLst>
                  <a:gd name="T0" fmla="*/ 0 w 22"/>
                  <a:gd name="T1" fmla="*/ 0 h 60"/>
                  <a:gd name="T2" fmla="*/ 0 w 22"/>
                  <a:gd name="T3" fmla="*/ 0 h 60"/>
                  <a:gd name="T4" fmla="*/ 22 w 22"/>
                  <a:gd name="T5" fmla="*/ 60 h 60"/>
                  <a:gd name="T6" fmla="*/ 22 w 22"/>
                  <a:gd name="T7" fmla="*/ 60 h 60"/>
                  <a:gd name="T8" fmla="*/ 0 w 22"/>
                  <a:gd name="T9" fmla="*/ 60 h 60"/>
                  <a:gd name="T10" fmla="*/ 0 w 22"/>
                  <a:gd name="T11" fmla="*/ 0 h 60"/>
                  <a:gd name="T12" fmla="*/ 0 w 22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0">
                    <a:moveTo>
                      <a:pt x="0" y="0"/>
                    </a:moveTo>
                    <a:lnTo>
                      <a:pt x="0" y="0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12" name="Freeform 560"/>
              <p:cNvSpPr>
                <a:spLocks/>
              </p:cNvSpPr>
              <p:nvPr/>
            </p:nvSpPr>
            <p:spPr bwMode="auto">
              <a:xfrm>
                <a:off x="3620" y="3933"/>
                <a:ext cx="11" cy="31"/>
              </a:xfrm>
              <a:custGeom>
                <a:avLst/>
                <a:gdLst>
                  <a:gd name="T0" fmla="*/ 0 w 22"/>
                  <a:gd name="T1" fmla="*/ 0 h 60"/>
                  <a:gd name="T2" fmla="*/ 0 w 22"/>
                  <a:gd name="T3" fmla="*/ 0 h 60"/>
                  <a:gd name="T4" fmla="*/ 22 w 22"/>
                  <a:gd name="T5" fmla="*/ 60 h 60"/>
                  <a:gd name="T6" fmla="*/ 22 w 22"/>
                  <a:gd name="T7" fmla="*/ 60 h 60"/>
                  <a:gd name="T8" fmla="*/ 0 w 22"/>
                  <a:gd name="T9" fmla="*/ 60 h 60"/>
                  <a:gd name="T10" fmla="*/ 0 w 22"/>
                  <a:gd name="T11" fmla="*/ 0 h 60"/>
                  <a:gd name="T12" fmla="*/ 0 w 22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0">
                    <a:moveTo>
                      <a:pt x="0" y="0"/>
                    </a:moveTo>
                    <a:lnTo>
                      <a:pt x="0" y="0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13" name="Freeform 561"/>
              <p:cNvSpPr>
                <a:spLocks/>
              </p:cNvSpPr>
              <p:nvPr/>
            </p:nvSpPr>
            <p:spPr bwMode="auto">
              <a:xfrm>
                <a:off x="3620" y="3933"/>
                <a:ext cx="11" cy="31"/>
              </a:xfrm>
              <a:custGeom>
                <a:avLst/>
                <a:gdLst>
                  <a:gd name="T0" fmla="*/ 0 w 22"/>
                  <a:gd name="T1" fmla="*/ 0 h 60"/>
                  <a:gd name="T2" fmla="*/ 0 w 22"/>
                  <a:gd name="T3" fmla="*/ 0 h 60"/>
                  <a:gd name="T4" fmla="*/ 22 w 22"/>
                  <a:gd name="T5" fmla="*/ 0 h 60"/>
                  <a:gd name="T6" fmla="*/ 22 w 22"/>
                  <a:gd name="T7" fmla="*/ 0 h 60"/>
                  <a:gd name="T8" fmla="*/ 22 w 22"/>
                  <a:gd name="T9" fmla="*/ 60 h 60"/>
                  <a:gd name="T10" fmla="*/ 0 w 22"/>
                  <a:gd name="T11" fmla="*/ 0 h 60"/>
                  <a:gd name="T12" fmla="*/ 0 w 22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0">
                    <a:moveTo>
                      <a:pt x="0" y="0"/>
                    </a:moveTo>
                    <a:lnTo>
                      <a:pt x="0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14" name="Freeform 562"/>
              <p:cNvSpPr>
                <a:spLocks/>
              </p:cNvSpPr>
              <p:nvPr/>
            </p:nvSpPr>
            <p:spPr bwMode="auto">
              <a:xfrm>
                <a:off x="3620" y="3933"/>
                <a:ext cx="11" cy="31"/>
              </a:xfrm>
              <a:custGeom>
                <a:avLst/>
                <a:gdLst>
                  <a:gd name="T0" fmla="*/ 0 w 22"/>
                  <a:gd name="T1" fmla="*/ 0 h 60"/>
                  <a:gd name="T2" fmla="*/ 0 w 22"/>
                  <a:gd name="T3" fmla="*/ 0 h 60"/>
                  <a:gd name="T4" fmla="*/ 22 w 22"/>
                  <a:gd name="T5" fmla="*/ 0 h 60"/>
                  <a:gd name="T6" fmla="*/ 22 w 22"/>
                  <a:gd name="T7" fmla="*/ 0 h 60"/>
                  <a:gd name="T8" fmla="*/ 22 w 22"/>
                  <a:gd name="T9" fmla="*/ 60 h 60"/>
                  <a:gd name="T10" fmla="*/ 0 w 22"/>
                  <a:gd name="T11" fmla="*/ 0 h 60"/>
                  <a:gd name="T12" fmla="*/ 0 w 22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0">
                    <a:moveTo>
                      <a:pt x="0" y="0"/>
                    </a:moveTo>
                    <a:lnTo>
                      <a:pt x="0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15" name="Freeform 563"/>
              <p:cNvSpPr>
                <a:spLocks/>
              </p:cNvSpPr>
              <p:nvPr/>
            </p:nvSpPr>
            <p:spPr bwMode="auto">
              <a:xfrm>
                <a:off x="3645" y="3937"/>
                <a:ext cx="4" cy="23"/>
              </a:xfrm>
              <a:custGeom>
                <a:avLst/>
                <a:gdLst>
                  <a:gd name="T0" fmla="*/ 0 w 7"/>
                  <a:gd name="T1" fmla="*/ 0 h 45"/>
                  <a:gd name="T2" fmla="*/ 0 w 7"/>
                  <a:gd name="T3" fmla="*/ 0 h 45"/>
                  <a:gd name="T4" fmla="*/ 7 w 7"/>
                  <a:gd name="T5" fmla="*/ 45 h 45"/>
                  <a:gd name="T6" fmla="*/ 7 w 7"/>
                  <a:gd name="T7" fmla="*/ 45 h 45"/>
                  <a:gd name="T8" fmla="*/ 0 w 7"/>
                  <a:gd name="T9" fmla="*/ 45 h 45"/>
                  <a:gd name="T10" fmla="*/ 0 w 7"/>
                  <a:gd name="T11" fmla="*/ 0 h 45"/>
                  <a:gd name="T12" fmla="*/ 0 w 7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0"/>
                    </a:moveTo>
                    <a:lnTo>
                      <a:pt x="0" y="0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16" name="Freeform 564"/>
              <p:cNvSpPr>
                <a:spLocks/>
              </p:cNvSpPr>
              <p:nvPr/>
            </p:nvSpPr>
            <p:spPr bwMode="auto">
              <a:xfrm>
                <a:off x="3645" y="3937"/>
                <a:ext cx="4" cy="23"/>
              </a:xfrm>
              <a:custGeom>
                <a:avLst/>
                <a:gdLst>
                  <a:gd name="T0" fmla="*/ 0 w 7"/>
                  <a:gd name="T1" fmla="*/ 0 h 45"/>
                  <a:gd name="T2" fmla="*/ 0 w 7"/>
                  <a:gd name="T3" fmla="*/ 0 h 45"/>
                  <a:gd name="T4" fmla="*/ 7 w 7"/>
                  <a:gd name="T5" fmla="*/ 45 h 45"/>
                  <a:gd name="T6" fmla="*/ 7 w 7"/>
                  <a:gd name="T7" fmla="*/ 45 h 45"/>
                  <a:gd name="T8" fmla="*/ 0 w 7"/>
                  <a:gd name="T9" fmla="*/ 45 h 45"/>
                  <a:gd name="T10" fmla="*/ 0 w 7"/>
                  <a:gd name="T11" fmla="*/ 0 h 45"/>
                  <a:gd name="T12" fmla="*/ 0 w 7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0"/>
                    </a:moveTo>
                    <a:lnTo>
                      <a:pt x="0" y="0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17" name="Freeform 565"/>
              <p:cNvSpPr>
                <a:spLocks/>
              </p:cNvSpPr>
              <p:nvPr/>
            </p:nvSpPr>
            <p:spPr bwMode="auto">
              <a:xfrm>
                <a:off x="3645" y="3937"/>
                <a:ext cx="4" cy="23"/>
              </a:xfrm>
              <a:custGeom>
                <a:avLst/>
                <a:gdLst>
                  <a:gd name="T0" fmla="*/ 0 w 7"/>
                  <a:gd name="T1" fmla="*/ 0 h 45"/>
                  <a:gd name="T2" fmla="*/ 0 w 7"/>
                  <a:gd name="T3" fmla="*/ 0 h 45"/>
                  <a:gd name="T4" fmla="*/ 7 w 7"/>
                  <a:gd name="T5" fmla="*/ 0 h 45"/>
                  <a:gd name="T6" fmla="*/ 7 w 7"/>
                  <a:gd name="T7" fmla="*/ 0 h 45"/>
                  <a:gd name="T8" fmla="*/ 7 w 7"/>
                  <a:gd name="T9" fmla="*/ 45 h 45"/>
                  <a:gd name="T10" fmla="*/ 0 w 7"/>
                  <a:gd name="T11" fmla="*/ 0 h 45"/>
                  <a:gd name="T12" fmla="*/ 0 w 7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18" name="Freeform 566"/>
              <p:cNvSpPr>
                <a:spLocks/>
              </p:cNvSpPr>
              <p:nvPr/>
            </p:nvSpPr>
            <p:spPr bwMode="auto">
              <a:xfrm>
                <a:off x="3645" y="3937"/>
                <a:ext cx="4" cy="23"/>
              </a:xfrm>
              <a:custGeom>
                <a:avLst/>
                <a:gdLst>
                  <a:gd name="T0" fmla="*/ 0 w 7"/>
                  <a:gd name="T1" fmla="*/ 0 h 45"/>
                  <a:gd name="T2" fmla="*/ 0 w 7"/>
                  <a:gd name="T3" fmla="*/ 0 h 45"/>
                  <a:gd name="T4" fmla="*/ 7 w 7"/>
                  <a:gd name="T5" fmla="*/ 0 h 45"/>
                  <a:gd name="T6" fmla="*/ 7 w 7"/>
                  <a:gd name="T7" fmla="*/ 0 h 45"/>
                  <a:gd name="T8" fmla="*/ 7 w 7"/>
                  <a:gd name="T9" fmla="*/ 45 h 45"/>
                  <a:gd name="T10" fmla="*/ 0 w 7"/>
                  <a:gd name="T11" fmla="*/ 0 h 45"/>
                  <a:gd name="T12" fmla="*/ 0 w 7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19" name="Freeform 567"/>
              <p:cNvSpPr>
                <a:spLocks/>
              </p:cNvSpPr>
              <p:nvPr/>
            </p:nvSpPr>
            <p:spPr bwMode="auto">
              <a:xfrm>
                <a:off x="3645" y="3937"/>
                <a:ext cx="4" cy="23"/>
              </a:xfrm>
              <a:custGeom>
                <a:avLst/>
                <a:gdLst>
                  <a:gd name="T0" fmla="*/ 0 w 7"/>
                  <a:gd name="T1" fmla="*/ 0 h 45"/>
                  <a:gd name="T2" fmla="*/ 0 w 7"/>
                  <a:gd name="T3" fmla="*/ 0 h 45"/>
                  <a:gd name="T4" fmla="*/ 7 w 7"/>
                  <a:gd name="T5" fmla="*/ 45 h 45"/>
                  <a:gd name="T6" fmla="*/ 7 w 7"/>
                  <a:gd name="T7" fmla="*/ 45 h 45"/>
                  <a:gd name="T8" fmla="*/ 0 w 7"/>
                  <a:gd name="T9" fmla="*/ 45 h 45"/>
                  <a:gd name="T10" fmla="*/ 0 w 7"/>
                  <a:gd name="T11" fmla="*/ 0 h 45"/>
                  <a:gd name="T12" fmla="*/ 0 w 7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0"/>
                    </a:moveTo>
                    <a:lnTo>
                      <a:pt x="0" y="0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20" name="Freeform 568"/>
              <p:cNvSpPr>
                <a:spLocks/>
              </p:cNvSpPr>
              <p:nvPr/>
            </p:nvSpPr>
            <p:spPr bwMode="auto">
              <a:xfrm>
                <a:off x="3645" y="3937"/>
                <a:ext cx="4" cy="23"/>
              </a:xfrm>
              <a:custGeom>
                <a:avLst/>
                <a:gdLst>
                  <a:gd name="T0" fmla="*/ 0 w 7"/>
                  <a:gd name="T1" fmla="*/ 0 h 45"/>
                  <a:gd name="T2" fmla="*/ 0 w 7"/>
                  <a:gd name="T3" fmla="*/ 0 h 45"/>
                  <a:gd name="T4" fmla="*/ 7 w 7"/>
                  <a:gd name="T5" fmla="*/ 45 h 45"/>
                  <a:gd name="T6" fmla="*/ 7 w 7"/>
                  <a:gd name="T7" fmla="*/ 45 h 45"/>
                  <a:gd name="T8" fmla="*/ 0 w 7"/>
                  <a:gd name="T9" fmla="*/ 45 h 45"/>
                  <a:gd name="T10" fmla="*/ 0 w 7"/>
                  <a:gd name="T11" fmla="*/ 0 h 45"/>
                  <a:gd name="T12" fmla="*/ 0 w 7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0"/>
                    </a:moveTo>
                    <a:lnTo>
                      <a:pt x="0" y="0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21" name="Freeform 569"/>
              <p:cNvSpPr>
                <a:spLocks/>
              </p:cNvSpPr>
              <p:nvPr/>
            </p:nvSpPr>
            <p:spPr bwMode="auto">
              <a:xfrm>
                <a:off x="3645" y="3937"/>
                <a:ext cx="4" cy="23"/>
              </a:xfrm>
              <a:custGeom>
                <a:avLst/>
                <a:gdLst>
                  <a:gd name="T0" fmla="*/ 0 w 7"/>
                  <a:gd name="T1" fmla="*/ 0 h 45"/>
                  <a:gd name="T2" fmla="*/ 0 w 7"/>
                  <a:gd name="T3" fmla="*/ 0 h 45"/>
                  <a:gd name="T4" fmla="*/ 7 w 7"/>
                  <a:gd name="T5" fmla="*/ 0 h 45"/>
                  <a:gd name="T6" fmla="*/ 7 w 7"/>
                  <a:gd name="T7" fmla="*/ 0 h 45"/>
                  <a:gd name="T8" fmla="*/ 7 w 7"/>
                  <a:gd name="T9" fmla="*/ 45 h 45"/>
                  <a:gd name="T10" fmla="*/ 0 w 7"/>
                  <a:gd name="T11" fmla="*/ 0 h 45"/>
                  <a:gd name="T12" fmla="*/ 0 w 7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22" name="Freeform 570"/>
              <p:cNvSpPr>
                <a:spLocks/>
              </p:cNvSpPr>
              <p:nvPr/>
            </p:nvSpPr>
            <p:spPr bwMode="auto">
              <a:xfrm>
                <a:off x="3645" y="3937"/>
                <a:ext cx="4" cy="23"/>
              </a:xfrm>
              <a:custGeom>
                <a:avLst/>
                <a:gdLst>
                  <a:gd name="T0" fmla="*/ 0 w 7"/>
                  <a:gd name="T1" fmla="*/ 0 h 45"/>
                  <a:gd name="T2" fmla="*/ 0 w 7"/>
                  <a:gd name="T3" fmla="*/ 0 h 45"/>
                  <a:gd name="T4" fmla="*/ 7 w 7"/>
                  <a:gd name="T5" fmla="*/ 0 h 45"/>
                  <a:gd name="T6" fmla="*/ 7 w 7"/>
                  <a:gd name="T7" fmla="*/ 0 h 45"/>
                  <a:gd name="T8" fmla="*/ 7 w 7"/>
                  <a:gd name="T9" fmla="*/ 45 h 45"/>
                  <a:gd name="T10" fmla="*/ 0 w 7"/>
                  <a:gd name="T11" fmla="*/ 0 h 45"/>
                  <a:gd name="T12" fmla="*/ 0 w 7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23" name="Freeform 571"/>
              <p:cNvSpPr>
                <a:spLocks/>
              </p:cNvSpPr>
              <p:nvPr/>
            </p:nvSpPr>
            <p:spPr bwMode="auto">
              <a:xfrm>
                <a:off x="3653" y="3915"/>
                <a:ext cx="26" cy="67"/>
              </a:xfrm>
              <a:custGeom>
                <a:avLst/>
                <a:gdLst>
                  <a:gd name="T0" fmla="*/ 15 w 51"/>
                  <a:gd name="T1" fmla="*/ 134 h 134"/>
                  <a:gd name="T2" fmla="*/ 15 w 51"/>
                  <a:gd name="T3" fmla="*/ 134 h 134"/>
                  <a:gd name="T4" fmla="*/ 51 w 51"/>
                  <a:gd name="T5" fmla="*/ 0 h 134"/>
                  <a:gd name="T6" fmla="*/ 51 w 51"/>
                  <a:gd name="T7" fmla="*/ 0 h 134"/>
                  <a:gd name="T8" fmla="*/ 0 w 51"/>
                  <a:gd name="T9" fmla="*/ 0 h 134"/>
                  <a:gd name="T10" fmla="*/ 15 w 51"/>
                  <a:gd name="T11" fmla="*/ 134 h 134"/>
                  <a:gd name="T12" fmla="*/ 15 w 51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34">
                    <a:moveTo>
                      <a:pt x="15" y="134"/>
                    </a:moveTo>
                    <a:lnTo>
                      <a:pt x="15" y="134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0" y="0"/>
                    </a:lnTo>
                    <a:lnTo>
                      <a:pt x="15" y="134"/>
                    </a:lnTo>
                    <a:lnTo>
                      <a:pt x="15" y="134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24" name="Freeform 572"/>
              <p:cNvSpPr>
                <a:spLocks/>
              </p:cNvSpPr>
              <p:nvPr/>
            </p:nvSpPr>
            <p:spPr bwMode="auto">
              <a:xfrm>
                <a:off x="3653" y="3915"/>
                <a:ext cx="26" cy="67"/>
              </a:xfrm>
              <a:custGeom>
                <a:avLst/>
                <a:gdLst>
                  <a:gd name="T0" fmla="*/ 15 w 51"/>
                  <a:gd name="T1" fmla="*/ 134 h 134"/>
                  <a:gd name="T2" fmla="*/ 15 w 51"/>
                  <a:gd name="T3" fmla="*/ 134 h 134"/>
                  <a:gd name="T4" fmla="*/ 51 w 51"/>
                  <a:gd name="T5" fmla="*/ 0 h 134"/>
                  <a:gd name="T6" fmla="*/ 51 w 51"/>
                  <a:gd name="T7" fmla="*/ 0 h 134"/>
                  <a:gd name="T8" fmla="*/ 0 w 51"/>
                  <a:gd name="T9" fmla="*/ 0 h 134"/>
                  <a:gd name="T10" fmla="*/ 15 w 51"/>
                  <a:gd name="T11" fmla="*/ 134 h 134"/>
                  <a:gd name="T12" fmla="*/ 15 w 51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34">
                    <a:moveTo>
                      <a:pt x="15" y="134"/>
                    </a:moveTo>
                    <a:lnTo>
                      <a:pt x="15" y="134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0" y="0"/>
                    </a:lnTo>
                    <a:lnTo>
                      <a:pt x="15" y="134"/>
                    </a:lnTo>
                    <a:lnTo>
                      <a:pt x="15" y="13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25" name="Freeform 573"/>
              <p:cNvSpPr>
                <a:spLocks/>
              </p:cNvSpPr>
              <p:nvPr/>
            </p:nvSpPr>
            <p:spPr bwMode="auto">
              <a:xfrm>
                <a:off x="3660" y="3915"/>
                <a:ext cx="22" cy="67"/>
              </a:xfrm>
              <a:custGeom>
                <a:avLst/>
                <a:gdLst>
                  <a:gd name="T0" fmla="*/ 0 w 43"/>
                  <a:gd name="T1" fmla="*/ 134 h 134"/>
                  <a:gd name="T2" fmla="*/ 0 w 43"/>
                  <a:gd name="T3" fmla="*/ 134 h 134"/>
                  <a:gd name="T4" fmla="*/ 43 w 43"/>
                  <a:gd name="T5" fmla="*/ 134 h 134"/>
                  <a:gd name="T6" fmla="*/ 43 w 43"/>
                  <a:gd name="T7" fmla="*/ 134 h 134"/>
                  <a:gd name="T8" fmla="*/ 36 w 43"/>
                  <a:gd name="T9" fmla="*/ 0 h 134"/>
                  <a:gd name="T10" fmla="*/ 0 w 43"/>
                  <a:gd name="T11" fmla="*/ 134 h 134"/>
                  <a:gd name="T12" fmla="*/ 0 w 43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34">
                    <a:moveTo>
                      <a:pt x="0" y="134"/>
                    </a:moveTo>
                    <a:lnTo>
                      <a:pt x="0" y="134"/>
                    </a:lnTo>
                    <a:lnTo>
                      <a:pt x="43" y="134"/>
                    </a:lnTo>
                    <a:lnTo>
                      <a:pt x="43" y="134"/>
                    </a:lnTo>
                    <a:lnTo>
                      <a:pt x="36" y="0"/>
                    </a:lnTo>
                    <a:lnTo>
                      <a:pt x="0" y="134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26" name="Freeform 574"/>
              <p:cNvSpPr>
                <a:spLocks/>
              </p:cNvSpPr>
              <p:nvPr/>
            </p:nvSpPr>
            <p:spPr bwMode="auto">
              <a:xfrm>
                <a:off x="3660" y="3915"/>
                <a:ext cx="22" cy="67"/>
              </a:xfrm>
              <a:custGeom>
                <a:avLst/>
                <a:gdLst>
                  <a:gd name="T0" fmla="*/ 0 w 43"/>
                  <a:gd name="T1" fmla="*/ 134 h 134"/>
                  <a:gd name="T2" fmla="*/ 0 w 43"/>
                  <a:gd name="T3" fmla="*/ 134 h 134"/>
                  <a:gd name="T4" fmla="*/ 43 w 43"/>
                  <a:gd name="T5" fmla="*/ 134 h 134"/>
                  <a:gd name="T6" fmla="*/ 43 w 43"/>
                  <a:gd name="T7" fmla="*/ 134 h 134"/>
                  <a:gd name="T8" fmla="*/ 36 w 43"/>
                  <a:gd name="T9" fmla="*/ 0 h 134"/>
                  <a:gd name="T10" fmla="*/ 0 w 43"/>
                  <a:gd name="T11" fmla="*/ 134 h 134"/>
                  <a:gd name="T12" fmla="*/ 0 w 43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34">
                    <a:moveTo>
                      <a:pt x="0" y="134"/>
                    </a:moveTo>
                    <a:lnTo>
                      <a:pt x="0" y="134"/>
                    </a:lnTo>
                    <a:lnTo>
                      <a:pt x="43" y="134"/>
                    </a:lnTo>
                    <a:lnTo>
                      <a:pt x="43" y="134"/>
                    </a:lnTo>
                    <a:lnTo>
                      <a:pt x="36" y="0"/>
                    </a:lnTo>
                    <a:lnTo>
                      <a:pt x="0" y="134"/>
                    </a:lnTo>
                    <a:lnTo>
                      <a:pt x="0" y="13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27" name="Freeform 575"/>
              <p:cNvSpPr>
                <a:spLocks/>
              </p:cNvSpPr>
              <p:nvPr/>
            </p:nvSpPr>
            <p:spPr bwMode="auto">
              <a:xfrm>
                <a:off x="3679" y="3911"/>
                <a:ext cx="22" cy="71"/>
              </a:xfrm>
              <a:custGeom>
                <a:avLst/>
                <a:gdLst>
                  <a:gd name="T0" fmla="*/ 7 w 44"/>
                  <a:gd name="T1" fmla="*/ 142 h 142"/>
                  <a:gd name="T2" fmla="*/ 7 w 44"/>
                  <a:gd name="T3" fmla="*/ 142 h 142"/>
                  <a:gd name="T4" fmla="*/ 44 w 44"/>
                  <a:gd name="T5" fmla="*/ 0 h 142"/>
                  <a:gd name="T6" fmla="*/ 44 w 44"/>
                  <a:gd name="T7" fmla="*/ 0 h 142"/>
                  <a:gd name="T8" fmla="*/ 0 w 44"/>
                  <a:gd name="T9" fmla="*/ 8 h 142"/>
                  <a:gd name="T10" fmla="*/ 7 w 44"/>
                  <a:gd name="T11" fmla="*/ 142 h 142"/>
                  <a:gd name="T12" fmla="*/ 7 w 44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42">
                    <a:moveTo>
                      <a:pt x="7" y="142"/>
                    </a:moveTo>
                    <a:lnTo>
                      <a:pt x="7" y="14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8"/>
                    </a:lnTo>
                    <a:lnTo>
                      <a:pt x="7" y="142"/>
                    </a:lnTo>
                    <a:lnTo>
                      <a:pt x="7" y="142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28" name="Freeform 576"/>
              <p:cNvSpPr>
                <a:spLocks/>
              </p:cNvSpPr>
              <p:nvPr/>
            </p:nvSpPr>
            <p:spPr bwMode="auto">
              <a:xfrm>
                <a:off x="3679" y="3911"/>
                <a:ext cx="22" cy="71"/>
              </a:xfrm>
              <a:custGeom>
                <a:avLst/>
                <a:gdLst>
                  <a:gd name="T0" fmla="*/ 7 w 44"/>
                  <a:gd name="T1" fmla="*/ 142 h 142"/>
                  <a:gd name="T2" fmla="*/ 7 w 44"/>
                  <a:gd name="T3" fmla="*/ 142 h 142"/>
                  <a:gd name="T4" fmla="*/ 44 w 44"/>
                  <a:gd name="T5" fmla="*/ 0 h 142"/>
                  <a:gd name="T6" fmla="*/ 44 w 44"/>
                  <a:gd name="T7" fmla="*/ 0 h 142"/>
                  <a:gd name="T8" fmla="*/ 0 w 44"/>
                  <a:gd name="T9" fmla="*/ 8 h 142"/>
                  <a:gd name="T10" fmla="*/ 7 w 44"/>
                  <a:gd name="T11" fmla="*/ 142 h 142"/>
                  <a:gd name="T12" fmla="*/ 7 w 44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42">
                    <a:moveTo>
                      <a:pt x="7" y="142"/>
                    </a:moveTo>
                    <a:lnTo>
                      <a:pt x="7" y="14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8"/>
                    </a:lnTo>
                    <a:lnTo>
                      <a:pt x="7" y="142"/>
                    </a:lnTo>
                    <a:lnTo>
                      <a:pt x="7" y="14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29" name="Freeform 577"/>
              <p:cNvSpPr>
                <a:spLocks/>
              </p:cNvSpPr>
              <p:nvPr/>
            </p:nvSpPr>
            <p:spPr bwMode="auto">
              <a:xfrm>
                <a:off x="3682" y="3911"/>
                <a:ext cx="26" cy="71"/>
              </a:xfrm>
              <a:custGeom>
                <a:avLst/>
                <a:gdLst>
                  <a:gd name="T0" fmla="*/ 0 w 52"/>
                  <a:gd name="T1" fmla="*/ 142 h 142"/>
                  <a:gd name="T2" fmla="*/ 0 w 52"/>
                  <a:gd name="T3" fmla="*/ 142 h 142"/>
                  <a:gd name="T4" fmla="*/ 52 w 52"/>
                  <a:gd name="T5" fmla="*/ 135 h 142"/>
                  <a:gd name="T6" fmla="*/ 52 w 52"/>
                  <a:gd name="T7" fmla="*/ 135 h 142"/>
                  <a:gd name="T8" fmla="*/ 37 w 52"/>
                  <a:gd name="T9" fmla="*/ 0 h 142"/>
                  <a:gd name="T10" fmla="*/ 0 w 52"/>
                  <a:gd name="T11" fmla="*/ 142 h 142"/>
                  <a:gd name="T12" fmla="*/ 0 w 52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42">
                    <a:moveTo>
                      <a:pt x="0" y="142"/>
                    </a:moveTo>
                    <a:lnTo>
                      <a:pt x="0" y="142"/>
                    </a:lnTo>
                    <a:lnTo>
                      <a:pt x="52" y="135"/>
                    </a:lnTo>
                    <a:lnTo>
                      <a:pt x="52" y="135"/>
                    </a:lnTo>
                    <a:lnTo>
                      <a:pt x="37" y="0"/>
                    </a:lnTo>
                    <a:lnTo>
                      <a:pt x="0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30" name="Freeform 578"/>
              <p:cNvSpPr>
                <a:spLocks/>
              </p:cNvSpPr>
              <p:nvPr/>
            </p:nvSpPr>
            <p:spPr bwMode="auto">
              <a:xfrm>
                <a:off x="3682" y="3911"/>
                <a:ext cx="26" cy="71"/>
              </a:xfrm>
              <a:custGeom>
                <a:avLst/>
                <a:gdLst>
                  <a:gd name="T0" fmla="*/ 0 w 52"/>
                  <a:gd name="T1" fmla="*/ 142 h 142"/>
                  <a:gd name="T2" fmla="*/ 0 w 52"/>
                  <a:gd name="T3" fmla="*/ 142 h 142"/>
                  <a:gd name="T4" fmla="*/ 52 w 52"/>
                  <a:gd name="T5" fmla="*/ 135 h 142"/>
                  <a:gd name="T6" fmla="*/ 52 w 52"/>
                  <a:gd name="T7" fmla="*/ 135 h 142"/>
                  <a:gd name="T8" fmla="*/ 37 w 52"/>
                  <a:gd name="T9" fmla="*/ 0 h 142"/>
                  <a:gd name="T10" fmla="*/ 0 w 52"/>
                  <a:gd name="T11" fmla="*/ 142 h 142"/>
                  <a:gd name="T12" fmla="*/ 0 w 52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42">
                    <a:moveTo>
                      <a:pt x="0" y="142"/>
                    </a:moveTo>
                    <a:lnTo>
                      <a:pt x="0" y="142"/>
                    </a:lnTo>
                    <a:lnTo>
                      <a:pt x="52" y="135"/>
                    </a:lnTo>
                    <a:lnTo>
                      <a:pt x="52" y="135"/>
                    </a:lnTo>
                    <a:lnTo>
                      <a:pt x="37" y="0"/>
                    </a:lnTo>
                    <a:lnTo>
                      <a:pt x="0" y="142"/>
                    </a:lnTo>
                    <a:lnTo>
                      <a:pt x="0" y="14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31" name="Freeform 579"/>
              <p:cNvSpPr>
                <a:spLocks/>
              </p:cNvSpPr>
              <p:nvPr/>
            </p:nvSpPr>
            <p:spPr bwMode="auto">
              <a:xfrm>
                <a:off x="3712" y="3930"/>
                <a:ext cx="3" cy="22"/>
              </a:xfrm>
              <a:custGeom>
                <a:avLst/>
                <a:gdLst>
                  <a:gd name="T0" fmla="*/ 0 w 7"/>
                  <a:gd name="T1" fmla="*/ 0 h 44"/>
                  <a:gd name="T2" fmla="*/ 0 w 7"/>
                  <a:gd name="T3" fmla="*/ 0 h 44"/>
                  <a:gd name="T4" fmla="*/ 7 w 7"/>
                  <a:gd name="T5" fmla="*/ 44 h 44"/>
                  <a:gd name="T6" fmla="*/ 7 w 7"/>
                  <a:gd name="T7" fmla="*/ 44 h 44"/>
                  <a:gd name="T8" fmla="*/ 7 w 7"/>
                  <a:gd name="T9" fmla="*/ 44 h 44"/>
                  <a:gd name="T10" fmla="*/ 0 w 7"/>
                  <a:gd name="T11" fmla="*/ 0 h 44"/>
                  <a:gd name="T12" fmla="*/ 0 w 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4">
                    <a:moveTo>
                      <a:pt x="0" y="0"/>
                    </a:moveTo>
                    <a:lnTo>
                      <a:pt x="0" y="0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32" name="Freeform 580"/>
              <p:cNvSpPr>
                <a:spLocks/>
              </p:cNvSpPr>
              <p:nvPr/>
            </p:nvSpPr>
            <p:spPr bwMode="auto">
              <a:xfrm>
                <a:off x="3712" y="3930"/>
                <a:ext cx="3" cy="22"/>
              </a:xfrm>
              <a:custGeom>
                <a:avLst/>
                <a:gdLst>
                  <a:gd name="T0" fmla="*/ 0 w 7"/>
                  <a:gd name="T1" fmla="*/ 0 h 44"/>
                  <a:gd name="T2" fmla="*/ 0 w 7"/>
                  <a:gd name="T3" fmla="*/ 0 h 44"/>
                  <a:gd name="T4" fmla="*/ 7 w 7"/>
                  <a:gd name="T5" fmla="*/ 44 h 44"/>
                  <a:gd name="T6" fmla="*/ 7 w 7"/>
                  <a:gd name="T7" fmla="*/ 44 h 44"/>
                  <a:gd name="T8" fmla="*/ 7 w 7"/>
                  <a:gd name="T9" fmla="*/ 44 h 44"/>
                  <a:gd name="T10" fmla="*/ 0 w 7"/>
                  <a:gd name="T11" fmla="*/ 0 h 44"/>
                  <a:gd name="T12" fmla="*/ 0 w 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4">
                    <a:moveTo>
                      <a:pt x="0" y="0"/>
                    </a:moveTo>
                    <a:lnTo>
                      <a:pt x="0" y="0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33" name="Freeform 581"/>
              <p:cNvSpPr>
                <a:spLocks/>
              </p:cNvSpPr>
              <p:nvPr/>
            </p:nvSpPr>
            <p:spPr bwMode="auto">
              <a:xfrm>
                <a:off x="3712" y="3930"/>
                <a:ext cx="3" cy="22"/>
              </a:xfrm>
              <a:custGeom>
                <a:avLst/>
                <a:gdLst>
                  <a:gd name="T0" fmla="*/ 0 w 7"/>
                  <a:gd name="T1" fmla="*/ 0 h 44"/>
                  <a:gd name="T2" fmla="*/ 0 w 7"/>
                  <a:gd name="T3" fmla="*/ 0 h 44"/>
                  <a:gd name="T4" fmla="*/ 0 w 7"/>
                  <a:gd name="T5" fmla="*/ 0 h 44"/>
                  <a:gd name="T6" fmla="*/ 0 w 7"/>
                  <a:gd name="T7" fmla="*/ 0 h 44"/>
                  <a:gd name="T8" fmla="*/ 7 w 7"/>
                  <a:gd name="T9" fmla="*/ 44 h 44"/>
                  <a:gd name="T10" fmla="*/ 0 w 7"/>
                  <a:gd name="T11" fmla="*/ 0 h 44"/>
                  <a:gd name="T12" fmla="*/ 0 w 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34" name="Freeform 582"/>
              <p:cNvSpPr>
                <a:spLocks/>
              </p:cNvSpPr>
              <p:nvPr/>
            </p:nvSpPr>
            <p:spPr bwMode="auto">
              <a:xfrm>
                <a:off x="3712" y="3930"/>
                <a:ext cx="3" cy="22"/>
              </a:xfrm>
              <a:custGeom>
                <a:avLst/>
                <a:gdLst>
                  <a:gd name="T0" fmla="*/ 0 w 7"/>
                  <a:gd name="T1" fmla="*/ 0 h 44"/>
                  <a:gd name="T2" fmla="*/ 0 w 7"/>
                  <a:gd name="T3" fmla="*/ 0 h 44"/>
                  <a:gd name="T4" fmla="*/ 0 w 7"/>
                  <a:gd name="T5" fmla="*/ 0 h 44"/>
                  <a:gd name="T6" fmla="*/ 0 w 7"/>
                  <a:gd name="T7" fmla="*/ 0 h 44"/>
                  <a:gd name="T8" fmla="*/ 7 w 7"/>
                  <a:gd name="T9" fmla="*/ 44 h 44"/>
                  <a:gd name="T10" fmla="*/ 0 w 7"/>
                  <a:gd name="T11" fmla="*/ 0 h 44"/>
                  <a:gd name="T12" fmla="*/ 0 w 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35" name="Freeform 583"/>
              <p:cNvSpPr>
                <a:spLocks/>
              </p:cNvSpPr>
              <p:nvPr/>
            </p:nvSpPr>
            <p:spPr bwMode="auto">
              <a:xfrm>
                <a:off x="3712" y="3930"/>
                <a:ext cx="3" cy="22"/>
              </a:xfrm>
              <a:custGeom>
                <a:avLst/>
                <a:gdLst>
                  <a:gd name="T0" fmla="*/ 0 w 7"/>
                  <a:gd name="T1" fmla="*/ 0 h 44"/>
                  <a:gd name="T2" fmla="*/ 0 w 7"/>
                  <a:gd name="T3" fmla="*/ 0 h 44"/>
                  <a:gd name="T4" fmla="*/ 7 w 7"/>
                  <a:gd name="T5" fmla="*/ 44 h 44"/>
                  <a:gd name="T6" fmla="*/ 7 w 7"/>
                  <a:gd name="T7" fmla="*/ 44 h 44"/>
                  <a:gd name="T8" fmla="*/ 7 w 7"/>
                  <a:gd name="T9" fmla="*/ 44 h 44"/>
                  <a:gd name="T10" fmla="*/ 0 w 7"/>
                  <a:gd name="T11" fmla="*/ 0 h 44"/>
                  <a:gd name="T12" fmla="*/ 0 w 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4">
                    <a:moveTo>
                      <a:pt x="0" y="0"/>
                    </a:moveTo>
                    <a:lnTo>
                      <a:pt x="0" y="0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36" name="Freeform 584"/>
              <p:cNvSpPr>
                <a:spLocks/>
              </p:cNvSpPr>
              <p:nvPr/>
            </p:nvSpPr>
            <p:spPr bwMode="auto">
              <a:xfrm>
                <a:off x="3712" y="3930"/>
                <a:ext cx="3" cy="22"/>
              </a:xfrm>
              <a:custGeom>
                <a:avLst/>
                <a:gdLst>
                  <a:gd name="T0" fmla="*/ 0 w 7"/>
                  <a:gd name="T1" fmla="*/ 0 h 44"/>
                  <a:gd name="T2" fmla="*/ 0 w 7"/>
                  <a:gd name="T3" fmla="*/ 0 h 44"/>
                  <a:gd name="T4" fmla="*/ 7 w 7"/>
                  <a:gd name="T5" fmla="*/ 44 h 44"/>
                  <a:gd name="T6" fmla="*/ 7 w 7"/>
                  <a:gd name="T7" fmla="*/ 44 h 44"/>
                  <a:gd name="T8" fmla="*/ 7 w 7"/>
                  <a:gd name="T9" fmla="*/ 44 h 44"/>
                  <a:gd name="T10" fmla="*/ 0 w 7"/>
                  <a:gd name="T11" fmla="*/ 0 h 44"/>
                  <a:gd name="T12" fmla="*/ 0 w 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4">
                    <a:moveTo>
                      <a:pt x="0" y="0"/>
                    </a:moveTo>
                    <a:lnTo>
                      <a:pt x="0" y="0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37" name="Freeform 585"/>
              <p:cNvSpPr>
                <a:spLocks/>
              </p:cNvSpPr>
              <p:nvPr/>
            </p:nvSpPr>
            <p:spPr bwMode="auto">
              <a:xfrm>
                <a:off x="3712" y="3930"/>
                <a:ext cx="3" cy="22"/>
              </a:xfrm>
              <a:custGeom>
                <a:avLst/>
                <a:gdLst>
                  <a:gd name="T0" fmla="*/ 0 w 7"/>
                  <a:gd name="T1" fmla="*/ 0 h 44"/>
                  <a:gd name="T2" fmla="*/ 0 w 7"/>
                  <a:gd name="T3" fmla="*/ 0 h 44"/>
                  <a:gd name="T4" fmla="*/ 0 w 7"/>
                  <a:gd name="T5" fmla="*/ 0 h 44"/>
                  <a:gd name="T6" fmla="*/ 0 w 7"/>
                  <a:gd name="T7" fmla="*/ 0 h 44"/>
                  <a:gd name="T8" fmla="*/ 7 w 7"/>
                  <a:gd name="T9" fmla="*/ 44 h 44"/>
                  <a:gd name="T10" fmla="*/ 0 w 7"/>
                  <a:gd name="T11" fmla="*/ 0 h 44"/>
                  <a:gd name="T12" fmla="*/ 0 w 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38" name="Freeform 586"/>
              <p:cNvSpPr>
                <a:spLocks/>
              </p:cNvSpPr>
              <p:nvPr/>
            </p:nvSpPr>
            <p:spPr bwMode="auto">
              <a:xfrm>
                <a:off x="3712" y="3930"/>
                <a:ext cx="3" cy="22"/>
              </a:xfrm>
              <a:custGeom>
                <a:avLst/>
                <a:gdLst>
                  <a:gd name="T0" fmla="*/ 0 w 7"/>
                  <a:gd name="T1" fmla="*/ 0 h 44"/>
                  <a:gd name="T2" fmla="*/ 0 w 7"/>
                  <a:gd name="T3" fmla="*/ 0 h 44"/>
                  <a:gd name="T4" fmla="*/ 0 w 7"/>
                  <a:gd name="T5" fmla="*/ 0 h 44"/>
                  <a:gd name="T6" fmla="*/ 0 w 7"/>
                  <a:gd name="T7" fmla="*/ 0 h 44"/>
                  <a:gd name="T8" fmla="*/ 7 w 7"/>
                  <a:gd name="T9" fmla="*/ 44 h 44"/>
                  <a:gd name="T10" fmla="*/ 0 w 7"/>
                  <a:gd name="T11" fmla="*/ 0 h 44"/>
                  <a:gd name="T12" fmla="*/ 0 w 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39" name="Freeform 587"/>
              <p:cNvSpPr>
                <a:spLocks/>
              </p:cNvSpPr>
              <p:nvPr/>
            </p:nvSpPr>
            <p:spPr bwMode="auto">
              <a:xfrm>
                <a:off x="3720" y="3926"/>
                <a:ext cx="10" cy="26"/>
              </a:xfrm>
              <a:custGeom>
                <a:avLst/>
                <a:gdLst>
                  <a:gd name="T0" fmla="*/ 0 w 21"/>
                  <a:gd name="T1" fmla="*/ 0 h 52"/>
                  <a:gd name="T2" fmla="*/ 0 w 21"/>
                  <a:gd name="T3" fmla="*/ 0 h 52"/>
                  <a:gd name="T4" fmla="*/ 21 w 21"/>
                  <a:gd name="T5" fmla="*/ 52 h 52"/>
                  <a:gd name="T6" fmla="*/ 21 w 21"/>
                  <a:gd name="T7" fmla="*/ 52 h 52"/>
                  <a:gd name="T8" fmla="*/ 7 w 21"/>
                  <a:gd name="T9" fmla="*/ 52 h 52"/>
                  <a:gd name="T10" fmla="*/ 0 w 21"/>
                  <a:gd name="T11" fmla="*/ 0 h 52"/>
                  <a:gd name="T12" fmla="*/ 0 w 21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52">
                    <a:moveTo>
                      <a:pt x="0" y="0"/>
                    </a:moveTo>
                    <a:lnTo>
                      <a:pt x="0" y="0"/>
                    </a:lnTo>
                    <a:lnTo>
                      <a:pt x="21" y="52"/>
                    </a:lnTo>
                    <a:lnTo>
                      <a:pt x="21" y="52"/>
                    </a:lnTo>
                    <a:lnTo>
                      <a:pt x="7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40" name="Freeform 588"/>
              <p:cNvSpPr>
                <a:spLocks/>
              </p:cNvSpPr>
              <p:nvPr/>
            </p:nvSpPr>
            <p:spPr bwMode="auto">
              <a:xfrm>
                <a:off x="3720" y="3926"/>
                <a:ext cx="10" cy="26"/>
              </a:xfrm>
              <a:custGeom>
                <a:avLst/>
                <a:gdLst>
                  <a:gd name="T0" fmla="*/ 0 w 21"/>
                  <a:gd name="T1" fmla="*/ 0 h 52"/>
                  <a:gd name="T2" fmla="*/ 0 w 21"/>
                  <a:gd name="T3" fmla="*/ 0 h 52"/>
                  <a:gd name="T4" fmla="*/ 21 w 21"/>
                  <a:gd name="T5" fmla="*/ 52 h 52"/>
                  <a:gd name="T6" fmla="*/ 21 w 21"/>
                  <a:gd name="T7" fmla="*/ 52 h 52"/>
                  <a:gd name="T8" fmla="*/ 7 w 21"/>
                  <a:gd name="T9" fmla="*/ 52 h 52"/>
                  <a:gd name="T10" fmla="*/ 0 w 21"/>
                  <a:gd name="T11" fmla="*/ 0 h 52"/>
                  <a:gd name="T12" fmla="*/ 0 w 21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52">
                    <a:moveTo>
                      <a:pt x="0" y="0"/>
                    </a:moveTo>
                    <a:lnTo>
                      <a:pt x="0" y="0"/>
                    </a:lnTo>
                    <a:lnTo>
                      <a:pt x="21" y="52"/>
                    </a:lnTo>
                    <a:lnTo>
                      <a:pt x="21" y="52"/>
                    </a:lnTo>
                    <a:lnTo>
                      <a:pt x="7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41" name="Freeform 589"/>
              <p:cNvSpPr>
                <a:spLocks/>
              </p:cNvSpPr>
              <p:nvPr/>
            </p:nvSpPr>
            <p:spPr bwMode="auto">
              <a:xfrm>
                <a:off x="3720" y="3926"/>
                <a:ext cx="10" cy="26"/>
              </a:xfrm>
              <a:custGeom>
                <a:avLst/>
                <a:gdLst>
                  <a:gd name="T0" fmla="*/ 0 w 21"/>
                  <a:gd name="T1" fmla="*/ 0 h 52"/>
                  <a:gd name="T2" fmla="*/ 0 w 21"/>
                  <a:gd name="T3" fmla="*/ 0 h 52"/>
                  <a:gd name="T4" fmla="*/ 7 w 21"/>
                  <a:gd name="T5" fmla="*/ 0 h 52"/>
                  <a:gd name="T6" fmla="*/ 7 w 21"/>
                  <a:gd name="T7" fmla="*/ 0 h 52"/>
                  <a:gd name="T8" fmla="*/ 21 w 21"/>
                  <a:gd name="T9" fmla="*/ 52 h 52"/>
                  <a:gd name="T10" fmla="*/ 0 w 21"/>
                  <a:gd name="T11" fmla="*/ 0 h 52"/>
                  <a:gd name="T12" fmla="*/ 0 w 21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52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1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42" name="Freeform 590"/>
              <p:cNvSpPr>
                <a:spLocks/>
              </p:cNvSpPr>
              <p:nvPr/>
            </p:nvSpPr>
            <p:spPr bwMode="auto">
              <a:xfrm>
                <a:off x="3720" y="3926"/>
                <a:ext cx="10" cy="26"/>
              </a:xfrm>
              <a:custGeom>
                <a:avLst/>
                <a:gdLst>
                  <a:gd name="T0" fmla="*/ 0 w 21"/>
                  <a:gd name="T1" fmla="*/ 0 h 52"/>
                  <a:gd name="T2" fmla="*/ 0 w 21"/>
                  <a:gd name="T3" fmla="*/ 0 h 52"/>
                  <a:gd name="T4" fmla="*/ 7 w 21"/>
                  <a:gd name="T5" fmla="*/ 0 h 52"/>
                  <a:gd name="T6" fmla="*/ 7 w 21"/>
                  <a:gd name="T7" fmla="*/ 0 h 52"/>
                  <a:gd name="T8" fmla="*/ 21 w 21"/>
                  <a:gd name="T9" fmla="*/ 52 h 52"/>
                  <a:gd name="T10" fmla="*/ 0 w 21"/>
                  <a:gd name="T11" fmla="*/ 0 h 52"/>
                  <a:gd name="T12" fmla="*/ 0 w 21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52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1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43" name="Freeform 591"/>
              <p:cNvSpPr>
                <a:spLocks/>
              </p:cNvSpPr>
              <p:nvPr/>
            </p:nvSpPr>
            <p:spPr bwMode="auto">
              <a:xfrm>
                <a:off x="3738" y="3922"/>
                <a:ext cx="14" cy="27"/>
              </a:xfrm>
              <a:custGeom>
                <a:avLst/>
                <a:gdLst>
                  <a:gd name="T0" fmla="*/ 0 w 29"/>
                  <a:gd name="T1" fmla="*/ 0 h 52"/>
                  <a:gd name="T2" fmla="*/ 0 w 29"/>
                  <a:gd name="T3" fmla="*/ 0 h 52"/>
                  <a:gd name="T4" fmla="*/ 29 w 29"/>
                  <a:gd name="T5" fmla="*/ 52 h 52"/>
                  <a:gd name="T6" fmla="*/ 29 w 29"/>
                  <a:gd name="T7" fmla="*/ 52 h 52"/>
                  <a:gd name="T8" fmla="*/ 7 w 29"/>
                  <a:gd name="T9" fmla="*/ 52 h 52"/>
                  <a:gd name="T10" fmla="*/ 0 w 29"/>
                  <a:gd name="T11" fmla="*/ 0 h 52"/>
                  <a:gd name="T12" fmla="*/ 0 w 29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2">
                    <a:moveTo>
                      <a:pt x="0" y="0"/>
                    </a:moveTo>
                    <a:lnTo>
                      <a:pt x="0" y="0"/>
                    </a:lnTo>
                    <a:lnTo>
                      <a:pt x="29" y="52"/>
                    </a:lnTo>
                    <a:lnTo>
                      <a:pt x="29" y="52"/>
                    </a:lnTo>
                    <a:lnTo>
                      <a:pt x="7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44" name="Freeform 592"/>
              <p:cNvSpPr>
                <a:spLocks/>
              </p:cNvSpPr>
              <p:nvPr/>
            </p:nvSpPr>
            <p:spPr bwMode="auto">
              <a:xfrm>
                <a:off x="3738" y="3922"/>
                <a:ext cx="14" cy="27"/>
              </a:xfrm>
              <a:custGeom>
                <a:avLst/>
                <a:gdLst>
                  <a:gd name="T0" fmla="*/ 0 w 29"/>
                  <a:gd name="T1" fmla="*/ 0 h 52"/>
                  <a:gd name="T2" fmla="*/ 0 w 29"/>
                  <a:gd name="T3" fmla="*/ 0 h 52"/>
                  <a:gd name="T4" fmla="*/ 29 w 29"/>
                  <a:gd name="T5" fmla="*/ 52 h 52"/>
                  <a:gd name="T6" fmla="*/ 29 w 29"/>
                  <a:gd name="T7" fmla="*/ 52 h 52"/>
                  <a:gd name="T8" fmla="*/ 7 w 29"/>
                  <a:gd name="T9" fmla="*/ 52 h 52"/>
                  <a:gd name="T10" fmla="*/ 0 w 29"/>
                  <a:gd name="T11" fmla="*/ 0 h 52"/>
                  <a:gd name="T12" fmla="*/ 0 w 29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2">
                    <a:moveTo>
                      <a:pt x="0" y="0"/>
                    </a:moveTo>
                    <a:lnTo>
                      <a:pt x="0" y="0"/>
                    </a:lnTo>
                    <a:lnTo>
                      <a:pt x="29" y="52"/>
                    </a:lnTo>
                    <a:lnTo>
                      <a:pt x="29" y="52"/>
                    </a:lnTo>
                    <a:lnTo>
                      <a:pt x="7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45" name="Freeform 593"/>
              <p:cNvSpPr>
                <a:spLocks/>
              </p:cNvSpPr>
              <p:nvPr/>
            </p:nvSpPr>
            <p:spPr bwMode="auto">
              <a:xfrm>
                <a:off x="3738" y="3922"/>
                <a:ext cx="14" cy="27"/>
              </a:xfrm>
              <a:custGeom>
                <a:avLst/>
                <a:gdLst>
                  <a:gd name="T0" fmla="*/ 0 w 29"/>
                  <a:gd name="T1" fmla="*/ 0 h 52"/>
                  <a:gd name="T2" fmla="*/ 0 w 29"/>
                  <a:gd name="T3" fmla="*/ 0 h 52"/>
                  <a:gd name="T4" fmla="*/ 15 w 29"/>
                  <a:gd name="T5" fmla="*/ 0 h 52"/>
                  <a:gd name="T6" fmla="*/ 15 w 29"/>
                  <a:gd name="T7" fmla="*/ 0 h 52"/>
                  <a:gd name="T8" fmla="*/ 29 w 29"/>
                  <a:gd name="T9" fmla="*/ 52 h 52"/>
                  <a:gd name="T10" fmla="*/ 0 w 29"/>
                  <a:gd name="T11" fmla="*/ 0 h 52"/>
                  <a:gd name="T12" fmla="*/ 0 w 29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2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9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46" name="Freeform 594"/>
              <p:cNvSpPr>
                <a:spLocks/>
              </p:cNvSpPr>
              <p:nvPr/>
            </p:nvSpPr>
            <p:spPr bwMode="auto">
              <a:xfrm>
                <a:off x="3738" y="3922"/>
                <a:ext cx="14" cy="27"/>
              </a:xfrm>
              <a:custGeom>
                <a:avLst/>
                <a:gdLst>
                  <a:gd name="T0" fmla="*/ 0 w 29"/>
                  <a:gd name="T1" fmla="*/ 0 h 52"/>
                  <a:gd name="T2" fmla="*/ 0 w 29"/>
                  <a:gd name="T3" fmla="*/ 0 h 52"/>
                  <a:gd name="T4" fmla="*/ 15 w 29"/>
                  <a:gd name="T5" fmla="*/ 0 h 52"/>
                  <a:gd name="T6" fmla="*/ 15 w 29"/>
                  <a:gd name="T7" fmla="*/ 0 h 52"/>
                  <a:gd name="T8" fmla="*/ 29 w 29"/>
                  <a:gd name="T9" fmla="*/ 52 h 52"/>
                  <a:gd name="T10" fmla="*/ 0 w 29"/>
                  <a:gd name="T11" fmla="*/ 0 h 52"/>
                  <a:gd name="T12" fmla="*/ 0 w 29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2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9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47" name="Freeform 595"/>
              <p:cNvSpPr>
                <a:spLocks/>
              </p:cNvSpPr>
              <p:nvPr/>
            </p:nvSpPr>
            <p:spPr bwMode="auto">
              <a:xfrm>
                <a:off x="3756" y="3922"/>
                <a:ext cx="7" cy="22"/>
              </a:xfrm>
              <a:custGeom>
                <a:avLst/>
                <a:gdLst>
                  <a:gd name="T0" fmla="*/ 0 w 14"/>
                  <a:gd name="T1" fmla="*/ 0 h 44"/>
                  <a:gd name="T2" fmla="*/ 0 w 14"/>
                  <a:gd name="T3" fmla="*/ 0 h 44"/>
                  <a:gd name="T4" fmla="*/ 14 w 14"/>
                  <a:gd name="T5" fmla="*/ 44 h 44"/>
                  <a:gd name="T6" fmla="*/ 14 w 14"/>
                  <a:gd name="T7" fmla="*/ 44 h 44"/>
                  <a:gd name="T8" fmla="*/ 7 w 14"/>
                  <a:gd name="T9" fmla="*/ 44 h 44"/>
                  <a:gd name="T10" fmla="*/ 0 w 14"/>
                  <a:gd name="T11" fmla="*/ 0 h 44"/>
                  <a:gd name="T12" fmla="*/ 0 w 14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4">
                    <a:moveTo>
                      <a:pt x="0" y="0"/>
                    </a:moveTo>
                    <a:lnTo>
                      <a:pt x="0" y="0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7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48" name="Freeform 596"/>
              <p:cNvSpPr>
                <a:spLocks/>
              </p:cNvSpPr>
              <p:nvPr/>
            </p:nvSpPr>
            <p:spPr bwMode="auto">
              <a:xfrm>
                <a:off x="3756" y="3922"/>
                <a:ext cx="7" cy="22"/>
              </a:xfrm>
              <a:custGeom>
                <a:avLst/>
                <a:gdLst>
                  <a:gd name="T0" fmla="*/ 0 w 14"/>
                  <a:gd name="T1" fmla="*/ 0 h 44"/>
                  <a:gd name="T2" fmla="*/ 0 w 14"/>
                  <a:gd name="T3" fmla="*/ 0 h 44"/>
                  <a:gd name="T4" fmla="*/ 14 w 14"/>
                  <a:gd name="T5" fmla="*/ 44 h 44"/>
                  <a:gd name="T6" fmla="*/ 14 w 14"/>
                  <a:gd name="T7" fmla="*/ 44 h 44"/>
                  <a:gd name="T8" fmla="*/ 7 w 14"/>
                  <a:gd name="T9" fmla="*/ 44 h 44"/>
                  <a:gd name="T10" fmla="*/ 0 w 14"/>
                  <a:gd name="T11" fmla="*/ 0 h 44"/>
                  <a:gd name="T12" fmla="*/ 0 w 14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4">
                    <a:moveTo>
                      <a:pt x="0" y="0"/>
                    </a:moveTo>
                    <a:lnTo>
                      <a:pt x="0" y="0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7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49" name="Freeform 597"/>
              <p:cNvSpPr>
                <a:spLocks/>
              </p:cNvSpPr>
              <p:nvPr/>
            </p:nvSpPr>
            <p:spPr bwMode="auto">
              <a:xfrm>
                <a:off x="3756" y="3922"/>
                <a:ext cx="7" cy="22"/>
              </a:xfrm>
              <a:custGeom>
                <a:avLst/>
                <a:gdLst>
                  <a:gd name="T0" fmla="*/ 0 w 14"/>
                  <a:gd name="T1" fmla="*/ 0 h 44"/>
                  <a:gd name="T2" fmla="*/ 0 w 14"/>
                  <a:gd name="T3" fmla="*/ 0 h 44"/>
                  <a:gd name="T4" fmla="*/ 0 w 14"/>
                  <a:gd name="T5" fmla="*/ 0 h 44"/>
                  <a:gd name="T6" fmla="*/ 0 w 14"/>
                  <a:gd name="T7" fmla="*/ 0 h 44"/>
                  <a:gd name="T8" fmla="*/ 14 w 14"/>
                  <a:gd name="T9" fmla="*/ 44 h 44"/>
                  <a:gd name="T10" fmla="*/ 0 w 14"/>
                  <a:gd name="T11" fmla="*/ 0 h 44"/>
                  <a:gd name="T12" fmla="*/ 0 w 14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50" name="Freeform 598"/>
              <p:cNvSpPr>
                <a:spLocks/>
              </p:cNvSpPr>
              <p:nvPr/>
            </p:nvSpPr>
            <p:spPr bwMode="auto">
              <a:xfrm>
                <a:off x="3756" y="3922"/>
                <a:ext cx="7" cy="22"/>
              </a:xfrm>
              <a:custGeom>
                <a:avLst/>
                <a:gdLst>
                  <a:gd name="T0" fmla="*/ 0 w 14"/>
                  <a:gd name="T1" fmla="*/ 0 h 44"/>
                  <a:gd name="T2" fmla="*/ 0 w 14"/>
                  <a:gd name="T3" fmla="*/ 0 h 44"/>
                  <a:gd name="T4" fmla="*/ 0 w 14"/>
                  <a:gd name="T5" fmla="*/ 0 h 44"/>
                  <a:gd name="T6" fmla="*/ 0 w 14"/>
                  <a:gd name="T7" fmla="*/ 0 h 44"/>
                  <a:gd name="T8" fmla="*/ 14 w 14"/>
                  <a:gd name="T9" fmla="*/ 44 h 44"/>
                  <a:gd name="T10" fmla="*/ 0 w 14"/>
                  <a:gd name="T11" fmla="*/ 0 h 44"/>
                  <a:gd name="T12" fmla="*/ 0 w 14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51" name="Freeform 599"/>
              <p:cNvSpPr>
                <a:spLocks/>
              </p:cNvSpPr>
              <p:nvPr/>
            </p:nvSpPr>
            <p:spPr bwMode="auto">
              <a:xfrm>
                <a:off x="3756" y="3922"/>
                <a:ext cx="7" cy="22"/>
              </a:xfrm>
              <a:custGeom>
                <a:avLst/>
                <a:gdLst>
                  <a:gd name="T0" fmla="*/ 0 w 14"/>
                  <a:gd name="T1" fmla="*/ 0 h 44"/>
                  <a:gd name="T2" fmla="*/ 0 w 14"/>
                  <a:gd name="T3" fmla="*/ 0 h 44"/>
                  <a:gd name="T4" fmla="*/ 14 w 14"/>
                  <a:gd name="T5" fmla="*/ 44 h 44"/>
                  <a:gd name="T6" fmla="*/ 14 w 14"/>
                  <a:gd name="T7" fmla="*/ 44 h 44"/>
                  <a:gd name="T8" fmla="*/ 7 w 14"/>
                  <a:gd name="T9" fmla="*/ 44 h 44"/>
                  <a:gd name="T10" fmla="*/ 0 w 14"/>
                  <a:gd name="T11" fmla="*/ 0 h 44"/>
                  <a:gd name="T12" fmla="*/ 0 w 14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4">
                    <a:moveTo>
                      <a:pt x="0" y="0"/>
                    </a:moveTo>
                    <a:lnTo>
                      <a:pt x="0" y="0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7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52" name="Freeform 600"/>
              <p:cNvSpPr>
                <a:spLocks/>
              </p:cNvSpPr>
              <p:nvPr/>
            </p:nvSpPr>
            <p:spPr bwMode="auto">
              <a:xfrm>
                <a:off x="3756" y="3922"/>
                <a:ext cx="7" cy="22"/>
              </a:xfrm>
              <a:custGeom>
                <a:avLst/>
                <a:gdLst>
                  <a:gd name="T0" fmla="*/ 0 w 14"/>
                  <a:gd name="T1" fmla="*/ 0 h 44"/>
                  <a:gd name="T2" fmla="*/ 0 w 14"/>
                  <a:gd name="T3" fmla="*/ 0 h 44"/>
                  <a:gd name="T4" fmla="*/ 14 w 14"/>
                  <a:gd name="T5" fmla="*/ 44 h 44"/>
                  <a:gd name="T6" fmla="*/ 14 w 14"/>
                  <a:gd name="T7" fmla="*/ 44 h 44"/>
                  <a:gd name="T8" fmla="*/ 7 w 14"/>
                  <a:gd name="T9" fmla="*/ 44 h 44"/>
                  <a:gd name="T10" fmla="*/ 0 w 14"/>
                  <a:gd name="T11" fmla="*/ 0 h 44"/>
                  <a:gd name="T12" fmla="*/ 0 w 14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4">
                    <a:moveTo>
                      <a:pt x="0" y="0"/>
                    </a:moveTo>
                    <a:lnTo>
                      <a:pt x="0" y="0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7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53" name="Freeform 601"/>
              <p:cNvSpPr>
                <a:spLocks/>
              </p:cNvSpPr>
              <p:nvPr/>
            </p:nvSpPr>
            <p:spPr bwMode="auto">
              <a:xfrm>
                <a:off x="3756" y="3922"/>
                <a:ext cx="7" cy="22"/>
              </a:xfrm>
              <a:custGeom>
                <a:avLst/>
                <a:gdLst>
                  <a:gd name="T0" fmla="*/ 0 w 14"/>
                  <a:gd name="T1" fmla="*/ 0 h 44"/>
                  <a:gd name="T2" fmla="*/ 0 w 14"/>
                  <a:gd name="T3" fmla="*/ 0 h 44"/>
                  <a:gd name="T4" fmla="*/ 0 w 14"/>
                  <a:gd name="T5" fmla="*/ 0 h 44"/>
                  <a:gd name="T6" fmla="*/ 0 w 14"/>
                  <a:gd name="T7" fmla="*/ 0 h 44"/>
                  <a:gd name="T8" fmla="*/ 14 w 14"/>
                  <a:gd name="T9" fmla="*/ 44 h 44"/>
                  <a:gd name="T10" fmla="*/ 0 w 14"/>
                  <a:gd name="T11" fmla="*/ 0 h 44"/>
                  <a:gd name="T12" fmla="*/ 0 w 14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54" name="Freeform 602"/>
              <p:cNvSpPr>
                <a:spLocks/>
              </p:cNvSpPr>
              <p:nvPr/>
            </p:nvSpPr>
            <p:spPr bwMode="auto">
              <a:xfrm>
                <a:off x="3756" y="3922"/>
                <a:ext cx="7" cy="22"/>
              </a:xfrm>
              <a:custGeom>
                <a:avLst/>
                <a:gdLst>
                  <a:gd name="T0" fmla="*/ 0 w 14"/>
                  <a:gd name="T1" fmla="*/ 0 h 44"/>
                  <a:gd name="T2" fmla="*/ 0 w 14"/>
                  <a:gd name="T3" fmla="*/ 0 h 44"/>
                  <a:gd name="T4" fmla="*/ 0 w 14"/>
                  <a:gd name="T5" fmla="*/ 0 h 44"/>
                  <a:gd name="T6" fmla="*/ 0 w 14"/>
                  <a:gd name="T7" fmla="*/ 0 h 44"/>
                  <a:gd name="T8" fmla="*/ 14 w 14"/>
                  <a:gd name="T9" fmla="*/ 44 h 44"/>
                  <a:gd name="T10" fmla="*/ 0 w 14"/>
                  <a:gd name="T11" fmla="*/ 0 h 44"/>
                  <a:gd name="T12" fmla="*/ 0 w 14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55" name="Freeform 603"/>
              <p:cNvSpPr>
                <a:spLocks/>
              </p:cNvSpPr>
              <p:nvPr/>
            </p:nvSpPr>
            <p:spPr bwMode="auto">
              <a:xfrm>
                <a:off x="3763" y="3918"/>
                <a:ext cx="16" cy="26"/>
              </a:xfrm>
              <a:custGeom>
                <a:avLst/>
                <a:gdLst>
                  <a:gd name="T0" fmla="*/ 0 w 30"/>
                  <a:gd name="T1" fmla="*/ 0 h 52"/>
                  <a:gd name="T2" fmla="*/ 0 w 30"/>
                  <a:gd name="T3" fmla="*/ 0 h 52"/>
                  <a:gd name="T4" fmla="*/ 30 w 30"/>
                  <a:gd name="T5" fmla="*/ 52 h 52"/>
                  <a:gd name="T6" fmla="*/ 30 w 30"/>
                  <a:gd name="T7" fmla="*/ 52 h 52"/>
                  <a:gd name="T8" fmla="*/ 15 w 30"/>
                  <a:gd name="T9" fmla="*/ 52 h 52"/>
                  <a:gd name="T10" fmla="*/ 0 w 30"/>
                  <a:gd name="T11" fmla="*/ 0 h 52"/>
                  <a:gd name="T12" fmla="*/ 0 w 30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52">
                    <a:moveTo>
                      <a:pt x="0" y="0"/>
                    </a:moveTo>
                    <a:lnTo>
                      <a:pt x="0" y="0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15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56" name="Freeform 604"/>
              <p:cNvSpPr>
                <a:spLocks/>
              </p:cNvSpPr>
              <p:nvPr/>
            </p:nvSpPr>
            <p:spPr bwMode="auto">
              <a:xfrm>
                <a:off x="3763" y="3918"/>
                <a:ext cx="16" cy="26"/>
              </a:xfrm>
              <a:custGeom>
                <a:avLst/>
                <a:gdLst>
                  <a:gd name="T0" fmla="*/ 0 w 30"/>
                  <a:gd name="T1" fmla="*/ 0 h 52"/>
                  <a:gd name="T2" fmla="*/ 0 w 30"/>
                  <a:gd name="T3" fmla="*/ 0 h 52"/>
                  <a:gd name="T4" fmla="*/ 30 w 30"/>
                  <a:gd name="T5" fmla="*/ 52 h 52"/>
                  <a:gd name="T6" fmla="*/ 30 w 30"/>
                  <a:gd name="T7" fmla="*/ 52 h 52"/>
                  <a:gd name="T8" fmla="*/ 15 w 30"/>
                  <a:gd name="T9" fmla="*/ 52 h 52"/>
                  <a:gd name="T10" fmla="*/ 0 w 30"/>
                  <a:gd name="T11" fmla="*/ 0 h 52"/>
                  <a:gd name="T12" fmla="*/ 0 w 30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52">
                    <a:moveTo>
                      <a:pt x="0" y="0"/>
                    </a:moveTo>
                    <a:lnTo>
                      <a:pt x="0" y="0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15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57" name="Freeform 605"/>
              <p:cNvSpPr>
                <a:spLocks/>
              </p:cNvSpPr>
              <p:nvPr/>
            </p:nvSpPr>
            <p:spPr bwMode="auto">
              <a:xfrm>
                <a:off x="3763" y="3915"/>
                <a:ext cx="16" cy="29"/>
              </a:xfrm>
              <a:custGeom>
                <a:avLst/>
                <a:gdLst>
                  <a:gd name="T0" fmla="*/ 0 w 30"/>
                  <a:gd name="T1" fmla="*/ 7 h 59"/>
                  <a:gd name="T2" fmla="*/ 0 w 30"/>
                  <a:gd name="T3" fmla="*/ 7 h 59"/>
                  <a:gd name="T4" fmla="*/ 22 w 30"/>
                  <a:gd name="T5" fmla="*/ 0 h 59"/>
                  <a:gd name="T6" fmla="*/ 22 w 30"/>
                  <a:gd name="T7" fmla="*/ 0 h 59"/>
                  <a:gd name="T8" fmla="*/ 30 w 30"/>
                  <a:gd name="T9" fmla="*/ 59 h 59"/>
                  <a:gd name="T10" fmla="*/ 0 w 30"/>
                  <a:gd name="T11" fmla="*/ 7 h 59"/>
                  <a:gd name="T12" fmla="*/ 0 w 30"/>
                  <a:gd name="T13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59">
                    <a:moveTo>
                      <a:pt x="0" y="7"/>
                    </a:moveTo>
                    <a:lnTo>
                      <a:pt x="0" y="7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30" y="59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58" name="Freeform 606"/>
              <p:cNvSpPr>
                <a:spLocks/>
              </p:cNvSpPr>
              <p:nvPr/>
            </p:nvSpPr>
            <p:spPr bwMode="auto">
              <a:xfrm>
                <a:off x="3763" y="3915"/>
                <a:ext cx="16" cy="29"/>
              </a:xfrm>
              <a:custGeom>
                <a:avLst/>
                <a:gdLst>
                  <a:gd name="T0" fmla="*/ 0 w 30"/>
                  <a:gd name="T1" fmla="*/ 7 h 59"/>
                  <a:gd name="T2" fmla="*/ 0 w 30"/>
                  <a:gd name="T3" fmla="*/ 7 h 59"/>
                  <a:gd name="T4" fmla="*/ 22 w 30"/>
                  <a:gd name="T5" fmla="*/ 0 h 59"/>
                  <a:gd name="T6" fmla="*/ 22 w 30"/>
                  <a:gd name="T7" fmla="*/ 0 h 59"/>
                  <a:gd name="T8" fmla="*/ 30 w 30"/>
                  <a:gd name="T9" fmla="*/ 59 h 59"/>
                  <a:gd name="T10" fmla="*/ 0 w 30"/>
                  <a:gd name="T11" fmla="*/ 7 h 59"/>
                  <a:gd name="T12" fmla="*/ 0 w 30"/>
                  <a:gd name="T13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59">
                    <a:moveTo>
                      <a:pt x="0" y="7"/>
                    </a:moveTo>
                    <a:lnTo>
                      <a:pt x="0" y="7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30" y="59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8" name="Group 808"/>
            <p:cNvGrpSpPr>
              <a:grpSpLocks/>
            </p:cNvGrpSpPr>
            <p:nvPr/>
          </p:nvGrpSpPr>
          <p:grpSpPr bwMode="auto">
            <a:xfrm>
              <a:off x="5629275" y="5301869"/>
              <a:ext cx="1376363" cy="987425"/>
              <a:chOff x="3786" y="3334"/>
              <a:chExt cx="867" cy="622"/>
            </a:xfrm>
          </p:grpSpPr>
          <p:sp>
            <p:nvSpPr>
              <p:cNvPr id="1459" name="Freeform 608"/>
              <p:cNvSpPr>
                <a:spLocks/>
              </p:cNvSpPr>
              <p:nvPr/>
            </p:nvSpPr>
            <p:spPr bwMode="auto">
              <a:xfrm>
                <a:off x="3786" y="3915"/>
                <a:ext cx="11" cy="26"/>
              </a:xfrm>
              <a:custGeom>
                <a:avLst/>
                <a:gdLst>
                  <a:gd name="T0" fmla="*/ 0 w 22"/>
                  <a:gd name="T1" fmla="*/ 0 h 52"/>
                  <a:gd name="T2" fmla="*/ 0 w 22"/>
                  <a:gd name="T3" fmla="*/ 0 h 52"/>
                  <a:gd name="T4" fmla="*/ 22 w 22"/>
                  <a:gd name="T5" fmla="*/ 52 h 52"/>
                  <a:gd name="T6" fmla="*/ 22 w 22"/>
                  <a:gd name="T7" fmla="*/ 52 h 52"/>
                  <a:gd name="T8" fmla="*/ 15 w 22"/>
                  <a:gd name="T9" fmla="*/ 52 h 52"/>
                  <a:gd name="T10" fmla="*/ 0 w 22"/>
                  <a:gd name="T11" fmla="*/ 0 h 52"/>
                  <a:gd name="T12" fmla="*/ 0 w 22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2">
                    <a:moveTo>
                      <a:pt x="0" y="0"/>
                    </a:moveTo>
                    <a:lnTo>
                      <a:pt x="0" y="0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15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0" name="Freeform 609"/>
              <p:cNvSpPr>
                <a:spLocks/>
              </p:cNvSpPr>
              <p:nvPr/>
            </p:nvSpPr>
            <p:spPr bwMode="auto">
              <a:xfrm>
                <a:off x="3786" y="3915"/>
                <a:ext cx="11" cy="26"/>
              </a:xfrm>
              <a:custGeom>
                <a:avLst/>
                <a:gdLst>
                  <a:gd name="T0" fmla="*/ 0 w 22"/>
                  <a:gd name="T1" fmla="*/ 0 h 52"/>
                  <a:gd name="T2" fmla="*/ 0 w 22"/>
                  <a:gd name="T3" fmla="*/ 0 h 52"/>
                  <a:gd name="T4" fmla="*/ 22 w 22"/>
                  <a:gd name="T5" fmla="*/ 52 h 52"/>
                  <a:gd name="T6" fmla="*/ 22 w 22"/>
                  <a:gd name="T7" fmla="*/ 52 h 52"/>
                  <a:gd name="T8" fmla="*/ 15 w 22"/>
                  <a:gd name="T9" fmla="*/ 52 h 52"/>
                  <a:gd name="T10" fmla="*/ 0 w 22"/>
                  <a:gd name="T11" fmla="*/ 0 h 52"/>
                  <a:gd name="T12" fmla="*/ 0 w 22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2">
                    <a:moveTo>
                      <a:pt x="0" y="0"/>
                    </a:moveTo>
                    <a:lnTo>
                      <a:pt x="0" y="0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15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1" name="Freeform 610"/>
              <p:cNvSpPr>
                <a:spLocks/>
              </p:cNvSpPr>
              <p:nvPr/>
            </p:nvSpPr>
            <p:spPr bwMode="auto">
              <a:xfrm>
                <a:off x="3786" y="3911"/>
                <a:ext cx="11" cy="30"/>
              </a:xfrm>
              <a:custGeom>
                <a:avLst/>
                <a:gdLst>
                  <a:gd name="T0" fmla="*/ 0 w 22"/>
                  <a:gd name="T1" fmla="*/ 8 h 60"/>
                  <a:gd name="T2" fmla="*/ 0 w 22"/>
                  <a:gd name="T3" fmla="*/ 8 h 60"/>
                  <a:gd name="T4" fmla="*/ 8 w 22"/>
                  <a:gd name="T5" fmla="*/ 0 h 60"/>
                  <a:gd name="T6" fmla="*/ 8 w 22"/>
                  <a:gd name="T7" fmla="*/ 0 h 60"/>
                  <a:gd name="T8" fmla="*/ 22 w 22"/>
                  <a:gd name="T9" fmla="*/ 60 h 60"/>
                  <a:gd name="T10" fmla="*/ 0 w 22"/>
                  <a:gd name="T11" fmla="*/ 8 h 60"/>
                  <a:gd name="T12" fmla="*/ 0 w 22"/>
                  <a:gd name="T13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0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22" y="6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2" name="Freeform 611"/>
              <p:cNvSpPr>
                <a:spLocks/>
              </p:cNvSpPr>
              <p:nvPr/>
            </p:nvSpPr>
            <p:spPr bwMode="auto">
              <a:xfrm>
                <a:off x="3786" y="3911"/>
                <a:ext cx="11" cy="30"/>
              </a:xfrm>
              <a:custGeom>
                <a:avLst/>
                <a:gdLst>
                  <a:gd name="T0" fmla="*/ 0 w 22"/>
                  <a:gd name="T1" fmla="*/ 8 h 60"/>
                  <a:gd name="T2" fmla="*/ 0 w 22"/>
                  <a:gd name="T3" fmla="*/ 8 h 60"/>
                  <a:gd name="T4" fmla="*/ 8 w 22"/>
                  <a:gd name="T5" fmla="*/ 0 h 60"/>
                  <a:gd name="T6" fmla="*/ 8 w 22"/>
                  <a:gd name="T7" fmla="*/ 0 h 60"/>
                  <a:gd name="T8" fmla="*/ 22 w 22"/>
                  <a:gd name="T9" fmla="*/ 60 h 60"/>
                  <a:gd name="T10" fmla="*/ 0 w 22"/>
                  <a:gd name="T11" fmla="*/ 8 h 60"/>
                  <a:gd name="T12" fmla="*/ 0 w 22"/>
                  <a:gd name="T13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0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22" y="6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3" name="Freeform 612"/>
              <p:cNvSpPr>
                <a:spLocks/>
              </p:cNvSpPr>
              <p:nvPr/>
            </p:nvSpPr>
            <p:spPr bwMode="auto">
              <a:xfrm>
                <a:off x="3797" y="3915"/>
                <a:ext cx="7" cy="22"/>
              </a:xfrm>
              <a:custGeom>
                <a:avLst/>
                <a:gdLst>
                  <a:gd name="T0" fmla="*/ 0 w 15"/>
                  <a:gd name="T1" fmla="*/ 0 h 45"/>
                  <a:gd name="T2" fmla="*/ 0 w 15"/>
                  <a:gd name="T3" fmla="*/ 0 h 45"/>
                  <a:gd name="T4" fmla="*/ 15 w 15"/>
                  <a:gd name="T5" fmla="*/ 37 h 45"/>
                  <a:gd name="T6" fmla="*/ 15 w 15"/>
                  <a:gd name="T7" fmla="*/ 37 h 45"/>
                  <a:gd name="T8" fmla="*/ 8 w 15"/>
                  <a:gd name="T9" fmla="*/ 45 h 45"/>
                  <a:gd name="T10" fmla="*/ 0 w 15"/>
                  <a:gd name="T11" fmla="*/ 0 h 45"/>
                  <a:gd name="T12" fmla="*/ 0 w 15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0" y="0"/>
                    </a:moveTo>
                    <a:lnTo>
                      <a:pt x="0" y="0"/>
                    </a:lnTo>
                    <a:lnTo>
                      <a:pt x="15" y="37"/>
                    </a:lnTo>
                    <a:lnTo>
                      <a:pt x="15" y="37"/>
                    </a:lnTo>
                    <a:lnTo>
                      <a:pt x="8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4" name="Freeform 613"/>
              <p:cNvSpPr>
                <a:spLocks/>
              </p:cNvSpPr>
              <p:nvPr/>
            </p:nvSpPr>
            <p:spPr bwMode="auto">
              <a:xfrm>
                <a:off x="3797" y="3915"/>
                <a:ext cx="7" cy="22"/>
              </a:xfrm>
              <a:custGeom>
                <a:avLst/>
                <a:gdLst>
                  <a:gd name="T0" fmla="*/ 0 w 15"/>
                  <a:gd name="T1" fmla="*/ 0 h 45"/>
                  <a:gd name="T2" fmla="*/ 0 w 15"/>
                  <a:gd name="T3" fmla="*/ 0 h 45"/>
                  <a:gd name="T4" fmla="*/ 15 w 15"/>
                  <a:gd name="T5" fmla="*/ 37 h 45"/>
                  <a:gd name="T6" fmla="*/ 15 w 15"/>
                  <a:gd name="T7" fmla="*/ 37 h 45"/>
                  <a:gd name="T8" fmla="*/ 8 w 15"/>
                  <a:gd name="T9" fmla="*/ 45 h 45"/>
                  <a:gd name="T10" fmla="*/ 0 w 15"/>
                  <a:gd name="T11" fmla="*/ 0 h 45"/>
                  <a:gd name="T12" fmla="*/ 0 w 15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0" y="0"/>
                    </a:moveTo>
                    <a:lnTo>
                      <a:pt x="0" y="0"/>
                    </a:lnTo>
                    <a:lnTo>
                      <a:pt x="15" y="37"/>
                    </a:lnTo>
                    <a:lnTo>
                      <a:pt x="15" y="37"/>
                    </a:lnTo>
                    <a:lnTo>
                      <a:pt x="8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5" name="Freeform 614"/>
              <p:cNvSpPr>
                <a:spLocks/>
              </p:cNvSpPr>
              <p:nvPr/>
            </p:nvSpPr>
            <p:spPr bwMode="auto">
              <a:xfrm>
                <a:off x="3797" y="3915"/>
                <a:ext cx="7" cy="18"/>
              </a:xfrm>
              <a:custGeom>
                <a:avLst/>
                <a:gdLst>
                  <a:gd name="T0" fmla="*/ 0 w 15"/>
                  <a:gd name="T1" fmla="*/ 0 h 37"/>
                  <a:gd name="T2" fmla="*/ 0 w 15"/>
                  <a:gd name="T3" fmla="*/ 0 h 37"/>
                  <a:gd name="T4" fmla="*/ 8 w 15"/>
                  <a:gd name="T5" fmla="*/ 0 h 37"/>
                  <a:gd name="T6" fmla="*/ 8 w 15"/>
                  <a:gd name="T7" fmla="*/ 0 h 37"/>
                  <a:gd name="T8" fmla="*/ 15 w 15"/>
                  <a:gd name="T9" fmla="*/ 37 h 37"/>
                  <a:gd name="T10" fmla="*/ 0 w 15"/>
                  <a:gd name="T11" fmla="*/ 0 h 37"/>
                  <a:gd name="T12" fmla="*/ 0 w 15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37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5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6" name="Freeform 615"/>
              <p:cNvSpPr>
                <a:spLocks/>
              </p:cNvSpPr>
              <p:nvPr/>
            </p:nvSpPr>
            <p:spPr bwMode="auto">
              <a:xfrm>
                <a:off x="3797" y="3915"/>
                <a:ext cx="7" cy="18"/>
              </a:xfrm>
              <a:custGeom>
                <a:avLst/>
                <a:gdLst>
                  <a:gd name="T0" fmla="*/ 0 w 15"/>
                  <a:gd name="T1" fmla="*/ 0 h 37"/>
                  <a:gd name="T2" fmla="*/ 0 w 15"/>
                  <a:gd name="T3" fmla="*/ 0 h 37"/>
                  <a:gd name="T4" fmla="*/ 8 w 15"/>
                  <a:gd name="T5" fmla="*/ 0 h 37"/>
                  <a:gd name="T6" fmla="*/ 8 w 15"/>
                  <a:gd name="T7" fmla="*/ 0 h 37"/>
                  <a:gd name="T8" fmla="*/ 15 w 15"/>
                  <a:gd name="T9" fmla="*/ 37 h 37"/>
                  <a:gd name="T10" fmla="*/ 0 w 15"/>
                  <a:gd name="T11" fmla="*/ 0 h 37"/>
                  <a:gd name="T12" fmla="*/ 0 w 15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37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5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7" name="Freeform 616"/>
              <p:cNvSpPr>
                <a:spLocks/>
              </p:cNvSpPr>
              <p:nvPr/>
            </p:nvSpPr>
            <p:spPr bwMode="auto">
              <a:xfrm>
                <a:off x="3797" y="3915"/>
                <a:ext cx="7" cy="22"/>
              </a:xfrm>
              <a:custGeom>
                <a:avLst/>
                <a:gdLst>
                  <a:gd name="T0" fmla="*/ 0 w 15"/>
                  <a:gd name="T1" fmla="*/ 0 h 45"/>
                  <a:gd name="T2" fmla="*/ 0 w 15"/>
                  <a:gd name="T3" fmla="*/ 0 h 45"/>
                  <a:gd name="T4" fmla="*/ 15 w 15"/>
                  <a:gd name="T5" fmla="*/ 37 h 45"/>
                  <a:gd name="T6" fmla="*/ 15 w 15"/>
                  <a:gd name="T7" fmla="*/ 37 h 45"/>
                  <a:gd name="T8" fmla="*/ 8 w 15"/>
                  <a:gd name="T9" fmla="*/ 45 h 45"/>
                  <a:gd name="T10" fmla="*/ 0 w 15"/>
                  <a:gd name="T11" fmla="*/ 0 h 45"/>
                  <a:gd name="T12" fmla="*/ 0 w 15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0" y="0"/>
                    </a:moveTo>
                    <a:lnTo>
                      <a:pt x="0" y="0"/>
                    </a:lnTo>
                    <a:lnTo>
                      <a:pt x="15" y="37"/>
                    </a:lnTo>
                    <a:lnTo>
                      <a:pt x="15" y="37"/>
                    </a:lnTo>
                    <a:lnTo>
                      <a:pt x="8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8" name="Freeform 617"/>
              <p:cNvSpPr>
                <a:spLocks/>
              </p:cNvSpPr>
              <p:nvPr/>
            </p:nvSpPr>
            <p:spPr bwMode="auto">
              <a:xfrm>
                <a:off x="3797" y="3915"/>
                <a:ext cx="7" cy="22"/>
              </a:xfrm>
              <a:custGeom>
                <a:avLst/>
                <a:gdLst>
                  <a:gd name="T0" fmla="*/ 0 w 15"/>
                  <a:gd name="T1" fmla="*/ 0 h 45"/>
                  <a:gd name="T2" fmla="*/ 0 w 15"/>
                  <a:gd name="T3" fmla="*/ 0 h 45"/>
                  <a:gd name="T4" fmla="*/ 15 w 15"/>
                  <a:gd name="T5" fmla="*/ 37 h 45"/>
                  <a:gd name="T6" fmla="*/ 15 w 15"/>
                  <a:gd name="T7" fmla="*/ 37 h 45"/>
                  <a:gd name="T8" fmla="*/ 8 w 15"/>
                  <a:gd name="T9" fmla="*/ 45 h 45"/>
                  <a:gd name="T10" fmla="*/ 0 w 15"/>
                  <a:gd name="T11" fmla="*/ 0 h 45"/>
                  <a:gd name="T12" fmla="*/ 0 w 15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0" y="0"/>
                    </a:moveTo>
                    <a:lnTo>
                      <a:pt x="0" y="0"/>
                    </a:lnTo>
                    <a:lnTo>
                      <a:pt x="15" y="37"/>
                    </a:lnTo>
                    <a:lnTo>
                      <a:pt x="15" y="37"/>
                    </a:lnTo>
                    <a:lnTo>
                      <a:pt x="8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9" name="Freeform 618"/>
              <p:cNvSpPr>
                <a:spLocks/>
              </p:cNvSpPr>
              <p:nvPr/>
            </p:nvSpPr>
            <p:spPr bwMode="auto">
              <a:xfrm>
                <a:off x="3797" y="3915"/>
                <a:ext cx="7" cy="18"/>
              </a:xfrm>
              <a:custGeom>
                <a:avLst/>
                <a:gdLst>
                  <a:gd name="T0" fmla="*/ 0 w 15"/>
                  <a:gd name="T1" fmla="*/ 0 h 37"/>
                  <a:gd name="T2" fmla="*/ 0 w 15"/>
                  <a:gd name="T3" fmla="*/ 0 h 37"/>
                  <a:gd name="T4" fmla="*/ 8 w 15"/>
                  <a:gd name="T5" fmla="*/ 0 h 37"/>
                  <a:gd name="T6" fmla="*/ 8 w 15"/>
                  <a:gd name="T7" fmla="*/ 0 h 37"/>
                  <a:gd name="T8" fmla="*/ 15 w 15"/>
                  <a:gd name="T9" fmla="*/ 37 h 37"/>
                  <a:gd name="T10" fmla="*/ 0 w 15"/>
                  <a:gd name="T11" fmla="*/ 0 h 37"/>
                  <a:gd name="T12" fmla="*/ 0 w 15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37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5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0" name="Freeform 619"/>
              <p:cNvSpPr>
                <a:spLocks/>
              </p:cNvSpPr>
              <p:nvPr/>
            </p:nvSpPr>
            <p:spPr bwMode="auto">
              <a:xfrm>
                <a:off x="3797" y="3915"/>
                <a:ext cx="7" cy="18"/>
              </a:xfrm>
              <a:custGeom>
                <a:avLst/>
                <a:gdLst>
                  <a:gd name="T0" fmla="*/ 0 w 15"/>
                  <a:gd name="T1" fmla="*/ 0 h 37"/>
                  <a:gd name="T2" fmla="*/ 0 w 15"/>
                  <a:gd name="T3" fmla="*/ 0 h 37"/>
                  <a:gd name="T4" fmla="*/ 8 w 15"/>
                  <a:gd name="T5" fmla="*/ 0 h 37"/>
                  <a:gd name="T6" fmla="*/ 8 w 15"/>
                  <a:gd name="T7" fmla="*/ 0 h 37"/>
                  <a:gd name="T8" fmla="*/ 15 w 15"/>
                  <a:gd name="T9" fmla="*/ 37 h 37"/>
                  <a:gd name="T10" fmla="*/ 0 w 15"/>
                  <a:gd name="T11" fmla="*/ 0 h 37"/>
                  <a:gd name="T12" fmla="*/ 0 w 15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37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5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1" name="Freeform 620"/>
              <p:cNvSpPr>
                <a:spLocks/>
              </p:cNvSpPr>
              <p:nvPr/>
            </p:nvSpPr>
            <p:spPr bwMode="auto">
              <a:xfrm>
                <a:off x="3801" y="3884"/>
                <a:ext cx="21" cy="72"/>
              </a:xfrm>
              <a:custGeom>
                <a:avLst/>
                <a:gdLst>
                  <a:gd name="T0" fmla="*/ 36 w 43"/>
                  <a:gd name="T1" fmla="*/ 142 h 142"/>
                  <a:gd name="T2" fmla="*/ 36 w 43"/>
                  <a:gd name="T3" fmla="*/ 142 h 142"/>
                  <a:gd name="T4" fmla="*/ 43 w 43"/>
                  <a:gd name="T5" fmla="*/ 0 h 142"/>
                  <a:gd name="T6" fmla="*/ 43 w 43"/>
                  <a:gd name="T7" fmla="*/ 0 h 142"/>
                  <a:gd name="T8" fmla="*/ 0 w 43"/>
                  <a:gd name="T9" fmla="*/ 8 h 142"/>
                  <a:gd name="T10" fmla="*/ 36 w 43"/>
                  <a:gd name="T11" fmla="*/ 142 h 142"/>
                  <a:gd name="T12" fmla="*/ 36 w 43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42">
                    <a:moveTo>
                      <a:pt x="36" y="142"/>
                    </a:moveTo>
                    <a:lnTo>
                      <a:pt x="36" y="14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8"/>
                    </a:lnTo>
                    <a:lnTo>
                      <a:pt x="36" y="142"/>
                    </a:lnTo>
                    <a:lnTo>
                      <a:pt x="36" y="142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2" name="Freeform 621"/>
              <p:cNvSpPr>
                <a:spLocks/>
              </p:cNvSpPr>
              <p:nvPr/>
            </p:nvSpPr>
            <p:spPr bwMode="auto">
              <a:xfrm>
                <a:off x="3801" y="3884"/>
                <a:ext cx="21" cy="72"/>
              </a:xfrm>
              <a:custGeom>
                <a:avLst/>
                <a:gdLst>
                  <a:gd name="T0" fmla="*/ 36 w 43"/>
                  <a:gd name="T1" fmla="*/ 142 h 142"/>
                  <a:gd name="T2" fmla="*/ 36 w 43"/>
                  <a:gd name="T3" fmla="*/ 142 h 142"/>
                  <a:gd name="T4" fmla="*/ 43 w 43"/>
                  <a:gd name="T5" fmla="*/ 0 h 142"/>
                  <a:gd name="T6" fmla="*/ 43 w 43"/>
                  <a:gd name="T7" fmla="*/ 0 h 142"/>
                  <a:gd name="T8" fmla="*/ 0 w 43"/>
                  <a:gd name="T9" fmla="*/ 8 h 142"/>
                  <a:gd name="T10" fmla="*/ 36 w 43"/>
                  <a:gd name="T11" fmla="*/ 142 h 142"/>
                  <a:gd name="T12" fmla="*/ 36 w 43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42">
                    <a:moveTo>
                      <a:pt x="36" y="142"/>
                    </a:moveTo>
                    <a:lnTo>
                      <a:pt x="36" y="14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8"/>
                    </a:lnTo>
                    <a:lnTo>
                      <a:pt x="36" y="142"/>
                    </a:lnTo>
                    <a:lnTo>
                      <a:pt x="36" y="14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3" name="Freeform 622"/>
              <p:cNvSpPr>
                <a:spLocks/>
              </p:cNvSpPr>
              <p:nvPr/>
            </p:nvSpPr>
            <p:spPr bwMode="auto">
              <a:xfrm>
                <a:off x="3819" y="3884"/>
                <a:ext cx="26" cy="72"/>
              </a:xfrm>
              <a:custGeom>
                <a:avLst/>
                <a:gdLst>
                  <a:gd name="T0" fmla="*/ 0 w 51"/>
                  <a:gd name="T1" fmla="*/ 142 h 142"/>
                  <a:gd name="T2" fmla="*/ 0 w 51"/>
                  <a:gd name="T3" fmla="*/ 142 h 142"/>
                  <a:gd name="T4" fmla="*/ 51 w 51"/>
                  <a:gd name="T5" fmla="*/ 127 h 142"/>
                  <a:gd name="T6" fmla="*/ 51 w 51"/>
                  <a:gd name="T7" fmla="*/ 127 h 142"/>
                  <a:gd name="T8" fmla="*/ 7 w 51"/>
                  <a:gd name="T9" fmla="*/ 0 h 142"/>
                  <a:gd name="T10" fmla="*/ 0 w 51"/>
                  <a:gd name="T11" fmla="*/ 142 h 142"/>
                  <a:gd name="T12" fmla="*/ 0 w 51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42">
                    <a:moveTo>
                      <a:pt x="0" y="142"/>
                    </a:moveTo>
                    <a:lnTo>
                      <a:pt x="0" y="142"/>
                    </a:lnTo>
                    <a:lnTo>
                      <a:pt x="51" y="127"/>
                    </a:lnTo>
                    <a:lnTo>
                      <a:pt x="51" y="127"/>
                    </a:lnTo>
                    <a:lnTo>
                      <a:pt x="7" y="0"/>
                    </a:lnTo>
                    <a:lnTo>
                      <a:pt x="0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4" name="Freeform 623"/>
              <p:cNvSpPr>
                <a:spLocks/>
              </p:cNvSpPr>
              <p:nvPr/>
            </p:nvSpPr>
            <p:spPr bwMode="auto">
              <a:xfrm>
                <a:off x="3819" y="3884"/>
                <a:ext cx="26" cy="72"/>
              </a:xfrm>
              <a:custGeom>
                <a:avLst/>
                <a:gdLst>
                  <a:gd name="T0" fmla="*/ 0 w 51"/>
                  <a:gd name="T1" fmla="*/ 142 h 142"/>
                  <a:gd name="T2" fmla="*/ 0 w 51"/>
                  <a:gd name="T3" fmla="*/ 142 h 142"/>
                  <a:gd name="T4" fmla="*/ 51 w 51"/>
                  <a:gd name="T5" fmla="*/ 127 h 142"/>
                  <a:gd name="T6" fmla="*/ 51 w 51"/>
                  <a:gd name="T7" fmla="*/ 127 h 142"/>
                  <a:gd name="T8" fmla="*/ 7 w 51"/>
                  <a:gd name="T9" fmla="*/ 0 h 142"/>
                  <a:gd name="T10" fmla="*/ 0 w 51"/>
                  <a:gd name="T11" fmla="*/ 142 h 142"/>
                  <a:gd name="T12" fmla="*/ 0 w 51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42">
                    <a:moveTo>
                      <a:pt x="0" y="142"/>
                    </a:moveTo>
                    <a:lnTo>
                      <a:pt x="0" y="142"/>
                    </a:lnTo>
                    <a:lnTo>
                      <a:pt x="51" y="127"/>
                    </a:lnTo>
                    <a:lnTo>
                      <a:pt x="51" y="127"/>
                    </a:lnTo>
                    <a:lnTo>
                      <a:pt x="7" y="0"/>
                    </a:lnTo>
                    <a:lnTo>
                      <a:pt x="0" y="142"/>
                    </a:lnTo>
                    <a:lnTo>
                      <a:pt x="0" y="14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5" name="Freeform 624"/>
              <p:cNvSpPr>
                <a:spLocks/>
              </p:cNvSpPr>
              <p:nvPr/>
            </p:nvSpPr>
            <p:spPr bwMode="auto">
              <a:xfrm>
                <a:off x="3822" y="3877"/>
                <a:ext cx="23" cy="72"/>
              </a:xfrm>
              <a:custGeom>
                <a:avLst/>
                <a:gdLst>
                  <a:gd name="T0" fmla="*/ 44 w 44"/>
                  <a:gd name="T1" fmla="*/ 142 h 142"/>
                  <a:gd name="T2" fmla="*/ 44 w 44"/>
                  <a:gd name="T3" fmla="*/ 142 h 142"/>
                  <a:gd name="T4" fmla="*/ 44 w 44"/>
                  <a:gd name="T5" fmla="*/ 0 h 142"/>
                  <a:gd name="T6" fmla="*/ 44 w 44"/>
                  <a:gd name="T7" fmla="*/ 0 h 142"/>
                  <a:gd name="T8" fmla="*/ 0 w 44"/>
                  <a:gd name="T9" fmla="*/ 15 h 142"/>
                  <a:gd name="T10" fmla="*/ 44 w 44"/>
                  <a:gd name="T11" fmla="*/ 142 h 142"/>
                  <a:gd name="T12" fmla="*/ 44 w 44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42">
                    <a:moveTo>
                      <a:pt x="44" y="142"/>
                    </a:moveTo>
                    <a:lnTo>
                      <a:pt x="44" y="14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15"/>
                    </a:lnTo>
                    <a:lnTo>
                      <a:pt x="44" y="142"/>
                    </a:lnTo>
                    <a:lnTo>
                      <a:pt x="44" y="142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6" name="Freeform 625"/>
              <p:cNvSpPr>
                <a:spLocks/>
              </p:cNvSpPr>
              <p:nvPr/>
            </p:nvSpPr>
            <p:spPr bwMode="auto">
              <a:xfrm>
                <a:off x="3822" y="3877"/>
                <a:ext cx="23" cy="72"/>
              </a:xfrm>
              <a:custGeom>
                <a:avLst/>
                <a:gdLst>
                  <a:gd name="T0" fmla="*/ 44 w 44"/>
                  <a:gd name="T1" fmla="*/ 142 h 142"/>
                  <a:gd name="T2" fmla="*/ 44 w 44"/>
                  <a:gd name="T3" fmla="*/ 142 h 142"/>
                  <a:gd name="T4" fmla="*/ 44 w 44"/>
                  <a:gd name="T5" fmla="*/ 0 h 142"/>
                  <a:gd name="T6" fmla="*/ 44 w 44"/>
                  <a:gd name="T7" fmla="*/ 0 h 142"/>
                  <a:gd name="T8" fmla="*/ 0 w 44"/>
                  <a:gd name="T9" fmla="*/ 15 h 142"/>
                  <a:gd name="T10" fmla="*/ 44 w 44"/>
                  <a:gd name="T11" fmla="*/ 142 h 142"/>
                  <a:gd name="T12" fmla="*/ 44 w 44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42">
                    <a:moveTo>
                      <a:pt x="44" y="142"/>
                    </a:moveTo>
                    <a:lnTo>
                      <a:pt x="44" y="14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15"/>
                    </a:lnTo>
                    <a:lnTo>
                      <a:pt x="44" y="142"/>
                    </a:lnTo>
                    <a:lnTo>
                      <a:pt x="44" y="14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7" name="Freeform 626"/>
              <p:cNvSpPr>
                <a:spLocks/>
              </p:cNvSpPr>
              <p:nvPr/>
            </p:nvSpPr>
            <p:spPr bwMode="auto">
              <a:xfrm>
                <a:off x="3845" y="3877"/>
                <a:ext cx="22" cy="72"/>
              </a:xfrm>
              <a:custGeom>
                <a:avLst/>
                <a:gdLst>
                  <a:gd name="T0" fmla="*/ 0 w 44"/>
                  <a:gd name="T1" fmla="*/ 142 h 142"/>
                  <a:gd name="T2" fmla="*/ 0 w 44"/>
                  <a:gd name="T3" fmla="*/ 142 h 142"/>
                  <a:gd name="T4" fmla="*/ 44 w 44"/>
                  <a:gd name="T5" fmla="*/ 127 h 142"/>
                  <a:gd name="T6" fmla="*/ 44 w 44"/>
                  <a:gd name="T7" fmla="*/ 127 h 142"/>
                  <a:gd name="T8" fmla="*/ 0 w 44"/>
                  <a:gd name="T9" fmla="*/ 0 h 142"/>
                  <a:gd name="T10" fmla="*/ 0 w 44"/>
                  <a:gd name="T11" fmla="*/ 142 h 142"/>
                  <a:gd name="T12" fmla="*/ 0 w 44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42">
                    <a:moveTo>
                      <a:pt x="0" y="142"/>
                    </a:moveTo>
                    <a:lnTo>
                      <a:pt x="0" y="142"/>
                    </a:lnTo>
                    <a:lnTo>
                      <a:pt x="44" y="127"/>
                    </a:lnTo>
                    <a:lnTo>
                      <a:pt x="44" y="127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8" name="Freeform 627"/>
              <p:cNvSpPr>
                <a:spLocks/>
              </p:cNvSpPr>
              <p:nvPr/>
            </p:nvSpPr>
            <p:spPr bwMode="auto">
              <a:xfrm>
                <a:off x="3845" y="3877"/>
                <a:ext cx="22" cy="72"/>
              </a:xfrm>
              <a:custGeom>
                <a:avLst/>
                <a:gdLst>
                  <a:gd name="T0" fmla="*/ 0 w 44"/>
                  <a:gd name="T1" fmla="*/ 142 h 142"/>
                  <a:gd name="T2" fmla="*/ 0 w 44"/>
                  <a:gd name="T3" fmla="*/ 142 h 142"/>
                  <a:gd name="T4" fmla="*/ 44 w 44"/>
                  <a:gd name="T5" fmla="*/ 127 h 142"/>
                  <a:gd name="T6" fmla="*/ 44 w 44"/>
                  <a:gd name="T7" fmla="*/ 127 h 142"/>
                  <a:gd name="T8" fmla="*/ 0 w 44"/>
                  <a:gd name="T9" fmla="*/ 0 h 142"/>
                  <a:gd name="T10" fmla="*/ 0 w 44"/>
                  <a:gd name="T11" fmla="*/ 142 h 142"/>
                  <a:gd name="T12" fmla="*/ 0 w 44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42">
                    <a:moveTo>
                      <a:pt x="0" y="142"/>
                    </a:moveTo>
                    <a:lnTo>
                      <a:pt x="0" y="142"/>
                    </a:lnTo>
                    <a:lnTo>
                      <a:pt x="44" y="127"/>
                    </a:lnTo>
                    <a:lnTo>
                      <a:pt x="44" y="127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0" y="14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9" name="Freeform 628"/>
              <p:cNvSpPr>
                <a:spLocks/>
              </p:cNvSpPr>
              <p:nvPr/>
            </p:nvSpPr>
            <p:spPr bwMode="auto">
              <a:xfrm>
                <a:off x="3860" y="3895"/>
                <a:ext cx="10" cy="20"/>
              </a:xfrm>
              <a:custGeom>
                <a:avLst/>
                <a:gdLst>
                  <a:gd name="T0" fmla="*/ 0 w 21"/>
                  <a:gd name="T1" fmla="*/ 0 h 38"/>
                  <a:gd name="T2" fmla="*/ 0 w 21"/>
                  <a:gd name="T3" fmla="*/ 0 h 38"/>
                  <a:gd name="T4" fmla="*/ 21 w 21"/>
                  <a:gd name="T5" fmla="*/ 38 h 38"/>
                  <a:gd name="T6" fmla="*/ 21 w 21"/>
                  <a:gd name="T7" fmla="*/ 38 h 38"/>
                  <a:gd name="T8" fmla="*/ 21 w 21"/>
                  <a:gd name="T9" fmla="*/ 38 h 38"/>
                  <a:gd name="T10" fmla="*/ 0 w 21"/>
                  <a:gd name="T11" fmla="*/ 0 h 38"/>
                  <a:gd name="T12" fmla="*/ 0 w 21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8">
                    <a:moveTo>
                      <a:pt x="0" y="0"/>
                    </a:moveTo>
                    <a:lnTo>
                      <a:pt x="0" y="0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0" name="Freeform 629"/>
              <p:cNvSpPr>
                <a:spLocks/>
              </p:cNvSpPr>
              <p:nvPr/>
            </p:nvSpPr>
            <p:spPr bwMode="auto">
              <a:xfrm>
                <a:off x="3860" y="3895"/>
                <a:ext cx="10" cy="20"/>
              </a:xfrm>
              <a:custGeom>
                <a:avLst/>
                <a:gdLst>
                  <a:gd name="T0" fmla="*/ 0 w 21"/>
                  <a:gd name="T1" fmla="*/ 0 h 38"/>
                  <a:gd name="T2" fmla="*/ 0 w 21"/>
                  <a:gd name="T3" fmla="*/ 0 h 38"/>
                  <a:gd name="T4" fmla="*/ 21 w 21"/>
                  <a:gd name="T5" fmla="*/ 38 h 38"/>
                  <a:gd name="T6" fmla="*/ 21 w 21"/>
                  <a:gd name="T7" fmla="*/ 38 h 38"/>
                  <a:gd name="T8" fmla="*/ 21 w 21"/>
                  <a:gd name="T9" fmla="*/ 38 h 38"/>
                  <a:gd name="T10" fmla="*/ 0 w 21"/>
                  <a:gd name="T11" fmla="*/ 0 h 38"/>
                  <a:gd name="T12" fmla="*/ 0 w 21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8">
                    <a:moveTo>
                      <a:pt x="0" y="0"/>
                    </a:moveTo>
                    <a:lnTo>
                      <a:pt x="0" y="0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1" name="Freeform 630"/>
              <p:cNvSpPr>
                <a:spLocks/>
              </p:cNvSpPr>
              <p:nvPr/>
            </p:nvSpPr>
            <p:spPr bwMode="auto">
              <a:xfrm>
                <a:off x="3860" y="3892"/>
                <a:ext cx="10" cy="23"/>
              </a:xfrm>
              <a:custGeom>
                <a:avLst/>
                <a:gdLst>
                  <a:gd name="T0" fmla="*/ 0 w 21"/>
                  <a:gd name="T1" fmla="*/ 7 h 45"/>
                  <a:gd name="T2" fmla="*/ 0 w 21"/>
                  <a:gd name="T3" fmla="*/ 7 h 45"/>
                  <a:gd name="T4" fmla="*/ 7 w 21"/>
                  <a:gd name="T5" fmla="*/ 0 h 45"/>
                  <a:gd name="T6" fmla="*/ 7 w 21"/>
                  <a:gd name="T7" fmla="*/ 0 h 45"/>
                  <a:gd name="T8" fmla="*/ 21 w 21"/>
                  <a:gd name="T9" fmla="*/ 45 h 45"/>
                  <a:gd name="T10" fmla="*/ 0 w 21"/>
                  <a:gd name="T11" fmla="*/ 7 h 45"/>
                  <a:gd name="T12" fmla="*/ 0 w 21"/>
                  <a:gd name="T13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45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1" y="45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2" name="Freeform 631"/>
              <p:cNvSpPr>
                <a:spLocks/>
              </p:cNvSpPr>
              <p:nvPr/>
            </p:nvSpPr>
            <p:spPr bwMode="auto">
              <a:xfrm>
                <a:off x="3860" y="3892"/>
                <a:ext cx="10" cy="23"/>
              </a:xfrm>
              <a:custGeom>
                <a:avLst/>
                <a:gdLst>
                  <a:gd name="T0" fmla="*/ 0 w 21"/>
                  <a:gd name="T1" fmla="*/ 7 h 45"/>
                  <a:gd name="T2" fmla="*/ 0 w 21"/>
                  <a:gd name="T3" fmla="*/ 7 h 45"/>
                  <a:gd name="T4" fmla="*/ 7 w 21"/>
                  <a:gd name="T5" fmla="*/ 0 h 45"/>
                  <a:gd name="T6" fmla="*/ 7 w 21"/>
                  <a:gd name="T7" fmla="*/ 0 h 45"/>
                  <a:gd name="T8" fmla="*/ 21 w 21"/>
                  <a:gd name="T9" fmla="*/ 45 h 45"/>
                  <a:gd name="T10" fmla="*/ 0 w 21"/>
                  <a:gd name="T11" fmla="*/ 7 h 45"/>
                  <a:gd name="T12" fmla="*/ 0 w 21"/>
                  <a:gd name="T13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45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1" y="45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3" name="Freeform 632"/>
              <p:cNvSpPr>
                <a:spLocks/>
              </p:cNvSpPr>
              <p:nvPr/>
            </p:nvSpPr>
            <p:spPr bwMode="auto">
              <a:xfrm>
                <a:off x="3860" y="3895"/>
                <a:ext cx="10" cy="20"/>
              </a:xfrm>
              <a:custGeom>
                <a:avLst/>
                <a:gdLst>
                  <a:gd name="T0" fmla="*/ 0 w 21"/>
                  <a:gd name="T1" fmla="*/ 0 h 38"/>
                  <a:gd name="T2" fmla="*/ 0 w 21"/>
                  <a:gd name="T3" fmla="*/ 0 h 38"/>
                  <a:gd name="T4" fmla="*/ 21 w 21"/>
                  <a:gd name="T5" fmla="*/ 38 h 38"/>
                  <a:gd name="T6" fmla="*/ 21 w 21"/>
                  <a:gd name="T7" fmla="*/ 38 h 38"/>
                  <a:gd name="T8" fmla="*/ 21 w 21"/>
                  <a:gd name="T9" fmla="*/ 38 h 38"/>
                  <a:gd name="T10" fmla="*/ 0 w 21"/>
                  <a:gd name="T11" fmla="*/ 0 h 38"/>
                  <a:gd name="T12" fmla="*/ 0 w 21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8">
                    <a:moveTo>
                      <a:pt x="0" y="0"/>
                    </a:moveTo>
                    <a:lnTo>
                      <a:pt x="0" y="0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4" name="Freeform 633"/>
              <p:cNvSpPr>
                <a:spLocks/>
              </p:cNvSpPr>
              <p:nvPr/>
            </p:nvSpPr>
            <p:spPr bwMode="auto">
              <a:xfrm>
                <a:off x="3860" y="3895"/>
                <a:ext cx="10" cy="20"/>
              </a:xfrm>
              <a:custGeom>
                <a:avLst/>
                <a:gdLst>
                  <a:gd name="T0" fmla="*/ 0 w 21"/>
                  <a:gd name="T1" fmla="*/ 0 h 38"/>
                  <a:gd name="T2" fmla="*/ 0 w 21"/>
                  <a:gd name="T3" fmla="*/ 0 h 38"/>
                  <a:gd name="T4" fmla="*/ 21 w 21"/>
                  <a:gd name="T5" fmla="*/ 38 h 38"/>
                  <a:gd name="T6" fmla="*/ 21 w 21"/>
                  <a:gd name="T7" fmla="*/ 38 h 38"/>
                  <a:gd name="T8" fmla="*/ 21 w 21"/>
                  <a:gd name="T9" fmla="*/ 38 h 38"/>
                  <a:gd name="T10" fmla="*/ 0 w 21"/>
                  <a:gd name="T11" fmla="*/ 0 h 38"/>
                  <a:gd name="T12" fmla="*/ 0 w 21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8">
                    <a:moveTo>
                      <a:pt x="0" y="0"/>
                    </a:moveTo>
                    <a:lnTo>
                      <a:pt x="0" y="0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5" name="Freeform 634"/>
              <p:cNvSpPr>
                <a:spLocks/>
              </p:cNvSpPr>
              <p:nvPr/>
            </p:nvSpPr>
            <p:spPr bwMode="auto">
              <a:xfrm>
                <a:off x="3860" y="3892"/>
                <a:ext cx="10" cy="23"/>
              </a:xfrm>
              <a:custGeom>
                <a:avLst/>
                <a:gdLst>
                  <a:gd name="T0" fmla="*/ 0 w 21"/>
                  <a:gd name="T1" fmla="*/ 7 h 45"/>
                  <a:gd name="T2" fmla="*/ 0 w 21"/>
                  <a:gd name="T3" fmla="*/ 7 h 45"/>
                  <a:gd name="T4" fmla="*/ 7 w 21"/>
                  <a:gd name="T5" fmla="*/ 0 h 45"/>
                  <a:gd name="T6" fmla="*/ 7 w 21"/>
                  <a:gd name="T7" fmla="*/ 0 h 45"/>
                  <a:gd name="T8" fmla="*/ 21 w 21"/>
                  <a:gd name="T9" fmla="*/ 45 h 45"/>
                  <a:gd name="T10" fmla="*/ 0 w 21"/>
                  <a:gd name="T11" fmla="*/ 7 h 45"/>
                  <a:gd name="T12" fmla="*/ 0 w 21"/>
                  <a:gd name="T13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45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1" y="45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6" name="Freeform 635"/>
              <p:cNvSpPr>
                <a:spLocks/>
              </p:cNvSpPr>
              <p:nvPr/>
            </p:nvSpPr>
            <p:spPr bwMode="auto">
              <a:xfrm>
                <a:off x="3860" y="3892"/>
                <a:ext cx="10" cy="23"/>
              </a:xfrm>
              <a:custGeom>
                <a:avLst/>
                <a:gdLst>
                  <a:gd name="T0" fmla="*/ 0 w 21"/>
                  <a:gd name="T1" fmla="*/ 7 h 45"/>
                  <a:gd name="T2" fmla="*/ 0 w 21"/>
                  <a:gd name="T3" fmla="*/ 7 h 45"/>
                  <a:gd name="T4" fmla="*/ 7 w 21"/>
                  <a:gd name="T5" fmla="*/ 0 h 45"/>
                  <a:gd name="T6" fmla="*/ 7 w 21"/>
                  <a:gd name="T7" fmla="*/ 0 h 45"/>
                  <a:gd name="T8" fmla="*/ 21 w 21"/>
                  <a:gd name="T9" fmla="*/ 45 h 45"/>
                  <a:gd name="T10" fmla="*/ 0 w 21"/>
                  <a:gd name="T11" fmla="*/ 7 h 45"/>
                  <a:gd name="T12" fmla="*/ 0 w 21"/>
                  <a:gd name="T13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45">
                    <a:moveTo>
                      <a:pt x="0" y="7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1" y="45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7" name="Freeform 636"/>
              <p:cNvSpPr>
                <a:spLocks/>
              </p:cNvSpPr>
              <p:nvPr/>
            </p:nvSpPr>
            <p:spPr bwMode="auto">
              <a:xfrm>
                <a:off x="3874" y="3884"/>
                <a:ext cx="30" cy="27"/>
              </a:xfrm>
              <a:custGeom>
                <a:avLst/>
                <a:gdLst>
                  <a:gd name="T0" fmla="*/ 0 w 58"/>
                  <a:gd name="T1" fmla="*/ 0 h 52"/>
                  <a:gd name="T2" fmla="*/ 0 w 58"/>
                  <a:gd name="T3" fmla="*/ 0 h 52"/>
                  <a:gd name="T4" fmla="*/ 58 w 58"/>
                  <a:gd name="T5" fmla="*/ 37 h 52"/>
                  <a:gd name="T6" fmla="*/ 58 w 58"/>
                  <a:gd name="T7" fmla="*/ 37 h 52"/>
                  <a:gd name="T8" fmla="*/ 22 w 58"/>
                  <a:gd name="T9" fmla="*/ 52 h 52"/>
                  <a:gd name="T10" fmla="*/ 0 w 58"/>
                  <a:gd name="T11" fmla="*/ 0 h 52"/>
                  <a:gd name="T12" fmla="*/ 0 w 58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52">
                    <a:moveTo>
                      <a:pt x="0" y="0"/>
                    </a:moveTo>
                    <a:lnTo>
                      <a:pt x="0" y="0"/>
                    </a:lnTo>
                    <a:lnTo>
                      <a:pt x="58" y="37"/>
                    </a:lnTo>
                    <a:lnTo>
                      <a:pt x="58" y="37"/>
                    </a:lnTo>
                    <a:lnTo>
                      <a:pt x="22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8" name="Freeform 637"/>
              <p:cNvSpPr>
                <a:spLocks/>
              </p:cNvSpPr>
              <p:nvPr/>
            </p:nvSpPr>
            <p:spPr bwMode="auto">
              <a:xfrm>
                <a:off x="3874" y="3884"/>
                <a:ext cx="30" cy="27"/>
              </a:xfrm>
              <a:custGeom>
                <a:avLst/>
                <a:gdLst>
                  <a:gd name="T0" fmla="*/ 0 w 58"/>
                  <a:gd name="T1" fmla="*/ 0 h 52"/>
                  <a:gd name="T2" fmla="*/ 0 w 58"/>
                  <a:gd name="T3" fmla="*/ 0 h 52"/>
                  <a:gd name="T4" fmla="*/ 58 w 58"/>
                  <a:gd name="T5" fmla="*/ 37 h 52"/>
                  <a:gd name="T6" fmla="*/ 58 w 58"/>
                  <a:gd name="T7" fmla="*/ 37 h 52"/>
                  <a:gd name="T8" fmla="*/ 22 w 58"/>
                  <a:gd name="T9" fmla="*/ 52 h 52"/>
                  <a:gd name="T10" fmla="*/ 0 w 58"/>
                  <a:gd name="T11" fmla="*/ 0 h 52"/>
                  <a:gd name="T12" fmla="*/ 0 w 58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52">
                    <a:moveTo>
                      <a:pt x="0" y="0"/>
                    </a:moveTo>
                    <a:lnTo>
                      <a:pt x="0" y="0"/>
                    </a:lnTo>
                    <a:lnTo>
                      <a:pt x="58" y="37"/>
                    </a:lnTo>
                    <a:lnTo>
                      <a:pt x="58" y="37"/>
                    </a:lnTo>
                    <a:lnTo>
                      <a:pt x="22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9" name="Freeform 638"/>
              <p:cNvSpPr>
                <a:spLocks/>
              </p:cNvSpPr>
              <p:nvPr/>
            </p:nvSpPr>
            <p:spPr bwMode="auto">
              <a:xfrm>
                <a:off x="3874" y="3877"/>
                <a:ext cx="30" cy="26"/>
              </a:xfrm>
              <a:custGeom>
                <a:avLst/>
                <a:gdLst>
                  <a:gd name="T0" fmla="*/ 0 w 58"/>
                  <a:gd name="T1" fmla="*/ 15 h 52"/>
                  <a:gd name="T2" fmla="*/ 0 w 58"/>
                  <a:gd name="T3" fmla="*/ 15 h 52"/>
                  <a:gd name="T4" fmla="*/ 36 w 58"/>
                  <a:gd name="T5" fmla="*/ 0 h 52"/>
                  <a:gd name="T6" fmla="*/ 36 w 58"/>
                  <a:gd name="T7" fmla="*/ 0 h 52"/>
                  <a:gd name="T8" fmla="*/ 58 w 58"/>
                  <a:gd name="T9" fmla="*/ 52 h 52"/>
                  <a:gd name="T10" fmla="*/ 0 w 58"/>
                  <a:gd name="T11" fmla="*/ 15 h 52"/>
                  <a:gd name="T12" fmla="*/ 0 w 58"/>
                  <a:gd name="T13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52">
                    <a:moveTo>
                      <a:pt x="0" y="15"/>
                    </a:moveTo>
                    <a:lnTo>
                      <a:pt x="0" y="15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58" y="52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0" name="Freeform 639"/>
              <p:cNvSpPr>
                <a:spLocks/>
              </p:cNvSpPr>
              <p:nvPr/>
            </p:nvSpPr>
            <p:spPr bwMode="auto">
              <a:xfrm>
                <a:off x="3874" y="3877"/>
                <a:ext cx="30" cy="26"/>
              </a:xfrm>
              <a:custGeom>
                <a:avLst/>
                <a:gdLst>
                  <a:gd name="T0" fmla="*/ 0 w 58"/>
                  <a:gd name="T1" fmla="*/ 15 h 52"/>
                  <a:gd name="T2" fmla="*/ 0 w 58"/>
                  <a:gd name="T3" fmla="*/ 15 h 52"/>
                  <a:gd name="T4" fmla="*/ 36 w 58"/>
                  <a:gd name="T5" fmla="*/ 0 h 52"/>
                  <a:gd name="T6" fmla="*/ 36 w 58"/>
                  <a:gd name="T7" fmla="*/ 0 h 52"/>
                  <a:gd name="T8" fmla="*/ 58 w 58"/>
                  <a:gd name="T9" fmla="*/ 52 h 52"/>
                  <a:gd name="T10" fmla="*/ 0 w 58"/>
                  <a:gd name="T11" fmla="*/ 15 h 52"/>
                  <a:gd name="T12" fmla="*/ 0 w 58"/>
                  <a:gd name="T13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52">
                    <a:moveTo>
                      <a:pt x="0" y="15"/>
                    </a:moveTo>
                    <a:lnTo>
                      <a:pt x="0" y="15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58" y="52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1" name="Freeform 640"/>
              <p:cNvSpPr>
                <a:spLocks/>
              </p:cNvSpPr>
              <p:nvPr/>
            </p:nvSpPr>
            <p:spPr bwMode="auto">
              <a:xfrm>
                <a:off x="3900" y="3877"/>
                <a:ext cx="11" cy="23"/>
              </a:xfrm>
              <a:custGeom>
                <a:avLst/>
                <a:gdLst>
                  <a:gd name="T0" fmla="*/ 0 w 22"/>
                  <a:gd name="T1" fmla="*/ 0 h 45"/>
                  <a:gd name="T2" fmla="*/ 0 w 22"/>
                  <a:gd name="T3" fmla="*/ 0 h 45"/>
                  <a:gd name="T4" fmla="*/ 22 w 22"/>
                  <a:gd name="T5" fmla="*/ 37 h 45"/>
                  <a:gd name="T6" fmla="*/ 22 w 22"/>
                  <a:gd name="T7" fmla="*/ 37 h 45"/>
                  <a:gd name="T8" fmla="*/ 22 w 22"/>
                  <a:gd name="T9" fmla="*/ 45 h 45"/>
                  <a:gd name="T10" fmla="*/ 0 w 22"/>
                  <a:gd name="T11" fmla="*/ 0 h 45"/>
                  <a:gd name="T12" fmla="*/ 0 w 22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0" y="0"/>
                    </a:move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22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2" name="Freeform 641"/>
              <p:cNvSpPr>
                <a:spLocks/>
              </p:cNvSpPr>
              <p:nvPr/>
            </p:nvSpPr>
            <p:spPr bwMode="auto">
              <a:xfrm>
                <a:off x="3900" y="3877"/>
                <a:ext cx="11" cy="23"/>
              </a:xfrm>
              <a:custGeom>
                <a:avLst/>
                <a:gdLst>
                  <a:gd name="T0" fmla="*/ 0 w 22"/>
                  <a:gd name="T1" fmla="*/ 0 h 45"/>
                  <a:gd name="T2" fmla="*/ 0 w 22"/>
                  <a:gd name="T3" fmla="*/ 0 h 45"/>
                  <a:gd name="T4" fmla="*/ 22 w 22"/>
                  <a:gd name="T5" fmla="*/ 37 h 45"/>
                  <a:gd name="T6" fmla="*/ 22 w 22"/>
                  <a:gd name="T7" fmla="*/ 37 h 45"/>
                  <a:gd name="T8" fmla="*/ 22 w 22"/>
                  <a:gd name="T9" fmla="*/ 45 h 45"/>
                  <a:gd name="T10" fmla="*/ 0 w 22"/>
                  <a:gd name="T11" fmla="*/ 0 h 45"/>
                  <a:gd name="T12" fmla="*/ 0 w 22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0" y="0"/>
                    </a:move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22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3" name="Freeform 642"/>
              <p:cNvSpPr>
                <a:spLocks/>
              </p:cNvSpPr>
              <p:nvPr/>
            </p:nvSpPr>
            <p:spPr bwMode="auto">
              <a:xfrm>
                <a:off x="3900" y="3877"/>
                <a:ext cx="11" cy="18"/>
              </a:xfrm>
              <a:custGeom>
                <a:avLst/>
                <a:gdLst>
                  <a:gd name="T0" fmla="*/ 0 w 22"/>
                  <a:gd name="T1" fmla="*/ 0 h 37"/>
                  <a:gd name="T2" fmla="*/ 0 w 22"/>
                  <a:gd name="T3" fmla="*/ 0 h 37"/>
                  <a:gd name="T4" fmla="*/ 7 w 22"/>
                  <a:gd name="T5" fmla="*/ 0 h 37"/>
                  <a:gd name="T6" fmla="*/ 7 w 22"/>
                  <a:gd name="T7" fmla="*/ 0 h 37"/>
                  <a:gd name="T8" fmla="*/ 22 w 22"/>
                  <a:gd name="T9" fmla="*/ 37 h 37"/>
                  <a:gd name="T10" fmla="*/ 0 w 22"/>
                  <a:gd name="T11" fmla="*/ 0 h 37"/>
                  <a:gd name="T12" fmla="*/ 0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4" name="Freeform 643"/>
              <p:cNvSpPr>
                <a:spLocks/>
              </p:cNvSpPr>
              <p:nvPr/>
            </p:nvSpPr>
            <p:spPr bwMode="auto">
              <a:xfrm>
                <a:off x="3900" y="3877"/>
                <a:ext cx="11" cy="18"/>
              </a:xfrm>
              <a:custGeom>
                <a:avLst/>
                <a:gdLst>
                  <a:gd name="T0" fmla="*/ 0 w 22"/>
                  <a:gd name="T1" fmla="*/ 0 h 37"/>
                  <a:gd name="T2" fmla="*/ 0 w 22"/>
                  <a:gd name="T3" fmla="*/ 0 h 37"/>
                  <a:gd name="T4" fmla="*/ 7 w 22"/>
                  <a:gd name="T5" fmla="*/ 0 h 37"/>
                  <a:gd name="T6" fmla="*/ 7 w 22"/>
                  <a:gd name="T7" fmla="*/ 0 h 37"/>
                  <a:gd name="T8" fmla="*/ 22 w 22"/>
                  <a:gd name="T9" fmla="*/ 37 h 37"/>
                  <a:gd name="T10" fmla="*/ 0 w 22"/>
                  <a:gd name="T11" fmla="*/ 0 h 37"/>
                  <a:gd name="T12" fmla="*/ 0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5" name="Freeform 644"/>
              <p:cNvSpPr>
                <a:spLocks/>
              </p:cNvSpPr>
              <p:nvPr/>
            </p:nvSpPr>
            <p:spPr bwMode="auto">
              <a:xfrm>
                <a:off x="3900" y="3877"/>
                <a:ext cx="11" cy="23"/>
              </a:xfrm>
              <a:custGeom>
                <a:avLst/>
                <a:gdLst>
                  <a:gd name="T0" fmla="*/ 0 w 22"/>
                  <a:gd name="T1" fmla="*/ 0 h 45"/>
                  <a:gd name="T2" fmla="*/ 0 w 22"/>
                  <a:gd name="T3" fmla="*/ 0 h 45"/>
                  <a:gd name="T4" fmla="*/ 22 w 22"/>
                  <a:gd name="T5" fmla="*/ 37 h 45"/>
                  <a:gd name="T6" fmla="*/ 22 w 22"/>
                  <a:gd name="T7" fmla="*/ 37 h 45"/>
                  <a:gd name="T8" fmla="*/ 22 w 22"/>
                  <a:gd name="T9" fmla="*/ 45 h 45"/>
                  <a:gd name="T10" fmla="*/ 0 w 22"/>
                  <a:gd name="T11" fmla="*/ 0 h 45"/>
                  <a:gd name="T12" fmla="*/ 0 w 22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0" y="0"/>
                    </a:move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22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6" name="Freeform 645"/>
              <p:cNvSpPr>
                <a:spLocks/>
              </p:cNvSpPr>
              <p:nvPr/>
            </p:nvSpPr>
            <p:spPr bwMode="auto">
              <a:xfrm>
                <a:off x="3900" y="3877"/>
                <a:ext cx="11" cy="23"/>
              </a:xfrm>
              <a:custGeom>
                <a:avLst/>
                <a:gdLst>
                  <a:gd name="T0" fmla="*/ 0 w 22"/>
                  <a:gd name="T1" fmla="*/ 0 h 45"/>
                  <a:gd name="T2" fmla="*/ 0 w 22"/>
                  <a:gd name="T3" fmla="*/ 0 h 45"/>
                  <a:gd name="T4" fmla="*/ 22 w 22"/>
                  <a:gd name="T5" fmla="*/ 37 h 45"/>
                  <a:gd name="T6" fmla="*/ 22 w 22"/>
                  <a:gd name="T7" fmla="*/ 37 h 45"/>
                  <a:gd name="T8" fmla="*/ 22 w 22"/>
                  <a:gd name="T9" fmla="*/ 45 h 45"/>
                  <a:gd name="T10" fmla="*/ 0 w 22"/>
                  <a:gd name="T11" fmla="*/ 0 h 45"/>
                  <a:gd name="T12" fmla="*/ 0 w 22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0" y="0"/>
                    </a:move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22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7" name="Freeform 646"/>
              <p:cNvSpPr>
                <a:spLocks/>
              </p:cNvSpPr>
              <p:nvPr/>
            </p:nvSpPr>
            <p:spPr bwMode="auto">
              <a:xfrm>
                <a:off x="3900" y="3877"/>
                <a:ext cx="11" cy="18"/>
              </a:xfrm>
              <a:custGeom>
                <a:avLst/>
                <a:gdLst>
                  <a:gd name="T0" fmla="*/ 0 w 22"/>
                  <a:gd name="T1" fmla="*/ 0 h 37"/>
                  <a:gd name="T2" fmla="*/ 0 w 22"/>
                  <a:gd name="T3" fmla="*/ 0 h 37"/>
                  <a:gd name="T4" fmla="*/ 7 w 22"/>
                  <a:gd name="T5" fmla="*/ 0 h 37"/>
                  <a:gd name="T6" fmla="*/ 7 w 22"/>
                  <a:gd name="T7" fmla="*/ 0 h 37"/>
                  <a:gd name="T8" fmla="*/ 22 w 22"/>
                  <a:gd name="T9" fmla="*/ 37 h 37"/>
                  <a:gd name="T10" fmla="*/ 0 w 22"/>
                  <a:gd name="T11" fmla="*/ 0 h 37"/>
                  <a:gd name="T12" fmla="*/ 0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8" name="Freeform 647"/>
              <p:cNvSpPr>
                <a:spLocks/>
              </p:cNvSpPr>
              <p:nvPr/>
            </p:nvSpPr>
            <p:spPr bwMode="auto">
              <a:xfrm>
                <a:off x="3900" y="3877"/>
                <a:ext cx="11" cy="18"/>
              </a:xfrm>
              <a:custGeom>
                <a:avLst/>
                <a:gdLst>
                  <a:gd name="T0" fmla="*/ 0 w 22"/>
                  <a:gd name="T1" fmla="*/ 0 h 37"/>
                  <a:gd name="T2" fmla="*/ 0 w 22"/>
                  <a:gd name="T3" fmla="*/ 0 h 37"/>
                  <a:gd name="T4" fmla="*/ 7 w 22"/>
                  <a:gd name="T5" fmla="*/ 0 h 37"/>
                  <a:gd name="T6" fmla="*/ 7 w 22"/>
                  <a:gd name="T7" fmla="*/ 0 h 37"/>
                  <a:gd name="T8" fmla="*/ 22 w 22"/>
                  <a:gd name="T9" fmla="*/ 37 h 37"/>
                  <a:gd name="T10" fmla="*/ 0 w 22"/>
                  <a:gd name="T11" fmla="*/ 0 h 37"/>
                  <a:gd name="T12" fmla="*/ 0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9" name="Freeform 648"/>
              <p:cNvSpPr>
                <a:spLocks/>
              </p:cNvSpPr>
              <p:nvPr/>
            </p:nvSpPr>
            <p:spPr bwMode="auto">
              <a:xfrm>
                <a:off x="3911" y="3869"/>
                <a:ext cx="19" cy="26"/>
              </a:xfrm>
              <a:custGeom>
                <a:avLst/>
                <a:gdLst>
                  <a:gd name="T0" fmla="*/ 0 w 37"/>
                  <a:gd name="T1" fmla="*/ 0 h 52"/>
                  <a:gd name="T2" fmla="*/ 0 w 37"/>
                  <a:gd name="T3" fmla="*/ 0 h 52"/>
                  <a:gd name="T4" fmla="*/ 37 w 37"/>
                  <a:gd name="T5" fmla="*/ 45 h 52"/>
                  <a:gd name="T6" fmla="*/ 37 w 37"/>
                  <a:gd name="T7" fmla="*/ 45 h 52"/>
                  <a:gd name="T8" fmla="*/ 22 w 37"/>
                  <a:gd name="T9" fmla="*/ 52 h 52"/>
                  <a:gd name="T10" fmla="*/ 0 w 37"/>
                  <a:gd name="T11" fmla="*/ 0 h 52"/>
                  <a:gd name="T12" fmla="*/ 0 w 37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2">
                    <a:moveTo>
                      <a:pt x="0" y="0"/>
                    </a:moveTo>
                    <a:lnTo>
                      <a:pt x="0" y="0"/>
                    </a:lnTo>
                    <a:lnTo>
                      <a:pt x="37" y="45"/>
                    </a:lnTo>
                    <a:lnTo>
                      <a:pt x="37" y="45"/>
                    </a:lnTo>
                    <a:lnTo>
                      <a:pt x="22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0" name="Freeform 649"/>
              <p:cNvSpPr>
                <a:spLocks/>
              </p:cNvSpPr>
              <p:nvPr/>
            </p:nvSpPr>
            <p:spPr bwMode="auto">
              <a:xfrm>
                <a:off x="3911" y="3869"/>
                <a:ext cx="19" cy="26"/>
              </a:xfrm>
              <a:custGeom>
                <a:avLst/>
                <a:gdLst>
                  <a:gd name="T0" fmla="*/ 0 w 37"/>
                  <a:gd name="T1" fmla="*/ 0 h 52"/>
                  <a:gd name="T2" fmla="*/ 0 w 37"/>
                  <a:gd name="T3" fmla="*/ 0 h 52"/>
                  <a:gd name="T4" fmla="*/ 37 w 37"/>
                  <a:gd name="T5" fmla="*/ 45 h 52"/>
                  <a:gd name="T6" fmla="*/ 37 w 37"/>
                  <a:gd name="T7" fmla="*/ 45 h 52"/>
                  <a:gd name="T8" fmla="*/ 22 w 37"/>
                  <a:gd name="T9" fmla="*/ 52 h 52"/>
                  <a:gd name="T10" fmla="*/ 0 w 37"/>
                  <a:gd name="T11" fmla="*/ 0 h 52"/>
                  <a:gd name="T12" fmla="*/ 0 w 37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2">
                    <a:moveTo>
                      <a:pt x="0" y="0"/>
                    </a:moveTo>
                    <a:lnTo>
                      <a:pt x="0" y="0"/>
                    </a:lnTo>
                    <a:lnTo>
                      <a:pt x="37" y="45"/>
                    </a:lnTo>
                    <a:lnTo>
                      <a:pt x="37" y="45"/>
                    </a:lnTo>
                    <a:lnTo>
                      <a:pt x="22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1" name="Freeform 650"/>
              <p:cNvSpPr>
                <a:spLocks/>
              </p:cNvSpPr>
              <p:nvPr/>
            </p:nvSpPr>
            <p:spPr bwMode="auto">
              <a:xfrm>
                <a:off x="3911" y="3869"/>
                <a:ext cx="19" cy="23"/>
              </a:xfrm>
              <a:custGeom>
                <a:avLst/>
                <a:gdLst>
                  <a:gd name="T0" fmla="*/ 0 w 37"/>
                  <a:gd name="T1" fmla="*/ 0 h 45"/>
                  <a:gd name="T2" fmla="*/ 0 w 37"/>
                  <a:gd name="T3" fmla="*/ 0 h 45"/>
                  <a:gd name="T4" fmla="*/ 15 w 37"/>
                  <a:gd name="T5" fmla="*/ 0 h 45"/>
                  <a:gd name="T6" fmla="*/ 15 w 37"/>
                  <a:gd name="T7" fmla="*/ 0 h 45"/>
                  <a:gd name="T8" fmla="*/ 37 w 37"/>
                  <a:gd name="T9" fmla="*/ 45 h 45"/>
                  <a:gd name="T10" fmla="*/ 0 w 37"/>
                  <a:gd name="T11" fmla="*/ 0 h 45"/>
                  <a:gd name="T12" fmla="*/ 0 w 37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45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37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2" name="Freeform 651"/>
              <p:cNvSpPr>
                <a:spLocks/>
              </p:cNvSpPr>
              <p:nvPr/>
            </p:nvSpPr>
            <p:spPr bwMode="auto">
              <a:xfrm>
                <a:off x="3911" y="3869"/>
                <a:ext cx="19" cy="23"/>
              </a:xfrm>
              <a:custGeom>
                <a:avLst/>
                <a:gdLst>
                  <a:gd name="T0" fmla="*/ 0 w 37"/>
                  <a:gd name="T1" fmla="*/ 0 h 45"/>
                  <a:gd name="T2" fmla="*/ 0 w 37"/>
                  <a:gd name="T3" fmla="*/ 0 h 45"/>
                  <a:gd name="T4" fmla="*/ 15 w 37"/>
                  <a:gd name="T5" fmla="*/ 0 h 45"/>
                  <a:gd name="T6" fmla="*/ 15 w 37"/>
                  <a:gd name="T7" fmla="*/ 0 h 45"/>
                  <a:gd name="T8" fmla="*/ 37 w 37"/>
                  <a:gd name="T9" fmla="*/ 45 h 45"/>
                  <a:gd name="T10" fmla="*/ 0 w 37"/>
                  <a:gd name="T11" fmla="*/ 0 h 45"/>
                  <a:gd name="T12" fmla="*/ 0 w 37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45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37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3" name="Freeform 652"/>
              <p:cNvSpPr>
                <a:spLocks/>
              </p:cNvSpPr>
              <p:nvPr/>
            </p:nvSpPr>
            <p:spPr bwMode="auto">
              <a:xfrm>
                <a:off x="4059" y="3809"/>
                <a:ext cx="18" cy="26"/>
              </a:xfrm>
              <a:custGeom>
                <a:avLst/>
                <a:gdLst>
                  <a:gd name="T0" fmla="*/ 0 w 36"/>
                  <a:gd name="T1" fmla="*/ 0 h 52"/>
                  <a:gd name="T2" fmla="*/ 0 w 36"/>
                  <a:gd name="T3" fmla="*/ 0 h 52"/>
                  <a:gd name="T4" fmla="*/ 36 w 36"/>
                  <a:gd name="T5" fmla="*/ 45 h 52"/>
                  <a:gd name="T6" fmla="*/ 36 w 36"/>
                  <a:gd name="T7" fmla="*/ 45 h 52"/>
                  <a:gd name="T8" fmla="*/ 22 w 36"/>
                  <a:gd name="T9" fmla="*/ 52 h 52"/>
                  <a:gd name="T10" fmla="*/ 0 w 36"/>
                  <a:gd name="T11" fmla="*/ 0 h 52"/>
                  <a:gd name="T12" fmla="*/ 0 w 36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52">
                    <a:moveTo>
                      <a:pt x="0" y="0"/>
                    </a:moveTo>
                    <a:lnTo>
                      <a:pt x="0" y="0"/>
                    </a:lnTo>
                    <a:lnTo>
                      <a:pt x="36" y="45"/>
                    </a:lnTo>
                    <a:lnTo>
                      <a:pt x="36" y="45"/>
                    </a:lnTo>
                    <a:lnTo>
                      <a:pt x="22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4" name="Freeform 653"/>
              <p:cNvSpPr>
                <a:spLocks/>
              </p:cNvSpPr>
              <p:nvPr/>
            </p:nvSpPr>
            <p:spPr bwMode="auto">
              <a:xfrm>
                <a:off x="4059" y="3809"/>
                <a:ext cx="18" cy="26"/>
              </a:xfrm>
              <a:custGeom>
                <a:avLst/>
                <a:gdLst>
                  <a:gd name="T0" fmla="*/ 0 w 36"/>
                  <a:gd name="T1" fmla="*/ 0 h 52"/>
                  <a:gd name="T2" fmla="*/ 0 w 36"/>
                  <a:gd name="T3" fmla="*/ 0 h 52"/>
                  <a:gd name="T4" fmla="*/ 36 w 36"/>
                  <a:gd name="T5" fmla="*/ 45 h 52"/>
                  <a:gd name="T6" fmla="*/ 36 w 36"/>
                  <a:gd name="T7" fmla="*/ 45 h 52"/>
                  <a:gd name="T8" fmla="*/ 22 w 36"/>
                  <a:gd name="T9" fmla="*/ 52 h 52"/>
                  <a:gd name="T10" fmla="*/ 0 w 36"/>
                  <a:gd name="T11" fmla="*/ 0 h 52"/>
                  <a:gd name="T12" fmla="*/ 0 w 36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52">
                    <a:moveTo>
                      <a:pt x="0" y="0"/>
                    </a:moveTo>
                    <a:lnTo>
                      <a:pt x="0" y="0"/>
                    </a:lnTo>
                    <a:lnTo>
                      <a:pt x="36" y="45"/>
                    </a:lnTo>
                    <a:lnTo>
                      <a:pt x="36" y="45"/>
                    </a:lnTo>
                    <a:lnTo>
                      <a:pt x="22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5" name="Freeform 654"/>
              <p:cNvSpPr>
                <a:spLocks/>
              </p:cNvSpPr>
              <p:nvPr/>
            </p:nvSpPr>
            <p:spPr bwMode="auto">
              <a:xfrm>
                <a:off x="4059" y="3805"/>
                <a:ext cx="18" cy="27"/>
              </a:xfrm>
              <a:custGeom>
                <a:avLst/>
                <a:gdLst>
                  <a:gd name="T0" fmla="*/ 0 w 36"/>
                  <a:gd name="T1" fmla="*/ 8 h 53"/>
                  <a:gd name="T2" fmla="*/ 0 w 36"/>
                  <a:gd name="T3" fmla="*/ 8 h 53"/>
                  <a:gd name="T4" fmla="*/ 14 w 36"/>
                  <a:gd name="T5" fmla="*/ 0 h 53"/>
                  <a:gd name="T6" fmla="*/ 14 w 36"/>
                  <a:gd name="T7" fmla="*/ 0 h 53"/>
                  <a:gd name="T8" fmla="*/ 36 w 36"/>
                  <a:gd name="T9" fmla="*/ 53 h 53"/>
                  <a:gd name="T10" fmla="*/ 0 w 36"/>
                  <a:gd name="T11" fmla="*/ 8 h 53"/>
                  <a:gd name="T12" fmla="*/ 0 w 36"/>
                  <a:gd name="T13" fmla="*/ 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53">
                    <a:moveTo>
                      <a:pt x="0" y="8"/>
                    </a:moveTo>
                    <a:lnTo>
                      <a:pt x="0" y="8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36" y="53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6" name="Freeform 655"/>
              <p:cNvSpPr>
                <a:spLocks/>
              </p:cNvSpPr>
              <p:nvPr/>
            </p:nvSpPr>
            <p:spPr bwMode="auto">
              <a:xfrm>
                <a:off x="4059" y="3805"/>
                <a:ext cx="18" cy="27"/>
              </a:xfrm>
              <a:custGeom>
                <a:avLst/>
                <a:gdLst>
                  <a:gd name="T0" fmla="*/ 0 w 36"/>
                  <a:gd name="T1" fmla="*/ 8 h 53"/>
                  <a:gd name="T2" fmla="*/ 0 w 36"/>
                  <a:gd name="T3" fmla="*/ 8 h 53"/>
                  <a:gd name="T4" fmla="*/ 14 w 36"/>
                  <a:gd name="T5" fmla="*/ 0 h 53"/>
                  <a:gd name="T6" fmla="*/ 14 w 36"/>
                  <a:gd name="T7" fmla="*/ 0 h 53"/>
                  <a:gd name="T8" fmla="*/ 36 w 36"/>
                  <a:gd name="T9" fmla="*/ 53 h 53"/>
                  <a:gd name="T10" fmla="*/ 0 w 36"/>
                  <a:gd name="T11" fmla="*/ 8 h 53"/>
                  <a:gd name="T12" fmla="*/ 0 w 36"/>
                  <a:gd name="T13" fmla="*/ 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53">
                    <a:moveTo>
                      <a:pt x="0" y="8"/>
                    </a:moveTo>
                    <a:lnTo>
                      <a:pt x="0" y="8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36" y="53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7" name="Freeform 656"/>
              <p:cNvSpPr>
                <a:spLocks/>
              </p:cNvSpPr>
              <p:nvPr/>
            </p:nvSpPr>
            <p:spPr bwMode="auto">
              <a:xfrm>
                <a:off x="4074" y="3805"/>
                <a:ext cx="11" cy="23"/>
              </a:xfrm>
              <a:custGeom>
                <a:avLst/>
                <a:gdLst>
                  <a:gd name="T0" fmla="*/ 0 w 22"/>
                  <a:gd name="T1" fmla="*/ 0 h 45"/>
                  <a:gd name="T2" fmla="*/ 0 w 22"/>
                  <a:gd name="T3" fmla="*/ 0 h 45"/>
                  <a:gd name="T4" fmla="*/ 22 w 22"/>
                  <a:gd name="T5" fmla="*/ 38 h 45"/>
                  <a:gd name="T6" fmla="*/ 22 w 22"/>
                  <a:gd name="T7" fmla="*/ 38 h 45"/>
                  <a:gd name="T8" fmla="*/ 22 w 22"/>
                  <a:gd name="T9" fmla="*/ 45 h 45"/>
                  <a:gd name="T10" fmla="*/ 0 w 22"/>
                  <a:gd name="T11" fmla="*/ 0 h 45"/>
                  <a:gd name="T12" fmla="*/ 0 w 22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0" y="0"/>
                    </a:moveTo>
                    <a:lnTo>
                      <a:pt x="0" y="0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8" name="Freeform 657"/>
              <p:cNvSpPr>
                <a:spLocks/>
              </p:cNvSpPr>
              <p:nvPr/>
            </p:nvSpPr>
            <p:spPr bwMode="auto">
              <a:xfrm>
                <a:off x="4074" y="3805"/>
                <a:ext cx="11" cy="23"/>
              </a:xfrm>
              <a:custGeom>
                <a:avLst/>
                <a:gdLst>
                  <a:gd name="T0" fmla="*/ 0 w 22"/>
                  <a:gd name="T1" fmla="*/ 0 h 45"/>
                  <a:gd name="T2" fmla="*/ 0 w 22"/>
                  <a:gd name="T3" fmla="*/ 0 h 45"/>
                  <a:gd name="T4" fmla="*/ 22 w 22"/>
                  <a:gd name="T5" fmla="*/ 38 h 45"/>
                  <a:gd name="T6" fmla="*/ 22 w 22"/>
                  <a:gd name="T7" fmla="*/ 38 h 45"/>
                  <a:gd name="T8" fmla="*/ 22 w 22"/>
                  <a:gd name="T9" fmla="*/ 45 h 45"/>
                  <a:gd name="T10" fmla="*/ 0 w 22"/>
                  <a:gd name="T11" fmla="*/ 0 h 45"/>
                  <a:gd name="T12" fmla="*/ 0 w 22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0" y="0"/>
                    </a:moveTo>
                    <a:lnTo>
                      <a:pt x="0" y="0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9" name="Freeform 658"/>
              <p:cNvSpPr>
                <a:spLocks/>
              </p:cNvSpPr>
              <p:nvPr/>
            </p:nvSpPr>
            <p:spPr bwMode="auto">
              <a:xfrm>
                <a:off x="4074" y="3805"/>
                <a:ext cx="11" cy="19"/>
              </a:xfrm>
              <a:custGeom>
                <a:avLst/>
                <a:gdLst>
                  <a:gd name="T0" fmla="*/ 0 w 22"/>
                  <a:gd name="T1" fmla="*/ 0 h 38"/>
                  <a:gd name="T2" fmla="*/ 0 w 22"/>
                  <a:gd name="T3" fmla="*/ 0 h 38"/>
                  <a:gd name="T4" fmla="*/ 7 w 22"/>
                  <a:gd name="T5" fmla="*/ 0 h 38"/>
                  <a:gd name="T6" fmla="*/ 7 w 22"/>
                  <a:gd name="T7" fmla="*/ 0 h 38"/>
                  <a:gd name="T8" fmla="*/ 22 w 22"/>
                  <a:gd name="T9" fmla="*/ 38 h 38"/>
                  <a:gd name="T10" fmla="*/ 0 w 22"/>
                  <a:gd name="T11" fmla="*/ 0 h 38"/>
                  <a:gd name="T12" fmla="*/ 0 w 22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8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2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0" name="Freeform 659"/>
              <p:cNvSpPr>
                <a:spLocks/>
              </p:cNvSpPr>
              <p:nvPr/>
            </p:nvSpPr>
            <p:spPr bwMode="auto">
              <a:xfrm>
                <a:off x="4074" y="3805"/>
                <a:ext cx="11" cy="19"/>
              </a:xfrm>
              <a:custGeom>
                <a:avLst/>
                <a:gdLst>
                  <a:gd name="T0" fmla="*/ 0 w 22"/>
                  <a:gd name="T1" fmla="*/ 0 h 38"/>
                  <a:gd name="T2" fmla="*/ 0 w 22"/>
                  <a:gd name="T3" fmla="*/ 0 h 38"/>
                  <a:gd name="T4" fmla="*/ 7 w 22"/>
                  <a:gd name="T5" fmla="*/ 0 h 38"/>
                  <a:gd name="T6" fmla="*/ 7 w 22"/>
                  <a:gd name="T7" fmla="*/ 0 h 38"/>
                  <a:gd name="T8" fmla="*/ 22 w 22"/>
                  <a:gd name="T9" fmla="*/ 38 h 38"/>
                  <a:gd name="T10" fmla="*/ 0 w 22"/>
                  <a:gd name="T11" fmla="*/ 0 h 38"/>
                  <a:gd name="T12" fmla="*/ 0 w 22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8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2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1" name="Freeform 660"/>
              <p:cNvSpPr>
                <a:spLocks/>
              </p:cNvSpPr>
              <p:nvPr/>
            </p:nvSpPr>
            <p:spPr bwMode="auto">
              <a:xfrm>
                <a:off x="4074" y="3805"/>
                <a:ext cx="11" cy="23"/>
              </a:xfrm>
              <a:custGeom>
                <a:avLst/>
                <a:gdLst>
                  <a:gd name="T0" fmla="*/ 0 w 22"/>
                  <a:gd name="T1" fmla="*/ 0 h 45"/>
                  <a:gd name="T2" fmla="*/ 0 w 22"/>
                  <a:gd name="T3" fmla="*/ 0 h 45"/>
                  <a:gd name="T4" fmla="*/ 22 w 22"/>
                  <a:gd name="T5" fmla="*/ 38 h 45"/>
                  <a:gd name="T6" fmla="*/ 22 w 22"/>
                  <a:gd name="T7" fmla="*/ 38 h 45"/>
                  <a:gd name="T8" fmla="*/ 22 w 22"/>
                  <a:gd name="T9" fmla="*/ 45 h 45"/>
                  <a:gd name="T10" fmla="*/ 0 w 22"/>
                  <a:gd name="T11" fmla="*/ 0 h 45"/>
                  <a:gd name="T12" fmla="*/ 0 w 22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0" y="0"/>
                    </a:moveTo>
                    <a:lnTo>
                      <a:pt x="0" y="0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2" name="Freeform 661"/>
              <p:cNvSpPr>
                <a:spLocks/>
              </p:cNvSpPr>
              <p:nvPr/>
            </p:nvSpPr>
            <p:spPr bwMode="auto">
              <a:xfrm>
                <a:off x="4074" y="3805"/>
                <a:ext cx="11" cy="23"/>
              </a:xfrm>
              <a:custGeom>
                <a:avLst/>
                <a:gdLst>
                  <a:gd name="T0" fmla="*/ 0 w 22"/>
                  <a:gd name="T1" fmla="*/ 0 h 45"/>
                  <a:gd name="T2" fmla="*/ 0 w 22"/>
                  <a:gd name="T3" fmla="*/ 0 h 45"/>
                  <a:gd name="T4" fmla="*/ 22 w 22"/>
                  <a:gd name="T5" fmla="*/ 38 h 45"/>
                  <a:gd name="T6" fmla="*/ 22 w 22"/>
                  <a:gd name="T7" fmla="*/ 38 h 45"/>
                  <a:gd name="T8" fmla="*/ 22 w 22"/>
                  <a:gd name="T9" fmla="*/ 45 h 45"/>
                  <a:gd name="T10" fmla="*/ 0 w 22"/>
                  <a:gd name="T11" fmla="*/ 0 h 45"/>
                  <a:gd name="T12" fmla="*/ 0 w 22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0" y="0"/>
                    </a:moveTo>
                    <a:lnTo>
                      <a:pt x="0" y="0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3" name="Freeform 662"/>
              <p:cNvSpPr>
                <a:spLocks/>
              </p:cNvSpPr>
              <p:nvPr/>
            </p:nvSpPr>
            <p:spPr bwMode="auto">
              <a:xfrm>
                <a:off x="4074" y="3805"/>
                <a:ext cx="11" cy="19"/>
              </a:xfrm>
              <a:custGeom>
                <a:avLst/>
                <a:gdLst>
                  <a:gd name="T0" fmla="*/ 0 w 22"/>
                  <a:gd name="T1" fmla="*/ 0 h 38"/>
                  <a:gd name="T2" fmla="*/ 0 w 22"/>
                  <a:gd name="T3" fmla="*/ 0 h 38"/>
                  <a:gd name="T4" fmla="*/ 7 w 22"/>
                  <a:gd name="T5" fmla="*/ 0 h 38"/>
                  <a:gd name="T6" fmla="*/ 7 w 22"/>
                  <a:gd name="T7" fmla="*/ 0 h 38"/>
                  <a:gd name="T8" fmla="*/ 22 w 22"/>
                  <a:gd name="T9" fmla="*/ 38 h 38"/>
                  <a:gd name="T10" fmla="*/ 0 w 22"/>
                  <a:gd name="T11" fmla="*/ 0 h 38"/>
                  <a:gd name="T12" fmla="*/ 0 w 22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8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2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4" name="Freeform 663"/>
              <p:cNvSpPr>
                <a:spLocks/>
              </p:cNvSpPr>
              <p:nvPr/>
            </p:nvSpPr>
            <p:spPr bwMode="auto">
              <a:xfrm>
                <a:off x="4074" y="3805"/>
                <a:ext cx="11" cy="19"/>
              </a:xfrm>
              <a:custGeom>
                <a:avLst/>
                <a:gdLst>
                  <a:gd name="T0" fmla="*/ 0 w 22"/>
                  <a:gd name="T1" fmla="*/ 0 h 38"/>
                  <a:gd name="T2" fmla="*/ 0 w 22"/>
                  <a:gd name="T3" fmla="*/ 0 h 38"/>
                  <a:gd name="T4" fmla="*/ 7 w 22"/>
                  <a:gd name="T5" fmla="*/ 0 h 38"/>
                  <a:gd name="T6" fmla="*/ 7 w 22"/>
                  <a:gd name="T7" fmla="*/ 0 h 38"/>
                  <a:gd name="T8" fmla="*/ 22 w 22"/>
                  <a:gd name="T9" fmla="*/ 38 h 38"/>
                  <a:gd name="T10" fmla="*/ 0 w 22"/>
                  <a:gd name="T11" fmla="*/ 0 h 38"/>
                  <a:gd name="T12" fmla="*/ 0 w 22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8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2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5" name="Freeform 664"/>
              <p:cNvSpPr>
                <a:spLocks/>
              </p:cNvSpPr>
              <p:nvPr/>
            </p:nvSpPr>
            <p:spPr bwMode="auto">
              <a:xfrm>
                <a:off x="4085" y="3798"/>
                <a:ext cx="26" cy="26"/>
              </a:xfrm>
              <a:custGeom>
                <a:avLst/>
                <a:gdLst>
                  <a:gd name="T0" fmla="*/ 0 w 51"/>
                  <a:gd name="T1" fmla="*/ 0 h 52"/>
                  <a:gd name="T2" fmla="*/ 0 w 51"/>
                  <a:gd name="T3" fmla="*/ 0 h 52"/>
                  <a:gd name="T4" fmla="*/ 51 w 51"/>
                  <a:gd name="T5" fmla="*/ 37 h 52"/>
                  <a:gd name="T6" fmla="*/ 51 w 51"/>
                  <a:gd name="T7" fmla="*/ 37 h 52"/>
                  <a:gd name="T8" fmla="*/ 14 w 51"/>
                  <a:gd name="T9" fmla="*/ 52 h 52"/>
                  <a:gd name="T10" fmla="*/ 0 w 51"/>
                  <a:gd name="T11" fmla="*/ 0 h 52"/>
                  <a:gd name="T12" fmla="*/ 0 w 51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52">
                    <a:moveTo>
                      <a:pt x="0" y="0"/>
                    </a:moveTo>
                    <a:lnTo>
                      <a:pt x="0" y="0"/>
                    </a:lnTo>
                    <a:lnTo>
                      <a:pt x="51" y="37"/>
                    </a:lnTo>
                    <a:lnTo>
                      <a:pt x="51" y="37"/>
                    </a:lnTo>
                    <a:lnTo>
                      <a:pt x="14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6" name="Freeform 665"/>
              <p:cNvSpPr>
                <a:spLocks/>
              </p:cNvSpPr>
              <p:nvPr/>
            </p:nvSpPr>
            <p:spPr bwMode="auto">
              <a:xfrm>
                <a:off x="4085" y="3798"/>
                <a:ext cx="26" cy="26"/>
              </a:xfrm>
              <a:custGeom>
                <a:avLst/>
                <a:gdLst>
                  <a:gd name="T0" fmla="*/ 0 w 51"/>
                  <a:gd name="T1" fmla="*/ 0 h 52"/>
                  <a:gd name="T2" fmla="*/ 0 w 51"/>
                  <a:gd name="T3" fmla="*/ 0 h 52"/>
                  <a:gd name="T4" fmla="*/ 51 w 51"/>
                  <a:gd name="T5" fmla="*/ 37 h 52"/>
                  <a:gd name="T6" fmla="*/ 51 w 51"/>
                  <a:gd name="T7" fmla="*/ 37 h 52"/>
                  <a:gd name="T8" fmla="*/ 14 w 51"/>
                  <a:gd name="T9" fmla="*/ 52 h 52"/>
                  <a:gd name="T10" fmla="*/ 0 w 51"/>
                  <a:gd name="T11" fmla="*/ 0 h 52"/>
                  <a:gd name="T12" fmla="*/ 0 w 51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52">
                    <a:moveTo>
                      <a:pt x="0" y="0"/>
                    </a:moveTo>
                    <a:lnTo>
                      <a:pt x="0" y="0"/>
                    </a:lnTo>
                    <a:lnTo>
                      <a:pt x="51" y="37"/>
                    </a:lnTo>
                    <a:lnTo>
                      <a:pt x="51" y="37"/>
                    </a:lnTo>
                    <a:lnTo>
                      <a:pt x="14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7" name="Freeform 666"/>
              <p:cNvSpPr>
                <a:spLocks/>
              </p:cNvSpPr>
              <p:nvPr/>
            </p:nvSpPr>
            <p:spPr bwMode="auto">
              <a:xfrm>
                <a:off x="4085" y="3790"/>
                <a:ext cx="26" cy="27"/>
              </a:xfrm>
              <a:custGeom>
                <a:avLst/>
                <a:gdLst>
                  <a:gd name="T0" fmla="*/ 0 w 51"/>
                  <a:gd name="T1" fmla="*/ 15 h 52"/>
                  <a:gd name="T2" fmla="*/ 0 w 51"/>
                  <a:gd name="T3" fmla="*/ 15 h 52"/>
                  <a:gd name="T4" fmla="*/ 29 w 51"/>
                  <a:gd name="T5" fmla="*/ 0 h 52"/>
                  <a:gd name="T6" fmla="*/ 29 w 51"/>
                  <a:gd name="T7" fmla="*/ 0 h 52"/>
                  <a:gd name="T8" fmla="*/ 51 w 51"/>
                  <a:gd name="T9" fmla="*/ 52 h 52"/>
                  <a:gd name="T10" fmla="*/ 0 w 51"/>
                  <a:gd name="T11" fmla="*/ 15 h 52"/>
                  <a:gd name="T12" fmla="*/ 0 w 51"/>
                  <a:gd name="T13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52">
                    <a:moveTo>
                      <a:pt x="0" y="15"/>
                    </a:moveTo>
                    <a:lnTo>
                      <a:pt x="0" y="15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51" y="52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8" name="Freeform 667"/>
              <p:cNvSpPr>
                <a:spLocks/>
              </p:cNvSpPr>
              <p:nvPr/>
            </p:nvSpPr>
            <p:spPr bwMode="auto">
              <a:xfrm>
                <a:off x="4085" y="3790"/>
                <a:ext cx="26" cy="27"/>
              </a:xfrm>
              <a:custGeom>
                <a:avLst/>
                <a:gdLst>
                  <a:gd name="T0" fmla="*/ 0 w 51"/>
                  <a:gd name="T1" fmla="*/ 15 h 52"/>
                  <a:gd name="T2" fmla="*/ 0 w 51"/>
                  <a:gd name="T3" fmla="*/ 15 h 52"/>
                  <a:gd name="T4" fmla="*/ 29 w 51"/>
                  <a:gd name="T5" fmla="*/ 0 h 52"/>
                  <a:gd name="T6" fmla="*/ 29 w 51"/>
                  <a:gd name="T7" fmla="*/ 0 h 52"/>
                  <a:gd name="T8" fmla="*/ 51 w 51"/>
                  <a:gd name="T9" fmla="*/ 52 h 52"/>
                  <a:gd name="T10" fmla="*/ 0 w 51"/>
                  <a:gd name="T11" fmla="*/ 15 h 52"/>
                  <a:gd name="T12" fmla="*/ 0 w 51"/>
                  <a:gd name="T13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52">
                    <a:moveTo>
                      <a:pt x="0" y="15"/>
                    </a:moveTo>
                    <a:lnTo>
                      <a:pt x="0" y="15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51" y="52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9" name="Freeform 668"/>
              <p:cNvSpPr>
                <a:spLocks/>
              </p:cNvSpPr>
              <p:nvPr/>
            </p:nvSpPr>
            <p:spPr bwMode="auto">
              <a:xfrm>
                <a:off x="4114" y="3790"/>
                <a:ext cx="11" cy="19"/>
              </a:xfrm>
              <a:custGeom>
                <a:avLst/>
                <a:gdLst>
                  <a:gd name="T0" fmla="*/ 0 w 22"/>
                  <a:gd name="T1" fmla="*/ 0 h 37"/>
                  <a:gd name="T2" fmla="*/ 0 w 22"/>
                  <a:gd name="T3" fmla="*/ 0 h 37"/>
                  <a:gd name="T4" fmla="*/ 22 w 22"/>
                  <a:gd name="T5" fmla="*/ 37 h 37"/>
                  <a:gd name="T6" fmla="*/ 22 w 22"/>
                  <a:gd name="T7" fmla="*/ 37 h 37"/>
                  <a:gd name="T8" fmla="*/ 22 w 22"/>
                  <a:gd name="T9" fmla="*/ 37 h 37"/>
                  <a:gd name="T10" fmla="*/ 0 w 22"/>
                  <a:gd name="T11" fmla="*/ 0 h 37"/>
                  <a:gd name="T12" fmla="*/ 0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0"/>
                    </a:move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0" name="Freeform 669"/>
              <p:cNvSpPr>
                <a:spLocks/>
              </p:cNvSpPr>
              <p:nvPr/>
            </p:nvSpPr>
            <p:spPr bwMode="auto">
              <a:xfrm>
                <a:off x="4114" y="3790"/>
                <a:ext cx="11" cy="19"/>
              </a:xfrm>
              <a:custGeom>
                <a:avLst/>
                <a:gdLst>
                  <a:gd name="T0" fmla="*/ 0 w 22"/>
                  <a:gd name="T1" fmla="*/ 0 h 37"/>
                  <a:gd name="T2" fmla="*/ 0 w 22"/>
                  <a:gd name="T3" fmla="*/ 0 h 37"/>
                  <a:gd name="T4" fmla="*/ 22 w 22"/>
                  <a:gd name="T5" fmla="*/ 37 h 37"/>
                  <a:gd name="T6" fmla="*/ 22 w 22"/>
                  <a:gd name="T7" fmla="*/ 37 h 37"/>
                  <a:gd name="T8" fmla="*/ 22 w 22"/>
                  <a:gd name="T9" fmla="*/ 37 h 37"/>
                  <a:gd name="T10" fmla="*/ 0 w 22"/>
                  <a:gd name="T11" fmla="*/ 0 h 37"/>
                  <a:gd name="T12" fmla="*/ 0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0"/>
                    </a:move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1" name="Freeform 670"/>
              <p:cNvSpPr>
                <a:spLocks/>
              </p:cNvSpPr>
              <p:nvPr/>
            </p:nvSpPr>
            <p:spPr bwMode="auto">
              <a:xfrm>
                <a:off x="4114" y="3786"/>
                <a:ext cx="11" cy="23"/>
              </a:xfrm>
              <a:custGeom>
                <a:avLst/>
                <a:gdLst>
                  <a:gd name="T0" fmla="*/ 0 w 22"/>
                  <a:gd name="T1" fmla="*/ 8 h 45"/>
                  <a:gd name="T2" fmla="*/ 0 w 22"/>
                  <a:gd name="T3" fmla="*/ 8 h 45"/>
                  <a:gd name="T4" fmla="*/ 7 w 22"/>
                  <a:gd name="T5" fmla="*/ 0 h 45"/>
                  <a:gd name="T6" fmla="*/ 7 w 22"/>
                  <a:gd name="T7" fmla="*/ 0 h 45"/>
                  <a:gd name="T8" fmla="*/ 22 w 22"/>
                  <a:gd name="T9" fmla="*/ 45 h 45"/>
                  <a:gd name="T10" fmla="*/ 0 w 22"/>
                  <a:gd name="T11" fmla="*/ 8 h 45"/>
                  <a:gd name="T12" fmla="*/ 0 w 22"/>
                  <a:gd name="T13" fmla="*/ 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0" y="8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2" y="45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2" name="Freeform 671"/>
              <p:cNvSpPr>
                <a:spLocks/>
              </p:cNvSpPr>
              <p:nvPr/>
            </p:nvSpPr>
            <p:spPr bwMode="auto">
              <a:xfrm>
                <a:off x="4114" y="3786"/>
                <a:ext cx="11" cy="23"/>
              </a:xfrm>
              <a:custGeom>
                <a:avLst/>
                <a:gdLst>
                  <a:gd name="T0" fmla="*/ 0 w 22"/>
                  <a:gd name="T1" fmla="*/ 8 h 45"/>
                  <a:gd name="T2" fmla="*/ 0 w 22"/>
                  <a:gd name="T3" fmla="*/ 8 h 45"/>
                  <a:gd name="T4" fmla="*/ 7 w 22"/>
                  <a:gd name="T5" fmla="*/ 0 h 45"/>
                  <a:gd name="T6" fmla="*/ 7 w 22"/>
                  <a:gd name="T7" fmla="*/ 0 h 45"/>
                  <a:gd name="T8" fmla="*/ 22 w 22"/>
                  <a:gd name="T9" fmla="*/ 45 h 45"/>
                  <a:gd name="T10" fmla="*/ 0 w 22"/>
                  <a:gd name="T11" fmla="*/ 8 h 45"/>
                  <a:gd name="T12" fmla="*/ 0 w 22"/>
                  <a:gd name="T13" fmla="*/ 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0" y="8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2" y="45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3" name="Freeform 672"/>
              <p:cNvSpPr>
                <a:spLocks/>
              </p:cNvSpPr>
              <p:nvPr/>
            </p:nvSpPr>
            <p:spPr bwMode="auto">
              <a:xfrm>
                <a:off x="4114" y="3790"/>
                <a:ext cx="11" cy="19"/>
              </a:xfrm>
              <a:custGeom>
                <a:avLst/>
                <a:gdLst>
                  <a:gd name="T0" fmla="*/ 0 w 22"/>
                  <a:gd name="T1" fmla="*/ 0 h 37"/>
                  <a:gd name="T2" fmla="*/ 0 w 22"/>
                  <a:gd name="T3" fmla="*/ 0 h 37"/>
                  <a:gd name="T4" fmla="*/ 22 w 22"/>
                  <a:gd name="T5" fmla="*/ 37 h 37"/>
                  <a:gd name="T6" fmla="*/ 22 w 22"/>
                  <a:gd name="T7" fmla="*/ 37 h 37"/>
                  <a:gd name="T8" fmla="*/ 22 w 22"/>
                  <a:gd name="T9" fmla="*/ 37 h 37"/>
                  <a:gd name="T10" fmla="*/ 0 w 22"/>
                  <a:gd name="T11" fmla="*/ 0 h 37"/>
                  <a:gd name="T12" fmla="*/ 0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0"/>
                    </a:move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4" name="Freeform 673"/>
              <p:cNvSpPr>
                <a:spLocks/>
              </p:cNvSpPr>
              <p:nvPr/>
            </p:nvSpPr>
            <p:spPr bwMode="auto">
              <a:xfrm>
                <a:off x="4114" y="3790"/>
                <a:ext cx="11" cy="19"/>
              </a:xfrm>
              <a:custGeom>
                <a:avLst/>
                <a:gdLst>
                  <a:gd name="T0" fmla="*/ 0 w 22"/>
                  <a:gd name="T1" fmla="*/ 0 h 37"/>
                  <a:gd name="T2" fmla="*/ 0 w 22"/>
                  <a:gd name="T3" fmla="*/ 0 h 37"/>
                  <a:gd name="T4" fmla="*/ 22 w 22"/>
                  <a:gd name="T5" fmla="*/ 37 h 37"/>
                  <a:gd name="T6" fmla="*/ 22 w 22"/>
                  <a:gd name="T7" fmla="*/ 37 h 37"/>
                  <a:gd name="T8" fmla="*/ 22 w 22"/>
                  <a:gd name="T9" fmla="*/ 37 h 37"/>
                  <a:gd name="T10" fmla="*/ 0 w 22"/>
                  <a:gd name="T11" fmla="*/ 0 h 37"/>
                  <a:gd name="T12" fmla="*/ 0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0"/>
                    </a:move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5" name="Freeform 674"/>
              <p:cNvSpPr>
                <a:spLocks/>
              </p:cNvSpPr>
              <p:nvPr/>
            </p:nvSpPr>
            <p:spPr bwMode="auto">
              <a:xfrm>
                <a:off x="4114" y="3786"/>
                <a:ext cx="11" cy="23"/>
              </a:xfrm>
              <a:custGeom>
                <a:avLst/>
                <a:gdLst>
                  <a:gd name="T0" fmla="*/ 0 w 22"/>
                  <a:gd name="T1" fmla="*/ 8 h 45"/>
                  <a:gd name="T2" fmla="*/ 0 w 22"/>
                  <a:gd name="T3" fmla="*/ 8 h 45"/>
                  <a:gd name="T4" fmla="*/ 7 w 22"/>
                  <a:gd name="T5" fmla="*/ 0 h 45"/>
                  <a:gd name="T6" fmla="*/ 7 w 22"/>
                  <a:gd name="T7" fmla="*/ 0 h 45"/>
                  <a:gd name="T8" fmla="*/ 22 w 22"/>
                  <a:gd name="T9" fmla="*/ 45 h 45"/>
                  <a:gd name="T10" fmla="*/ 0 w 22"/>
                  <a:gd name="T11" fmla="*/ 8 h 45"/>
                  <a:gd name="T12" fmla="*/ 0 w 22"/>
                  <a:gd name="T13" fmla="*/ 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0" y="8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2" y="45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6" name="Freeform 675"/>
              <p:cNvSpPr>
                <a:spLocks/>
              </p:cNvSpPr>
              <p:nvPr/>
            </p:nvSpPr>
            <p:spPr bwMode="auto">
              <a:xfrm>
                <a:off x="4114" y="3786"/>
                <a:ext cx="11" cy="23"/>
              </a:xfrm>
              <a:custGeom>
                <a:avLst/>
                <a:gdLst>
                  <a:gd name="T0" fmla="*/ 0 w 22"/>
                  <a:gd name="T1" fmla="*/ 8 h 45"/>
                  <a:gd name="T2" fmla="*/ 0 w 22"/>
                  <a:gd name="T3" fmla="*/ 8 h 45"/>
                  <a:gd name="T4" fmla="*/ 7 w 22"/>
                  <a:gd name="T5" fmla="*/ 0 h 45"/>
                  <a:gd name="T6" fmla="*/ 7 w 22"/>
                  <a:gd name="T7" fmla="*/ 0 h 45"/>
                  <a:gd name="T8" fmla="*/ 22 w 22"/>
                  <a:gd name="T9" fmla="*/ 45 h 45"/>
                  <a:gd name="T10" fmla="*/ 0 w 22"/>
                  <a:gd name="T11" fmla="*/ 8 h 45"/>
                  <a:gd name="T12" fmla="*/ 0 w 22"/>
                  <a:gd name="T13" fmla="*/ 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0" y="8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2" y="45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7" name="Freeform 676"/>
              <p:cNvSpPr>
                <a:spLocks/>
              </p:cNvSpPr>
              <p:nvPr/>
            </p:nvSpPr>
            <p:spPr bwMode="auto">
              <a:xfrm>
                <a:off x="4114" y="3753"/>
                <a:ext cx="33" cy="71"/>
              </a:xfrm>
              <a:custGeom>
                <a:avLst/>
                <a:gdLst>
                  <a:gd name="T0" fmla="*/ 66 w 66"/>
                  <a:gd name="T1" fmla="*/ 142 h 142"/>
                  <a:gd name="T2" fmla="*/ 66 w 66"/>
                  <a:gd name="T3" fmla="*/ 142 h 142"/>
                  <a:gd name="T4" fmla="*/ 44 w 66"/>
                  <a:gd name="T5" fmla="*/ 0 h 142"/>
                  <a:gd name="T6" fmla="*/ 44 w 66"/>
                  <a:gd name="T7" fmla="*/ 0 h 142"/>
                  <a:gd name="T8" fmla="*/ 0 w 66"/>
                  <a:gd name="T9" fmla="*/ 22 h 142"/>
                  <a:gd name="T10" fmla="*/ 66 w 66"/>
                  <a:gd name="T11" fmla="*/ 142 h 142"/>
                  <a:gd name="T12" fmla="*/ 66 w 66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142">
                    <a:moveTo>
                      <a:pt x="66" y="142"/>
                    </a:moveTo>
                    <a:lnTo>
                      <a:pt x="66" y="14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22"/>
                    </a:lnTo>
                    <a:lnTo>
                      <a:pt x="66" y="142"/>
                    </a:lnTo>
                    <a:lnTo>
                      <a:pt x="66" y="142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8" name="Freeform 677"/>
              <p:cNvSpPr>
                <a:spLocks/>
              </p:cNvSpPr>
              <p:nvPr/>
            </p:nvSpPr>
            <p:spPr bwMode="auto">
              <a:xfrm>
                <a:off x="4114" y="3753"/>
                <a:ext cx="33" cy="71"/>
              </a:xfrm>
              <a:custGeom>
                <a:avLst/>
                <a:gdLst>
                  <a:gd name="T0" fmla="*/ 66 w 66"/>
                  <a:gd name="T1" fmla="*/ 142 h 142"/>
                  <a:gd name="T2" fmla="*/ 66 w 66"/>
                  <a:gd name="T3" fmla="*/ 142 h 142"/>
                  <a:gd name="T4" fmla="*/ 44 w 66"/>
                  <a:gd name="T5" fmla="*/ 0 h 142"/>
                  <a:gd name="T6" fmla="*/ 44 w 66"/>
                  <a:gd name="T7" fmla="*/ 0 h 142"/>
                  <a:gd name="T8" fmla="*/ 0 w 66"/>
                  <a:gd name="T9" fmla="*/ 22 h 142"/>
                  <a:gd name="T10" fmla="*/ 66 w 66"/>
                  <a:gd name="T11" fmla="*/ 142 h 142"/>
                  <a:gd name="T12" fmla="*/ 66 w 66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142">
                    <a:moveTo>
                      <a:pt x="66" y="142"/>
                    </a:moveTo>
                    <a:lnTo>
                      <a:pt x="66" y="14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22"/>
                    </a:lnTo>
                    <a:lnTo>
                      <a:pt x="66" y="142"/>
                    </a:lnTo>
                    <a:lnTo>
                      <a:pt x="66" y="14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9" name="Freeform 678"/>
              <p:cNvSpPr>
                <a:spLocks/>
              </p:cNvSpPr>
              <p:nvPr/>
            </p:nvSpPr>
            <p:spPr bwMode="auto">
              <a:xfrm>
                <a:off x="4136" y="3753"/>
                <a:ext cx="34" cy="71"/>
              </a:xfrm>
              <a:custGeom>
                <a:avLst/>
                <a:gdLst>
                  <a:gd name="T0" fmla="*/ 22 w 66"/>
                  <a:gd name="T1" fmla="*/ 142 h 142"/>
                  <a:gd name="T2" fmla="*/ 22 w 66"/>
                  <a:gd name="T3" fmla="*/ 142 h 142"/>
                  <a:gd name="T4" fmla="*/ 66 w 66"/>
                  <a:gd name="T5" fmla="*/ 119 h 142"/>
                  <a:gd name="T6" fmla="*/ 66 w 66"/>
                  <a:gd name="T7" fmla="*/ 119 h 142"/>
                  <a:gd name="T8" fmla="*/ 0 w 66"/>
                  <a:gd name="T9" fmla="*/ 0 h 142"/>
                  <a:gd name="T10" fmla="*/ 22 w 66"/>
                  <a:gd name="T11" fmla="*/ 142 h 142"/>
                  <a:gd name="T12" fmla="*/ 22 w 66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142">
                    <a:moveTo>
                      <a:pt x="22" y="142"/>
                    </a:moveTo>
                    <a:lnTo>
                      <a:pt x="22" y="142"/>
                    </a:lnTo>
                    <a:lnTo>
                      <a:pt x="66" y="119"/>
                    </a:lnTo>
                    <a:lnTo>
                      <a:pt x="66" y="119"/>
                    </a:lnTo>
                    <a:lnTo>
                      <a:pt x="0" y="0"/>
                    </a:lnTo>
                    <a:lnTo>
                      <a:pt x="22" y="142"/>
                    </a:lnTo>
                    <a:lnTo>
                      <a:pt x="22" y="142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0" name="Freeform 679"/>
              <p:cNvSpPr>
                <a:spLocks/>
              </p:cNvSpPr>
              <p:nvPr/>
            </p:nvSpPr>
            <p:spPr bwMode="auto">
              <a:xfrm>
                <a:off x="4136" y="3753"/>
                <a:ext cx="34" cy="71"/>
              </a:xfrm>
              <a:custGeom>
                <a:avLst/>
                <a:gdLst>
                  <a:gd name="T0" fmla="*/ 22 w 66"/>
                  <a:gd name="T1" fmla="*/ 142 h 142"/>
                  <a:gd name="T2" fmla="*/ 22 w 66"/>
                  <a:gd name="T3" fmla="*/ 142 h 142"/>
                  <a:gd name="T4" fmla="*/ 66 w 66"/>
                  <a:gd name="T5" fmla="*/ 119 h 142"/>
                  <a:gd name="T6" fmla="*/ 66 w 66"/>
                  <a:gd name="T7" fmla="*/ 119 h 142"/>
                  <a:gd name="T8" fmla="*/ 0 w 66"/>
                  <a:gd name="T9" fmla="*/ 0 h 142"/>
                  <a:gd name="T10" fmla="*/ 22 w 66"/>
                  <a:gd name="T11" fmla="*/ 142 h 142"/>
                  <a:gd name="T12" fmla="*/ 22 w 66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142">
                    <a:moveTo>
                      <a:pt x="22" y="142"/>
                    </a:moveTo>
                    <a:lnTo>
                      <a:pt x="22" y="142"/>
                    </a:lnTo>
                    <a:lnTo>
                      <a:pt x="66" y="119"/>
                    </a:lnTo>
                    <a:lnTo>
                      <a:pt x="66" y="119"/>
                    </a:lnTo>
                    <a:lnTo>
                      <a:pt x="0" y="0"/>
                    </a:lnTo>
                    <a:lnTo>
                      <a:pt x="22" y="142"/>
                    </a:lnTo>
                    <a:lnTo>
                      <a:pt x="22" y="14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1" name="Freeform 680"/>
              <p:cNvSpPr>
                <a:spLocks/>
              </p:cNvSpPr>
              <p:nvPr/>
            </p:nvSpPr>
            <p:spPr bwMode="auto">
              <a:xfrm>
                <a:off x="4136" y="3741"/>
                <a:ext cx="34" cy="72"/>
              </a:xfrm>
              <a:custGeom>
                <a:avLst/>
                <a:gdLst>
                  <a:gd name="T0" fmla="*/ 66 w 66"/>
                  <a:gd name="T1" fmla="*/ 141 h 141"/>
                  <a:gd name="T2" fmla="*/ 66 w 66"/>
                  <a:gd name="T3" fmla="*/ 141 h 141"/>
                  <a:gd name="T4" fmla="*/ 44 w 66"/>
                  <a:gd name="T5" fmla="*/ 0 h 141"/>
                  <a:gd name="T6" fmla="*/ 44 w 66"/>
                  <a:gd name="T7" fmla="*/ 0 h 141"/>
                  <a:gd name="T8" fmla="*/ 0 w 66"/>
                  <a:gd name="T9" fmla="*/ 22 h 141"/>
                  <a:gd name="T10" fmla="*/ 66 w 66"/>
                  <a:gd name="T11" fmla="*/ 141 h 141"/>
                  <a:gd name="T12" fmla="*/ 66 w 66"/>
                  <a:gd name="T13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141">
                    <a:moveTo>
                      <a:pt x="66" y="141"/>
                    </a:moveTo>
                    <a:lnTo>
                      <a:pt x="66" y="14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22"/>
                    </a:lnTo>
                    <a:lnTo>
                      <a:pt x="66" y="141"/>
                    </a:lnTo>
                    <a:lnTo>
                      <a:pt x="66" y="141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2" name="Freeform 681"/>
              <p:cNvSpPr>
                <a:spLocks/>
              </p:cNvSpPr>
              <p:nvPr/>
            </p:nvSpPr>
            <p:spPr bwMode="auto">
              <a:xfrm>
                <a:off x="4136" y="3741"/>
                <a:ext cx="34" cy="72"/>
              </a:xfrm>
              <a:custGeom>
                <a:avLst/>
                <a:gdLst>
                  <a:gd name="T0" fmla="*/ 66 w 66"/>
                  <a:gd name="T1" fmla="*/ 141 h 141"/>
                  <a:gd name="T2" fmla="*/ 66 w 66"/>
                  <a:gd name="T3" fmla="*/ 141 h 141"/>
                  <a:gd name="T4" fmla="*/ 44 w 66"/>
                  <a:gd name="T5" fmla="*/ 0 h 141"/>
                  <a:gd name="T6" fmla="*/ 44 w 66"/>
                  <a:gd name="T7" fmla="*/ 0 h 141"/>
                  <a:gd name="T8" fmla="*/ 0 w 66"/>
                  <a:gd name="T9" fmla="*/ 22 h 141"/>
                  <a:gd name="T10" fmla="*/ 66 w 66"/>
                  <a:gd name="T11" fmla="*/ 141 h 141"/>
                  <a:gd name="T12" fmla="*/ 66 w 66"/>
                  <a:gd name="T13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141">
                    <a:moveTo>
                      <a:pt x="66" y="141"/>
                    </a:moveTo>
                    <a:lnTo>
                      <a:pt x="66" y="14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22"/>
                    </a:lnTo>
                    <a:lnTo>
                      <a:pt x="66" y="141"/>
                    </a:lnTo>
                    <a:lnTo>
                      <a:pt x="66" y="141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3" name="Freeform 682"/>
              <p:cNvSpPr>
                <a:spLocks/>
              </p:cNvSpPr>
              <p:nvPr/>
            </p:nvSpPr>
            <p:spPr bwMode="auto">
              <a:xfrm>
                <a:off x="4158" y="3741"/>
                <a:ext cx="30" cy="72"/>
              </a:xfrm>
              <a:custGeom>
                <a:avLst/>
                <a:gdLst>
                  <a:gd name="T0" fmla="*/ 22 w 59"/>
                  <a:gd name="T1" fmla="*/ 141 h 141"/>
                  <a:gd name="T2" fmla="*/ 22 w 59"/>
                  <a:gd name="T3" fmla="*/ 141 h 141"/>
                  <a:gd name="T4" fmla="*/ 59 w 59"/>
                  <a:gd name="T5" fmla="*/ 119 h 141"/>
                  <a:gd name="T6" fmla="*/ 59 w 59"/>
                  <a:gd name="T7" fmla="*/ 119 h 141"/>
                  <a:gd name="T8" fmla="*/ 0 w 59"/>
                  <a:gd name="T9" fmla="*/ 0 h 141"/>
                  <a:gd name="T10" fmla="*/ 22 w 59"/>
                  <a:gd name="T11" fmla="*/ 141 h 141"/>
                  <a:gd name="T12" fmla="*/ 22 w 59"/>
                  <a:gd name="T13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41">
                    <a:moveTo>
                      <a:pt x="22" y="141"/>
                    </a:moveTo>
                    <a:lnTo>
                      <a:pt x="22" y="141"/>
                    </a:lnTo>
                    <a:lnTo>
                      <a:pt x="59" y="119"/>
                    </a:lnTo>
                    <a:lnTo>
                      <a:pt x="59" y="119"/>
                    </a:lnTo>
                    <a:lnTo>
                      <a:pt x="0" y="0"/>
                    </a:lnTo>
                    <a:lnTo>
                      <a:pt x="22" y="141"/>
                    </a:lnTo>
                    <a:lnTo>
                      <a:pt x="22" y="141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4" name="Freeform 683"/>
              <p:cNvSpPr>
                <a:spLocks/>
              </p:cNvSpPr>
              <p:nvPr/>
            </p:nvSpPr>
            <p:spPr bwMode="auto">
              <a:xfrm>
                <a:off x="4158" y="3741"/>
                <a:ext cx="30" cy="72"/>
              </a:xfrm>
              <a:custGeom>
                <a:avLst/>
                <a:gdLst>
                  <a:gd name="T0" fmla="*/ 22 w 59"/>
                  <a:gd name="T1" fmla="*/ 141 h 141"/>
                  <a:gd name="T2" fmla="*/ 22 w 59"/>
                  <a:gd name="T3" fmla="*/ 141 h 141"/>
                  <a:gd name="T4" fmla="*/ 59 w 59"/>
                  <a:gd name="T5" fmla="*/ 119 h 141"/>
                  <a:gd name="T6" fmla="*/ 59 w 59"/>
                  <a:gd name="T7" fmla="*/ 119 h 141"/>
                  <a:gd name="T8" fmla="*/ 0 w 59"/>
                  <a:gd name="T9" fmla="*/ 0 h 141"/>
                  <a:gd name="T10" fmla="*/ 22 w 59"/>
                  <a:gd name="T11" fmla="*/ 141 h 141"/>
                  <a:gd name="T12" fmla="*/ 22 w 59"/>
                  <a:gd name="T13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41">
                    <a:moveTo>
                      <a:pt x="22" y="141"/>
                    </a:moveTo>
                    <a:lnTo>
                      <a:pt x="22" y="141"/>
                    </a:lnTo>
                    <a:lnTo>
                      <a:pt x="59" y="119"/>
                    </a:lnTo>
                    <a:lnTo>
                      <a:pt x="59" y="119"/>
                    </a:lnTo>
                    <a:lnTo>
                      <a:pt x="0" y="0"/>
                    </a:lnTo>
                    <a:lnTo>
                      <a:pt x="22" y="141"/>
                    </a:lnTo>
                    <a:lnTo>
                      <a:pt x="22" y="141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5" name="Freeform 684"/>
              <p:cNvSpPr>
                <a:spLocks/>
              </p:cNvSpPr>
              <p:nvPr/>
            </p:nvSpPr>
            <p:spPr bwMode="auto">
              <a:xfrm>
                <a:off x="4173" y="3756"/>
                <a:ext cx="15" cy="19"/>
              </a:xfrm>
              <a:custGeom>
                <a:avLst/>
                <a:gdLst>
                  <a:gd name="T0" fmla="*/ 0 w 30"/>
                  <a:gd name="T1" fmla="*/ 0 h 38"/>
                  <a:gd name="T2" fmla="*/ 0 w 30"/>
                  <a:gd name="T3" fmla="*/ 0 h 38"/>
                  <a:gd name="T4" fmla="*/ 30 w 30"/>
                  <a:gd name="T5" fmla="*/ 38 h 38"/>
                  <a:gd name="T6" fmla="*/ 30 w 30"/>
                  <a:gd name="T7" fmla="*/ 38 h 38"/>
                  <a:gd name="T8" fmla="*/ 22 w 30"/>
                  <a:gd name="T9" fmla="*/ 38 h 38"/>
                  <a:gd name="T10" fmla="*/ 0 w 30"/>
                  <a:gd name="T11" fmla="*/ 0 h 38"/>
                  <a:gd name="T12" fmla="*/ 0 w 30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8">
                    <a:moveTo>
                      <a:pt x="0" y="0"/>
                    </a:moveTo>
                    <a:lnTo>
                      <a:pt x="0" y="0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22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6" name="Freeform 685"/>
              <p:cNvSpPr>
                <a:spLocks/>
              </p:cNvSpPr>
              <p:nvPr/>
            </p:nvSpPr>
            <p:spPr bwMode="auto">
              <a:xfrm>
                <a:off x="4173" y="3756"/>
                <a:ext cx="15" cy="19"/>
              </a:xfrm>
              <a:custGeom>
                <a:avLst/>
                <a:gdLst>
                  <a:gd name="T0" fmla="*/ 0 w 30"/>
                  <a:gd name="T1" fmla="*/ 0 h 38"/>
                  <a:gd name="T2" fmla="*/ 0 w 30"/>
                  <a:gd name="T3" fmla="*/ 0 h 38"/>
                  <a:gd name="T4" fmla="*/ 30 w 30"/>
                  <a:gd name="T5" fmla="*/ 38 h 38"/>
                  <a:gd name="T6" fmla="*/ 30 w 30"/>
                  <a:gd name="T7" fmla="*/ 38 h 38"/>
                  <a:gd name="T8" fmla="*/ 22 w 30"/>
                  <a:gd name="T9" fmla="*/ 38 h 38"/>
                  <a:gd name="T10" fmla="*/ 0 w 30"/>
                  <a:gd name="T11" fmla="*/ 0 h 38"/>
                  <a:gd name="T12" fmla="*/ 0 w 30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8">
                    <a:moveTo>
                      <a:pt x="0" y="0"/>
                    </a:moveTo>
                    <a:lnTo>
                      <a:pt x="0" y="0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22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7" name="Freeform 686"/>
              <p:cNvSpPr>
                <a:spLocks/>
              </p:cNvSpPr>
              <p:nvPr/>
            </p:nvSpPr>
            <p:spPr bwMode="auto">
              <a:xfrm>
                <a:off x="4173" y="3756"/>
                <a:ext cx="15" cy="19"/>
              </a:xfrm>
              <a:custGeom>
                <a:avLst/>
                <a:gdLst>
                  <a:gd name="T0" fmla="*/ 0 w 30"/>
                  <a:gd name="T1" fmla="*/ 0 h 38"/>
                  <a:gd name="T2" fmla="*/ 0 w 30"/>
                  <a:gd name="T3" fmla="*/ 0 h 38"/>
                  <a:gd name="T4" fmla="*/ 8 w 30"/>
                  <a:gd name="T5" fmla="*/ 0 h 38"/>
                  <a:gd name="T6" fmla="*/ 8 w 30"/>
                  <a:gd name="T7" fmla="*/ 0 h 38"/>
                  <a:gd name="T8" fmla="*/ 30 w 30"/>
                  <a:gd name="T9" fmla="*/ 38 h 38"/>
                  <a:gd name="T10" fmla="*/ 0 w 30"/>
                  <a:gd name="T11" fmla="*/ 0 h 38"/>
                  <a:gd name="T12" fmla="*/ 0 w 30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8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30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8" name="Freeform 687"/>
              <p:cNvSpPr>
                <a:spLocks/>
              </p:cNvSpPr>
              <p:nvPr/>
            </p:nvSpPr>
            <p:spPr bwMode="auto">
              <a:xfrm>
                <a:off x="4173" y="3756"/>
                <a:ext cx="15" cy="19"/>
              </a:xfrm>
              <a:custGeom>
                <a:avLst/>
                <a:gdLst>
                  <a:gd name="T0" fmla="*/ 0 w 30"/>
                  <a:gd name="T1" fmla="*/ 0 h 38"/>
                  <a:gd name="T2" fmla="*/ 0 w 30"/>
                  <a:gd name="T3" fmla="*/ 0 h 38"/>
                  <a:gd name="T4" fmla="*/ 8 w 30"/>
                  <a:gd name="T5" fmla="*/ 0 h 38"/>
                  <a:gd name="T6" fmla="*/ 8 w 30"/>
                  <a:gd name="T7" fmla="*/ 0 h 38"/>
                  <a:gd name="T8" fmla="*/ 30 w 30"/>
                  <a:gd name="T9" fmla="*/ 38 h 38"/>
                  <a:gd name="T10" fmla="*/ 0 w 30"/>
                  <a:gd name="T11" fmla="*/ 0 h 38"/>
                  <a:gd name="T12" fmla="*/ 0 w 30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8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30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9" name="Freeform 688"/>
              <p:cNvSpPr>
                <a:spLocks/>
              </p:cNvSpPr>
              <p:nvPr/>
            </p:nvSpPr>
            <p:spPr bwMode="auto">
              <a:xfrm>
                <a:off x="4173" y="3756"/>
                <a:ext cx="15" cy="19"/>
              </a:xfrm>
              <a:custGeom>
                <a:avLst/>
                <a:gdLst>
                  <a:gd name="T0" fmla="*/ 0 w 30"/>
                  <a:gd name="T1" fmla="*/ 0 h 38"/>
                  <a:gd name="T2" fmla="*/ 0 w 30"/>
                  <a:gd name="T3" fmla="*/ 0 h 38"/>
                  <a:gd name="T4" fmla="*/ 30 w 30"/>
                  <a:gd name="T5" fmla="*/ 38 h 38"/>
                  <a:gd name="T6" fmla="*/ 30 w 30"/>
                  <a:gd name="T7" fmla="*/ 38 h 38"/>
                  <a:gd name="T8" fmla="*/ 22 w 30"/>
                  <a:gd name="T9" fmla="*/ 38 h 38"/>
                  <a:gd name="T10" fmla="*/ 0 w 30"/>
                  <a:gd name="T11" fmla="*/ 0 h 38"/>
                  <a:gd name="T12" fmla="*/ 0 w 30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8">
                    <a:moveTo>
                      <a:pt x="0" y="0"/>
                    </a:moveTo>
                    <a:lnTo>
                      <a:pt x="0" y="0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22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0" name="Freeform 689"/>
              <p:cNvSpPr>
                <a:spLocks/>
              </p:cNvSpPr>
              <p:nvPr/>
            </p:nvSpPr>
            <p:spPr bwMode="auto">
              <a:xfrm>
                <a:off x="4173" y="3756"/>
                <a:ext cx="15" cy="19"/>
              </a:xfrm>
              <a:custGeom>
                <a:avLst/>
                <a:gdLst>
                  <a:gd name="T0" fmla="*/ 0 w 30"/>
                  <a:gd name="T1" fmla="*/ 0 h 38"/>
                  <a:gd name="T2" fmla="*/ 0 w 30"/>
                  <a:gd name="T3" fmla="*/ 0 h 38"/>
                  <a:gd name="T4" fmla="*/ 30 w 30"/>
                  <a:gd name="T5" fmla="*/ 38 h 38"/>
                  <a:gd name="T6" fmla="*/ 30 w 30"/>
                  <a:gd name="T7" fmla="*/ 38 h 38"/>
                  <a:gd name="T8" fmla="*/ 22 w 30"/>
                  <a:gd name="T9" fmla="*/ 38 h 38"/>
                  <a:gd name="T10" fmla="*/ 0 w 30"/>
                  <a:gd name="T11" fmla="*/ 0 h 38"/>
                  <a:gd name="T12" fmla="*/ 0 w 30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8">
                    <a:moveTo>
                      <a:pt x="0" y="0"/>
                    </a:moveTo>
                    <a:lnTo>
                      <a:pt x="0" y="0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22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1" name="Freeform 690"/>
              <p:cNvSpPr>
                <a:spLocks/>
              </p:cNvSpPr>
              <p:nvPr/>
            </p:nvSpPr>
            <p:spPr bwMode="auto">
              <a:xfrm>
                <a:off x="4173" y="3756"/>
                <a:ext cx="15" cy="19"/>
              </a:xfrm>
              <a:custGeom>
                <a:avLst/>
                <a:gdLst>
                  <a:gd name="T0" fmla="*/ 0 w 30"/>
                  <a:gd name="T1" fmla="*/ 0 h 38"/>
                  <a:gd name="T2" fmla="*/ 0 w 30"/>
                  <a:gd name="T3" fmla="*/ 0 h 38"/>
                  <a:gd name="T4" fmla="*/ 8 w 30"/>
                  <a:gd name="T5" fmla="*/ 0 h 38"/>
                  <a:gd name="T6" fmla="*/ 8 w 30"/>
                  <a:gd name="T7" fmla="*/ 0 h 38"/>
                  <a:gd name="T8" fmla="*/ 30 w 30"/>
                  <a:gd name="T9" fmla="*/ 38 h 38"/>
                  <a:gd name="T10" fmla="*/ 0 w 30"/>
                  <a:gd name="T11" fmla="*/ 0 h 38"/>
                  <a:gd name="T12" fmla="*/ 0 w 30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8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30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2" name="Freeform 691"/>
              <p:cNvSpPr>
                <a:spLocks/>
              </p:cNvSpPr>
              <p:nvPr/>
            </p:nvSpPr>
            <p:spPr bwMode="auto">
              <a:xfrm>
                <a:off x="4173" y="3756"/>
                <a:ext cx="15" cy="19"/>
              </a:xfrm>
              <a:custGeom>
                <a:avLst/>
                <a:gdLst>
                  <a:gd name="T0" fmla="*/ 0 w 30"/>
                  <a:gd name="T1" fmla="*/ 0 h 38"/>
                  <a:gd name="T2" fmla="*/ 0 w 30"/>
                  <a:gd name="T3" fmla="*/ 0 h 38"/>
                  <a:gd name="T4" fmla="*/ 8 w 30"/>
                  <a:gd name="T5" fmla="*/ 0 h 38"/>
                  <a:gd name="T6" fmla="*/ 8 w 30"/>
                  <a:gd name="T7" fmla="*/ 0 h 38"/>
                  <a:gd name="T8" fmla="*/ 30 w 30"/>
                  <a:gd name="T9" fmla="*/ 38 h 38"/>
                  <a:gd name="T10" fmla="*/ 0 w 30"/>
                  <a:gd name="T11" fmla="*/ 0 h 38"/>
                  <a:gd name="T12" fmla="*/ 0 w 30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8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30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3" name="Freeform 692"/>
              <p:cNvSpPr>
                <a:spLocks/>
              </p:cNvSpPr>
              <p:nvPr/>
            </p:nvSpPr>
            <p:spPr bwMode="auto">
              <a:xfrm>
                <a:off x="4192" y="3741"/>
                <a:ext cx="26" cy="23"/>
              </a:xfrm>
              <a:custGeom>
                <a:avLst/>
                <a:gdLst>
                  <a:gd name="T0" fmla="*/ 0 w 51"/>
                  <a:gd name="T1" fmla="*/ 0 h 44"/>
                  <a:gd name="T2" fmla="*/ 0 w 51"/>
                  <a:gd name="T3" fmla="*/ 0 h 44"/>
                  <a:gd name="T4" fmla="*/ 51 w 51"/>
                  <a:gd name="T5" fmla="*/ 37 h 44"/>
                  <a:gd name="T6" fmla="*/ 51 w 51"/>
                  <a:gd name="T7" fmla="*/ 37 h 44"/>
                  <a:gd name="T8" fmla="*/ 29 w 51"/>
                  <a:gd name="T9" fmla="*/ 44 h 44"/>
                  <a:gd name="T10" fmla="*/ 0 w 51"/>
                  <a:gd name="T11" fmla="*/ 0 h 44"/>
                  <a:gd name="T12" fmla="*/ 0 w 51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4">
                    <a:moveTo>
                      <a:pt x="0" y="0"/>
                    </a:moveTo>
                    <a:lnTo>
                      <a:pt x="0" y="0"/>
                    </a:lnTo>
                    <a:lnTo>
                      <a:pt x="51" y="37"/>
                    </a:lnTo>
                    <a:lnTo>
                      <a:pt x="51" y="37"/>
                    </a:lnTo>
                    <a:lnTo>
                      <a:pt x="29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4" name="Freeform 693"/>
              <p:cNvSpPr>
                <a:spLocks/>
              </p:cNvSpPr>
              <p:nvPr/>
            </p:nvSpPr>
            <p:spPr bwMode="auto">
              <a:xfrm>
                <a:off x="4192" y="3741"/>
                <a:ext cx="26" cy="23"/>
              </a:xfrm>
              <a:custGeom>
                <a:avLst/>
                <a:gdLst>
                  <a:gd name="T0" fmla="*/ 0 w 51"/>
                  <a:gd name="T1" fmla="*/ 0 h 44"/>
                  <a:gd name="T2" fmla="*/ 0 w 51"/>
                  <a:gd name="T3" fmla="*/ 0 h 44"/>
                  <a:gd name="T4" fmla="*/ 51 w 51"/>
                  <a:gd name="T5" fmla="*/ 37 h 44"/>
                  <a:gd name="T6" fmla="*/ 51 w 51"/>
                  <a:gd name="T7" fmla="*/ 37 h 44"/>
                  <a:gd name="T8" fmla="*/ 29 w 51"/>
                  <a:gd name="T9" fmla="*/ 44 h 44"/>
                  <a:gd name="T10" fmla="*/ 0 w 51"/>
                  <a:gd name="T11" fmla="*/ 0 h 44"/>
                  <a:gd name="T12" fmla="*/ 0 w 51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4">
                    <a:moveTo>
                      <a:pt x="0" y="0"/>
                    </a:moveTo>
                    <a:lnTo>
                      <a:pt x="0" y="0"/>
                    </a:lnTo>
                    <a:lnTo>
                      <a:pt x="51" y="37"/>
                    </a:lnTo>
                    <a:lnTo>
                      <a:pt x="51" y="37"/>
                    </a:lnTo>
                    <a:lnTo>
                      <a:pt x="29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5" name="Freeform 694"/>
              <p:cNvSpPr>
                <a:spLocks/>
              </p:cNvSpPr>
              <p:nvPr/>
            </p:nvSpPr>
            <p:spPr bwMode="auto">
              <a:xfrm>
                <a:off x="4192" y="3737"/>
                <a:ext cx="26" cy="23"/>
              </a:xfrm>
              <a:custGeom>
                <a:avLst/>
                <a:gdLst>
                  <a:gd name="T0" fmla="*/ 0 w 51"/>
                  <a:gd name="T1" fmla="*/ 8 h 45"/>
                  <a:gd name="T2" fmla="*/ 0 w 51"/>
                  <a:gd name="T3" fmla="*/ 8 h 45"/>
                  <a:gd name="T4" fmla="*/ 22 w 51"/>
                  <a:gd name="T5" fmla="*/ 0 h 45"/>
                  <a:gd name="T6" fmla="*/ 22 w 51"/>
                  <a:gd name="T7" fmla="*/ 0 h 45"/>
                  <a:gd name="T8" fmla="*/ 51 w 51"/>
                  <a:gd name="T9" fmla="*/ 45 h 45"/>
                  <a:gd name="T10" fmla="*/ 0 w 51"/>
                  <a:gd name="T11" fmla="*/ 8 h 45"/>
                  <a:gd name="T12" fmla="*/ 0 w 51"/>
                  <a:gd name="T13" fmla="*/ 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5">
                    <a:moveTo>
                      <a:pt x="0" y="8"/>
                    </a:moveTo>
                    <a:lnTo>
                      <a:pt x="0" y="8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51" y="45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6" name="Freeform 695"/>
              <p:cNvSpPr>
                <a:spLocks/>
              </p:cNvSpPr>
              <p:nvPr/>
            </p:nvSpPr>
            <p:spPr bwMode="auto">
              <a:xfrm>
                <a:off x="4192" y="3737"/>
                <a:ext cx="26" cy="23"/>
              </a:xfrm>
              <a:custGeom>
                <a:avLst/>
                <a:gdLst>
                  <a:gd name="T0" fmla="*/ 0 w 51"/>
                  <a:gd name="T1" fmla="*/ 8 h 45"/>
                  <a:gd name="T2" fmla="*/ 0 w 51"/>
                  <a:gd name="T3" fmla="*/ 8 h 45"/>
                  <a:gd name="T4" fmla="*/ 22 w 51"/>
                  <a:gd name="T5" fmla="*/ 0 h 45"/>
                  <a:gd name="T6" fmla="*/ 22 w 51"/>
                  <a:gd name="T7" fmla="*/ 0 h 45"/>
                  <a:gd name="T8" fmla="*/ 51 w 51"/>
                  <a:gd name="T9" fmla="*/ 45 h 45"/>
                  <a:gd name="T10" fmla="*/ 0 w 51"/>
                  <a:gd name="T11" fmla="*/ 8 h 45"/>
                  <a:gd name="T12" fmla="*/ 0 w 51"/>
                  <a:gd name="T13" fmla="*/ 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5">
                    <a:moveTo>
                      <a:pt x="0" y="8"/>
                    </a:moveTo>
                    <a:lnTo>
                      <a:pt x="0" y="8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51" y="45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7" name="Freeform 696"/>
              <p:cNvSpPr>
                <a:spLocks/>
              </p:cNvSpPr>
              <p:nvPr/>
            </p:nvSpPr>
            <p:spPr bwMode="auto">
              <a:xfrm>
                <a:off x="4210" y="3734"/>
                <a:ext cx="11" cy="19"/>
              </a:xfrm>
              <a:custGeom>
                <a:avLst/>
                <a:gdLst>
                  <a:gd name="T0" fmla="*/ 0 w 22"/>
                  <a:gd name="T1" fmla="*/ 0 h 37"/>
                  <a:gd name="T2" fmla="*/ 0 w 22"/>
                  <a:gd name="T3" fmla="*/ 0 h 37"/>
                  <a:gd name="T4" fmla="*/ 22 w 22"/>
                  <a:gd name="T5" fmla="*/ 37 h 37"/>
                  <a:gd name="T6" fmla="*/ 22 w 22"/>
                  <a:gd name="T7" fmla="*/ 37 h 37"/>
                  <a:gd name="T8" fmla="*/ 22 w 22"/>
                  <a:gd name="T9" fmla="*/ 37 h 37"/>
                  <a:gd name="T10" fmla="*/ 0 w 22"/>
                  <a:gd name="T11" fmla="*/ 0 h 37"/>
                  <a:gd name="T12" fmla="*/ 0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0"/>
                    </a:move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8" name="Freeform 697"/>
              <p:cNvSpPr>
                <a:spLocks/>
              </p:cNvSpPr>
              <p:nvPr/>
            </p:nvSpPr>
            <p:spPr bwMode="auto">
              <a:xfrm>
                <a:off x="4210" y="3734"/>
                <a:ext cx="11" cy="19"/>
              </a:xfrm>
              <a:custGeom>
                <a:avLst/>
                <a:gdLst>
                  <a:gd name="T0" fmla="*/ 0 w 22"/>
                  <a:gd name="T1" fmla="*/ 0 h 37"/>
                  <a:gd name="T2" fmla="*/ 0 w 22"/>
                  <a:gd name="T3" fmla="*/ 0 h 37"/>
                  <a:gd name="T4" fmla="*/ 22 w 22"/>
                  <a:gd name="T5" fmla="*/ 37 h 37"/>
                  <a:gd name="T6" fmla="*/ 22 w 22"/>
                  <a:gd name="T7" fmla="*/ 37 h 37"/>
                  <a:gd name="T8" fmla="*/ 22 w 22"/>
                  <a:gd name="T9" fmla="*/ 37 h 37"/>
                  <a:gd name="T10" fmla="*/ 0 w 22"/>
                  <a:gd name="T11" fmla="*/ 0 h 37"/>
                  <a:gd name="T12" fmla="*/ 0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0"/>
                    </a:move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9" name="Freeform 698"/>
              <p:cNvSpPr>
                <a:spLocks/>
              </p:cNvSpPr>
              <p:nvPr/>
            </p:nvSpPr>
            <p:spPr bwMode="auto">
              <a:xfrm>
                <a:off x="4210" y="3734"/>
                <a:ext cx="11" cy="19"/>
              </a:xfrm>
              <a:custGeom>
                <a:avLst/>
                <a:gdLst>
                  <a:gd name="T0" fmla="*/ 0 w 22"/>
                  <a:gd name="T1" fmla="*/ 0 h 37"/>
                  <a:gd name="T2" fmla="*/ 0 w 22"/>
                  <a:gd name="T3" fmla="*/ 0 h 37"/>
                  <a:gd name="T4" fmla="*/ 0 w 22"/>
                  <a:gd name="T5" fmla="*/ 0 h 37"/>
                  <a:gd name="T6" fmla="*/ 0 w 22"/>
                  <a:gd name="T7" fmla="*/ 0 h 37"/>
                  <a:gd name="T8" fmla="*/ 22 w 22"/>
                  <a:gd name="T9" fmla="*/ 37 h 37"/>
                  <a:gd name="T10" fmla="*/ 0 w 22"/>
                  <a:gd name="T11" fmla="*/ 0 h 37"/>
                  <a:gd name="T12" fmla="*/ 0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0" name="Freeform 699"/>
              <p:cNvSpPr>
                <a:spLocks/>
              </p:cNvSpPr>
              <p:nvPr/>
            </p:nvSpPr>
            <p:spPr bwMode="auto">
              <a:xfrm>
                <a:off x="4210" y="3734"/>
                <a:ext cx="11" cy="19"/>
              </a:xfrm>
              <a:custGeom>
                <a:avLst/>
                <a:gdLst>
                  <a:gd name="T0" fmla="*/ 0 w 22"/>
                  <a:gd name="T1" fmla="*/ 0 h 37"/>
                  <a:gd name="T2" fmla="*/ 0 w 22"/>
                  <a:gd name="T3" fmla="*/ 0 h 37"/>
                  <a:gd name="T4" fmla="*/ 0 w 22"/>
                  <a:gd name="T5" fmla="*/ 0 h 37"/>
                  <a:gd name="T6" fmla="*/ 0 w 22"/>
                  <a:gd name="T7" fmla="*/ 0 h 37"/>
                  <a:gd name="T8" fmla="*/ 22 w 22"/>
                  <a:gd name="T9" fmla="*/ 37 h 37"/>
                  <a:gd name="T10" fmla="*/ 0 w 22"/>
                  <a:gd name="T11" fmla="*/ 0 h 37"/>
                  <a:gd name="T12" fmla="*/ 0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1" name="Freeform 700"/>
              <p:cNvSpPr>
                <a:spLocks/>
              </p:cNvSpPr>
              <p:nvPr/>
            </p:nvSpPr>
            <p:spPr bwMode="auto">
              <a:xfrm>
                <a:off x="4210" y="3734"/>
                <a:ext cx="11" cy="19"/>
              </a:xfrm>
              <a:custGeom>
                <a:avLst/>
                <a:gdLst>
                  <a:gd name="T0" fmla="*/ 0 w 22"/>
                  <a:gd name="T1" fmla="*/ 0 h 37"/>
                  <a:gd name="T2" fmla="*/ 0 w 22"/>
                  <a:gd name="T3" fmla="*/ 0 h 37"/>
                  <a:gd name="T4" fmla="*/ 22 w 22"/>
                  <a:gd name="T5" fmla="*/ 37 h 37"/>
                  <a:gd name="T6" fmla="*/ 22 w 22"/>
                  <a:gd name="T7" fmla="*/ 37 h 37"/>
                  <a:gd name="T8" fmla="*/ 22 w 22"/>
                  <a:gd name="T9" fmla="*/ 37 h 37"/>
                  <a:gd name="T10" fmla="*/ 0 w 22"/>
                  <a:gd name="T11" fmla="*/ 0 h 37"/>
                  <a:gd name="T12" fmla="*/ 0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0"/>
                    </a:move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2" name="Freeform 701"/>
              <p:cNvSpPr>
                <a:spLocks/>
              </p:cNvSpPr>
              <p:nvPr/>
            </p:nvSpPr>
            <p:spPr bwMode="auto">
              <a:xfrm>
                <a:off x="4210" y="3734"/>
                <a:ext cx="11" cy="19"/>
              </a:xfrm>
              <a:custGeom>
                <a:avLst/>
                <a:gdLst>
                  <a:gd name="T0" fmla="*/ 0 w 22"/>
                  <a:gd name="T1" fmla="*/ 0 h 37"/>
                  <a:gd name="T2" fmla="*/ 0 w 22"/>
                  <a:gd name="T3" fmla="*/ 0 h 37"/>
                  <a:gd name="T4" fmla="*/ 22 w 22"/>
                  <a:gd name="T5" fmla="*/ 37 h 37"/>
                  <a:gd name="T6" fmla="*/ 22 w 22"/>
                  <a:gd name="T7" fmla="*/ 37 h 37"/>
                  <a:gd name="T8" fmla="*/ 22 w 22"/>
                  <a:gd name="T9" fmla="*/ 37 h 37"/>
                  <a:gd name="T10" fmla="*/ 0 w 22"/>
                  <a:gd name="T11" fmla="*/ 0 h 37"/>
                  <a:gd name="T12" fmla="*/ 0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0"/>
                    </a:move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3" name="Freeform 702"/>
              <p:cNvSpPr>
                <a:spLocks/>
              </p:cNvSpPr>
              <p:nvPr/>
            </p:nvSpPr>
            <p:spPr bwMode="auto">
              <a:xfrm>
                <a:off x="4210" y="3734"/>
                <a:ext cx="11" cy="19"/>
              </a:xfrm>
              <a:custGeom>
                <a:avLst/>
                <a:gdLst>
                  <a:gd name="T0" fmla="*/ 0 w 22"/>
                  <a:gd name="T1" fmla="*/ 0 h 37"/>
                  <a:gd name="T2" fmla="*/ 0 w 22"/>
                  <a:gd name="T3" fmla="*/ 0 h 37"/>
                  <a:gd name="T4" fmla="*/ 0 w 22"/>
                  <a:gd name="T5" fmla="*/ 0 h 37"/>
                  <a:gd name="T6" fmla="*/ 0 w 22"/>
                  <a:gd name="T7" fmla="*/ 0 h 37"/>
                  <a:gd name="T8" fmla="*/ 22 w 22"/>
                  <a:gd name="T9" fmla="*/ 37 h 37"/>
                  <a:gd name="T10" fmla="*/ 0 w 22"/>
                  <a:gd name="T11" fmla="*/ 0 h 37"/>
                  <a:gd name="T12" fmla="*/ 0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4" name="Freeform 703"/>
              <p:cNvSpPr>
                <a:spLocks/>
              </p:cNvSpPr>
              <p:nvPr/>
            </p:nvSpPr>
            <p:spPr bwMode="auto">
              <a:xfrm>
                <a:off x="4210" y="3734"/>
                <a:ext cx="11" cy="19"/>
              </a:xfrm>
              <a:custGeom>
                <a:avLst/>
                <a:gdLst>
                  <a:gd name="T0" fmla="*/ 0 w 22"/>
                  <a:gd name="T1" fmla="*/ 0 h 37"/>
                  <a:gd name="T2" fmla="*/ 0 w 22"/>
                  <a:gd name="T3" fmla="*/ 0 h 37"/>
                  <a:gd name="T4" fmla="*/ 0 w 22"/>
                  <a:gd name="T5" fmla="*/ 0 h 37"/>
                  <a:gd name="T6" fmla="*/ 0 w 22"/>
                  <a:gd name="T7" fmla="*/ 0 h 37"/>
                  <a:gd name="T8" fmla="*/ 22 w 22"/>
                  <a:gd name="T9" fmla="*/ 37 h 37"/>
                  <a:gd name="T10" fmla="*/ 0 w 22"/>
                  <a:gd name="T11" fmla="*/ 0 h 37"/>
                  <a:gd name="T12" fmla="*/ 0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5" name="Freeform 704"/>
              <p:cNvSpPr>
                <a:spLocks/>
              </p:cNvSpPr>
              <p:nvPr/>
            </p:nvSpPr>
            <p:spPr bwMode="auto">
              <a:xfrm>
                <a:off x="4288" y="3681"/>
                <a:ext cx="14" cy="18"/>
              </a:xfrm>
              <a:custGeom>
                <a:avLst/>
                <a:gdLst>
                  <a:gd name="T0" fmla="*/ 0 w 29"/>
                  <a:gd name="T1" fmla="*/ 0 h 37"/>
                  <a:gd name="T2" fmla="*/ 0 w 29"/>
                  <a:gd name="T3" fmla="*/ 0 h 37"/>
                  <a:gd name="T4" fmla="*/ 29 w 29"/>
                  <a:gd name="T5" fmla="*/ 37 h 37"/>
                  <a:gd name="T6" fmla="*/ 29 w 29"/>
                  <a:gd name="T7" fmla="*/ 37 h 37"/>
                  <a:gd name="T8" fmla="*/ 22 w 29"/>
                  <a:gd name="T9" fmla="*/ 37 h 37"/>
                  <a:gd name="T10" fmla="*/ 0 w 29"/>
                  <a:gd name="T11" fmla="*/ 0 h 37"/>
                  <a:gd name="T12" fmla="*/ 0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0"/>
                    </a:moveTo>
                    <a:lnTo>
                      <a:pt x="0" y="0"/>
                    </a:lnTo>
                    <a:lnTo>
                      <a:pt x="29" y="37"/>
                    </a:lnTo>
                    <a:lnTo>
                      <a:pt x="29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6" name="Freeform 705"/>
              <p:cNvSpPr>
                <a:spLocks/>
              </p:cNvSpPr>
              <p:nvPr/>
            </p:nvSpPr>
            <p:spPr bwMode="auto">
              <a:xfrm>
                <a:off x="4288" y="3681"/>
                <a:ext cx="14" cy="18"/>
              </a:xfrm>
              <a:custGeom>
                <a:avLst/>
                <a:gdLst>
                  <a:gd name="T0" fmla="*/ 0 w 29"/>
                  <a:gd name="T1" fmla="*/ 0 h 37"/>
                  <a:gd name="T2" fmla="*/ 0 w 29"/>
                  <a:gd name="T3" fmla="*/ 0 h 37"/>
                  <a:gd name="T4" fmla="*/ 29 w 29"/>
                  <a:gd name="T5" fmla="*/ 37 h 37"/>
                  <a:gd name="T6" fmla="*/ 29 w 29"/>
                  <a:gd name="T7" fmla="*/ 37 h 37"/>
                  <a:gd name="T8" fmla="*/ 22 w 29"/>
                  <a:gd name="T9" fmla="*/ 37 h 37"/>
                  <a:gd name="T10" fmla="*/ 0 w 29"/>
                  <a:gd name="T11" fmla="*/ 0 h 37"/>
                  <a:gd name="T12" fmla="*/ 0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0"/>
                    </a:moveTo>
                    <a:lnTo>
                      <a:pt x="0" y="0"/>
                    </a:lnTo>
                    <a:lnTo>
                      <a:pt x="29" y="37"/>
                    </a:lnTo>
                    <a:lnTo>
                      <a:pt x="29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7" name="Freeform 706"/>
              <p:cNvSpPr>
                <a:spLocks/>
              </p:cNvSpPr>
              <p:nvPr/>
            </p:nvSpPr>
            <p:spPr bwMode="auto">
              <a:xfrm>
                <a:off x="4288" y="3681"/>
                <a:ext cx="14" cy="18"/>
              </a:xfrm>
              <a:custGeom>
                <a:avLst/>
                <a:gdLst>
                  <a:gd name="T0" fmla="*/ 0 w 29"/>
                  <a:gd name="T1" fmla="*/ 0 h 37"/>
                  <a:gd name="T2" fmla="*/ 0 w 29"/>
                  <a:gd name="T3" fmla="*/ 0 h 37"/>
                  <a:gd name="T4" fmla="*/ 0 w 29"/>
                  <a:gd name="T5" fmla="*/ 0 h 37"/>
                  <a:gd name="T6" fmla="*/ 0 w 29"/>
                  <a:gd name="T7" fmla="*/ 0 h 37"/>
                  <a:gd name="T8" fmla="*/ 29 w 29"/>
                  <a:gd name="T9" fmla="*/ 37 h 37"/>
                  <a:gd name="T10" fmla="*/ 0 w 29"/>
                  <a:gd name="T11" fmla="*/ 0 h 37"/>
                  <a:gd name="T12" fmla="*/ 0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8" name="Freeform 707"/>
              <p:cNvSpPr>
                <a:spLocks/>
              </p:cNvSpPr>
              <p:nvPr/>
            </p:nvSpPr>
            <p:spPr bwMode="auto">
              <a:xfrm>
                <a:off x="4288" y="3681"/>
                <a:ext cx="14" cy="18"/>
              </a:xfrm>
              <a:custGeom>
                <a:avLst/>
                <a:gdLst>
                  <a:gd name="T0" fmla="*/ 0 w 29"/>
                  <a:gd name="T1" fmla="*/ 0 h 37"/>
                  <a:gd name="T2" fmla="*/ 0 w 29"/>
                  <a:gd name="T3" fmla="*/ 0 h 37"/>
                  <a:gd name="T4" fmla="*/ 0 w 29"/>
                  <a:gd name="T5" fmla="*/ 0 h 37"/>
                  <a:gd name="T6" fmla="*/ 0 w 29"/>
                  <a:gd name="T7" fmla="*/ 0 h 37"/>
                  <a:gd name="T8" fmla="*/ 29 w 29"/>
                  <a:gd name="T9" fmla="*/ 37 h 37"/>
                  <a:gd name="T10" fmla="*/ 0 w 29"/>
                  <a:gd name="T11" fmla="*/ 0 h 37"/>
                  <a:gd name="T12" fmla="*/ 0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9" name="Freeform 708"/>
              <p:cNvSpPr>
                <a:spLocks/>
              </p:cNvSpPr>
              <p:nvPr/>
            </p:nvSpPr>
            <p:spPr bwMode="auto">
              <a:xfrm>
                <a:off x="4288" y="3681"/>
                <a:ext cx="14" cy="18"/>
              </a:xfrm>
              <a:custGeom>
                <a:avLst/>
                <a:gdLst>
                  <a:gd name="T0" fmla="*/ 0 w 29"/>
                  <a:gd name="T1" fmla="*/ 0 h 37"/>
                  <a:gd name="T2" fmla="*/ 0 w 29"/>
                  <a:gd name="T3" fmla="*/ 0 h 37"/>
                  <a:gd name="T4" fmla="*/ 29 w 29"/>
                  <a:gd name="T5" fmla="*/ 37 h 37"/>
                  <a:gd name="T6" fmla="*/ 29 w 29"/>
                  <a:gd name="T7" fmla="*/ 37 h 37"/>
                  <a:gd name="T8" fmla="*/ 22 w 29"/>
                  <a:gd name="T9" fmla="*/ 37 h 37"/>
                  <a:gd name="T10" fmla="*/ 0 w 29"/>
                  <a:gd name="T11" fmla="*/ 0 h 37"/>
                  <a:gd name="T12" fmla="*/ 0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0"/>
                    </a:moveTo>
                    <a:lnTo>
                      <a:pt x="0" y="0"/>
                    </a:lnTo>
                    <a:lnTo>
                      <a:pt x="29" y="37"/>
                    </a:lnTo>
                    <a:lnTo>
                      <a:pt x="29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0" name="Freeform 709"/>
              <p:cNvSpPr>
                <a:spLocks/>
              </p:cNvSpPr>
              <p:nvPr/>
            </p:nvSpPr>
            <p:spPr bwMode="auto">
              <a:xfrm>
                <a:off x="4288" y="3681"/>
                <a:ext cx="14" cy="18"/>
              </a:xfrm>
              <a:custGeom>
                <a:avLst/>
                <a:gdLst>
                  <a:gd name="T0" fmla="*/ 0 w 29"/>
                  <a:gd name="T1" fmla="*/ 0 h 37"/>
                  <a:gd name="T2" fmla="*/ 0 w 29"/>
                  <a:gd name="T3" fmla="*/ 0 h 37"/>
                  <a:gd name="T4" fmla="*/ 29 w 29"/>
                  <a:gd name="T5" fmla="*/ 37 h 37"/>
                  <a:gd name="T6" fmla="*/ 29 w 29"/>
                  <a:gd name="T7" fmla="*/ 37 h 37"/>
                  <a:gd name="T8" fmla="*/ 22 w 29"/>
                  <a:gd name="T9" fmla="*/ 37 h 37"/>
                  <a:gd name="T10" fmla="*/ 0 w 29"/>
                  <a:gd name="T11" fmla="*/ 0 h 37"/>
                  <a:gd name="T12" fmla="*/ 0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0"/>
                    </a:moveTo>
                    <a:lnTo>
                      <a:pt x="0" y="0"/>
                    </a:lnTo>
                    <a:lnTo>
                      <a:pt x="29" y="37"/>
                    </a:lnTo>
                    <a:lnTo>
                      <a:pt x="29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1" name="Freeform 710"/>
              <p:cNvSpPr>
                <a:spLocks/>
              </p:cNvSpPr>
              <p:nvPr/>
            </p:nvSpPr>
            <p:spPr bwMode="auto">
              <a:xfrm>
                <a:off x="4288" y="3681"/>
                <a:ext cx="14" cy="18"/>
              </a:xfrm>
              <a:custGeom>
                <a:avLst/>
                <a:gdLst>
                  <a:gd name="T0" fmla="*/ 0 w 29"/>
                  <a:gd name="T1" fmla="*/ 0 h 37"/>
                  <a:gd name="T2" fmla="*/ 0 w 29"/>
                  <a:gd name="T3" fmla="*/ 0 h 37"/>
                  <a:gd name="T4" fmla="*/ 0 w 29"/>
                  <a:gd name="T5" fmla="*/ 0 h 37"/>
                  <a:gd name="T6" fmla="*/ 0 w 29"/>
                  <a:gd name="T7" fmla="*/ 0 h 37"/>
                  <a:gd name="T8" fmla="*/ 29 w 29"/>
                  <a:gd name="T9" fmla="*/ 37 h 37"/>
                  <a:gd name="T10" fmla="*/ 0 w 29"/>
                  <a:gd name="T11" fmla="*/ 0 h 37"/>
                  <a:gd name="T12" fmla="*/ 0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2" name="Freeform 711"/>
              <p:cNvSpPr>
                <a:spLocks/>
              </p:cNvSpPr>
              <p:nvPr/>
            </p:nvSpPr>
            <p:spPr bwMode="auto">
              <a:xfrm>
                <a:off x="4288" y="3681"/>
                <a:ext cx="14" cy="18"/>
              </a:xfrm>
              <a:custGeom>
                <a:avLst/>
                <a:gdLst>
                  <a:gd name="T0" fmla="*/ 0 w 29"/>
                  <a:gd name="T1" fmla="*/ 0 h 37"/>
                  <a:gd name="T2" fmla="*/ 0 w 29"/>
                  <a:gd name="T3" fmla="*/ 0 h 37"/>
                  <a:gd name="T4" fmla="*/ 0 w 29"/>
                  <a:gd name="T5" fmla="*/ 0 h 37"/>
                  <a:gd name="T6" fmla="*/ 0 w 29"/>
                  <a:gd name="T7" fmla="*/ 0 h 37"/>
                  <a:gd name="T8" fmla="*/ 29 w 29"/>
                  <a:gd name="T9" fmla="*/ 37 h 37"/>
                  <a:gd name="T10" fmla="*/ 0 w 29"/>
                  <a:gd name="T11" fmla="*/ 0 h 37"/>
                  <a:gd name="T12" fmla="*/ 0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3" name="Freeform 712"/>
              <p:cNvSpPr>
                <a:spLocks/>
              </p:cNvSpPr>
              <p:nvPr/>
            </p:nvSpPr>
            <p:spPr bwMode="auto">
              <a:xfrm>
                <a:off x="4292" y="3673"/>
                <a:ext cx="25" cy="23"/>
              </a:xfrm>
              <a:custGeom>
                <a:avLst/>
                <a:gdLst>
                  <a:gd name="T0" fmla="*/ 0 w 51"/>
                  <a:gd name="T1" fmla="*/ 0 h 45"/>
                  <a:gd name="T2" fmla="*/ 0 w 51"/>
                  <a:gd name="T3" fmla="*/ 0 h 45"/>
                  <a:gd name="T4" fmla="*/ 51 w 51"/>
                  <a:gd name="T5" fmla="*/ 37 h 45"/>
                  <a:gd name="T6" fmla="*/ 51 w 51"/>
                  <a:gd name="T7" fmla="*/ 37 h 45"/>
                  <a:gd name="T8" fmla="*/ 36 w 51"/>
                  <a:gd name="T9" fmla="*/ 45 h 45"/>
                  <a:gd name="T10" fmla="*/ 0 w 51"/>
                  <a:gd name="T11" fmla="*/ 0 h 45"/>
                  <a:gd name="T12" fmla="*/ 0 w 51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5">
                    <a:moveTo>
                      <a:pt x="0" y="0"/>
                    </a:moveTo>
                    <a:lnTo>
                      <a:pt x="0" y="0"/>
                    </a:lnTo>
                    <a:lnTo>
                      <a:pt x="51" y="37"/>
                    </a:lnTo>
                    <a:lnTo>
                      <a:pt x="51" y="37"/>
                    </a:lnTo>
                    <a:lnTo>
                      <a:pt x="36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4" name="Freeform 713"/>
              <p:cNvSpPr>
                <a:spLocks/>
              </p:cNvSpPr>
              <p:nvPr/>
            </p:nvSpPr>
            <p:spPr bwMode="auto">
              <a:xfrm>
                <a:off x="4292" y="3673"/>
                <a:ext cx="25" cy="23"/>
              </a:xfrm>
              <a:custGeom>
                <a:avLst/>
                <a:gdLst>
                  <a:gd name="T0" fmla="*/ 0 w 51"/>
                  <a:gd name="T1" fmla="*/ 0 h 45"/>
                  <a:gd name="T2" fmla="*/ 0 w 51"/>
                  <a:gd name="T3" fmla="*/ 0 h 45"/>
                  <a:gd name="T4" fmla="*/ 51 w 51"/>
                  <a:gd name="T5" fmla="*/ 37 h 45"/>
                  <a:gd name="T6" fmla="*/ 51 w 51"/>
                  <a:gd name="T7" fmla="*/ 37 h 45"/>
                  <a:gd name="T8" fmla="*/ 36 w 51"/>
                  <a:gd name="T9" fmla="*/ 45 h 45"/>
                  <a:gd name="T10" fmla="*/ 0 w 51"/>
                  <a:gd name="T11" fmla="*/ 0 h 45"/>
                  <a:gd name="T12" fmla="*/ 0 w 51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5">
                    <a:moveTo>
                      <a:pt x="0" y="0"/>
                    </a:moveTo>
                    <a:lnTo>
                      <a:pt x="0" y="0"/>
                    </a:lnTo>
                    <a:lnTo>
                      <a:pt x="51" y="37"/>
                    </a:lnTo>
                    <a:lnTo>
                      <a:pt x="51" y="37"/>
                    </a:lnTo>
                    <a:lnTo>
                      <a:pt x="36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5" name="Freeform 714"/>
              <p:cNvSpPr>
                <a:spLocks/>
              </p:cNvSpPr>
              <p:nvPr/>
            </p:nvSpPr>
            <p:spPr bwMode="auto">
              <a:xfrm>
                <a:off x="4292" y="3670"/>
                <a:ext cx="25" cy="22"/>
              </a:xfrm>
              <a:custGeom>
                <a:avLst/>
                <a:gdLst>
                  <a:gd name="T0" fmla="*/ 0 w 51"/>
                  <a:gd name="T1" fmla="*/ 7 h 44"/>
                  <a:gd name="T2" fmla="*/ 0 w 51"/>
                  <a:gd name="T3" fmla="*/ 7 h 44"/>
                  <a:gd name="T4" fmla="*/ 21 w 51"/>
                  <a:gd name="T5" fmla="*/ 0 h 44"/>
                  <a:gd name="T6" fmla="*/ 21 w 51"/>
                  <a:gd name="T7" fmla="*/ 0 h 44"/>
                  <a:gd name="T8" fmla="*/ 51 w 51"/>
                  <a:gd name="T9" fmla="*/ 44 h 44"/>
                  <a:gd name="T10" fmla="*/ 0 w 51"/>
                  <a:gd name="T11" fmla="*/ 7 h 44"/>
                  <a:gd name="T12" fmla="*/ 0 w 51"/>
                  <a:gd name="T13" fmla="*/ 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4">
                    <a:moveTo>
                      <a:pt x="0" y="7"/>
                    </a:moveTo>
                    <a:lnTo>
                      <a:pt x="0" y="7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51" y="44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6" name="Freeform 715"/>
              <p:cNvSpPr>
                <a:spLocks/>
              </p:cNvSpPr>
              <p:nvPr/>
            </p:nvSpPr>
            <p:spPr bwMode="auto">
              <a:xfrm>
                <a:off x="4292" y="3670"/>
                <a:ext cx="25" cy="22"/>
              </a:xfrm>
              <a:custGeom>
                <a:avLst/>
                <a:gdLst>
                  <a:gd name="T0" fmla="*/ 0 w 51"/>
                  <a:gd name="T1" fmla="*/ 7 h 44"/>
                  <a:gd name="T2" fmla="*/ 0 w 51"/>
                  <a:gd name="T3" fmla="*/ 7 h 44"/>
                  <a:gd name="T4" fmla="*/ 21 w 51"/>
                  <a:gd name="T5" fmla="*/ 0 h 44"/>
                  <a:gd name="T6" fmla="*/ 21 w 51"/>
                  <a:gd name="T7" fmla="*/ 0 h 44"/>
                  <a:gd name="T8" fmla="*/ 51 w 51"/>
                  <a:gd name="T9" fmla="*/ 44 h 44"/>
                  <a:gd name="T10" fmla="*/ 0 w 51"/>
                  <a:gd name="T11" fmla="*/ 7 h 44"/>
                  <a:gd name="T12" fmla="*/ 0 w 51"/>
                  <a:gd name="T13" fmla="*/ 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4">
                    <a:moveTo>
                      <a:pt x="0" y="7"/>
                    </a:moveTo>
                    <a:lnTo>
                      <a:pt x="0" y="7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51" y="44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7" name="Freeform 716"/>
              <p:cNvSpPr>
                <a:spLocks/>
              </p:cNvSpPr>
              <p:nvPr/>
            </p:nvSpPr>
            <p:spPr bwMode="auto">
              <a:xfrm>
                <a:off x="4321" y="3658"/>
                <a:ext cx="15" cy="19"/>
              </a:xfrm>
              <a:custGeom>
                <a:avLst/>
                <a:gdLst>
                  <a:gd name="T0" fmla="*/ 0 w 29"/>
                  <a:gd name="T1" fmla="*/ 0 h 37"/>
                  <a:gd name="T2" fmla="*/ 0 w 29"/>
                  <a:gd name="T3" fmla="*/ 0 h 37"/>
                  <a:gd name="T4" fmla="*/ 29 w 29"/>
                  <a:gd name="T5" fmla="*/ 37 h 37"/>
                  <a:gd name="T6" fmla="*/ 29 w 29"/>
                  <a:gd name="T7" fmla="*/ 37 h 37"/>
                  <a:gd name="T8" fmla="*/ 29 w 29"/>
                  <a:gd name="T9" fmla="*/ 37 h 37"/>
                  <a:gd name="T10" fmla="*/ 0 w 29"/>
                  <a:gd name="T11" fmla="*/ 0 h 37"/>
                  <a:gd name="T12" fmla="*/ 0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0"/>
                    </a:moveTo>
                    <a:lnTo>
                      <a:pt x="0" y="0"/>
                    </a:lnTo>
                    <a:lnTo>
                      <a:pt x="29" y="37"/>
                    </a:lnTo>
                    <a:lnTo>
                      <a:pt x="29" y="37"/>
                    </a:lnTo>
                    <a:lnTo>
                      <a:pt x="29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8" name="Freeform 717"/>
              <p:cNvSpPr>
                <a:spLocks/>
              </p:cNvSpPr>
              <p:nvPr/>
            </p:nvSpPr>
            <p:spPr bwMode="auto">
              <a:xfrm>
                <a:off x="4321" y="3658"/>
                <a:ext cx="15" cy="19"/>
              </a:xfrm>
              <a:custGeom>
                <a:avLst/>
                <a:gdLst>
                  <a:gd name="T0" fmla="*/ 0 w 29"/>
                  <a:gd name="T1" fmla="*/ 0 h 37"/>
                  <a:gd name="T2" fmla="*/ 0 w 29"/>
                  <a:gd name="T3" fmla="*/ 0 h 37"/>
                  <a:gd name="T4" fmla="*/ 29 w 29"/>
                  <a:gd name="T5" fmla="*/ 37 h 37"/>
                  <a:gd name="T6" fmla="*/ 29 w 29"/>
                  <a:gd name="T7" fmla="*/ 37 h 37"/>
                  <a:gd name="T8" fmla="*/ 29 w 29"/>
                  <a:gd name="T9" fmla="*/ 37 h 37"/>
                  <a:gd name="T10" fmla="*/ 0 w 29"/>
                  <a:gd name="T11" fmla="*/ 0 h 37"/>
                  <a:gd name="T12" fmla="*/ 0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0"/>
                    </a:moveTo>
                    <a:lnTo>
                      <a:pt x="0" y="0"/>
                    </a:lnTo>
                    <a:lnTo>
                      <a:pt x="29" y="37"/>
                    </a:lnTo>
                    <a:lnTo>
                      <a:pt x="29" y="37"/>
                    </a:lnTo>
                    <a:lnTo>
                      <a:pt x="29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9" name="Freeform 718"/>
              <p:cNvSpPr>
                <a:spLocks/>
              </p:cNvSpPr>
              <p:nvPr/>
            </p:nvSpPr>
            <p:spPr bwMode="auto">
              <a:xfrm>
                <a:off x="4321" y="3658"/>
                <a:ext cx="15" cy="19"/>
              </a:xfrm>
              <a:custGeom>
                <a:avLst/>
                <a:gdLst>
                  <a:gd name="T0" fmla="*/ 0 w 29"/>
                  <a:gd name="T1" fmla="*/ 0 h 37"/>
                  <a:gd name="T2" fmla="*/ 0 w 29"/>
                  <a:gd name="T3" fmla="*/ 0 h 37"/>
                  <a:gd name="T4" fmla="*/ 7 w 29"/>
                  <a:gd name="T5" fmla="*/ 0 h 37"/>
                  <a:gd name="T6" fmla="*/ 7 w 29"/>
                  <a:gd name="T7" fmla="*/ 0 h 37"/>
                  <a:gd name="T8" fmla="*/ 29 w 29"/>
                  <a:gd name="T9" fmla="*/ 37 h 37"/>
                  <a:gd name="T10" fmla="*/ 0 w 29"/>
                  <a:gd name="T11" fmla="*/ 0 h 37"/>
                  <a:gd name="T12" fmla="*/ 0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9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0" name="Freeform 719"/>
              <p:cNvSpPr>
                <a:spLocks/>
              </p:cNvSpPr>
              <p:nvPr/>
            </p:nvSpPr>
            <p:spPr bwMode="auto">
              <a:xfrm>
                <a:off x="4321" y="3658"/>
                <a:ext cx="15" cy="19"/>
              </a:xfrm>
              <a:custGeom>
                <a:avLst/>
                <a:gdLst>
                  <a:gd name="T0" fmla="*/ 0 w 29"/>
                  <a:gd name="T1" fmla="*/ 0 h 37"/>
                  <a:gd name="T2" fmla="*/ 0 w 29"/>
                  <a:gd name="T3" fmla="*/ 0 h 37"/>
                  <a:gd name="T4" fmla="*/ 7 w 29"/>
                  <a:gd name="T5" fmla="*/ 0 h 37"/>
                  <a:gd name="T6" fmla="*/ 7 w 29"/>
                  <a:gd name="T7" fmla="*/ 0 h 37"/>
                  <a:gd name="T8" fmla="*/ 29 w 29"/>
                  <a:gd name="T9" fmla="*/ 37 h 37"/>
                  <a:gd name="T10" fmla="*/ 0 w 29"/>
                  <a:gd name="T11" fmla="*/ 0 h 37"/>
                  <a:gd name="T12" fmla="*/ 0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9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1" name="Freeform 720"/>
              <p:cNvSpPr>
                <a:spLocks/>
              </p:cNvSpPr>
              <p:nvPr/>
            </p:nvSpPr>
            <p:spPr bwMode="auto">
              <a:xfrm>
                <a:off x="4321" y="3658"/>
                <a:ext cx="15" cy="19"/>
              </a:xfrm>
              <a:custGeom>
                <a:avLst/>
                <a:gdLst>
                  <a:gd name="T0" fmla="*/ 0 w 29"/>
                  <a:gd name="T1" fmla="*/ 0 h 37"/>
                  <a:gd name="T2" fmla="*/ 0 w 29"/>
                  <a:gd name="T3" fmla="*/ 0 h 37"/>
                  <a:gd name="T4" fmla="*/ 29 w 29"/>
                  <a:gd name="T5" fmla="*/ 37 h 37"/>
                  <a:gd name="T6" fmla="*/ 29 w 29"/>
                  <a:gd name="T7" fmla="*/ 37 h 37"/>
                  <a:gd name="T8" fmla="*/ 29 w 29"/>
                  <a:gd name="T9" fmla="*/ 37 h 37"/>
                  <a:gd name="T10" fmla="*/ 0 w 29"/>
                  <a:gd name="T11" fmla="*/ 0 h 37"/>
                  <a:gd name="T12" fmla="*/ 0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0"/>
                    </a:moveTo>
                    <a:lnTo>
                      <a:pt x="0" y="0"/>
                    </a:lnTo>
                    <a:lnTo>
                      <a:pt x="29" y="37"/>
                    </a:lnTo>
                    <a:lnTo>
                      <a:pt x="29" y="37"/>
                    </a:lnTo>
                    <a:lnTo>
                      <a:pt x="29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2" name="Freeform 721"/>
              <p:cNvSpPr>
                <a:spLocks/>
              </p:cNvSpPr>
              <p:nvPr/>
            </p:nvSpPr>
            <p:spPr bwMode="auto">
              <a:xfrm>
                <a:off x="4321" y="3658"/>
                <a:ext cx="15" cy="19"/>
              </a:xfrm>
              <a:custGeom>
                <a:avLst/>
                <a:gdLst>
                  <a:gd name="T0" fmla="*/ 0 w 29"/>
                  <a:gd name="T1" fmla="*/ 0 h 37"/>
                  <a:gd name="T2" fmla="*/ 0 w 29"/>
                  <a:gd name="T3" fmla="*/ 0 h 37"/>
                  <a:gd name="T4" fmla="*/ 29 w 29"/>
                  <a:gd name="T5" fmla="*/ 37 h 37"/>
                  <a:gd name="T6" fmla="*/ 29 w 29"/>
                  <a:gd name="T7" fmla="*/ 37 h 37"/>
                  <a:gd name="T8" fmla="*/ 29 w 29"/>
                  <a:gd name="T9" fmla="*/ 37 h 37"/>
                  <a:gd name="T10" fmla="*/ 0 w 29"/>
                  <a:gd name="T11" fmla="*/ 0 h 37"/>
                  <a:gd name="T12" fmla="*/ 0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0"/>
                    </a:moveTo>
                    <a:lnTo>
                      <a:pt x="0" y="0"/>
                    </a:lnTo>
                    <a:lnTo>
                      <a:pt x="29" y="37"/>
                    </a:lnTo>
                    <a:lnTo>
                      <a:pt x="29" y="37"/>
                    </a:lnTo>
                    <a:lnTo>
                      <a:pt x="29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3" name="Freeform 722"/>
              <p:cNvSpPr>
                <a:spLocks/>
              </p:cNvSpPr>
              <p:nvPr/>
            </p:nvSpPr>
            <p:spPr bwMode="auto">
              <a:xfrm>
                <a:off x="4321" y="3658"/>
                <a:ext cx="15" cy="19"/>
              </a:xfrm>
              <a:custGeom>
                <a:avLst/>
                <a:gdLst>
                  <a:gd name="T0" fmla="*/ 0 w 29"/>
                  <a:gd name="T1" fmla="*/ 0 h 37"/>
                  <a:gd name="T2" fmla="*/ 0 w 29"/>
                  <a:gd name="T3" fmla="*/ 0 h 37"/>
                  <a:gd name="T4" fmla="*/ 7 w 29"/>
                  <a:gd name="T5" fmla="*/ 0 h 37"/>
                  <a:gd name="T6" fmla="*/ 7 w 29"/>
                  <a:gd name="T7" fmla="*/ 0 h 37"/>
                  <a:gd name="T8" fmla="*/ 29 w 29"/>
                  <a:gd name="T9" fmla="*/ 37 h 37"/>
                  <a:gd name="T10" fmla="*/ 0 w 29"/>
                  <a:gd name="T11" fmla="*/ 0 h 37"/>
                  <a:gd name="T12" fmla="*/ 0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9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4" name="Freeform 723"/>
              <p:cNvSpPr>
                <a:spLocks/>
              </p:cNvSpPr>
              <p:nvPr/>
            </p:nvSpPr>
            <p:spPr bwMode="auto">
              <a:xfrm>
                <a:off x="4321" y="3658"/>
                <a:ext cx="15" cy="19"/>
              </a:xfrm>
              <a:custGeom>
                <a:avLst/>
                <a:gdLst>
                  <a:gd name="T0" fmla="*/ 0 w 29"/>
                  <a:gd name="T1" fmla="*/ 0 h 37"/>
                  <a:gd name="T2" fmla="*/ 0 w 29"/>
                  <a:gd name="T3" fmla="*/ 0 h 37"/>
                  <a:gd name="T4" fmla="*/ 7 w 29"/>
                  <a:gd name="T5" fmla="*/ 0 h 37"/>
                  <a:gd name="T6" fmla="*/ 7 w 29"/>
                  <a:gd name="T7" fmla="*/ 0 h 37"/>
                  <a:gd name="T8" fmla="*/ 29 w 29"/>
                  <a:gd name="T9" fmla="*/ 37 h 37"/>
                  <a:gd name="T10" fmla="*/ 0 w 29"/>
                  <a:gd name="T11" fmla="*/ 0 h 37"/>
                  <a:gd name="T12" fmla="*/ 0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9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5" name="Freeform 724"/>
              <p:cNvSpPr>
                <a:spLocks/>
              </p:cNvSpPr>
              <p:nvPr/>
            </p:nvSpPr>
            <p:spPr bwMode="auto">
              <a:xfrm>
                <a:off x="4313" y="3621"/>
                <a:ext cx="45" cy="67"/>
              </a:xfrm>
              <a:custGeom>
                <a:avLst/>
                <a:gdLst>
                  <a:gd name="T0" fmla="*/ 88 w 88"/>
                  <a:gd name="T1" fmla="*/ 134 h 134"/>
                  <a:gd name="T2" fmla="*/ 88 w 88"/>
                  <a:gd name="T3" fmla="*/ 134 h 134"/>
                  <a:gd name="T4" fmla="*/ 44 w 88"/>
                  <a:gd name="T5" fmla="*/ 0 h 134"/>
                  <a:gd name="T6" fmla="*/ 44 w 88"/>
                  <a:gd name="T7" fmla="*/ 0 h 134"/>
                  <a:gd name="T8" fmla="*/ 0 w 88"/>
                  <a:gd name="T9" fmla="*/ 29 h 134"/>
                  <a:gd name="T10" fmla="*/ 88 w 88"/>
                  <a:gd name="T11" fmla="*/ 134 h 134"/>
                  <a:gd name="T12" fmla="*/ 88 w 88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34">
                    <a:moveTo>
                      <a:pt x="88" y="134"/>
                    </a:moveTo>
                    <a:lnTo>
                      <a:pt x="88" y="13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29"/>
                    </a:lnTo>
                    <a:lnTo>
                      <a:pt x="88" y="134"/>
                    </a:lnTo>
                    <a:lnTo>
                      <a:pt x="88" y="134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6" name="Freeform 725"/>
              <p:cNvSpPr>
                <a:spLocks/>
              </p:cNvSpPr>
              <p:nvPr/>
            </p:nvSpPr>
            <p:spPr bwMode="auto">
              <a:xfrm>
                <a:off x="4313" y="3621"/>
                <a:ext cx="45" cy="67"/>
              </a:xfrm>
              <a:custGeom>
                <a:avLst/>
                <a:gdLst>
                  <a:gd name="T0" fmla="*/ 88 w 88"/>
                  <a:gd name="T1" fmla="*/ 134 h 134"/>
                  <a:gd name="T2" fmla="*/ 88 w 88"/>
                  <a:gd name="T3" fmla="*/ 134 h 134"/>
                  <a:gd name="T4" fmla="*/ 44 w 88"/>
                  <a:gd name="T5" fmla="*/ 0 h 134"/>
                  <a:gd name="T6" fmla="*/ 44 w 88"/>
                  <a:gd name="T7" fmla="*/ 0 h 134"/>
                  <a:gd name="T8" fmla="*/ 0 w 88"/>
                  <a:gd name="T9" fmla="*/ 29 h 134"/>
                  <a:gd name="T10" fmla="*/ 88 w 88"/>
                  <a:gd name="T11" fmla="*/ 134 h 134"/>
                  <a:gd name="T12" fmla="*/ 88 w 88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34">
                    <a:moveTo>
                      <a:pt x="88" y="134"/>
                    </a:moveTo>
                    <a:lnTo>
                      <a:pt x="88" y="13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29"/>
                    </a:lnTo>
                    <a:lnTo>
                      <a:pt x="88" y="134"/>
                    </a:lnTo>
                    <a:lnTo>
                      <a:pt x="88" y="13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7" name="Freeform 726"/>
              <p:cNvSpPr>
                <a:spLocks/>
              </p:cNvSpPr>
              <p:nvPr/>
            </p:nvSpPr>
            <p:spPr bwMode="auto">
              <a:xfrm>
                <a:off x="4336" y="3621"/>
                <a:ext cx="40" cy="67"/>
              </a:xfrm>
              <a:custGeom>
                <a:avLst/>
                <a:gdLst>
                  <a:gd name="T0" fmla="*/ 44 w 80"/>
                  <a:gd name="T1" fmla="*/ 134 h 134"/>
                  <a:gd name="T2" fmla="*/ 44 w 80"/>
                  <a:gd name="T3" fmla="*/ 134 h 134"/>
                  <a:gd name="T4" fmla="*/ 80 w 80"/>
                  <a:gd name="T5" fmla="*/ 104 h 134"/>
                  <a:gd name="T6" fmla="*/ 80 w 80"/>
                  <a:gd name="T7" fmla="*/ 104 h 134"/>
                  <a:gd name="T8" fmla="*/ 0 w 80"/>
                  <a:gd name="T9" fmla="*/ 0 h 134"/>
                  <a:gd name="T10" fmla="*/ 44 w 80"/>
                  <a:gd name="T11" fmla="*/ 134 h 134"/>
                  <a:gd name="T12" fmla="*/ 44 w 80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134">
                    <a:moveTo>
                      <a:pt x="44" y="134"/>
                    </a:moveTo>
                    <a:lnTo>
                      <a:pt x="44" y="134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0" y="0"/>
                    </a:lnTo>
                    <a:lnTo>
                      <a:pt x="44" y="134"/>
                    </a:lnTo>
                    <a:lnTo>
                      <a:pt x="44" y="134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8" name="Freeform 727"/>
              <p:cNvSpPr>
                <a:spLocks/>
              </p:cNvSpPr>
              <p:nvPr/>
            </p:nvSpPr>
            <p:spPr bwMode="auto">
              <a:xfrm>
                <a:off x="4336" y="3621"/>
                <a:ext cx="40" cy="67"/>
              </a:xfrm>
              <a:custGeom>
                <a:avLst/>
                <a:gdLst>
                  <a:gd name="T0" fmla="*/ 44 w 80"/>
                  <a:gd name="T1" fmla="*/ 134 h 134"/>
                  <a:gd name="T2" fmla="*/ 44 w 80"/>
                  <a:gd name="T3" fmla="*/ 134 h 134"/>
                  <a:gd name="T4" fmla="*/ 80 w 80"/>
                  <a:gd name="T5" fmla="*/ 104 h 134"/>
                  <a:gd name="T6" fmla="*/ 80 w 80"/>
                  <a:gd name="T7" fmla="*/ 104 h 134"/>
                  <a:gd name="T8" fmla="*/ 0 w 80"/>
                  <a:gd name="T9" fmla="*/ 0 h 134"/>
                  <a:gd name="T10" fmla="*/ 44 w 80"/>
                  <a:gd name="T11" fmla="*/ 134 h 134"/>
                  <a:gd name="T12" fmla="*/ 44 w 80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134">
                    <a:moveTo>
                      <a:pt x="44" y="134"/>
                    </a:moveTo>
                    <a:lnTo>
                      <a:pt x="44" y="134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0" y="0"/>
                    </a:lnTo>
                    <a:lnTo>
                      <a:pt x="44" y="134"/>
                    </a:lnTo>
                    <a:lnTo>
                      <a:pt x="44" y="13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9" name="Freeform 728"/>
              <p:cNvSpPr>
                <a:spLocks/>
              </p:cNvSpPr>
              <p:nvPr/>
            </p:nvSpPr>
            <p:spPr bwMode="auto">
              <a:xfrm>
                <a:off x="4336" y="3606"/>
                <a:ext cx="40" cy="67"/>
              </a:xfrm>
              <a:custGeom>
                <a:avLst/>
                <a:gdLst>
                  <a:gd name="T0" fmla="*/ 80 w 80"/>
                  <a:gd name="T1" fmla="*/ 134 h 134"/>
                  <a:gd name="T2" fmla="*/ 80 w 80"/>
                  <a:gd name="T3" fmla="*/ 134 h 134"/>
                  <a:gd name="T4" fmla="*/ 29 w 80"/>
                  <a:gd name="T5" fmla="*/ 0 h 134"/>
                  <a:gd name="T6" fmla="*/ 29 w 80"/>
                  <a:gd name="T7" fmla="*/ 0 h 134"/>
                  <a:gd name="T8" fmla="*/ 0 w 80"/>
                  <a:gd name="T9" fmla="*/ 30 h 134"/>
                  <a:gd name="T10" fmla="*/ 80 w 80"/>
                  <a:gd name="T11" fmla="*/ 134 h 134"/>
                  <a:gd name="T12" fmla="*/ 80 w 80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134">
                    <a:moveTo>
                      <a:pt x="80" y="134"/>
                    </a:moveTo>
                    <a:lnTo>
                      <a:pt x="80" y="134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30"/>
                    </a:lnTo>
                    <a:lnTo>
                      <a:pt x="80" y="134"/>
                    </a:lnTo>
                    <a:lnTo>
                      <a:pt x="80" y="134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0" name="Freeform 729"/>
              <p:cNvSpPr>
                <a:spLocks/>
              </p:cNvSpPr>
              <p:nvPr/>
            </p:nvSpPr>
            <p:spPr bwMode="auto">
              <a:xfrm>
                <a:off x="4336" y="3606"/>
                <a:ext cx="40" cy="67"/>
              </a:xfrm>
              <a:custGeom>
                <a:avLst/>
                <a:gdLst>
                  <a:gd name="T0" fmla="*/ 80 w 80"/>
                  <a:gd name="T1" fmla="*/ 134 h 134"/>
                  <a:gd name="T2" fmla="*/ 80 w 80"/>
                  <a:gd name="T3" fmla="*/ 134 h 134"/>
                  <a:gd name="T4" fmla="*/ 29 w 80"/>
                  <a:gd name="T5" fmla="*/ 0 h 134"/>
                  <a:gd name="T6" fmla="*/ 29 w 80"/>
                  <a:gd name="T7" fmla="*/ 0 h 134"/>
                  <a:gd name="T8" fmla="*/ 0 w 80"/>
                  <a:gd name="T9" fmla="*/ 30 h 134"/>
                  <a:gd name="T10" fmla="*/ 80 w 80"/>
                  <a:gd name="T11" fmla="*/ 134 h 134"/>
                  <a:gd name="T12" fmla="*/ 80 w 80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134">
                    <a:moveTo>
                      <a:pt x="80" y="134"/>
                    </a:moveTo>
                    <a:lnTo>
                      <a:pt x="80" y="134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30"/>
                    </a:lnTo>
                    <a:lnTo>
                      <a:pt x="80" y="134"/>
                    </a:lnTo>
                    <a:lnTo>
                      <a:pt x="80" y="13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1" name="Freeform 730"/>
              <p:cNvSpPr>
                <a:spLocks/>
              </p:cNvSpPr>
              <p:nvPr/>
            </p:nvSpPr>
            <p:spPr bwMode="auto">
              <a:xfrm>
                <a:off x="4350" y="3606"/>
                <a:ext cx="45" cy="67"/>
              </a:xfrm>
              <a:custGeom>
                <a:avLst/>
                <a:gdLst>
                  <a:gd name="T0" fmla="*/ 51 w 88"/>
                  <a:gd name="T1" fmla="*/ 134 h 134"/>
                  <a:gd name="T2" fmla="*/ 51 w 88"/>
                  <a:gd name="T3" fmla="*/ 134 h 134"/>
                  <a:gd name="T4" fmla="*/ 88 w 88"/>
                  <a:gd name="T5" fmla="*/ 104 h 134"/>
                  <a:gd name="T6" fmla="*/ 88 w 88"/>
                  <a:gd name="T7" fmla="*/ 104 h 134"/>
                  <a:gd name="T8" fmla="*/ 0 w 88"/>
                  <a:gd name="T9" fmla="*/ 0 h 134"/>
                  <a:gd name="T10" fmla="*/ 51 w 88"/>
                  <a:gd name="T11" fmla="*/ 134 h 134"/>
                  <a:gd name="T12" fmla="*/ 51 w 88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34">
                    <a:moveTo>
                      <a:pt x="51" y="134"/>
                    </a:moveTo>
                    <a:lnTo>
                      <a:pt x="51" y="134"/>
                    </a:lnTo>
                    <a:lnTo>
                      <a:pt x="88" y="104"/>
                    </a:lnTo>
                    <a:lnTo>
                      <a:pt x="88" y="104"/>
                    </a:lnTo>
                    <a:lnTo>
                      <a:pt x="0" y="0"/>
                    </a:lnTo>
                    <a:lnTo>
                      <a:pt x="51" y="134"/>
                    </a:lnTo>
                    <a:lnTo>
                      <a:pt x="51" y="134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2" name="Freeform 731"/>
              <p:cNvSpPr>
                <a:spLocks/>
              </p:cNvSpPr>
              <p:nvPr/>
            </p:nvSpPr>
            <p:spPr bwMode="auto">
              <a:xfrm>
                <a:off x="4350" y="3606"/>
                <a:ext cx="45" cy="67"/>
              </a:xfrm>
              <a:custGeom>
                <a:avLst/>
                <a:gdLst>
                  <a:gd name="T0" fmla="*/ 51 w 88"/>
                  <a:gd name="T1" fmla="*/ 134 h 134"/>
                  <a:gd name="T2" fmla="*/ 51 w 88"/>
                  <a:gd name="T3" fmla="*/ 134 h 134"/>
                  <a:gd name="T4" fmla="*/ 88 w 88"/>
                  <a:gd name="T5" fmla="*/ 104 h 134"/>
                  <a:gd name="T6" fmla="*/ 88 w 88"/>
                  <a:gd name="T7" fmla="*/ 104 h 134"/>
                  <a:gd name="T8" fmla="*/ 0 w 88"/>
                  <a:gd name="T9" fmla="*/ 0 h 134"/>
                  <a:gd name="T10" fmla="*/ 51 w 88"/>
                  <a:gd name="T11" fmla="*/ 134 h 134"/>
                  <a:gd name="T12" fmla="*/ 51 w 88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34">
                    <a:moveTo>
                      <a:pt x="51" y="134"/>
                    </a:moveTo>
                    <a:lnTo>
                      <a:pt x="51" y="134"/>
                    </a:lnTo>
                    <a:lnTo>
                      <a:pt x="88" y="104"/>
                    </a:lnTo>
                    <a:lnTo>
                      <a:pt x="88" y="104"/>
                    </a:lnTo>
                    <a:lnTo>
                      <a:pt x="0" y="0"/>
                    </a:lnTo>
                    <a:lnTo>
                      <a:pt x="51" y="134"/>
                    </a:lnTo>
                    <a:lnTo>
                      <a:pt x="51" y="13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3" name="Freeform 732"/>
              <p:cNvSpPr>
                <a:spLocks/>
              </p:cNvSpPr>
              <p:nvPr/>
            </p:nvSpPr>
            <p:spPr bwMode="auto">
              <a:xfrm>
                <a:off x="4372" y="3617"/>
                <a:ext cx="19" cy="15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37 w 37"/>
                  <a:gd name="T5" fmla="*/ 30 h 30"/>
                  <a:gd name="T6" fmla="*/ 37 w 37"/>
                  <a:gd name="T7" fmla="*/ 30 h 30"/>
                  <a:gd name="T8" fmla="*/ 29 w 37"/>
                  <a:gd name="T9" fmla="*/ 30 h 30"/>
                  <a:gd name="T10" fmla="*/ 0 w 37"/>
                  <a:gd name="T11" fmla="*/ 0 h 30"/>
                  <a:gd name="T12" fmla="*/ 0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0"/>
                    </a:moveTo>
                    <a:lnTo>
                      <a:pt x="0" y="0"/>
                    </a:lnTo>
                    <a:lnTo>
                      <a:pt x="37" y="30"/>
                    </a:lnTo>
                    <a:lnTo>
                      <a:pt x="37" y="30"/>
                    </a:lnTo>
                    <a:lnTo>
                      <a:pt x="29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4" name="Freeform 733"/>
              <p:cNvSpPr>
                <a:spLocks/>
              </p:cNvSpPr>
              <p:nvPr/>
            </p:nvSpPr>
            <p:spPr bwMode="auto">
              <a:xfrm>
                <a:off x="4372" y="3617"/>
                <a:ext cx="19" cy="15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37 w 37"/>
                  <a:gd name="T5" fmla="*/ 30 h 30"/>
                  <a:gd name="T6" fmla="*/ 37 w 37"/>
                  <a:gd name="T7" fmla="*/ 30 h 30"/>
                  <a:gd name="T8" fmla="*/ 29 w 37"/>
                  <a:gd name="T9" fmla="*/ 30 h 30"/>
                  <a:gd name="T10" fmla="*/ 0 w 37"/>
                  <a:gd name="T11" fmla="*/ 0 h 30"/>
                  <a:gd name="T12" fmla="*/ 0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0"/>
                    </a:moveTo>
                    <a:lnTo>
                      <a:pt x="0" y="0"/>
                    </a:lnTo>
                    <a:lnTo>
                      <a:pt x="37" y="30"/>
                    </a:lnTo>
                    <a:lnTo>
                      <a:pt x="37" y="30"/>
                    </a:lnTo>
                    <a:lnTo>
                      <a:pt x="29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5" name="Freeform 734"/>
              <p:cNvSpPr>
                <a:spLocks/>
              </p:cNvSpPr>
              <p:nvPr/>
            </p:nvSpPr>
            <p:spPr bwMode="auto">
              <a:xfrm>
                <a:off x="4372" y="3617"/>
                <a:ext cx="19" cy="15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0 w 37"/>
                  <a:gd name="T5" fmla="*/ 0 h 30"/>
                  <a:gd name="T6" fmla="*/ 0 w 37"/>
                  <a:gd name="T7" fmla="*/ 0 h 30"/>
                  <a:gd name="T8" fmla="*/ 37 w 37"/>
                  <a:gd name="T9" fmla="*/ 30 h 30"/>
                  <a:gd name="T10" fmla="*/ 0 w 37"/>
                  <a:gd name="T11" fmla="*/ 0 h 30"/>
                  <a:gd name="T12" fmla="*/ 0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7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6" name="Freeform 735"/>
              <p:cNvSpPr>
                <a:spLocks/>
              </p:cNvSpPr>
              <p:nvPr/>
            </p:nvSpPr>
            <p:spPr bwMode="auto">
              <a:xfrm>
                <a:off x="4372" y="3617"/>
                <a:ext cx="19" cy="15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0 w 37"/>
                  <a:gd name="T5" fmla="*/ 0 h 30"/>
                  <a:gd name="T6" fmla="*/ 0 w 37"/>
                  <a:gd name="T7" fmla="*/ 0 h 30"/>
                  <a:gd name="T8" fmla="*/ 37 w 37"/>
                  <a:gd name="T9" fmla="*/ 30 h 30"/>
                  <a:gd name="T10" fmla="*/ 0 w 37"/>
                  <a:gd name="T11" fmla="*/ 0 h 30"/>
                  <a:gd name="T12" fmla="*/ 0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7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7" name="Freeform 736"/>
              <p:cNvSpPr>
                <a:spLocks/>
              </p:cNvSpPr>
              <p:nvPr/>
            </p:nvSpPr>
            <p:spPr bwMode="auto">
              <a:xfrm>
                <a:off x="4372" y="3617"/>
                <a:ext cx="19" cy="15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37 w 37"/>
                  <a:gd name="T5" fmla="*/ 30 h 30"/>
                  <a:gd name="T6" fmla="*/ 37 w 37"/>
                  <a:gd name="T7" fmla="*/ 30 h 30"/>
                  <a:gd name="T8" fmla="*/ 29 w 37"/>
                  <a:gd name="T9" fmla="*/ 30 h 30"/>
                  <a:gd name="T10" fmla="*/ 0 w 37"/>
                  <a:gd name="T11" fmla="*/ 0 h 30"/>
                  <a:gd name="T12" fmla="*/ 0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0"/>
                    </a:moveTo>
                    <a:lnTo>
                      <a:pt x="0" y="0"/>
                    </a:lnTo>
                    <a:lnTo>
                      <a:pt x="37" y="30"/>
                    </a:lnTo>
                    <a:lnTo>
                      <a:pt x="37" y="30"/>
                    </a:lnTo>
                    <a:lnTo>
                      <a:pt x="29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8" name="Freeform 737"/>
              <p:cNvSpPr>
                <a:spLocks/>
              </p:cNvSpPr>
              <p:nvPr/>
            </p:nvSpPr>
            <p:spPr bwMode="auto">
              <a:xfrm>
                <a:off x="4372" y="3617"/>
                <a:ext cx="19" cy="15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37 w 37"/>
                  <a:gd name="T5" fmla="*/ 30 h 30"/>
                  <a:gd name="T6" fmla="*/ 37 w 37"/>
                  <a:gd name="T7" fmla="*/ 30 h 30"/>
                  <a:gd name="T8" fmla="*/ 29 w 37"/>
                  <a:gd name="T9" fmla="*/ 30 h 30"/>
                  <a:gd name="T10" fmla="*/ 0 w 37"/>
                  <a:gd name="T11" fmla="*/ 0 h 30"/>
                  <a:gd name="T12" fmla="*/ 0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0"/>
                    </a:moveTo>
                    <a:lnTo>
                      <a:pt x="0" y="0"/>
                    </a:lnTo>
                    <a:lnTo>
                      <a:pt x="37" y="30"/>
                    </a:lnTo>
                    <a:lnTo>
                      <a:pt x="37" y="30"/>
                    </a:lnTo>
                    <a:lnTo>
                      <a:pt x="29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9" name="Freeform 738"/>
              <p:cNvSpPr>
                <a:spLocks/>
              </p:cNvSpPr>
              <p:nvPr/>
            </p:nvSpPr>
            <p:spPr bwMode="auto">
              <a:xfrm>
                <a:off x="4372" y="3617"/>
                <a:ext cx="19" cy="15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0 w 37"/>
                  <a:gd name="T5" fmla="*/ 0 h 30"/>
                  <a:gd name="T6" fmla="*/ 0 w 37"/>
                  <a:gd name="T7" fmla="*/ 0 h 30"/>
                  <a:gd name="T8" fmla="*/ 37 w 37"/>
                  <a:gd name="T9" fmla="*/ 30 h 30"/>
                  <a:gd name="T10" fmla="*/ 0 w 37"/>
                  <a:gd name="T11" fmla="*/ 0 h 30"/>
                  <a:gd name="T12" fmla="*/ 0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7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0" name="Freeform 739"/>
              <p:cNvSpPr>
                <a:spLocks/>
              </p:cNvSpPr>
              <p:nvPr/>
            </p:nvSpPr>
            <p:spPr bwMode="auto">
              <a:xfrm>
                <a:off x="4372" y="3617"/>
                <a:ext cx="19" cy="15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0 w 37"/>
                  <a:gd name="T5" fmla="*/ 0 h 30"/>
                  <a:gd name="T6" fmla="*/ 0 w 37"/>
                  <a:gd name="T7" fmla="*/ 0 h 30"/>
                  <a:gd name="T8" fmla="*/ 37 w 37"/>
                  <a:gd name="T9" fmla="*/ 30 h 30"/>
                  <a:gd name="T10" fmla="*/ 0 w 37"/>
                  <a:gd name="T11" fmla="*/ 0 h 30"/>
                  <a:gd name="T12" fmla="*/ 0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7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1" name="Freeform 740"/>
              <p:cNvSpPr>
                <a:spLocks/>
              </p:cNvSpPr>
              <p:nvPr/>
            </p:nvSpPr>
            <p:spPr bwMode="auto">
              <a:xfrm>
                <a:off x="4384" y="3601"/>
                <a:ext cx="33" cy="23"/>
              </a:xfrm>
              <a:custGeom>
                <a:avLst/>
                <a:gdLst>
                  <a:gd name="T0" fmla="*/ 0 w 66"/>
                  <a:gd name="T1" fmla="*/ 0 h 45"/>
                  <a:gd name="T2" fmla="*/ 0 w 66"/>
                  <a:gd name="T3" fmla="*/ 0 h 45"/>
                  <a:gd name="T4" fmla="*/ 66 w 66"/>
                  <a:gd name="T5" fmla="*/ 15 h 45"/>
                  <a:gd name="T6" fmla="*/ 66 w 66"/>
                  <a:gd name="T7" fmla="*/ 15 h 45"/>
                  <a:gd name="T8" fmla="*/ 37 w 66"/>
                  <a:gd name="T9" fmla="*/ 45 h 45"/>
                  <a:gd name="T10" fmla="*/ 0 w 66"/>
                  <a:gd name="T11" fmla="*/ 0 h 45"/>
                  <a:gd name="T12" fmla="*/ 0 w 66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45">
                    <a:moveTo>
                      <a:pt x="0" y="0"/>
                    </a:moveTo>
                    <a:lnTo>
                      <a:pt x="0" y="0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37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2" name="Freeform 741"/>
              <p:cNvSpPr>
                <a:spLocks/>
              </p:cNvSpPr>
              <p:nvPr/>
            </p:nvSpPr>
            <p:spPr bwMode="auto">
              <a:xfrm>
                <a:off x="4384" y="3601"/>
                <a:ext cx="33" cy="23"/>
              </a:xfrm>
              <a:custGeom>
                <a:avLst/>
                <a:gdLst>
                  <a:gd name="T0" fmla="*/ 0 w 66"/>
                  <a:gd name="T1" fmla="*/ 0 h 45"/>
                  <a:gd name="T2" fmla="*/ 0 w 66"/>
                  <a:gd name="T3" fmla="*/ 0 h 45"/>
                  <a:gd name="T4" fmla="*/ 66 w 66"/>
                  <a:gd name="T5" fmla="*/ 15 h 45"/>
                  <a:gd name="T6" fmla="*/ 66 w 66"/>
                  <a:gd name="T7" fmla="*/ 15 h 45"/>
                  <a:gd name="T8" fmla="*/ 37 w 66"/>
                  <a:gd name="T9" fmla="*/ 45 h 45"/>
                  <a:gd name="T10" fmla="*/ 0 w 66"/>
                  <a:gd name="T11" fmla="*/ 0 h 45"/>
                  <a:gd name="T12" fmla="*/ 0 w 66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45">
                    <a:moveTo>
                      <a:pt x="0" y="0"/>
                    </a:moveTo>
                    <a:lnTo>
                      <a:pt x="0" y="0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37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3" name="Freeform 742"/>
              <p:cNvSpPr>
                <a:spLocks/>
              </p:cNvSpPr>
              <p:nvPr/>
            </p:nvSpPr>
            <p:spPr bwMode="auto">
              <a:xfrm>
                <a:off x="4384" y="3590"/>
                <a:ext cx="33" cy="19"/>
              </a:xfrm>
              <a:custGeom>
                <a:avLst/>
                <a:gdLst>
                  <a:gd name="T0" fmla="*/ 0 w 66"/>
                  <a:gd name="T1" fmla="*/ 22 h 37"/>
                  <a:gd name="T2" fmla="*/ 0 w 66"/>
                  <a:gd name="T3" fmla="*/ 22 h 37"/>
                  <a:gd name="T4" fmla="*/ 29 w 66"/>
                  <a:gd name="T5" fmla="*/ 0 h 37"/>
                  <a:gd name="T6" fmla="*/ 29 w 66"/>
                  <a:gd name="T7" fmla="*/ 0 h 37"/>
                  <a:gd name="T8" fmla="*/ 66 w 66"/>
                  <a:gd name="T9" fmla="*/ 37 h 37"/>
                  <a:gd name="T10" fmla="*/ 0 w 66"/>
                  <a:gd name="T11" fmla="*/ 22 h 37"/>
                  <a:gd name="T12" fmla="*/ 0 w 66"/>
                  <a:gd name="T13" fmla="*/ 2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7">
                    <a:moveTo>
                      <a:pt x="0" y="22"/>
                    </a:moveTo>
                    <a:lnTo>
                      <a:pt x="0" y="22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66" y="37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4" name="Freeform 743"/>
              <p:cNvSpPr>
                <a:spLocks/>
              </p:cNvSpPr>
              <p:nvPr/>
            </p:nvSpPr>
            <p:spPr bwMode="auto">
              <a:xfrm>
                <a:off x="4384" y="3590"/>
                <a:ext cx="33" cy="19"/>
              </a:xfrm>
              <a:custGeom>
                <a:avLst/>
                <a:gdLst>
                  <a:gd name="T0" fmla="*/ 0 w 66"/>
                  <a:gd name="T1" fmla="*/ 22 h 37"/>
                  <a:gd name="T2" fmla="*/ 0 w 66"/>
                  <a:gd name="T3" fmla="*/ 22 h 37"/>
                  <a:gd name="T4" fmla="*/ 29 w 66"/>
                  <a:gd name="T5" fmla="*/ 0 h 37"/>
                  <a:gd name="T6" fmla="*/ 29 w 66"/>
                  <a:gd name="T7" fmla="*/ 0 h 37"/>
                  <a:gd name="T8" fmla="*/ 66 w 66"/>
                  <a:gd name="T9" fmla="*/ 37 h 37"/>
                  <a:gd name="T10" fmla="*/ 0 w 66"/>
                  <a:gd name="T11" fmla="*/ 22 h 37"/>
                  <a:gd name="T12" fmla="*/ 0 w 66"/>
                  <a:gd name="T13" fmla="*/ 2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7">
                    <a:moveTo>
                      <a:pt x="0" y="22"/>
                    </a:moveTo>
                    <a:lnTo>
                      <a:pt x="0" y="22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66" y="37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5" name="Freeform 744"/>
              <p:cNvSpPr>
                <a:spLocks/>
              </p:cNvSpPr>
              <p:nvPr/>
            </p:nvSpPr>
            <p:spPr bwMode="auto">
              <a:xfrm>
                <a:off x="4406" y="3586"/>
                <a:ext cx="14" cy="15"/>
              </a:xfrm>
              <a:custGeom>
                <a:avLst/>
                <a:gdLst>
                  <a:gd name="T0" fmla="*/ 0 w 29"/>
                  <a:gd name="T1" fmla="*/ 0 h 30"/>
                  <a:gd name="T2" fmla="*/ 0 w 29"/>
                  <a:gd name="T3" fmla="*/ 0 h 30"/>
                  <a:gd name="T4" fmla="*/ 29 w 29"/>
                  <a:gd name="T5" fmla="*/ 23 h 30"/>
                  <a:gd name="T6" fmla="*/ 29 w 29"/>
                  <a:gd name="T7" fmla="*/ 23 h 30"/>
                  <a:gd name="T8" fmla="*/ 29 w 29"/>
                  <a:gd name="T9" fmla="*/ 30 h 30"/>
                  <a:gd name="T10" fmla="*/ 0 w 29"/>
                  <a:gd name="T11" fmla="*/ 0 h 30"/>
                  <a:gd name="T12" fmla="*/ 0 w 29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0" y="0"/>
                    </a:moveTo>
                    <a:lnTo>
                      <a:pt x="0" y="0"/>
                    </a:lnTo>
                    <a:lnTo>
                      <a:pt x="29" y="23"/>
                    </a:lnTo>
                    <a:lnTo>
                      <a:pt x="29" y="23"/>
                    </a:lnTo>
                    <a:lnTo>
                      <a:pt x="29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6" name="Freeform 745"/>
              <p:cNvSpPr>
                <a:spLocks/>
              </p:cNvSpPr>
              <p:nvPr/>
            </p:nvSpPr>
            <p:spPr bwMode="auto">
              <a:xfrm>
                <a:off x="4406" y="3586"/>
                <a:ext cx="14" cy="15"/>
              </a:xfrm>
              <a:custGeom>
                <a:avLst/>
                <a:gdLst>
                  <a:gd name="T0" fmla="*/ 0 w 29"/>
                  <a:gd name="T1" fmla="*/ 0 h 30"/>
                  <a:gd name="T2" fmla="*/ 0 w 29"/>
                  <a:gd name="T3" fmla="*/ 0 h 30"/>
                  <a:gd name="T4" fmla="*/ 29 w 29"/>
                  <a:gd name="T5" fmla="*/ 23 h 30"/>
                  <a:gd name="T6" fmla="*/ 29 w 29"/>
                  <a:gd name="T7" fmla="*/ 23 h 30"/>
                  <a:gd name="T8" fmla="*/ 29 w 29"/>
                  <a:gd name="T9" fmla="*/ 30 h 30"/>
                  <a:gd name="T10" fmla="*/ 0 w 29"/>
                  <a:gd name="T11" fmla="*/ 0 h 30"/>
                  <a:gd name="T12" fmla="*/ 0 w 29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0" y="0"/>
                    </a:moveTo>
                    <a:lnTo>
                      <a:pt x="0" y="0"/>
                    </a:lnTo>
                    <a:lnTo>
                      <a:pt x="29" y="23"/>
                    </a:lnTo>
                    <a:lnTo>
                      <a:pt x="29" y="23"/>
                    </a:lnTo>
                    <a:lnTo>
                      <a:pt x="29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7" name="Freeform 746"/>
              <p:cNvSpPr>
                <a:spLocks/>
              </p:cNvSpPr>
              <p:nvPr/>
            </p:nvSpPr>
            <p:spPr bwMode="auto">
              <a:xfrm>
                <a:off x="4406" y="3583"/>
                <a:ext cx="14" cy="15"/>
              </a:xfrm>
              <a:custGeom>
                <a:avLst/>
                <a:gdLst>
                  <a:gd name="T0" fmla="*/ 0 w 29"/>
                  <a:gd name="T1" fmla="*/ 7 h 30"/>
                  <a:gd name="T2" fmla="*/ 0 w 29"/>
                  <a:gd name="T3" fmla="*/ 7 h 30"/>
                  <a:gd name="T4" fmla="*/ 0 w 29"/>
                  <a:gd name="T5" fmla="*/ 0 h 30"/>
                  <a:gd name="T6" fmla="*/ 0 w 29"/>
                  <a:gd name="T7" fmla="*/ 0 h 30"/>
                  <a:gd name="T8" fmla="*/ 29 w 29"/>
                  <a:gd name="T9" fmla="*/ 30 h 30"/>
                  <a:gd name="T10" fmla="*/ 0 w 29"/>
                  <a:gd name="T11" fmla="*/ 7 h 30"/>
                  <a:gd name="T12" fmla="*/ 0 w 29"/>
                  <a:gd name="T13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" y="3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8" name="Freeform 747"/>
              <p:cNvSpPr>
                <a:spLocks/>
              </p:cNvSpPr>
              <p:nvPr/>
            </p:nvSpPr>
            <p:spPr bwMode="auto">
              <a:xfrm>
                <a:off x="4406" y="3583"/>
                <a:ext cx="14" cy="15"/>
              </a:xfrm>
              <a:custGeom>
                <a:avLst/>
                <a:gdLst>
                  <a:gd name="T0" fmla="*/ 0 w 29"/>
                  <a:gd name="T1" fmla="*/ 7 h 30"/>
                  <a:gd name="T2" fmla="*/ 0 w 29"/>
                  <a:gd name="T3" fmla="*/ 7 h 30"/>
                  <a:gd name="T4" fmla="*/ 0 w 29"/>
                  <a:gd name="T5" fmla="*/ 0 h 30"/>
                  <a:gd name="T6" fmla="*/ 0 w 29"/>
                  <a:gd name="T7" fmla="*/ 0 h 30"/>
                  <a:gd name="T8" fmla="*/ 29 w 29"/>
                  <a:gd name="T9" fmla="*/ 30 h 30"/>
                  <a:gd name="T10" fmla="*/ 0 w 29"/>
                  <a:gd name="T11" fmla="*/ 7 h 30"/>
                  <a:gd name="T12" fmla="*/ 0 w 29"/>
                  <a:gd name="T13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" y="3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9" name="Freeform 748"/>
              <p:cNvSpPr>
                <a:spLocks/>
              </p:cNvSpPr>
              <p:nvPr/>
            </p:nvSpPr>
            <p:spPr bwMode="auto">
              <a:xfrm>
                <a:off x="4406" y="3586"/>
                <a:ext cx="14" cy="15"/>
              </a:xfrm>
              <a:custGeom>
                <a:avLst/>
                <a:gdLst>
                  <a:gd name="T0" fmla="*/ 0 w 29"/>
                  <a:gd name="T1" fmla="*/ 0 h 30"/>
                  <a:gd name="T2" fmla="*/ 0 w 29"/>
                  <a:gd name="T3" fmla="*/ 0 h 30"/>
                  <a:gd name="T4" fmla="*/ 29 w 29"/>
                  <a:gd name="T5" fmla="*/ 23 h 30"/>
                  <a:gd name="T6" fmla="*/ 29 w 29"/>
                  <a:gd name="T7" fmla="*/ 23 h 30"/>
                  <a:gd name="T8" fmla="*/ 29 w 29"/>
                  <a:gd name="T9" fmla="*/ 30 h 30"/>
                  <a:gd name="T10" fmla="*/ 0 w 29"/>
                  <a:gd name="T11" fmla="*/ 0 h 30"/>
                  <a:gd name="T12" fmla="*/ 0 w 29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0" y="0"/>
                    </a:moveTo>
                    <a:lnTo>
                      <a:pt x="0" y="0"/>
                    </a:lnTo>
                    <a:lnTo>
                      <a:pt x="29" y="23"/>
                    </a:lnTo>
                    <a:lnTo>
                      <a:pt x="29" y="23"/>
                    </a:lnTo>
                    <a:lnTo>
                      <a:pt x="29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0" name="Freeform 749"/>
              <p:cNvSpPr>
                <a:spLocks/>
              </p:cNvSpPr>
              <p:nvPr/>
            </p:nvSpPr>
            <p:spPr bwMode="auto">
              <a:xfrm>
                <a:off x="4406" y="3586"/>
                <a:ext cx="14" cy="15"/>
              </a:xfrm>
              <a:custGeom>
                <a:avLst/>
                <a:gdLst>
                  <a:gd name="T0" fmla="*/ 0 w 29"/>
                  <a:gd name="T1" fmla="*/ 0 h 30"/>
                  <a:gd name="T2" fmla="*/ 0 w 29"/>
                  <a:gd name="T3" fmla="*/ 0 h 30"/>
                  <a:gd name="T4" fmla="*/ 29 w 29"/>
                  <a:gd name="T5" fmla="*/ 23 h 30"/>
                  <a:gd name="T6" fmla="*/ 29 w 29"/>
                  <a:gd name="T7" fmla="*/ 23 h 30"/>
                  <a:gd name="T8" fmla="*/ 29 w 29"/>
                  <a:gd name="T9" fmla="*/ 30 h 30"/>
                  <a:gd name="T10" fmla="*/ 0 w 29"/>
                  <a:gd name="T11" fmla="*/ 0 h 30"/>
                  <a:gd name="T12" fmla="*/ 0 w 29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0" y="0"/>
                    </a:moveTo>
                    <a:lnTo>
                      <a:pt x="0" y="0"/>
                    </a:lnTo>
                    <a:lnTo>
                      <a:pt x="29" y="23"/>
                    </a:lnTo>
                    <a:lnTo>
                      <a:pt x="29" y="23"/>
                    </a:lnTo>
                    <a:lnTo>
                      <a:pt x="29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1" name="Freeform 750"/>
              <p:cNvSpPr>
                <a:spLocks/>
              </p:cNvSpPr>
              <p:nvPr/>
            </p:nvSpPr>
            <p:spPr bwMode="auto">
              <a:xfrm>
                <a:off x="4406" y="3583"/>
                <a:ext cx="14" cy="15"/>
              </a:xfrm>
              <a:custGeom>
                <a:avLst/>
                <a:gdLst>
                  <a:gd name="T0" fmla="*/ 0 w 29"/>
                  <a:gd name="T1" fmla="*/ 7 h 30"/>
                  <a:gd name="T2" fmla="*/ 0 w 29"/>
                  <a:gd name="T3" fmla="*/ 7 h 30"/>
                  <a:gd name="T4" fmla="*/ 0 w 29"/>
                  <a:gd name="T5" fmla="*/ 0 h 30"/>
                  <a:gd name="T6" fmla="*/ 0 w 29"/>
                  <a:gd name="T7" fmla="*/ 0 h 30"/>
                  <a:gd name="T8" fmla="*/ 29 w 29"/>
                  <a:gd name="T9" fmla="*/ 30 h 30"/>
                  <a:gd name="T10" fmla="*/ 0 w 29"/>
                  <a:gd name="T11" fmla="*/ 7 h 30"/>
                  <a:gd name="T12" fmla="*/ 0 w 29"/>
                  <a:gd name="T13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" y="3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2" name="Freeform 751"/>
              <p:cNvSpPr>
                <a:spLocks/>
              </p:cNvSpPr>
              <p:nvPr/>
            </p:nvSpPr>
            <p:spPr bwMode="auto">
              <a:xfrm>
                <a:off x="4406" y="3583"/>
                <a:ext cx="14" cy="15"/>
              </a:xfrm>
              <a:custGeom>
                <a:avLst/>
                <a:gdLst>
                  <a:gd name="T0" fmla="*/ 0 w 29"/>
                  <a:gd name="T1" fmla="*/ 7 h 30"/>
                  <a:gd name="T2" fmla="*/ 0 w 29"/>
                  <a:gd name="T3" fmla="*/ 7 h 30"/>
                  <a:gd name="T4" fmla="*/ 0 w 29"/>
                  <a:gd name="T5" fmla="*/ 0 h 30"/>
                  <a:gd name="T6" fmla="*/ 0 w 29"/>
                  <a:gd name="T7" fmla="*/ 0 h 30"/>
                  <a:gd name="T8" fmla="*/ 29 w 29"/>
                  <a:gd name="T9" fmla="*/ 30 h 30"/>
                  <a:gd name="T10" fmla="*/ 0 w 29"/>
                  <a:gd name="T11" fmla="*/ 7 h 30"/>
                  <a:gd name="T12" fmla="*/ 0 w 29"/>
                  <a:gd name="T13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" y="3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3" name="Freeform 752"/>
              <p:cNvSpPr>
                <a:spLocks/>
              </p:cNvSpPr>
              <p:nvPr/>
            </p:nvSpPr>
            <p:spPr bwMode="auto">
              <a:xfrm>
                <a:off x="4410" y="3575"/>
                <a:ext cx="25" cy="19"/>
              </a:xfrm>
              <a:custGeom>
                <a:avLst/>
                <a:gdLst>
                  <a:gd name="T0" fmla="*/ 0 w 51"/>
                  <a:gd name="T1" fmla="*/ 0 h 37"/>
                  <a:gd name="T2" fmla="*/ 0 w 51"/>
                  <a:gd name="T3" fmla="*/ 0 h 37"/>
                  <a:gd name="T4" fmla="*/ 51 w 51"/>
                  <a:gd name="T5" fmla="*/ 30 h 37"/>
                  <a:gd name="T6" fmla="*/ 51 w 51"/>
                  <a:gd name="T7" fmla="*/ 30 h 37"/>
                  <a:gd name="T8" fmla="*/ 36 w 51"/>
                  <a:gd name="T9" fmla="*/ 37 h 37"/>
                  <a:gd name="T10" fmla="*/ 0 w 51"/>
                  <a:gd name="T11" fmla="*/ 0 h 37"/>
                  <a:gd name="T12" fmla="*/ 0 w 51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7">
                    <a:moveTo>
                      <a:pt x="0" y="0"/>
                    </a:moveTo>
                    <a:lnTo>
                      <a:pt x="0" y="0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36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4" name="Freeform 753"/>
              <p:cNvSpPr>
                <a:spLocks/>
              </p:cNvSpPr>
              <p:nvPr/>
            </p:nvSpPr>
            <p:spPr bwMode="auto">
              <a:xfrm>
                <a:off x="4410" y="3575"/>
                <a:ext cx="25" cy="19"/>
              </a:xfrm>
              <a:custGeom>
                <a:avLst/>
                <a:gdLst>
                  <a:gd name="T0" fmla="*/ 0 w 51"/>
                  <a:gd name="T1" fmla="*/ 0 h 37"/>
                  <a:gd name="T2" fmla="*/ 0 w 51"/>
                  <a:gd name="T3" fmla="*/ 0 h 37"/>
                  <a:gd name="T4" fmla="*/ 51 w 51"/>
                  <a:gd name="T5" fmla="*/ 30 h 37"/>
                  <a:gd name="T6" fmla="*/ 51 w 51"/>
                  <a:gd name="T7" fmla="*/ 30 h 37"/>
                  <a:gd name="T8" fmla="*/ 36 w 51"/>
                  <a:gd name="T9" fmla="*/ 37 h 37"/>
                  <a:gd name="T10" fmla="*/ 0 w 51"/>
                  <a:gd name="T11" fmla="*/ 0 h 37"/>
                  <a:gd name="T12" fmla="*/ 0 w 51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7">
                    <a:moveTo>
                      <a:pt x="0" y="0"/>
                    </a:moveTo>
                    <a:lnTo>
                      <a:pt x="0" y="0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36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5" name="Freeform 754"/>
              <p:cNvSpPr>
                <a:spLocks/>
              </p:cNvSpPr>
              <p:nvPr/>
            </p:nvSpPr>
            <p:spPr bwMode="auto">
              <a:xfrm>
                <a:off x="4410" y="3572"/>
                <a:ext cx="25" cy="18"/>
              </a:xfrm>
              <a:custGeom>
                <a:avLst/>
                <a:gdLst>
                  <a:gd name="T0" fmla="*/ 0 w 51"/>
                  <a:gd name="T1" fmla="*/ 7 h 37"/>
                  <a:gd name="T2" fmla="*/ 0 w 51"/>
                  <a:gd name="T3" fmla="*/ 7 h 37"/>
                  <a:gd name="T4" fmla="*/ 14 w 51"/>
                  <a:gd name="T5" fmla="*/ 0 h 37"/>
                  <a:gd name="T6" fmla="*/ 14 w 51"/>
                  <a:gd name="T7" fmla="*/ 0 h 37"/>
                  <a:gd name="T8" fmla="*/ 51 w 51"/>
                  <a:gd name="T9" fmla="*/ 37 h 37"/>
                  <a:gd name="T10" fmla="*/ 0 w 51"/>
                  <a:gd name="T11" fmla="*/ 7 h 37"/>
                  <a:gd name="T12" fmla="*/ 0 w 51"/>
                  <a:gd name="T13" fmla="*/ 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7">
                    <a:moveTo>
                      <a:pt x="0" y="7"/>
                    </a:moveTo>
                    <a:lnTo>
                      <a:pt x="0" y="7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51" y="3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6" name="Freeform 755"/>
              <p:cNvSpPr>
                <a:spLocks/>
              </p:cNvSpPr>
              <p:nvPr/>
            </p:nvSpPr>
            <p:spPr bwMode="auto">
              <a:xfrm>
                <a:off x="4410" y="3572"/>
                <a:ext cx="25" cy="18"/>
              </a:xfrm>
              <a:custGeom>
                <a:avLst/>
                <a:gdLst>
                  <a:gd name="T0" fmla="*/ 0 w 51"/>
                  <a:gd name="T1" fmla="*/ 7 h 37"/>
                  <a:gd name="T2" fmla="*/ 0 w 51"/>
                  <a:gd name="T3" fmla="*/ 7 h 37"/>
                  <a:gd name="T4" fmla="*/ 14 w 51"/>
                  <a:gd name="T5" fmla="*/ 0 h 37"/>
                  <a:gd name="T6" fmla="*/ 14 w 51"/>
                  <a:gd name="T7" fmla="*/ 0 h 37"/>
                  <a:gd name="T8" fmla="*/ 51 w 51"/>
                  <a:gd name="T9" fmla="*/ 37 h 37"/>
                  <a:gd name="T10" fmla="*/ 0 w 51"/>
                  <a:gd name="T11" fmla="*/ 7 h 37"/>
                  <a:gd name="T12" fmla="*/ 0 w 51"/>
                  <a:gd name="T13" fmla="*/ 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7">
                    <a:moveTo>
                      <a:pt x="0" y="7"/>
                    </a:moveTo>
                    <a:lnTo>
                      <a:pt x="0" y="7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51" y="3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7" name="Freeform 756"/>
              <p:cNvSpPr>
                <a:spLocks/>
              </p:cNvSpPr>
              <p:nvPr/>
            </p:nvSpPr>
            <p:spPr bwMode="auto">
              <a:xfrm>
                <a:off x="4524" y="3462"/>
                <a:ext cx="26" cy="19"/>
              </a:xfrm>
              <a:custGeom>
                <a:avLst/>
                <a:gdLst>
                  <a:gd name="T0" fmla="*/ 0 w 51"/>
                  <a:gd name="T1" fmla="*/ 0 h 38"/>
                  <a:gd name="T2" fmla="*/ 0 w 51"/>
                  <a:gd name="T3" fmla="*/ 0 h 38"/>
                  <a:gd name="T4" fmla="*/ 51 w 51"/>
                  <a:gd name="T5" fmla="*/ 30 h 38"/>
                  <a:gd name="T6" fmla="*/ 51 w 51"/>
                  <a:gd name="T7" fmla="*/ 30 h 38"/>
                  <a:gd name="T8" fmla="*/ 37 w 51"/>
                  <a:gd name="T9" fmla="*/ 38 h 38"/>
                  <a:gd name="T10" fmla="*/ 0 w 51"/>
                  <a:gd name="T11" fmla="*/ 0 h 38"/>
                  <a:gd name="T12" fmla="*/ 0 w 51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8">
                    <a:moveTo>
                      <a:pt x="0" y="0"/>
                    </a:moveTo>
                    <a:lnTo>
                      <a:pt x="0" y="0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37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8" name="Freeform 757"/>
              <p:cNvSpPr>
                <a:spLocks/>
              </p:cNvSpPr>
              <p:nvPr/>
            </p:nvSpPr>
            <p:spPr bwMode="auto">
              <a:xfrm>
                <a:off x="4524" y="3462"/>
                <a:ext cx="26" cy="19"/>
              </a:xfrm>
              <a:custGeom>
                <a:avLst/>
                <a:gdLst>
                  <a:gd name="T0" fmla="*/ 0 w 51"/>
                  <a:gd name="T1" fmla="*/ 0 h 38"/>
                  <a:gd name="T2" fmla="*/ 0 w 51"/>
                  <a:gd name="T3" fmla="*/ 0 h 38"/>
                  <a:gd name="T4" fmla="*/ 51 w 51"/>
                  <a:gd name="T5" fmla="*/ 30 h 38"/>
                  <a:gd name="T6" fmla="*/ 51 w 51"/>
                  <a:gd name="T7" fmla="*/ 30 h 38"/>
                  <a:gd name="T8" fmla="*/ 37 w 51"/>
                  <a:gd name="T9" fmla="*/ 38 h 38"/>
                  <a:gd name="T10" fmla="*/ 0 w 51"/>
                  <a:gd name="T11" fmla="*/ 0 h 38"/>
                  <a:gd name="T12" fmla="*/ 0 w 51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8">
                    <a:moveTo>
                      <a:pt x="0" y="0"/>
                    </a:moveTo>
                    <a:lnTo>
                      <a:pt x="0" y="0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37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9" name="Freeform 758"/>
              <p:cNvSpPr>
                <a:spLocks/>
              </p:cNvSpPr>
              <p:nvPr/>
            </p:nvSpPr>
            <p:spPr bwMode="auto">
              <a:xfrm>
                <a:off x="4524" y="3454"/>
                <a:ext cx="26" cy="23"/>
              </a:xfrm>
              <a:custGeom>
                <a:avLst/>
                <a:gdLst>
                  <a:gd name="T0" fmla="*/ 0 w 51"/>
                  <a:gd name="T1" fmla="*/ 15 h 45"/>
                  <a:gd name="T2" fmla="*/ 0 w 51"/>
                  <a:gd name="T3" fmla="*/ 15 h 45"/>
                  <a:gd name="T4" fmla="*/ 7 w 51"/>
                  <a:gd name="T5" fmla="*/ 0 h 45"/>
                  <a:gd name="T6" fmla="*/ 7 w 51"/>
                  <a:gd name="T7" fmla="*/ 0 h 45"/>
                  <a:gd name="T8" fmla="*/ 51 w 51"/>
                  <a:gd name="T9" fmla="*/ 45 h 45"/>
                  <a:gd name="T10" fmla="*/ 0 w 51"/>
                  <a:gd name="T11" fmla="*/ 15 h 45"/>
                  <a:gd name="T12" fmla="*/ 0 w 51"/>
                  <a:gd name="T13" fmla="*/ 1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5">
                    <a:moveTo>
                      <a:pt x="0" y="15"/>
                    </a:moveTo>
                    <a:lnTo>
                      <a:pt x="0" y="15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1" y="45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0" name="Freeform 759"/>
              <p:cNvSpPr>
                <a:spLocks/>
              </p:cNvSpPr>
              <p:nvPr/>
            </p:nvSpPr>
            <p:spPr bwMode="auto">
              <a:xfrm>
                <a:off x="4524" y="3454"/>
                <a:ext cx="26" cy="23"/>
              </a:xfrm>
              <a:custGeom>
                <a:avLst/>
                <a:gdLst>
                  <a:gd name="T0" fmla="*/ 0 w 51"/>
                  <a:gd name="T1" fmla="*/ 15 h 45"/>
                  <a:gd name="T2" fmla="*/ 0 w 51"/>
                  <a:gd name="T3" fmla="*/ 15 h 45"/>
                  <a:gd name="T4" fmla="*/ 7 w 51"/>
                  <a:gd name="T5" fmla="*/ 0 h 45"/>
                  <a:gd name="T6" fmla="*/ 7 w 51"/>
                  <a:gd name="T7" fmla="*/ 0 h 45"/>
                  <a:gd name="T8" fmla="*/ 51 w 51"/>
                  <a:gd name="T9" fmla="*/ 45 h 45"/>
                  <a:gd name="T10" fmla="*/ 0 w 51"/>
                  <a:gd name="T11" fmla="*/ 15 h 45"/>
                  <a:gd name="T12" fmla="*/ 0 w 51"/>
                  <a:gd name="T13" fmla="*/ 1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5">
                    <a:moveTo>
                      <a:pt x="0" y="15"/>
                    </a:moveTo>
                    <a:lnTo>
                      <a:pt x="0" y="15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1" y="45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1" name="Freeform 760"/>
              <p:cNvSpPr>
                <a:spLocks/>
              </p:cNvSpPr>
              <p:nvPr/>
            </p:nvSpPr>
            <p:spPr bwMode="auto">
              <a:xfrm>
                <a:off x="4535" y="3454"/>
                <a:ext cx="19" cy="16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37 w 37"/>
                  <a:gd name="T5" fmla="*/ 22 h 30"/>
                  <a:gd name="T6" fmla="*/ 37 w 37"/>
                  <a:gd name="T7" fmla="*/ 22 h 30"/>
                  <a:gd name="T8" fmla="*/ 37 w 37"/>
                  <a:gd name="T9" fmla="*/ 30 h 30"/>
                  <a:gd name="T10" fmla="*/ 0 w 37"/>
                  <a:gd name="T11" fmla="*/ 0 h 30"/>
                  <a:gd name="T12" fmla="*/ 0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0"/>
                    </a:moveTo>
                    <a:lnTo>
                      <a:pt x="0" y="0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37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2" name="Freeform 761"/>
              <p:cNvSpPr>
                <a:spLocks/>
              </p:cNvSpPr>
              <p:nvPr/>
            </p:nvSpPr>
            <p:spPr bwMode="auto">
              <a:xfrm>
                <a:off x="4535" y="3454"/>
                <a:ext cx="19" cy="16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37 w 37"/>
                  <a:gd name="T5" fmla="*/ 22 h 30"/>
                  <a:gd name="T6" fmla="*/ 37 w 37"/>
                  <a:gd name="T7" fmla="*/ 22 h 30"/>
                  <a:gd name="T8" fmla="*/ 37 w 37"/>
                  <a:gd name="T9" fmla="*/ 30 h 30"/>
                  <a:gd name="T10" fmla="*/ 0 w 37"/>
                  <a:gd name="T11" fmla="*/ 0 h 30"/>
                  <a:gd name="T12" fmla="*/ 0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0"/>
                    </a:moveTo>
                    <a:lnTo>
                      <a:pt x="0" y="0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37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3" name="Freeform 762"/>
              <p:cNvSpPr>
                <a:spLocks/>
              </p:cNvSpPr>
              <p:nvPr/>
            </p:nvSpPr>
            <p:spPr bwMode="auto">
              <a:xfrm>
                <a:off x="4535" y="3451"/>
                <a:ext cx="19" cy="15"/>
              </a:xfrm>
              <a:custGeom>
                <a:avLst/>
                <a:gdLst>
                  <a:gd name="T0" fmla="*/ 0 w 37"/>
                  <a:gd name="T1" fmla="*/ 7 h 29"/>
                  <a:gd name="T2" fmla="*/ 0 w 37"/>
                  <a:gd name="T3" fmla="*/ 7 h 29"/>
                  <a:gd name="T4" fmla="*/ 8 w 37"/>
                  <a:gd name="T5" fmla="*/ 0 h 29"/>
                  <a:gd name="T6" fmla="*/ 8 w 37"/>
                  <a:gd name="T7" fmla="*/ 0 h 29"/>
                  <a:gd name="T8" fmla="*/ 37 w 37"/>
                  <a:gd name="T9" fmla="*/ 29 h 29"/>
                  <a:gd name="T10" fmla="*/ 0 w 37"/>
                  <a:gd name="T11" fmla="*/ 7 h 29"/>
                  <a:gd name="T12" fmla="*/ 0 w 37"/>
                  <a:gd name="T13" fmla="*/ 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9">
                    <a:moveTo>
                      <a:pt x="0" y="7"/>
                    </a:moveTo>
                    <a:lnTo>
                      <a:pt x="0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37" y="29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4" name="Freeform 763"/>
              <p:cNvSpPr>
                <a:spLocks/>
              </p:cNvSpPr>
              <p:nvPr/>
            </p:nvSpPr>
            <p:spPr bwMode="auto">
              <a:xfrm>
                <a:off x="4535" y="3451"/>
                <a:ext cx="19" cy="15"/>
              </a:xfrm>
              <a:custGeom>
                <a:avLst/>
                <a:gdLst>
                  <a:gd name="T0" fmla="*/ 0 w 37"/>
                  <a:gd name="T1" fmla="*/ 7 h 29"/>
                  <a:gd name="T2" fmla="*/ 0 w 37"/>
                  <a:gd name="T3" fmla="*/ 7 h 29"/>
                  <a:gd name="T4" fmla="*/ 8 w 37"/>
                  <a:gd name="T5" fmla="*/ 0 h 29"/>
                  <a:gd name="T6" fmla="*/ 8 w 37"/>
                  <a:gd name="T7" fmla="*/ 0 h 29"/>
                  <a:gd name="T8" fmla="*/ 37 w 37"/>
                  <a:gd name="T9" fmla="*/ 29 h 29"/>
                  <a:gd name="T10" fmla="*/ 0 w 37"/>
                  <a:gd name="T11" fmla="*/ 7 h 29"/>
                  <a:gd name="T12" fmla="*/ 0 w 37"/>
                  <a:gd name="T13" fmla="*/ 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9">
                    <a:moveTo>
                      <a:pt x="0" y="7"/>
                    </a:moveTo>
                    <a:lnTo>
                      <a:pt x="0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37" y="29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5" name="Freeform 764"/>
              <p:cNvSpPr>
                <a:spLocks/>
              </p:cNvSpPr>
              <p:nvPr/>
            </p:nvSpPr>
            <p:spPr bwMode="auto">
              <a:xfrm>
                <a:off x="4535" y="3454"/>
                <a:ext cx="19" cy="16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37 w 37"/>
                  <a:gd name="T5" fmla="*/ 22 h 30"/>
                  <a:gd name="T6" fmla="*/ 37 w 37"/>
                  <a:gd name="T7" fmla="*/ 22 h 30"/>
                  <a:gd name="T8" fmla="*/ 37 w 37"/>
                  <a:gd name="T9" fmla="*/ 30 h 30"/>
                  <a:gd name="T10" fmla="*/ 0 w 37"/>
                  <a:gd name="T11" fmla="*/ 0 h 30"/>
                  <a:gd name="T12" fmla="*/ 0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0"/>
                    </a:moveTo>
                    <a:lnTo>
                      <a:pt x="0" y="0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37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6" name="Freeform 765"/>
              <p:cNvSpPr>
                <a:spLocks/>
              </p:cNvSpPr>
              <p:nvPr/>
            </p:nvSpPr>
            <p:spPr bwMode="auto">
              <a:xfrm>
                <a:off x="4535" y="3454"/>
                <a:ext cx="19" cy="16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37 w 37"/>
                  <a:gd name="T5" fmla="*/ 22 h 30"/>
                  <a:gd name="T6" fmla="*/ 37 w 37"/>
                  <a:gd name="T7" fmla="*/ 22 h 30"/>
                  <a:gd name="T8" fmla="*/ 37 w 37"/>
                  <a:gd name="T9" fmla="*/ 30 h 30"/>
                  <a:gd name="T10" fmla="*/ 0 w 37"/>
                  <a:gd name="T11" fmla="*/ 0 h 30"/>
                  <a:gd name="T12" fmla="*/ 0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0"/>
                    </a:moveTo>
                    <a:lnTo>
                      <a:pt x="0" y="0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37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7" name="Freeform 766"/>
              <p:cNvSpPr>
                <a:spLocks/>
              </p:cNvSpPr>
              <p:nvPr/>
            </p:nvSpPr>
            <p:spPr bwMode="auto">
              <a:xfrm>
                <a:off x="4535" y="3451"/>
                <a:ext cx="19" cy="15"/>
              </a:xfrm>
              <a:custGeom>
                <a:avLst/>
                <a:gdLst>
                  <a:gd name="T0" fmla="*/ 0 w 37"/>
                  <a:gd name="T1" fmla="*/ 7 h 29"/>
                  <a:gd name="T2" fmla="*/ 0 w 37"/>
                  <a:gd name="T3" fmla="*/ 7 h 29"/>
                  <a:gd name="T4" fmla="*/ 8 w 37"/>
                  <a:gd name="T5" fmla="*/ 0 h 29"/>
                  <a:gd name="T6" fmla="*/ 8 w 37"/>
                  <a:gd name="T7" fmla="*/ 0 h 29"/>
                  <a:gd name="T8" fmla="*/ 37 w 37"/>
                  <a:gd name="T9" fmla="*/ 29 h 29"/>
                  <a:gd name="T10" fmla="*/ 0 w 37"/>
                  <a:gd name="T11" fmla="*/ 7 h 29"/>
                  <a:gd name="T12" fmla="*/ 0 w 37"/>
                  <a:gd name="T13" fmla="*/ 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9">
                    <a:moveTo>
                      <a:pt x="0" y="7"/>
                    </a:moveTo>
                    <a:lnTo>
                      <a:pt x="0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37" y="29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8" name="Freeform 767"/>
              <p:cNvSpPr>
                <a:spLocks/>
              </p:cNvSpPr>
              <p:nvPr/>
            </p:nvSpPr>
            <p:spPr bwMode="auto">
              <a:xfrm>
                <a:off x="4535" y="3451"/>
                <a:ext cx="19" cy="15"/>
              </a:xfrm>
              <a:custGeom>
                <a:avLst/>
                <a:gdLst>
                  <a:gd name="T0" fmla="*/ 0 w 37"/>
                  <a:gd name="T1" fmla="*/ 7 h 29"/>
                  <a:gd name="T2" fmla="*/ 0 w 37"/>
                  <a:gd name="T3" fmla="*/ 7 h 29"/>
                  <a:gd name="T4" fmla="*/ 8 w 37"/>
                  <a:gd name="T5" fmla="*/ 0 h 29"/>
                  <a:gd name="T6" fmla="*/ 8 w 37"/>
                  <a:gd name="T7" fmla="*/ 0 h 29"/>
                  <a:gd name="T8" fmla="*/ 37 w 37"/>
                  <a:gd name="T9" fmla="*/ 29 h 29"/>
                  <a:gd name="T10" fmla="*/ 0 w 37"/>
                  <a:gd name="T11" fmla="*/ 7 h 29"/>
                  <a:gd name="T12" fmla="*/ 0 w 37"/>
                  <a:gd name="T13" fmla="*/ 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9">
                    <a:moveTo>
                      <a:pt x="0" y="7"/>
                    </a:moveTo>
                    <a:lnTo>
                      <a:pt x="0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37" y="29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9" name="Freeform 768"/>
              <p:cNvSpPr>
                <a:spLocks/>
              </p:cNvSpPr>
              <p:nvPr/>
            </p:nvSpPr>
            <p:spPr bwMode="auto">
              <a:xfrm>
                <a:off x="4542" y="3443"/>
                <a:ext cx="34" cy="19"/>
              </a:xfrm>
              <a:custGeom>
                <a:avLst/>
                <a:gdLst>
                  <a:gd name="T0" fmla="*/ 0 w 66"/>
                  <a:gd name="T1" fmla="*/ 0 h 37"/>
                  <a:gd name="T2" fmla="*/ 0 w 66"/>
                  <a:gd name="T3" fmla="*/ 0 h 37"/>
                  <a:gd name="T4" fmla="*/ 66 w 66"/>
                  <a:gd name="T5" fmla="*/ 15 h 37"/>
                  <a:gd name="T6" fmla="*/ 66 w 66"/>
                  <a:gd name="T7" fmla="*/ 15 h 37"/>
                  <a:gd name="T8" fmla="*/ 36 w 66"/>
                  <a:gd name="T9" fmla="*/ 37 h 37"/>
                  <a:gd name="T10" fmla="*/ 0 w 66"/>
                  <a:gd name="T11" fmla="*/ 0 h 37"/>
                  <a:gd name="T12" fmla="*/ 0 w 66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7">
                    <a:moveTo>
                      <a:pt x="0" y="0"/>
                    </a:moveTo>
                    <a:lnTo>
                      <a:pt x="0" y="0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36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0" name="Freeform 769"/>
              <p:cNvSpPr>
                <a:spLocks/>
              </p:cNvSpPr>
              <p:nvPr/>
            </p:nvSpPr>
            <p:spPr bwMode="auto">
              <a:xfrm>
                <a:off x="4542" y="3443"/>
                <a:ext cx="34" cy="19"/>
              </a:xfrm>
              <a:custGeom>
                <a:avLst/>
                <a:gdLst>
                  <a:gd name="T0" fmla="*/ 0 w 66"/>
                  <a:gd name="T1" fmla="*/ 0 h 37"/>
                  <a:gd name="T2" fmla="*/ 0 w 66"/>
                  <a:gd name="T3" fmla="*/ 0 h 37"/>
                  <a:gd name="T4" fmla="*/ 66 w 66"/>
                  <a:gd name="T5" fmla="*/ 15 h 37"/>
                  <a:gd name="T6" fmla="*/ 66 w 66"/>
                  <a:gd name="T7" fmla="*/ 15 h 37"/>
                  <a:gd name="T8" fmla="*/ 36 w 66"/>
                  <a:gd name="T9" fmla="*/ 37 h 37"/>
                  <a:gd name="T10" fmla="*/ 0 w 66"/>
                  <a:gd name="T11" fmla="*/ 0 h 37"/>
                  <a:gd name="T12" fmla="*/ 0 w 66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7">
                    <a:moveTo>
                      <a:pt x="0" y="0"/>
                    </a:moveTo>
                    <a:lnTo>
                      <a:pt x="0" y="0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36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1" name="Freeform 770"/>
              <p:cNvSpPr>
                <a:spLocks/>
              </p:cNvSpPr>
              <p:nvPr/>
            </p:nvSpPr>
            <p:spPr bwMode="auto">
              <a:xfrm>
                <a:off x="4542" y="3428"/>
                <a:ext cx="34" cy="23"/>
              </a:xfrm>
              <a:custGeom>
                <a:avLst/>
                <a:gdLst>
                  <a:gd name="T0" fmla="*/ 0 w 66"/>
                  <a:gd name="T1" fmla="*/ 30 h 45"/>
                  <a:gd name="T2" fmla="*/ 0 w 66"/>
                  <a:gd name="T3" fmla="*/ 30 h 45"/>
                  <a:gd name="T4" fmla="*/ 29 w 66"/>
                  <a:gd name="T5" fmla="*/ 0 h 45"/>
                  <a:gd name="T6" fmla="*/ 29 w 66"/>
                  <a:gd name="T7" fmla="*/ 0 h 45"/>
                  <a:gd name="T8" fmla="*/ 66 w 66"/>
                  <a:gd name="T9" fmla="*/ 45 h 45"/>
                  <a:gd name="T10" fmla="*/ 0 w 66"/>
                  <a:gd name="T11" fmla="*/ 30 h 45"/>
                  <a:gd name="T12" fmla="*/ 0 w 66"/>
                  <a:gd name="T13" fmla="*/ 3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45">
                    <a:moveTo>
                      <a:pt x="0" y="30"/>
                    </a:move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66" y="45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2" name="Freeform 771"/>
              <p:cNvSpPr>
                <a:spLocks/>
              </p:cNvSpPr>
              <p:nvPr/>
            </p:nvSpPr>
            <p:spPr bwMode="auto">
              <a:xfrm>
                <a:off x="4542" y="3428"/>
                <a:ext cx="34" cy="23"/>
              </a:xfrm>
              <a:custGeom>
                <a:avLst/>
                <a:gdLst>
                  <a:gd name="T0" fmla="*/ 0 w 66"/>
                  <a:gd name="T1" fmla="*/ 30 h 45"/>
                  <a:gd name="T2" fmla="*/ 0 w 66"/>
                  <a:gd name="T3" fmla="*/ 30 h 45"/>
                  <a:gd name="T4" fmla="*/ 29 w 66"/>
                  <a:gd name="T5" fmla="*/ 0 h 45"/>
                  <a:gd name="T6" fmla="*/ 29 w 66"/>
                  <a:gd name="T7" fmla="*/ 0 h 45"/>
                  <a:gd name="T8" fmla="*/ 66 w 66"/>
                  <a:gd name="T9" fmla="*/ 45 h 45"/>
                  <a:gd name="T10" fmla="*/ 0 w 66"/>
                  <a:gd name="T11" fmla="*/ 30 h 45"/>
                  <a:gd name="T12" fmla="*/ 0 w 66"/>
                  <a:gd name="T13" fmla="*/ 3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45">
                    <a:moveTo>
                      <a:pt x="0" y="30"/>
                    </a:move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66" y="45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3" name="Freeform 772"/>
              <p:cNvSpPr>
                <a:spLocks/>
              </p:cNvSpPr>
              <p:nvPr/>
            </p:nvSpPr>
            <p:spPr bwMode="auto">
              <a:xfrm>
                <a:off x="4568" y="3421"/>
                <a:ext cx="19" cy="15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37 w 37"/>
                  <a:gd name="T5" fmla="*/ 30 h 30"/>
                  <a:gd name="T6" fmla="*/ 37 w 37"/>
                  <a:gd name="T7" fmla="*/ 30 h 30"/>
                  <a:gd name="T8" fmla="*/ 29 w 37"/>
                  <a:gd name="T9" fmla="*/ 30 h 30"/>
                  <a:gd name="T10" fmla="*/ 0 w 37"/>
                  <a:gd name="T11" fmla="*/ 0 h 30"/>
                  <a:gd name="T12" fmla="*/ 0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0"/>
                    </a:moveTo>
                    <a:lnTo>
                      <a:pt x="0" y="0"/>
                    </a:lnTo>
                    <a:lnTo>
                      <a:pt x="37" y="30"/>
                    </a:lnTo>
                    <a:lnTo>
                      <a:pt x="37" y="30"/>
                    </a:lnTo>
                    <a:lnTo>
                      <a:pt x="29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4" name="Freeform 773"/>
              <p:cNvSpPr>
                <a:spLocks/>
              </p:cNvSpPr>
              <p:nvPr/>
            </p:nvSpPr>
            <p:spPr bwMode="auto">
              <a:xfrm>
                <a:off x="4568" y="3421"/>
                <a:ext cx="19" cy="15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37 w 37"/>
                  <a:gd name="T5" fmla="*/ 30 h 30"/>
                  <a:gd name="T6" fmla="*/ 37 w 37"/>
                  <a:gd name="T7" fmla="*/ 30 h 30"/>
                  <a:gd name="T8" fmla="*/ 29 w 37"/>
                  <a:gd name="T9" fmla="*/ 30 h 30"/>
                  <a:gd name="T10" fmla="*/ 0 w 37"/>
                  <a:gd name="T11" fmla="*/ 0 h 30"/>
                  <a:gd name="T12" fmla="*/ 0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0"/>
                    </a:moveTo>
                    <a:lnTo>
                      <a:pt x="0" y="0"/>
                    </a:lnTo>
                    <a:lnTo>
                      <a:pt x="37" y="30"/>
                    </a:lnTo>
                    <a:lnTo>
                      <a:pt x="37" y="30"/>
                    </a:lnTo>
                    <a:lnTo>
                      <a:pt x="29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5" name="Freeform 774"/>
              <p:cNvSpPr>
                <a:spLocks/>
              </p:cNvSpPr>
              <p:nvPr/>
            </p:nvSpPr>
            <p:spPr bwMode="auto">
              <a:xfrm>
                <a:off x="4568" y="3421"/>
                <a:ext cx="19" cy="15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0 w 37"/>
                  <a:gd name="T5" fmla="*/ 0 h 30"/>
                  <a:gd name="T6" fmla="*/ 0 w 37"/>
                  <a:gd name="T7" fmla="*/ 0 h 30"/>
                  <a:gd name="T8" fmla="*/ 37 w 37"/>
                  <a:gd name="T9" fmla="*/ 30 h 30"/>
                  <a:gd name="T10" fmla="*/ 0 w 37"/>
                  <a:gd name="T11" fmla="*/ 0 h 30"/>
                  <a:gd name="T12" fmla="*/ 0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7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6" name="Freeform 775"/>
              <p:cNvSpPr>
                <a:spLocks/>
              </p:cNvSpPr>
              <p:nvPr/>
            </p:nvSpPr>
            <p:spPr bwMode="auto">
              <a:xfrm>
                <a:off x="4568" y="3421"/>
                <a:ext cx="19" cy="15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0 w 37"/>
                  <a:gd name="T5" fmla="*/ 0 h 30"/>
                  <a:gd name="T6" fmla="*/ 0 w 37"/>
                  <a:gd name="T7" fmla="*/ 0 h 30"/>
                  <a:gd name="T8" fmla="*/ 37 w 37"/>
                  <a:gd name="T9" fmla="*/ 30 h 30"/>
                  <a:gd name="T10" fmla="*/ 0 w 37"/>
                  <a:gd name="T11" fmla="*/ 0 h 30"/>
                  <a:gd name="T12" fmla="*/ 0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7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7" name="Freeform 776"/>
              <p:cNvSpPr>
                <a:spLocks/>
              </p:cNvSpPr>
              <p:nvPr/>
            </p:nvSpPr>
            <p:spPr bwMode="auto">
              <a:xfrm>
                <a:off x="4568" y="3421"/>
                <a:ext cx="19" cy="15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37 w 37"/>
                  <a:gd name="T5" fmla="*/ 30 h 30"/>
                  <a:gd name="T6" fmla="*/ 37 w 37"/>
                  <a:gd name="T7" fmla="*/ 30 h 30"/>
                  <a:gd name="T8" fmla="*/ 29 w 37"/>
                  <a:gd name="T9" fmla="*/ 30 h 30"/>
                  <a:gd name="T10" fmla="*/ 0 w 37"/>
                  <a:gd name="T11" fmla="*/ 0 h 30"/>
                  <a:gd name="T12" fmla="*/ 0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0"/>
                    </a:moveTo>
                    <a:lnTo>
                      <a:pt x="0" y="0"/>
                    </a:lnTo>
                    <a:lnTo>
                      <a:pt x="37" y="30"/>
                    </a:lnTo>
                    <a:lnTo>
                      <a:pt x="37" y="30"/>
                    </a:lnTo>
                    <a:lnTo>
                      <a:pt x="29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8" name="Freeform 777"/>
              <p:cNvSpPr>
                <a:spLocks/>
              </p:cNvSpPr>
              <p:nvPr/>
            </p:nvSpPr>
            <p:spPr bwMode="auto">
              <a:xfrm>
                <a:off x="4568" y="3421"/>
                <a:ext cx="19" cy="15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37 w 37"/>
                  <a:gd name="T5" fmla="*/ 30 h 30"/>
                  <a:gd name="T6" fmla="*/ 37 w 37"/>
                  <a:gd name="T7" fmla="*/ 30 h 30"/>
                  <a:gd name="T8" fmla="*/ 29 w 37"/>
                  <a:gd name="T9" fmla="*/ 30 h 30"/>
                  <a:gd name="T10" fmla="*/ 0 w 37"/>
                  <a:gd name="T11" fmla="*/ 0 h 30"/>
                  <a:gd name="T12" fmla="*/ 0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0"/>
                    </a:moveTo>
                    <a:lnTo>
                      <a:pt x="0" y="0"/>
                    </a:lnTo>
                    <a:lnTo>
                      <a:pt x="37" y="30"/>
                    </a:lnTo>
                    <a:lnTo>
                      <a:pt x="37" y="30"/>
                    </a:lnTo>
                    <a:lnTo>
                      <a:pt x="29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9" name="Freeform 778"/>
              <p:cNvSpPr>
                <a:spLocks/>
              </p:cNvSpPr>
              <p:nvPr/>
            </p:nvSpPr>
            <p:spPr bwMode="auto">
              <a:xfrm>
                <a:off x="4568" y="3421"/>
                <a:ext cx="19" cy="15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0 w 37"/>
                  <a:gd name="T5" fmla="*/ 0 h 30"/>
                  <a:gd name="T6" fmla="*/ 0 w 37"/>
                  <a:gd name="T7" fmla="*/ 0 h 30"/>
                  <a:gd name="T8" fmla="*/ 37 w 37"/>
                  <a:gd name="T9" fmla="*/ 30 h 30"/>
                  <a:gd name="T10" fmla="*/ 0 w 37"/>
                  <a:gd name="T11" fmla="*/ 0 h 30"/>
                  <a:gd name="T12" fmla="*/ 0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7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0" name="Freeform 779"/>
              <p:cNvSpPr>
                <a:spLocks/>
              </p:cNvSpPr>
              <p:nvPr/>
            </p:nvSpPr>
            <p:spPr bwMode="auto">
              <a:xfrm>
                <a:off x="4568" y="3421"/>
                <a:ext cx="19" cy="15"/>
              </a:xfrm>
              <a:custGeom>
                <a:avLst/>
                <a:gdLst>
                  <a:gd name="T0" fmla="*/ 0 w 37"/>
                  <a:gd name="T1" fmla="*/ 0 h 30"/>
                  <a:gd name="T2" fmla="*/ 0 w 37"/>
                  <a:gd name="T3" fmla="*/ 0 h 30"/>
                  <a:gd name="T4" fmla="*/ 0 w 37"/>
                  <a:gd name="T5" fmla="*/ 0 h 30"/>
                  <a:gd name="T6" fmla="*/ 0 w 37"/>
                  <a:gd name="T7" fmla="*/ 0 h 30"/>
                  <a:gd name="T8" fmla="*/ 37 w 37"/>
                  <a:gd name="T9" fmla="*/ 30 h 30"/>
                  <a:gd name="T10" fmla="*/ 0 w 37"/>
                  <a:gd name="T11" fmla="*/ 0 h 30"/>
                  <a:gd name="T12" fmla="*/ 0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7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1" name="Freeform 780"/>
              <p:cNvSpPr>
                <a:spLocks/>
              </p:cNvSpPr>
              <p:nvPr/>
            </p:nvSpPr>
            <p:spPr bwMode="auto">
              <a:xfrm>
                <a:off x="4557" y="3379"/>
                <a:ext cx="56" cy="64"/>
              </a:xfrm>
              <a:custGeom>
                <a:avLst/>
                <a:gdLst>
                  <a:gd name="T0" fmla="*/ 110 w 110"/>
                  <a:gd name="T1" fmla="*/ 127 h 127"/>
                  <a:gd name="T2" fmla="*/ 110 w 110"/>
                  <a:gd name="T3" fmla="*/ 127 h 127"/>
                  <a:gd name="T4" fmla="*/ 29 w 110"/>
                  <a:gd name="T5" fmla="*/ 0 h 127"/>
                  <a:gd name="T6" fmla="*/ 29 w 110"/>
                  <a:gd name="T7" fmla="*/ 0 h 127"/>
                  <a:gd name="T8" fmla="*/ 0 w 110"/>
                  <a:gd name="T9" fmla="*/ 37 h 127"/>
                  <a:gd name="T10" fmla="*/ 110 w 110"/>
                  <a:gd name="T11" fmla="*/ 127 h 127"/>
                  <a:gd name="T12" fmla="*/ 110 w 110"/>
                  <a:gd name="T13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27">
                    <a:moveTo>
                      <a:pt x="110" y="127"/>
                    </a:moveTo>
                    <a:lnTo>
                      <a:pt x="110" y="127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37"/>
                    </a:lnTo>
                    <a:lnTo>
                      <a:pt x="110" y="127"/>
                    </a:lnTo>
                    <a:lnTo>
                      <a:pt x="110" y="127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2" name="Freeform 781"/>
              <p:cNvSpPr>
                <a:spLocks/>
              </p:cNvSpPr>
              <p:nvPr/>
            </p:nvSpPr>
            <p:spPr bwMode="auto">
              <a:xfrm>
                <a:off x="4557" y="3379"/>
                <a:ext cx="56" cy="64"/>
              </a:xfrm>
              <a:custGeom>
                <a:avLst/>
                <a:gdLst>
                  <a:gd name="T0" fmla="*/ 110 w 110"/>
                  <a:gd name="T1" fmla="*/ 127 h 127"/>
                  <a:gd name="T2" fmla="*/ 110 w 110"/>
                  <a:gd name="T3" fmla="*/ 127 h 127"/>
                  <a:gd name="T4" fmla="*/ 29 w 110"/>
                  <a:gd name="T5" fmla="*/ 0 h 127"/>
                  <a:gd name="T6" fmla="*/ 29 w 110"/>
                  <a:gd name="T7" fmla="*/ 0 h 127"/>
                  <a:gd name="T8" fmla="*/ 0 w 110"/>
                  <a:gd name="T9" fmla="*/ 37 h 127"/>
                  <a:gd name="T10" fmla="*/ 110 w 110"/>
                  <a:gd name="T11" fmla="*/ 127 h 127"/>
                  <a:gd name="T12" fmla="*/ 110 w 110"/>
                  <a:gd name="T13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27">
                    <a:moveTo>
                      <a:pt x="110" y="127"/>
                    </a:moveTo>
                    <a:lnTo>
                      <a:pt x="110" y="127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37"/>
                    </a:lnTo>
                    <a:lnTo>
                      <a:pt x="110" y="127"/>
                    </a:lnTo>
                    <a:lnTo>
                      <a:pt x="110" y="12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3" name="Freeform 782"/>
              <p:cNvSpPr>
                <a:spLocks/>
              </p:cNvSpPr>
              <p:nvPr/>
            </p:nvSpPr>
            <p:spPr bwMode="auto">
              <a:xfrm>
                <a:off x="4572" y="3379"/>
                <a:ext cx="55" cy="64"/>
              </a:xfrm>
              <a:custGeom>
                <a:avLst/>
                <a:gdLst>
                  <a:gd name="T0" fmla="*/ 81 w 110"/>
                  <a:gd name="T1" fmla="*/ 127 h 127"/>
                  <a:gd name="T2" fmla="*/ 81 w 110"/>
                  <a:gd name="T3" fmla="*/ 127 h 127"/>
                  <a:gd name="T4" fmla="*/ 110 w 110"/>
                  <a:gd name="T5" fmla="*/ 89 h 127"/>
                  <a:gd name="T6" fmla="*/ 110 w 110"/>
                  <a:gd name="T7" fmla="*/ 89 h 127"/>
                  <a:gd name="T8" fmla="*/ 0 w 110"/>
                  <a:gd name="T9" fmla="*/ 0 h 127"/>
                  <a:gd name="T10" fmla="*/ 81 w 110"/>
                  <a:gd name="T11" fmla="*/ 127 h 127"/>
                  <a:gd name="T12" fmla="*/ 81 w 110"/>
                  <a:gd name="T13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27">
                    <a:moveTo>
                      <a:pt x="81" y="127"/>
                    </a:moveTo>
                    <a:lnTo>
                      <a:pt x="81" y="127"/>
                    </a:lnTo>
                    <a:lnTo>
                      <a:pt x="110" y="89"/>
                    </a:lnTo>
                    <a:lnTo>
                      <a:pt x="110" y="89"/>
                    </a:lnTo>
                    <a:lnTo>
                      <a:pt x="0" y="0"/>
                    </a:lnTo>
                    <a:lnTo>
                      <a:pt x="81" y="127"/>
                    </a:lnTo>
                    <a:lnTo>
                      <a:pt x="81" y="127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4" name="Freeform 783"/>
              <p:cNvSpPr>
                <a:spLocks/>
              </p:cNvSpPr>
              <p:nvPr/>
            </p:nvSpPr>
            <p:spPr bwMode="auto">
              <a:xfrm>
                <a:off x="4572" y="3379"/>
                <a:ext cx="55" cy="64"/>
              </a:xfrm>
              <a:custGeom>
                <a:avLst/>
                <a:gdLst>
                  <a:gd name="T0" fmla="*/ 81 w 110"/>
                  <a:gd name="T1" fmla="*/ 127 h 127"/>
                  <a:gd name="T2" fmla="*/ 81 w 110"/>
                  <a:gd name="T3" fmla="*/ 127 h 127"/>
                  <a:gd name="T4" fmla="*/ 110 w 110"/>
                  <a:gd name="T5" fmla="*/ 89 h 127"/>
                  <a:gd name="T6" fmla="*/ 110 w 110"/>
                  <a:gd name="T7" fmla="*/ 89 h 127"/>
                  <a:gd name="T8" fmla="*/ 0 w 110"/>
                  <a:gd name="T9" fmla="*/ 0 h 127"/>
                  <a:gd name="T10" fmla="*/ 81 w 110"/>
                  <a:gd name="T11" fmla="*/ 127 h 127"/>
                  <a:gd name="T12" fmla="*/ 81 w 110"/>
                  <a:gd name="T13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27">
                    <a:moveTo>
                      <a:pt x="81" y="127"/>
                    </a:moveTo>
                    <a:lnTo>
                      <a:pt x="81" y="127"/>
                    </a:lnTo>
                    <a:lnTo>
                      <a:pt x="110" y="89"/>
                    </a:lnTo>
                    <a:lnTo>
                      <a:pt x="110" y="89"/>
                    </a:lnTo>
                    <a:lnTo>
                      <a:pt x="0" y="0"/>
                    </a:lnTo>
                    <a:lnTo>
                      <a:pt x="81" y="127"/>
                    </a:lnTo>
                    <a:lnTo>
                      <a:pt x="81" y="12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5" name="Freeform 784"/>
              <p:cNvSpPr>
                <a:spLocks/>
              </p:cNvSpPr>
              <p:nvPr/>
            </p:nvSpPr>
            <p:spPr bwMode="auto">
              <a:xfrm>
                <a:off x="4572" y="3361"/>
                <a:ext cx="55" cy="63"/>
              </a:xfrm>
              <a:custGeom>
                <a:avLst/>
                <a:gdLst>
                  <a:gd name="T0" fmla="*/ 110 w 110"/>
                  <a:gd name="T1" fmla="*/ 126 h 126"/>
                  <a:gd name="T2" fmla="*/ 110 w 110"/>
                  <a:gd name="T3" fmla="*/ 126 h 126"/>
                  <a:gd name="T4" fmla="*/ 30 w 110"/>
                  <a:gd name="T5" fmla="*/ 0 h 126"/>
                  <a:gd name="T6" fmla="*/ 30 w 110"/>
                  <a:gd name="T7" fmla="*/ 0 h 126"/>
                  <a:gd name="T8" fmla="*/ 0 w 110"/>
                  <a:gd name="T9" fmla="*/ 37 h 126"/>
                  <a:gd name="T10" fmla="*/ 110 w 110"/>
                  <a:gd name="T11" fmla="*/ 126 h 126"/>
                  <a:gd name="T12" fmla="*/ 110 w 110"/>
                  <a:gd name="T13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26">
                    <a:moveTo>
                      <a:pt x="110" y="126"/>
                    </a:moveTo>
                    <a:lnTo>
                      <a:pt x="110" y="126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0" y="37"/>
                    </a:lnTo>
                    <a:lnTo>
                      <a:pt x="110" y="126"/>
                    </a:lnTo>
                    <a:lnTo>
                      <a:pt x="110" y="126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6" name="Freeform 785"/>
              <p:cNvSpPr>
                <a:spLocks/>
              </p:cNvSpPr>
              <p:nvPr/>
            </p:nvSpPr>
            <p:spPr bwMode="auto">
              <a:xfrm>
                <a:off x="4572" y="3361"/>
                <a:ext cx="55" cy="63"/>
              </a:xfrm>
              <a:custGeom>
                <a:avLst/>
                <a:gdLst>
                  <a:gd name="T0" fmla="*/ 110 w 110"/>
                  <a:gd name="T1" fmla="*/ 126 h 126"/>
                  <a:gd name="T2" fmla="*/ 110 w 110"/>
                  <a:gd name="T3" fmla="*/ 126 h 126"/>
                  <a:gd name="T4" fmla="*/ 30 w 110"/>
                  <a:gd name="T5" fmla="*/ 0 h 126"/>
                  <a:gd name="T6" fmla="*/ 30 w 110"/>
                  <a:gd name="T7" fmla="*/ 0 h 126"/>
                  <a:gd name="T8" fmla="*/ 0 w 110"/>
                  <a:gd name="T9" fmla="*/ 37 h 126"/>
                  <a:gd name="T10" fmla="*/ 110 w 110"/>
                  <a:gd name="T11" fmla="*/ 126 h 126"/>
                  <a:gd name="T12" fmla="*/ 110 w 110"/>
                  <a:gd name="T13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26">
                    <a:moveTo>
                      <a:pt x="110" y="126"/>
                    </a:moveTo>
                    <a:lnTo>
                      <a:pt x="110" y="126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0" y="37"/>
                    </a:lnTo>
                    <a:lnTo>
                      <a:pt x="110" y="126"/>
                    </a:lnTo>
                    <a:lnTo>
                      <a:pt x="110" y="126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7" name="Freeform 786"/>
              <p:cNvSpPr>
                <a:spLocks/>
              </p:cNvSpPr>
              <p:nvPr/>
            </p:nvSpPr>
            <p:spPr bwMode="auto">
              <a:xfrm>
                <a:off x="4587" y="3361"/>
                <a:ext cx="55" cy="63"/>
              </a:xfrm>
              <a:custGeom>
                <a:avLst/>
                <a:gdLst>
                  <a:gd name="T0" fmla="*/ 80 w 109"/>
                  <a:gd name="T1" fmla="*/ 126 h 126"/>
                  <a:gd name="T2" fmla="*/ 80 w 109"/>
                  <a:gd name="T3" fmla="*/ 126 h 126"/>
                  <a:gd name="T4" fmla="*/ 109 w 109"/>
                  <a:gd name="T5" fmla="*/ 89 h 126"/>
                  <a:gd name="T6" fmla="*/ 109 w 109"/>
                  <a:gd name="T7" fmla="*/ 89 h 126"/>
                  <a:gd name="T8" fmla="*/ 0 w 109"/>
                  <a:gd name="T9" fmla="*/ 0 h 126"/>
                  <a:gd name="T10" fmla="*/ 80 w 109"/>
                  <a:gd name="T11" fmla="*/ 126 h 126"/>
                  <a:gd name="T12" fmla="*/ 80 w 109"/>
                  <a:gd name="T13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9" h="126">
                    <a:moveTo>
                      <a:pt x="80" y="126"/>
                    </a:moveTo>
                    <a:lnTo>
                      <a:pt x="80" y="126"/>
                    </a:lnTo>
                    <a:lnTo>
                      <a:pt x="109" y="89"/>
                    </a:lnTo>
                    <a:lnTo>
                      <a:pt x="109" y="89"/>
                    </a:lnTo>
                    <a:lnTo>
                      <a:pt x="0" y="0"/>
                    </a:lnTo>
                    <a:lnTo>
                      <a:pt x="80" y="126"/>
                    </a:lnTo>
                    <a:lnTo>
                      <a:pt x="80" y="126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8" name="Freeform 787"/>
              <p:cNvSpPr>
                <a:spLocks/>
              </p:cNvSpPr>
              <p:nvPr/>
            </p:nvSpPr>
            <p:spPr bwMode="auto">
              <a:xfrm>
                <a:off x="4587" y="3361"/>
                <a:ext cx="55" cy="63"/>
              </a:xfrm>
              <a:custGeom>
                <a:avLst/>
                <a:gdLst>
                  <a:gd name="T0" fmla="*/ 80 w 109"/>
                  <a:gd name="T1" fmla="*/ 126 h 126"/>
                  <a:gd name="T2" fmla="*/ 80 w 109"/>
                  <a:gd name="T3" fmla="*/ 126 h 126"/>
                  <a:gd name="T4" fmla="*/ 109 w 109"/>
                  <a:gd name="T5" fmla="*/ 89 h 126"/>
                  <a:gd name="T6" fmla="*/ 109 w 109"/>
                  <a:gd name="T7" fmla="*/ 89 h 126"/>
                  <a:gd name="T8" fmla="*/ 0 w 109"/>
                  <a:gd name="T9" fmla="*/ 0 h 126"/>
                  <a:gd name="T10" fmla="*/ 80 w 109"/>
                  <a:gd name="T11" fmla="*/ 126 h 126"/>
                  <a:gd name="T12" fmla="*/ 80 w 109"/>
                  <a:gd name="T13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9" h="126">
                    <a:moveTo>
                      <a:pt x="80" y="126"/>
                    </a:moveTo>
                    <a:lnTo>
                      <a:pt x="80" y="126"/>
                    </a:lnTo>
                    <a:lnTo>
                      <a:pt x="109" y="89"/>
                    </a:lnTo>
                    <a:lnTo>
                      <a:pt x="109" y="89"/>
                    </a:lnTo>
                    <a:lnTo>
                      <a:pt x="0" y="0"/>
                    </a:lnTo>
                    <a:lnTo>
                      <a:pt x="80" y="126"/>
                    </a:lnTo>
                    <a:lnTo>
                      <a:pt x="80" y="126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9" name="Freeform 788"/>
              <p:cNvSpPr>
                <a:spLocks/>
              </p:cNvSpPr>
              <p:nvPr/>
            </p:nvSpPr>
            <p:spPr bwMode="auto">
              <a:xfrm>
                <a:off x="4609" y="3372"/>
                <a:ext cx="22" cy="11"/>
              </a:xfrm>
              <a:custGeom>
                <a:avLst/>
                <a:gdLst>
                  <a:gd name="T0" fmla="*/ 0 w 44"/>
                  <a:gd name="T1" fmla="*/ 0 h 22"/>
                  <a:gd name="T2" fmla="*/ 0 w 44"/>
                  <a:gd name="T3" fmla="*/ 0 h 22"/>
                  <a:gd name="T4" fmla="*/ 44 w 44"/>
                  <a:gd name="T5" fmla="*/ 15 h 22"/>
                  <a:gd name="T6" fmla="*/ 44 w 44"/>
                  <a:gd name="T7" fmla="*/ 15 h 22"/>
                  <a:gd name="T8" fmla="*/ 37 w 44"/>
                  <a:gd name="T9" fmla="*/ 22 h 22"/>
                  <a:gd name="T10" fmla="*/ 0 w 44"/>
                  <a:gd name="T11" fmla="*/ 0 h 22"/>
                  <a:gd name="T12" fmla="*/ 0 w 44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0"/>
                    </a:move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37" y="2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0" name="Freeform 789"/>
              <p:cNvSpPr>
                <a:spLocks/>
              </p:cNvSpPr>
              <p:nvPr/>
            </p:nvSpPr>
            <p:spPr bwMode="auto">
              <a:xfrm>
                <a:off x="4609" y="3372"/>
                <a:ext cx="22" cy="11"/>
              </a:xfrm>
              <a:custGeom>
                <a:avLst/>
                <a:gdLst>
                  <a:gd name="T0" fmla="*/ 0 w 44"/>
                  <a:gd name="T1" fmla="*/ 0 h 22"/>
                  <a:gd name="T2" fmla="*/ 0 w 44"/>
                  <a:gd name="T3" fmla="*/ 0 h 22"/>
                  <a:gd name="T4" fmla="*/ 44 w 44"/>
                  <a:gd name="T5" fmla="*/ 15 h 22"/>
                  <a:gd name="T6" fmla="*/ 44 w 44"/>
                  <a:gd name="T7" fmla="*/ 15 h 22"/>
                  <a:gd name="T8" fmla="*/ 37 w 44"/>
                  <a:gd name="T9" fmla="*/ 22 h 22"/>
                  <a:gd name="T10" fmla="*/ 0 w 44"/>
                  <a:gd name="T11" fmla="*/ 0 h 22"/>
                  <a:gd name="T12" fmla="*/ 0 w 44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0"/>
                    </a:move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37" y="2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1" name="Freeform 790"/>
              <p:cNvSpPr>
                <a:spLocks/>
              </p:cNvSpPr>
              <p:nvPr/>
            </p:nvSpPr>
            <p:spPr bwMode="auto">
              <a:xfrm>
                <a:off x="4609" y="3368"/>
                <a:ext cx="22" cy="11"/>
              </a:xfrm>
              <a:custGeom>
                <a:avLst/>
                <a:gdLst>
                  <a:gd name="T0" fmla="*/ 0 w 44"/>
                  <a:gd name="T1" fmla="*/ 7 h 22"/>
                  <a:gd name="T2" fmla="*/ 0 w 44"/>
                  <a:gd name="T3" fmla="*/ 7 h 22"/>
                  <a:gd name="T4" fmla="*/ 8 w 44"/>
                  <a:gd name="T5" fmla="*/ 0 h 22"/>
                  <a:gd name="T6" fmla="*/ 8 w 44"/>
                  <a:gd name="T7" fmla="*/ 0 h 22"/>
                  <a:gd name="T8" fmla="*/ 44 w 44"/>
                  <a:gd name="T9" fmla="*/ 22 h 22"/>
                  <a:gd name="T10" fmla="*/ 0 w 44"/>
                  <a:gd name="T11" fmla="*/ 7 h 22"/>
                  <a:gd name="T12" fmla="*/ 0 w 44"/>
                  <a:gd name="T1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7"/>
                    </a:moveTo>
                    <a:lnTo>
                      <a:pt x="0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4" y="22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2" name="Freeform 791"/>
              <p:cNvSpPr>
                <a:spLocks/>
              </p:cNvSpPr>
              <p:nvPr/>
            </p:nvSpPr>
            <p:spPr bwMode="auto">
              <a:xfrm>
                <a:off x="4609" y="3368"/>
                <a:ext cx="22" cy="11"/>
              </a:xfrm>
              <a:custGeom>
                <a:avLst/>
                <a:gdLst>
                  <a:gd name="T0" fmla="*/ 0 w 44"/>
                  <a:gd name="T1" fmla="*/ 7 h 22"/>
                  <a:gd name="T2" fmla="*/ 0 w 44"/>
                  <a:gd name="T3" fmla="*/ 7 h 22"/>
                  <a:gd name="T4" fmla="*/ 8 w 44"/>
                  <a:gd name="T5" fmla="*/ 0 h 22"/>
                  <a:gd name="T6" fmla="*/ 8 w 44"/>
                  <a:gd name="T7" fmla="*/ 0 h 22"/>
                  <a:gd name="T8" fmla="*/ 44 w 44"/>
                  <a:gd name="T9" fmla="*/ 22 h 22"/>
                  <a:gd name="T10" fmla="*/ 0 w 44"/>
                  <a:gd name="T11" fmla="*/ 7 h 22"/>
                  <a:gd name="T12" fmla="*/ 0 w 44"/>
                  <a:gd name="T1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7"/>
                    </a:moveTo>
                    <a:lnTo>
                      <a:pt x="0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4" y="22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3" name="Freeform 792"/>
              <p:cNvSpPr>
                <a:spLocks/>
              </p:cNvSpPr>
              <p:nvPr/>
            </p:nvSpPr>
            <p:spPr bwMode="auto">
              <a:xfrm>
                <a:off x="4609" y="3372"/>
                <a:ext cx="22" cy="11"/>
              </a:xfrm>
              <a:custGeom>
                <a:avLst/>
                <a:gdLst>
                  <a:gd name="T0" fmla="*/ 0 w 44"/>
                  <a:gd name="T1" fmla="*/ 0 h 22"/>
                  <a:gd name="T2" fmla="*/ 0 w 44"/>
                  <a:gd name="T3" fmla="*/ 0 h 22"/>
                  <a:gd name="T4" fmla="*/ 44 w 44"/>
                  <a:gd name="T5" fmla="*/ 15 h 22"/>
                  <a:gd name="T6" fmla="*/ 44 w 44"/>
                  <a:gd name="T7" fmla="*/ 15 h 22"/>
                  <a:gd name="T8" fmla="*/ 37 w 44"/>
                  <a:gd name="T9" fmla="*/ 22 h 22"/>
                  <a:gd name="T10" fmla="*/ 0 w 44"/>
                  <a:gd name="T11" fmla="*/ 0 h 22"/>
                  <a:gd name="T12" fmla="*/ 0 w 44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0"/>
                    </a:move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37" y="2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4" name="Freeform 793"/>
              <p:cNvSpPr>
                <a:spLocks/>
              </p:cNvSpPr>
              <p:nvPr/>
            </p:nvSpPr>
            <p:spPr bwMode="auto">
              <a:xfrm>
                <a:off x="4609" y="3372"/>
                <a:ext cx="22" cy="11"/>
              </a:xfrm>
              <a:custGeom>
                <a:avLst/>
                <a:gdLst>
                  <a:gd name="T0" fmla="*/ 0 w 44"/>
                  <a:gd name="T1" fmla="*/ 0 h 22"/>
                  <a:gd name="T2" fmla="*/ 0 w 44"/>
                  <a:gd name="T3" fmla="*/ 0 h 22"/>
                  <a:gd name="T4" fmla="*/ 44 w 44"/>
                  <a:gd name="T5" fmla="*/ 15 h 22"/>
                  <a:gd name="T6" fmla="*/ 44 w 44"/>
                  <a:gd name="T7" fmla="*/ 15 h 22"/>
                  <a:gd name="T8" fmla="*/ 37 w 44"/>
                  <a:gd name="T9" fmla="*/ 22 h 22"/>
                  <a:gd name="T10" fmla="*/ 0 w 44"/>
                  <a:gd name="T11" fmla="*/ 0 h 22"/>
                  <a:gd name="T12" fmla="*/ 0 w 44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0"/>
                    </a:move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37" y="2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5" name="Freeform 794"/>
              <p:cNvSpPr>
                <a:spLocks/>
              </p:cNvSpPr>
              <p:nvPr/>
            </p:nvSpPr>
            <p:spPr bwMode="auto">
              <a:xfrm>
                <a:off x="4609" y="3368"/>
                <a:ext cx="22" cy="11"/>
              </a:xfrm>
              <a:custGeom>
                <a:avLst/>
                <a:gdLst>
                  <a:gd name="T0" fmla="*/ 0 w 44"/>
                  <a:gd name="T1" fmla="*/ 7 h 22"/>
                  <a:gd name="T2" fmla="*/ 0 w 44"/>
                  <a:gd name="T3" fmla="*/ 7 h 22"/>
                  <a:gd name="T4" fmla="*/ 8 w 44"/>
                  <a:gd name="T5" fmla="*/ 0 h 22"/>
                  <a:gd name="T6" fmla="*/ 8 w 44"/>
                  <a:gd name="T7" fmla="*/ 0 h 22"/>
                  <a:gd name="T8" fmla="*/ 44 w 44"/>
                  <a:gd name="T9" fmla="*/ 22 h 22"/>
                  <a:gd name="T10" fmla="*/ 0 w 44"/>
                  <a:gd name="T11" fmla="*/ 7 h 22"/>
                  <a:gd name="T12" fmla="*/ 0 w 44"/>
                  <a:gd name="T1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7"/>
                    </a:moveTo>
                    <a:lnTo>
                      <a:pt x="0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4" y="22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6" name="Freeform 795"/>
              <p:cNvSpPr>
                <a:spLocks/>
              </p:cNvSpPr>
              <p:nvPr/>
            </p:nvSpPr>
            <p:spPr bwMode="auto">
              <a:xfrm>
                <a:off x="4609" y="3368"/>
                <a:ext cx="22" cy="11"/>
              </a:xfrm>
              <a:custGeom>
                <a:avLst/>
                <a:gdLst>
                  <a:gd name="T0" fmla="*/ 0 w 44"/>
                  <a:gd name="T1" fmla="*/ 7 h 22"/>
                  <a:gd name="T2" fmla="*/ 0 w 44"/>
                  <a:gd name="T3" fmla="*/ 7 h 22"/>
                  <a:gd name="T4" fmla="*/ 8 w 44"/>
                  <a:gd name="T5" fmla="*/ 0 h 22"/>
                  <a:gd name="T6" fmla="*/ 8 w 44"/>
                  <a:gd name="T7" fmla="*/ 0 h 22"/>
                  <a:gd name="T8" fmla="*/ 44 w 44"/>
                  <a:gd name="T9" fmla="*/ 22 h 22"/>
                  <a:gd name="T10" fmla="*/ 0 w 44"/>
                  <a:gd name="T11" fmla="*/ 7 h 22"/>
                  <a:gd name="T12" fmla="*/ 0 w 44"/>
                  <a:gd name="T1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7"/>
                    </a:moveTo>
                    <a:lnTo>
                      <a:pt x="0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4" y="22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7" name="Freeform 796"/>
              <p:cNvSpPr>
                <a:spLocks/>
              </p:cNvSpPr>
              <p:nvPr/>
            </p:nvSpPr>
            <p:spPr bwMode="auto">
              <a:xfrm>
                <a:off x="4620" y="3349"/>
                <a:ext cx="29" cy="15"/>
              </a:xfrm>
              <a:custGeom>
                <a:avLst/>
                <a:gdLst>
                  <a:gd name="T0" fmla="*/ 0 w 59"/>
                  <a:gd name="T1" fmla="*/ 0 h 30"/>
                  <a:gd name="T2" fmla="*/ 0 w 59"/>
                  <a:gd name="T3" fmla="*/ 0 h 30"/>
                  <a:gd name="T4" fmla="*/ 59 w 59"/>
                  <a:gd name="T5" fmla="*/ 15 h 30"/>
                  <a:gd name="T6" fmla="*/ 59 w 59"/>
                  <a:gd name="T7" fmla="*/ 15 h 30"/>
                  <a:gd name="T8" fmla="*/ 44 w 59"/>
                  <a:gd name="T9" fmla="*/ 30 h 30"/>
                  <a:gd name="T10" fmla="*/ 0 w 59"/>
                  <a:gd name="T11" fmla="*/ 0 h 30"/>
                  <a:gd name="T12" fmla="*/ 0 w 59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0">
                    <a:moveTo>
                      <a:pt x="0" y="0"/>
                    </a:moveTo>
                    <a:lnTo>
                      <a:pt x="0" y="0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44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8" name="Freeform 797"/>
              <p:cNvSpPr>
                <a:spLocks/>
              </p:cNvSpPr>
              <p:nvPr/>
            </p:nvSpPr>
            <p:spPr bwMode="auto">
              <a:xfrm>
                <a:off x="4620" y="3349"/>
                <a:ext cx="29" cy="15"/>
              </a:xfrm>
              <a:custGeom>
                <a:avLst/>
                <a:gdLst>
                  <a:gd name="T0" fmla="*/ 0 w 59"/>
                  <a:gd name="T1" fmla="*/ 0 h 30"/>
                  <a:gd name="T2" fmla="*/ 0 w 59"/>
                  <a:gd name="T3" fmla="*/ 0 h 30"/>
                  <a:gd name="T4" fmla="*/ 59 w 59"/>
                  <a:gd name="T5" fmla="*/ 15 h 30"/>
                  <a:gd name="T6" fmla="*/ 59 w 59"/>
                  <a:gd name="T7" fmla="*/ 15 h 30"/>
                  <a:gd name="T8" fmla="*/ 44 w 59"/>
                  <a:gd name="T9" fmla="*/ 30 h 30"/>
                  <a:gd name="T10" fmla="*/ 0 w 59"/>
                  <a:gd name="T11" fmla="*/ 0 h 30"/>
                  <a:gd name="T12" fmla="*/ 0 w 59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0">
                    <a:moveTo>
                      <a:pt x="0" y="0"/>
                    </a:moveTo>
                    <a:lnTo>
                      <a:pt x="0" y="0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44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9" name="Freeform 798"/>
              <p:cNvSpPr>
                <a:spLocks/>
              </p:cNvSpPr>
              <p:nvPr/>
            </p:nvSpPr>
            <p:spPr bwMode="auto">
              <a:xfrm>
                <a:off x="4620" y="3338"/>
                <a:ext cx="29" cy="18"/>
              </a:xfrm>
              <a:custGeom>
                <a:avLst/>
                <a:gdLst>
                  <a:gd name="T0" fmla="*/ 0 w 59"/>
                  <a:gd name="T1" fmla="*/ 22 h 37"/>
                  <a:gd name="T2" fmla="*/ 0 w 59"/>
                  <a:gd name="T3" fmla="*/ 22 h 37"/>
                  <a:gd name="T4" fmla="*/ 15 w 59"/>
                  <a:gd name="T5" fmla="*/ 0 h 37"/>
                  <a:gd name="T6" fmla="*/ 15 w 59"/>
                  <a:gd name="T7" fmla="*/ 0 h 37"/>
                  <a:gd name="T8" fmla="*/ 59 w 59"/>
                  <a:gd name="T9" fmla="*/ 37 h 37"/>
                  <a:gd name="T10" fmla="*/ 0 w 59"/>
                  <a:gd name="T11" fmla="*/ 22 h 37"/>
                  <a:gd name="T12" fmla="*/ 0 w 59"/>
                  <a:gd name="T13" fmla="*/ 2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7">
                    <a:moveTo>
                      <a:pt x="0" y="22"/>
                    </a:moveTo>
                    <a:lnTo>
                      <a:pt x="0" y="22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59" y="37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0" name="Freeform 799"/>
              <p:cNvSpPr>
                <a:spLocks/>
              </p:cNvSpPr>
              <p:nvPr/>
            </p:nvSpPr>
            <p:spPr bwMode="auto">
              <a:xfrm>
                <a:off x="4620" y="3338"/>
                <a:ext cx="29" cy="18"/>
              </a:xfrm>
              <a:custGeom>
                <a:avLst/>
                <a:gdLst>
                  <a:gd name="T0" fmla="*/ 0 w 59"/>
                  <a:gd name="T1" fmla="*/ 22 h 37"/>
                  <a:gd name="T2" fmla="*/ 0 w 59"/>
                  <a:gd name="T3" fmla="*/ 22 h 37"/>
                  <a:gd name="T4" fmla="*/ 15 w 59"/>
                  <a:gd name="T5" fmla="*/ 0 h 37"/>
                  <a:gd name="T6" fmla="*/ 15 w 59"/>
                  <a:gd name="T7" fmla="*/ 0 h 37"/>
                  <a:gd name="T8" fmla="*/ 59 w 59"/>
                  <a:gd name="T9" fmla="*/ 37 h 37"/>
                  <a:gd name="T10" fmla="*/ 0 w 59"/>
                  <a:gd name="T11" fmla="*/ 22 h 37"/>
                  <a:gd name="T12" fmla="*/ 0 w 59"/>
                  <a:gd name="T13" fmla="*/ 2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7">
                    <a:moveTo>
                      <a:pt x="0" y="22"/>
                    </a:moveTo>
                    <a:lnTo>
                      <a:pt x="0" y="22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59" y="37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1" name="Freeform 800"/>
              <p:cNvSpPr>
                <a:spLocks/>
              </p:cNvSpPr>
              <p:nvPr/>
            </p:nvSpPr>
            <p:spPr bwMode="auto">
              <a:xfrm>
                <a:off x="4631" y="3334"/>
                <a:ext cx="22" cy="15"/>
              </a:xfrm>
              <a:custGeom>
                <a:avLst/>
                <a:gdLst>
                  <a:gd name="T0" fmla="*/ 0 w 44"/>
                  <a:gd name="T1" fmla="*/ 0 h 30"/>
                  <a:gd name="T2" fmla="*/ 0 w 44"/>
                  <a:gd name="T3" fmla="*/ 0 h 30"/>
                  <a:gd name="T4" fmla="*/ 44 w 44"/>
                  <a:gd name="T5" fmla="*/ 23 h 30"/>
                  <a:gd name="T6" fmla="*/ 44 w 44"/>
                  <a:gd name="T7" fmla="*/ 23 h 30"/>
                  <a:gd name="T8" fmla="*/ 37 w 44"/>
                  <a:gd name="T9" fmla="*/ 30 h 30"/>
                  <a:gd name="T10" fmla="*/ 0 w 44"/>
                  <a:gd name="T11" fmla="*/ 0 h 30"/>
                  <a:gd name="T12" fmla="*/ 0 w 44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0">
                    <a:moveTo>
                      <a:pt x="0" y="0"/>
                    </a:moveTo>
                    <a:lnTo>
                      <a:pt x="0" y="0"/>
                    </a:lnTo>
                    <a:lnTo>
                      <a:pt x="44" y="23"/>
                    </a:lnTo>
                    <a:lnTo>
                      <a:pt x="44" y="23"/>
                    </a:lnTo>
                    <a:lnTo>
                      <a:pt x="37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2" name="Freeform 801"/>
              <p:cNvSpPr>
                <a:spLocks/>
              </p:cNvSpPr>
              <p:nvPr/>
            </p:nvSpPr>
            <p:spPr bwMode="auto">
              <a:xfrm>
                <a:off x="4631" y="3334"/>
                <a:ext cx="22" cy="15"/>
              </a:xfrm>
              <a:custGeom>
                <a:avLst/>
                <a:gdLst>
                  <a:gd name="T0" fmla="*/ 0 w 44"/>
                  <a:gd name="T1" fmla="*/ 0 h 30"/>
                  <a:gd name="T2" fmla="*/ 0 w 44"/>
                  <a:gd name="T3" fmla="*/ 0 h 30"/>
                  <a:gd name="T4" fmla="*/ 44 w 44"/>
                  <a:gd name="T5" fmla="*/ 23 h 30"/>
                  <a:gd name="T6" fmla="*/ 44 w 44"/>
                  <a:gd name="T7" fmla="*/ 23 h 30"/>
                  <a:gd name="T8" fmla="*/ 37 w 44"/>
                  <a:gd name="T9" fmla="*/ 30 h 30"/>
                  <a:gd name="T10" fmla="*/ 0 w 44"/>
                  <a:gd name="T11" fmla="*/ 0 h 30"/>
                  <a:gd name="T12" fmla="*/ 0 w 44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0">
                    <a:moveTo>
                      <a:pt x="0" y="0"/>
                    </a:moveTo>
                    <a:lnTo>
                      <a:pt x="0" y="0"/>
                    </a:lnTo>
                    <a:lnTo>
                      <a:pt x="44" y="23"/>
                    </a:lnTo>
                    <a:lnTo>
                      <a:pt x="44" y="23"/>
                    </a:lnTo>
                    <a:lnTo>
                      <a:pt x="37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3" name="Freeform 802"/>
              <p:cNvSpPr>
                <a:spLocks/>
              </p:cNvSpPr>
              <p:nvPr/>
            </p:nvSpPr>
            <p:spPr bwMode="auto">
              <a:xfrm>
                <a:off x="4631" y="3334"/>
                <a:ext cx="22" cy="11"/>
              </a:xfrm>
              <a:custGeom>
                <a:avLst/>
                <a:gdLst>
                  <a:gd name="T0" fmla="*/ 0 w 44"/>
                  <a:gd name="T1" fmla="*/ 0 h 23"/>
                  <a:gd name="T2" fmla="*/ 0 w 44"/>
                  <a:gd name="T3" fmla="*/ 0 h 23"/>
                  <a:gd name="T4" fmla="*/ 8 w 44"/>
                  <a:gd name="T5" fmla="*/ 0 h 23"/>
                  <a:gd name="T6" fmla="*/ 8 w 44"/>
                  <a:gd name="T7" fmla="*/ 0 h 23"/>
                  <a:gd name="T8" fmla="*/ 44 w 44"/>
                  <a:gd name="T9" fmla="*/ 23 h 23"/>
                  <a:gd name="T10" fmla="*/ 0 w 44"/>
                  <a:gd name="T11" fmla="*/ 0 h 23"/>
                  <a:gd name="T12" fmla="*/ 0 w 44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3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4" y="2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4" name="Freeform 803"/>
              <p:cNvSpPr>
                <a:spLocks/>
              </p:cNvSpPr>
              <p:nvPr/>
            </p:nvSpPr>
            <p:spPr bwMode="auto">
              <a:xfrm>
                <a:off x="4631" y="3334"/>
                <a:ext cx="22" cy="11"/>
              </a:xfrm>
              <a:custGeom>
                <a:avLst/>
                <a:gdLst>
                  <a:gd name="T0" fmla="*/ 0 w 44"/>
                  <a:gd name="T1" fmla="*/ 0 h 23"/>
                  <a:gd name="T2" fmla="*/ 0 w 44"/>
                  <a:gd name="T3" fmla="*/ 0 h 23"/>
                  <a:gd name="T4" fmla="*/ 8 w 44"/>
                  <a:gd name="T5" fmla="*/ 0 h 23"/>
                  <a:gd name="T6" fmla="*/ 8 w 44"/>
                  <a:gd name="T7" fmla="*/ 0 h 23"/>
                  <a:gd name="T8" fmla="*/ 44 w 44"/>
                  <a:gd name="T9" fmla="*/ 23 h 23"/>
                  <a:gd name="T10" fmla="*/ 0 w 44"/>
                  <a:gd name="T11" fmla="*/ 0 h 23"/>
                  <a:gd name="T12" fmla="*/ 0 w 44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3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4" y="2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5" name="Freeform 804"/>
              <p:cNvSpPr>
                <a:spLocks/>
              </p:cNvSpPr>
              <p:nvPr/>
            </p:nvSpPr>
            <p:spPr bwMode="auto">
              <a:xfrm>
                <a:off x="4631" y="3334"/>
                <a:ext cx="22" cy="15"/>
              </a:xfrm>
              <a:custGeom>
                <a:avLst/>
                <a:gdLst>
                  <a:gd name="T0" fmla="*/ 0 w 44"/>
                  <a:gd name="T1" fmla="*/ 0 h 30"/>
                  <a:gd name="T2" fmla="*/ 0 w 44"/>
                  <a:gd name="T3" fmla="*/ 0 h 30"/>
                  <a:gd name="T4" fmla="*/ 44 w 44"/>
                  <a:gd name="T5" fmla="*/ 23 h 30"/>
                  <a:gd name="T6" fmla="*/ 44 w 44"/>
                  <a:gd name="T7" fmla="*/ 23 h 30"/>
                  <a:gd name="T8" fmla="*/ 37 w 44"/>
                  <a:gd name="T9" fmla="*/ 30 h 30"/>
                  <a:gd name="T10" fmla="*/ 0 w 44"/>
                  <a:gd name="T11" fmla="*/ 0 h 30"/>
                  <a:gd name="T12" fmla="*/ 0 w 44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0">
                    <a:moveTo>
                      <a:pt x="0" y="0"/>
                    </a:moveTo>
                    <a:lnTo>
                      <a:pt x="0" y="0"/>
                    </a:lnTo>
                    <a:lnTo>
                      <a:pt x="44" y="23"/>
                    </a:lnTo>
                    <a:lnTo>
                      <a:pt x="44" y="23"/>
                    </a:lnTo>
                    <a:lnTo>
                      <a:pt x="37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6" name="Freeform 805"/>
              <p:cNvSpPr>
                <a:spLocks/>
              </p:cNvSpPr>
              <p:nvPr/>
            </p:nvSpPr>
            <p:spPr bwMode="auto">
              <a:xfrm>
                <a:off x="4631" y="3334"/>
                <a:ext cx="22" cy="15"/>
              </a:xfrm>
              <a:custGeom>
                <a:avLst/>
                <a:gdLst>
                  <a:gd name="T0" fmla="*/ 0 w 44"/>
                  <a:gd name="T1" fmla="*/ 0 h 30"/>
                  <a:gd name="T2" fmla="*/ 0 w 44"/>
                  <a:gd name="T3" fmla="*/ 0 h 30"/>
                  <a:gd name="T4" fmla="*/ 44 w 44"/>
                  <a:gd name="T5" fmla="*/ 23 h 30"/>
                  <a:gd name="T6" fmla="*/ 44 w 44"/>
                  <a:gd name="T7" fmla="*/ 23 h 30"/>
                  <a:gd name="T8" fmla="*/ 37 w 44"/>
                  <a:gd name="T9" fmla="*/ 30 h 30"/>
                  <a:gd name="T10" fmla="*/ 0 w 44"/>
                  <a:gd name="T11" fmla="*/ 0 h 30"/>
                  <a:gd name="T12" fmla="*/ 0 w 44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0">
                    <a:moveTo>
                      <a:pt x="0" y="0"/>
                    </a:moveTo>
                    <a:lnTo>
                      <a:pt x="0" y="0"/>
                    </a:lnTo>
                    <a:lnTo>
                      <a:pt x="44" y="23"/>
                    </a:lnTo>
                    <a:lnTo>
                      <a:pt x="44" y="23"/>
                    </a:lnTo>
                    <a:lnTo>
                      <a:pt x="37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7" name="Freeform 806"/>
              <p:cNvSpPr>
                <a:spLocks/>
              </p:cNvSpPr>
              <p:nvPr/>
            </p:nvSpPr>
            <p:spPr bwMode="auto">
              <a:xfrm>
                <a:off x="4631" y="3334"/>
                <a:ext cx="22" cy="11"/>
              </a:xfrm>
              <a:custGeom>
                <a:avLst/>
                <a:gdLst>
                  <a:gd name="T0" fmla="*/ 0 w 44"/>
                  <a:gd name="T1" fmla="*/ 0 h 23"/>
                  <a:gd name="T2" fmla="*/ 0 w 44"/>
                  <a:gd name="T3" fmla="*/ 0 h 23"/>
                  <a:gd name="T4" fmla="*/ 8 w 44"/>
                  <a:gd name="T5" fmla="*/ 0 h 23"/>
                  <a:gd name="T6" fmla="*/ 8 w 44"/>
                  <a:gd name="T7" fmla="*/ 0 h 23"/>
                  <a:gd name="T8" fmla="*/ 44 w 44"/>
                  <a:gd name="T9" fmla="*/ 23 h 23"/>
                  <a:gd name="T10" fmla="*/ 0 w 44"/>
                  <a:gd name="T11" fmla="*/ 0 h 23"/>
                  <a:gd name="T12" fmla="*/ 0 w 44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3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4" y="2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8" name="Freeform 807"/>
              <p:cNvSpPr>
                <a:spLocks/>
              </p:cNvSpPr>
              <p:nvPr/>
            </p:nvSpPr>
            <p:spPr bwMode="auto">
              <a:xfrm>
                <a:off x="4631" y="3334"/>
                <a:ext cx="22" cy="11"/>
              </a:xfrm>
              <a:custGeom>
                <a:avLst/>
                <a:gdLst>
                  <a:gd name="T0" fmla="*/ 0 w 44"/>
                  <a:gd name="T1" fmla="*/ 0 h 23"/>
                  <a:gd name="T2" fmla="*/ 0 w 44"/>
                  <a:gd name="T3" fmla="*/ 0 h 23"/>
                  <a:gd name="T4" fmla="*/ 8 w 44"/>
                  <a:gd name="T5" fmla="*/ 0 h 23"/>
                  <a:gd name="T6" fmla="*/ 8 w 44"/>
                  <a:gd name="T7" fmla="*/ 0 h 23"/>
                  <a:gd name="T8" fmla="*/ 44 w 44"/>
                  <a:gd name="T9" fmla="*/ 23 h 23"/>
                  <a:gd name="T10" fmla="*/ 0 w 44"/>
                  <a:gd name="T11" fmla="*/ 0 h 23"/>
                  <a:gd name="T12" fmla="*/ 0 w 44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3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4" y="2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9" name="Group 1009"/>
            <p:cNvGrpSpPr>
              <a:grpSpLocks/>
            </p:cNvGrpSpPr>
            <p:nvPr/>
          </p:nvGrpSpPr>
          <p:grpSpPr bwMode="auto">
            <a:xfrm>
              <a:off x="7058025" y="3517519"/>
              <a:ext cx="392113" cy="1682750"/>
              <a:chOff x="4686" y="2210"/>
              <a:chExt cx="247" cy="1060"/>
            </a:xfrm>
          </p:grpSpPr>
          <p:sp>
            <p:nvSpPr>
              <p:cNvPr id="1259" name="Freeform 809"/>
              <p:cNvSpPr>
                <a:spLocks/>
              </p:cNvSpPr>
              <p:nvPr/>
            </p:nvSpPr>
            <p:spPr bwMode="auto">
              <a:xfrm>
                <a:off x="4686" y="3258"/>
                <a:ext cx="19" cy="12"/>
              </a:xfrm>
              <a:custGeom>
                <a:avLst/>
                <a:gdLst>
                  <a:gd name="T0" fmla="*/ 0 w 37"/>
                  <a:gd name="T1" fmla="*/ 0 h 23"/>
                  <a:gd name="T2" fmla="*/ 0 w 37"/>
                  <a:gd name="T3" fmla="*/ 0 h 23"/>
                  <a:gd name="T4" fmla="*/ 37 w 37"/>
                  <a:gd name="T5" fmla="*/ 15 h 23"/>
                  <a:gd name="T6" fmla="*/ 37 w 37"/>
                  <a:gd name="T7" fmla="*/ 15 h 23"/>
                  <a:gd name="T8" fmla="*/ 37 w 37"/>
                  <a:gd name="T9" fmla="*/ 23 h 23"/>
                  <a:gd name="T10" fmla="*/ 0 w 37"/>
                  <a:gd name="T11" fmla="*/ 0 h 23"/>
                  <a:gd name="T12" fmla="*/ 0 w 37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">
                    <a:moveTo>
                      <a:pt x="0" y="0"/>
                    </a:moveTo>
                    <a:lnTo>
                      <a:pt x="0" y="0"/>
                    </a:lnTo>
                    <a:lnTo>
                      <a:pt x="37" y="15"/>
                    </a:lnTo>
                    <a:lnTo>
                      <a:pt x="37" y="15"/>
                    </a:lnTo>
                    <a:lnTo>
                      <a:pt x="37" y="2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0" name="Freeform 810"/>
              <p:cNvSpPr>
                <a:spLocks/>
              </p:cNvSpPr>
              <p:nvPr/>
            </p:nvSpPr>
            <p:spPr bwMode="auto">
              <a:xfrm>
                <a:off x="4686" y="3258"/>
                <a:ext cx="19" cy="12"/>
              </a:xfrm>
              <a:custGeom>
                <a:avLst/>
                <a:gdLst>
                  <a:gd name="T0" fmla="*/ 0 w 37"/>
                  <a:gd name="T1" fmla="*/ 0 h 23"/>
                  <a:gd name="T2" fmla="*/ 0 w 37"/>
                  <a:gd name="T3" fmla="*/ 0 h 23"/>
                  <a:gd name="T4" fmla="*/ 37 w 37"/>
                  <a:gd name="T5" fmla="*/ 15 h 23"/>
                  <a:gd name="T6" fmla="*/ 37 w 37"/>
                  <a:gd name="T7" fmla="*/ 15 h 23"/>
                  <a:gd name="T8" fmla="*/ 37 w 37"/>
                  <a:gd name="T9" fmla="*/ 23 h 23"/>
                  <a:gd name="T10" fmla="*/ 0 w 37"/>
                  <a:gd name="T11" fmla="*/ 0 h 23"/>
                  <a:gd name="T12" fmla="*/ 0 w 37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">
                    <a:moveTo>
                      <a:pt x="0" y="0"/>
                    </a:moveTo>
                    <a:lnTo>
                      <a:pt x="0" y="0"/>
                    </a:lnTo>
                    <a:lnTo>
                      <a:pt x="37" y="15"/>
                    </a:lnTo>
                    <a:lnTo>
                      <a:pt x="37" y="15"/>
                    </a:lnTo>
                    <a:lnTo>
                      <a:pt x="37" y="2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1" name="Freeform 811"/>
              <p:cNvSpPr>
                <a:spLocks/>
              </p:cNvSpPr>
              <p:nvPr/>
            </p:nvSpPr>
            <p:spPr bwMode="auto">
              <a:xfrm>
                <a:off x="4686" y="3255"/>
                <a:ext cx="19" cy="11"/>
              </a:xfrm>
              <a:custGeom>
                <a:avLst/>
                <a:gdLst>
                  <a:gd name="T0" fmla="*/ 0 w 37"/>
                  <a:gd name="T1" fmla="*/ 7 h 22"/>
                  <a:gd name="T2" fmla="*/ 0 w 37"/>
                  <a:gd name="T3" fmla="*/ 7 h 22"/>
                  <a:gd name="T4" fmla="*/ 0 w 37"/>
                  <a:gd name="T5" fmla="*/ 0 h 22"/>
                  <a:gd name="T6" fmla="*/ 0 w 37"/>
                  <a:gd name="T7" fmla="*/ 0 h 22"/>
                  <a:gd name="T8" fmla="*/ 37 w 37"/>
                  <a:gd name="T9" fmla="*/ 22 h 22"/>
                  <a:gd name="T10" fmla="*/ 0 w 37"/>
                  <a:gd name="T11" fmla="*/ 7 h 22"/>
                  <a:gd name="T12" fmla="*/ 0 w 37"/>
                  <a:gd name="T1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2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7" y="22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2" name="Freeform 812"/>
              <p:cNvSpPr>
                <a:spLocks/>
              </p:cNvSpPr>
              <p:nvPr/>
            </p:nvSpPr>
            <p:spPr bwMode="auto">
              <a:xfrm>
                <a:off x="4686" y="3255"/>
                <a:ext cx="19" cy="11"/>
              </a:xfrm>
              <a:custGeom>
                <a:avLst/>
                <a:gdLst>
                  <a:gd name="T0" fmla="*/ 0 w 37"/>
                  <a:gd name="T1" fmla="*/ 7 h 22"/>
                  <a:gd name="T2" fmla="*/ 0 w 37"/>
                  <a:gd name="T3" fmla="*/ 7 h 22"/>
                  <a:gd name="T4" fmla="*/ 0 w 37"/>
                  <a:gd name="T5" fmla="*/ 0 h 22"/>
                  <a:gd name="T6" fmla="*/ 0 w 37"/>
                  <a:gd name="T7" fmla="*/ 0 h 22"/>
                  <a:gd name="T8" fmla="*/ 37 w 37"/>
                  <a:gd name="T9" fmla="*/ 22 h 22"/>
                  <a:gd name="T10" fmla="*/ 0 w 37"/>
                  <a:gd name="T11" fmla="*/ 7 h 22"/>
                  <a:gd name="T12" fmla="*/ 0 w 37"/>
                  <a:gd name="T1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2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7" y="22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3" name="Freeform 813"/>
              <p:cNvSpPr>
                <a:spLocks/>
              </p:cNvSpPr>
              <p:nvPr/>
            </p:nvSpPr>
            <p:spPr bwMode="auto">
              <a:xfrm>
                <a:off x="4686" y="3258"/>
                <a:ext cx="19" cy="12"/>
              </a:xfrm>
              <a:custGeom>
                <a:avLst/>
                <a:gdLst>
                  <a:gd name="T0" fmla="*/ 0 w 37"/>
                  <a:gd name="T1" fmla="*/ 0 h 23"/>
                  <a:gd name="T2" fmla="*/ 0 w 37"/>
                  <a:gd name="T3" fmla="*/ 0 h 23"/>
                  <a:gd name="T4" fmla="*/ 37 w 37"/>
                  <a:gd name="T5" fmla="*/ 15 h 23"/>
                  <a:gd name="T6" fmla="*/ 37 w 37"/>
                  <a:gd name="T7" fmla="*/ 15 h 23"/>
                  <a:gd name="T8" fmla="*/ 37 w 37"/>
                  <a:gd name="T9" fmla="*/ 23 h 23"/>
                  <a:gd name="T10" fmla="*/ 0 w 37"/>
                  <a:gd name="T11" fmla="*/ 0 h 23"/>
                  <a:gd name="T12" fmla="*/ 0 w 37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">
                    <a:moveTo>
                      <a:pt x="0" y="0"/>
                    </a:moveTo>
                    <a:lnTo>
                      <a:pt x="0" y="0"/>
                    </a:lnTo>
                    <a:lnTo>
                      <a:pt x="37" y="15"/>
                    </a:lnTo>
                    <a:lnTo>
                      <a:pt x="37" y="15"/>
                    </a:lnTo>
                    <a:lnTo>
                      <a:pt x="37" y="2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4" name="Freeform 814"/>
              <p:cNvSpPr>
                <a:spLocks/>
              </p:cNvSpPr>
              <p:nvPr/>
            </p:nvSpPr>
            <p:spPr bwMode="auto">
              <a:xfrm>
                <a:off x="4686" y="3258"/>
                <a:ext cx="19" cy="12"/>
              </a:xfrm>
              <a:custGeom>
                <a:avLst/>
                <a:gdLst>
                  <a:gd name="T0" fmla="*/ 0 w 37"/>
                  <a:gd name="T1" fmla="*/ 0 h 23"/>
                  <a:gd name="T2" fmla="*/ 0 w 37"/>
                  <a:gd name="T3" fmla="*/ 0 h 23"/>
                  <a:gd name="T4" fmla="*/ 37 w 37"/>
                  <a:gd name="T5" fmla="*/ 15 h 23"/>
                  <a:gd name="T6" fmla="*/ 37 w 37"/>
                  <a:gd name="T7" fmla="*/ 15 h 23"/>
                  <a:gd name="T8" fmla="*/ 37 w 37"/>
                  <a:gd name="T9" fmla="*/ 23 h 23"/>
                  <a:gd name="T10" fmla="*/ 0 w 37"/>
                  <a:gd name="T11" fmla="*/ 0 h 23"/>
                  <a:gd name="T12" fmla="*/ 0 w 37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">
                    <a:moveTo>
                      <a:pt x="0" y="0"/>
                    </a:moveTo>
                    <a:lnTo>
                      <a:pt x="0" y="0"/>
                    </a:lnTo>
                    <a:lnTo>
                      <a:pt x="37" y="15"/>
                    </a:lnTo>
                    <a:lnTo>
                      <a:pt x="37" y="15"/>
                    </a:lnTo>
                    <a:lnTo>
                      <a:pt x="37" y="2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5" name="Freeform 815"/>
              <p:cNvSpPr>
                <a:spLocks/>
              </p:cNvSpPr>
              <p:nvPr/>
            </p:nvSpPr>
            <p:spPr bwMode="auto">
              <a:xfrm>
                <a:off x="4686" y="3255"/>
                <a:ext cx="19" cy="11"/>
              </a:xfrm>
              <a:custGeom>
                <a:avLst/>
                <a:gdLst>
                  <a:gd name="T0" fmla="*/ 0 w 37"/>
                  <a:gd name="T1" fmla="*/ 7 h 22"/>
                  <a:gd name="T2" fmla="*/ 0 w 37"/>
                  <a:gd name="T3" fmla="*/ 7 h 22"/>
                  <a:gd name="T4" fmla="*/ 0 w 37"/>
                  <a:gd name="T5" fmla="*/ 0 h 22"/>
                  <a:gd name="T6" fmla="*/ 0 w 37"/>
                  <a:gd name="T7" fmla="*/ 0 h 22"/>
                  <a:gd name="T8" fmla="*/ 37 w 37"/>
                  <a:gd name="T9" fmla="*/ 22 h 22"/>
                  <a:gd name="T10" fmla="*/ 0 w 37"/>
                  <a:gd name="T11" fmla="*/ 7 h 22"/>
                  <a:gd name="T12" fmla="*/ 0 w 37"/>
                  <a:gd name="T1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2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7" y="22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6" name="Freeform 816"/>
              <p:cNvSpPr>
                <a:spLocks/>
              </p:cNvSpPr>
              <p:nvPr/>
            </p:nvSpPr>
            <p:spPr bwMode="auto">
              <a:xfrm>
                <a:off x="4686" y="3255"/>
                <a:ext cx="19" cy="11"/>
              </a:xfrm>
              <a:custGeom>
                <a:avLst/>
                <a:gdLst>
                  <a:gd name="T0" fmla="*/ 0 w 37"/>
                  <a:gd name="T1" fmla="*/ 7 h 22"/>
                  <a:gd name="T2" fmla="*/ 0 w 37"/>
                  <a:gd name="T3" fmla="*/ 7 h 22"/>
                  <a:gd name="T4" fmla="*/ 0 w 37"/>
                  <a:gd name="T5" fmla="*/ 0 h 22"/>
                  <a:gd name="T6" fmla="*/ 0 w 37"/>
                  <a:gd name="T7" fmla="*/ 0 h 22"/>
                  <a:gd name="T8" fmla="*/ 37 w 37"/>
                  <a:gd name="T9" fmla="*/ 22 h 22"/>
                  <a:gd name="T10" fmla="*/ 0 w 37"/>
                  <a:gd name="T11" fmla="*/ 7 h 22"/>
                  <a:gd name="T12" fmla="*/ 0 w 37"/>
                  <a:gd name="T1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2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7" y="22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7" name="Freeform 817"/>
              <p:cNvSpPr>
                <a:spLocks/>
              </p:cNvSpPr>
              <p:nvPr/>
            </p:nvSpPr>
            <p:spPr bwMode="auto">
              <a:xfrm>
                <a:off x="4686" y="3247"/>
                <a:ext cx="30" cy="16"/>
              </a:xfrm>
              <a:custGeom>
                <a:avLst/>
                <a:gdLst>
                  <a:gd name="T0" fmla="*/ 0 w 59"/>
                  <a:gd name="T1" fmla="*/ 0 h 30"/>
                  <a:gd name="T2" fmla="*/ 0 w 59"/>
                  <a:gd name="T3" fmla="*/ 0 h 30"/>
                  <a:gd name="T4" fmla="*/ 59 w 59"/>
                  <a:gd name="T5" fmla="*/ 15 h 30"/>
                  <a:gd name="T6" fmla="*/ 59 w 59"/>
                  <a:gd name="T7" fmla="*/ 15 h 30"/>
                  <a:gd name="T8" fmla="*/ 51 w 59"/>
                  <a:gd name="T9" fmla="*/ 30 h 30"/>
                  <a:gd name="T10" fmla="*/ 0 w 59"/>
                  <a:gd name="T11" fmla="*/ 0 h 30"/>
                  <a:gd name="T12" fmla="*/ 0 w 59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0">
                    <a:moveTo>
                      <a:pt x="0" y="0"/>
                    </a:moveTo>
                    <a:lnTo>
                      <a:pt x="0" y="0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1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8" name="Freeform 818"/>
              <p:cNvSpPr>
                <a:spLocks/>
              </p:cNvSpPr>
              <p:nvPr/>
            </p:nvSpPr>
            <p:spPr bwMode="auto">
              <a:xfrm>
                <a:off x="4686" y="3247"/>
                <a:ext cx="30" cy="16"/>
              </a:xfrm>
              <a:custGeom>
                <a:avLst/>
                <a:gdLst>
                  <a:gd name="T0" fmla="*/ 0 w 59"/>
                  <a:gd name="T1" fmla="*/ 0 h 30"/>
                  <a:gd name="T2" fmla="*/ 0 w 59"/>
                  <a:gd name="T3" fmla="*/ 0 h 30"/>
                  <a:gd name="T4" fmla="*/ 59 w 59"/>
                  <a:gd name="T5" fmla="*/ 15 h 30"/>
                  <a:gd name="T6" fmla="*/ 59 w 59"/>
                  <a:gd name="T7" fmla="*/ 15 h 30"/>
                  <a:gd name="T8" fmla="*/ 51 w 59"/>
                  <a:gd name="T9" fmla="*/ 30 h 30"/>
                  <a:gd name="T10" fmla="*/ 0 w 59"/>
                  <a:gd name="T11" fmla="*/ 0 h 30"/>
                  <a:gd name="T12" fmla="*/ 0 w 59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0">
                    <a:moveTo>
                      <a:pt x="0" y="0"/>
                    </a:moveTo>
                    <a:lnTo>
                      <a:pt x="0" y="0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1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9" name="Freeform 819"/>
              <p:cNvSpPr>
                <a:spLocks/>
              </p:cNvSpPr>
              <p:nvPr/>
            </p:nvSpPr>
            <p:spPr bwMode="auto">
              <a:xfrm>
                <a:off x="4686" y="3240"/>
                <a:ext cx="30" cy="15"/>
              </a:xfrm>
              <a:custGeom>
                <a:avLst/>
                <a:gdLst>
                  <a:gd name="T0" fmla="*/ 0 w 59"/>
                  <a:gd name="T1" fmla="*/ 15 h 30"/>
                  <a:gd name="T2" fmla="*/ 0 w 59"/>
                  <a:gd name="T3" fmla="*/ 15 h 30"/>
                  <a:gd name="T4" fmla="*/ 15 w 59"/>
                  <a:gd name="T5" fmla="*/ 0 h 30"/>
                  <a:gd name="T6" fmla="*/ 15 w 59"/>
                  <a:gd name="T7" fmla="*/ 0 h 30"/>
                  <a:gd name="T8" fmla="*/ 59 w 59"/>
                  <a:gd name="T9" fmla="*/ 30 h 30"/>
                  <a:gd name="T10" fmla="*/ 0 w 59"/>
                  <a:gd name="T11" fmla="*/ 15 h 30"/>
                  <a:gd name="T12" fmla="*/ 0 w 59"/>
                  <a:gd name="T1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0">
                    <a:moveTo>
                      <a:pt x="0" y="15"/>
                    </a:moveTo>
                    <a:lnTo>
                      <a:pt x="0" y="15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59" y="3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0" name="Freeform 820"/>
              <p:cNvSpPr>
                <a:spLocks/>
              </p:cNvSpPr>
              <p:nvPr/>
            </p:nvSpPr>
            <p:spPr bwMode="auto">
              <a:xfrm>
                <a:off x="4686" y="3240"/>
                <a:ext cx="30" cy="15"/>
              </a:xfrm>
              <a:custGeom>
                <a:avLst/>
                <a:gdLst>
                  <a:gd name="T0" fmla="*/ 0 w 59"/>
                  <a:gd name="T1" fmla="*/ 15 h 30"/>
                  <a:gd name="T2" fmla="*/ 0 w 59"/>
                  <a:gd name="T3" fmla="*/ 15 h 30"/>
                  <a:gd name="T4" fmla="*/ 15 w 59"/>
                  <a:gd name="T5" fmla="*/ 0 h 30"/>
                  <a:gd name="T6" fmla="*/ 15 w 59"/>
                  <a:gd name="T7" fmla="*/ 0 h 30"/>
                  <a:gd name="T8" fmla="*/ 59 w 59"/>
                  <a:gd name="T9" fmla="*/ 30 h 30"/>
                  <a:gd name="T10" fmla="*/ 0 w 59"/>
                  <a:gd name="T11" fmla="*/ 15 h 30"/>
                  <a:gd name="T12" fmla="*/ 0 w 59"/>
                  <a:gd name="T1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0">
                    <a:moveTo>
                      <a:pt x="0" y="15"/>
                    </a:moveTo>
                    <a:lnTo>
                      <a:pt x="0" y="15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59" y="3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1" name="Freeform 821"/>
              <p:cNvSpPr>
                <a:spLocks/>
              </p:cNvSpPr>
              <p:nvPr/>
            </p:nvSpPr>
            <p:spPr bwMode="auto">
              <a:xfrm>
                <a:off x="4708" y="3221"/>
                <a:ext cx="19" cy="15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36 w 36"/>
                  <a:gd name="T5" fmla="*/ 23 h 30"/>
                  <a:gd name="T6" fmla="*/ 36 w 36"/>
                  <a:gd name="T7" fmla="*/ 23 h 30"/>
                  <a:gd name="T8" fmla="*/ 36 w 36"/>
                  <a:gd name="T9" fmla="*/ 30 h 30"/>
                  <a:gd name="T10" fmla="*/ 0 w 36"/>
                  <a:gd name="T11" fmla="*/ 0 h 30"/>
                  <a:gd name="T12" fmla="*/ 0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0" y="0"/>
                    </a:moveTo>
                    <a:lnTo>
                      <a:pt x="0" y="0"/>
                    </a:lnTo>
                    <a:lnTo>
                      <a:pt x="36" y="23"/>
                    </a:lnTo>
                    <a:lnTo>
                      <a:pt x="36" y="23"/>
                    </a:lnTo>
                    <a:lnTo>
                      <a:pt x="36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2" name="Freeform 822"/>
              <p:cNvSpPr>
                <a:spLocks/>
              </p:cNvSpPr>
              <p:nvPr/>
            </p:nvSpPr>
            <p:spPr bwMode="auto">
              <a:xfrm>
                <a:off x="4708" y="3221"/>
                <a:ext cx="19" cy="15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36 w 36"/>
                  <a:gd name="T5" fmla="*/ 23 h 30"/>
                  <a:gd name="T6" fmla="*/ 36 w 36"/>
                  <a:gd name="T7" fmla="*/ 23 h 30"/>
                  <a:gd name="T8" fmla="*/ 36 w 36"/>
                  <a:gd name="T9" fmla="*/ 30 h 30"/>
                  <a:gd name="T10" fmla="*/ 0 w 36"/>
                  <a:gd name="T11" fmla="*/ 0 h 30"/>
                  <a:gd name="T12" fmla="*/ 0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0" y="0"/>
                    </a:moveTo>
                    <a:lnTo>
                      <a:pt x="0" y="0"/>
                    </a:lnTo>
                    <a:lnTo>
                      <a:pt x="36" y="23"/>
                    </a:lnTo>
                    <a:lnTo>
                      <a:pt x="36" y="23"/>
                    </a:lnTo>
                    <a:lnTo>
                      <a:pt x="36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3" name="Freeform 823"/>
              <p:cNvSpPr>
                <a:spLocks/>
              </p:cNvSpPr>
              <p:nvPr/>
            </p:nvSpPr>
            <p:spPr bwMode="auto">
              <a:xfrm>
                <a:off x="4708" y="3221"/>
                <a:ext cx="19" cy="11"/>
              </a:xfrm>
              <a:custGeom>
                <a:avLst/>
                <a:gdLst>
                  <a:gd name="T0" fmla="*/ 0 w 36"/>
                  <a:gd name="T1" fmla="*/ 0 h 23"/>
                  <a:gd name="T2" fmla="*/ 0 w 36"/>
                  <a:gd name="T3" fmla="*/ 0 h 23"/>
                  <a:gd name="T4" fmla="*/ 0 w 36"/>
                  <a:gd name="T5" fmla="*/ 0 h 23"/>
                  <a:gd name="T6" fmla="*/ 0 w 36"/>
                  <a:gd name="T7" fmla="*/ 0 h 23"/>
                  <a:gd name="T8" fmla="*/ 36 w 36"/>
                  <a:gd name="T9" fmla="*/ 23 h 23"/>
                  <a:gd name="T10" fmla="*/ 0 w 36"/>
                  <a:gd name="T11" fmla="*/ 0 h 23"/>
                  <a:gd name="T12" fmla="*/ 0 w 36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" y="2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4" name="Freeform 824"/>
              <p:cNvSpPr>
                <a:spLocks/>
              </p:cNvSpPr>
              <p:nvPr/>
            </p:nvSpPr>
            <p:spPr bwMode="auto">
              <a:xfrm>
                <a:off x="4708" y="3221"/>
                <a:ext cx="19" cy="11"/>
              </a:xfrm>
              <a:custGeom>
                <a:avLst/>
                <a:gdLst>
                  <a:gd name="T0" fmla="*/ 0 w 36"/>
                  <a:gd name="T1" fmla="*/ 0 h 23"/>
                  <a:gd name="T2" fmla="*/ 0 w 36"/>
                  <a:gd name="T3" fmla="*/ 0 h 23"/>
                  <a:gd name="T4" fmla="*/ 0 w 36"/>
                  <a:gd name="T5" fmla="*/ 0 h 23"/>
                  <a:gd name="T6" fmla="*/ 0 w 36"/>
                  <a:gd name="T7" fmla="*/ 0 h 23"/>
                  <a:gd name="T8" fmla="*/ 36 w 36"/>
                  <a:gd name="T9" fmla="*/ 23 h 23"/>
                  <a:gd name="T10" fmla="*/ 0 w 36"/>
                  <a:gd name="T11" fmla="*/ 0 h 23"/>
                  <a:gd name="T12" fmla="*/ 0 w 36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" y="2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5" name="Freeform 825"/>
              <p:cNvSpPr>
                <a:spLocks/>
              </p:cNvSpPr>
              <p:nvPr/>
            </p:nvSpPr>
            <p:spPr bwMode="auto">
              <a:xfrm>
                <a:off x="4708" y="3221"/>
                <a:ext cx="19" cy="15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36 w 36"/>
                  <a:gd name="T5" fmla="*/ 23 h 30"/>
                  <a:gd name="T6" fmla="*/ 36 w 36"/>
                  <a:gd name="T7" fmla="*/ 23 h 30"/>
                  <a:gd name="T8" fmla="*/ 36 w 36"/>
                  <a:gd name="T9" fmla="*/ 30 h 30"/>
                  <a:gd name="T10" fmla="*/ 0 w 36"/>
                  <a:gd name="T11" fmla="*/ 0 h 30"/>
                  <a:gd name="T12" fmla="*/ 0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0" y="0"/>
                    </a:moveTo>
                    <a:lnTo>
                      <a:pt x="0" y="0"/>
                    </a:lnTo>
                    <a:lnTo>
                      <a:pt x="36" y="23"/>
                    </a:lnTo>
                    <a:lnTo>
                      <a:pt x="36" y="23"/>
                    </a:lnTo>
                    <a:lnTo>
                      <a:pt x="36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6" name="Freeform 826"/>
              <p:cNvSpPr>
                <a:spLocks/>
              </p:cNvSpPr>
              <p:nvPr/>
            </p:nvSpPr>
            <p:spPr bwMode="auto">
              <a:xfrm>
                <a:off x="4708" y="3221"/>
                <a:ext cx="19" cy="15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36 w 36"/>
                  <a:gd name="T5" fmla="*/ 23 h 30"/>
                  <a:gd name="T6" fmla="*/ 36 w 36"/>
                  <a:gd name="T7" fmla="*/ 23 h 30"/>
                  <a:gd name="T8" fmla="*/ 36 w 36"/>
                  <a:gd name="T9" fmla="*/ 30 h 30"/>
                  <a:gd name="T10" fmla="*/ 0 w 36"/>
                  <a:gd name="T11" fmla="*/ 0 h 30"/>
                  <a:gd name="T12" fmla="*/ 0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0" y="0"/>
                    </a:moveTo>
                    <a:lnTo>
                      <a:pt x="0" y="0"/>
                    </a:lnTo>
                    <a:lnTo>
                      <a:pt x="36" y="23"/>
                    </a:lnTo>
                    <a:lnTo>
                      <a:pt x="36" y="23"/>
                    </a:lnTo>
                    <a:lnTo>
                      <a:pt x="36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7" name="Freeform 827"/>
              <p:cNvSpPr>
                <a:spLocks/>
              </p:cNvSpPr>
              <p:nvPr/>
            </p:nvSpPr>
            <p:spPr bwMode="auto">
              <a:xfrm>
                <a:off x="4708" y="3221"/>
                <a:ext cx="19" cy="11"/>
              </a:xfrm>
              <a:custGeom>
                <a:avLst/>
                <a:gdLst>
                  <a:gd name="T0" fmla="*/ 0 w 36"/>
                  <a:gd name="T1" fmla="*/ 0 h 23"/>
                  <a:gd name="T2" fmla="*/ 0 w 36"/>
                  <a:gd name="T3" fmla="*/ 0 h 23"/>
                  <a:gd name="T4" fmla="*/ 0 w 36"/>
                  <a:gd name="T5" fmla="*/ 0 h 23"/>
                  <a:gd name="T6" fmla="*/ 0 w 36"/>
                  <a:gd name="T7" fmla="*/ 0 h 23"/>
                  <a:gd name="T8" fmla="*/ 36 w 36"/>
                  <a:gd name="T9" fmla="*/ 23 h 23"/>
                  <a:gd name="T10" fmla="*/ 0 w 36"/>
                  <a:gd name="T11" fmla="*/ 0 h 23"/>
                  <a:gd name="T12" fmla="*/ 0 w 36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" y="2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8" name="Freeform 828"/>
              <p:cNvSpPr>
                <a:spLocks/>
              </p:cNvSpPr>
              <p:nvPr/>
            </p:nvSpPr>
            <p:spPr bwMode="auto">
              <a:xfrm>
                <a:off x="4708" y="3221"/>
                <a:ext cx="19" cy="11"/>
              </a:xfrm>
              <a:custGeom>
                <a:avLst/>
                <a:gdLst>
                  <a:gd name="T0" fmla="*/ 0 w 36"/>
                  <a:gd name="T1" fmla="*/ 0 h 23"/>
                  <a:gd name="T2" fmla="*/ 0 w 36"/>
                  <a:gd name="T3" fmla="*/ 0 h 23"/>
                  <a:gd name="T4" fmla="*/ 0 w 36"/>
                  <a:gd name="T5" fmla="*/ 0 h 23"/>
                  <a:gd name="T6" fmla="*/ 0 w 36"/>
                  <a:gd name="T7" fmla="*/ 0 h 23"/>
                  <a:gd name="T8" fmla="*/ 36 w 36"/>
                  <a:gd name="T9" fmla="*/ 23 h 23"/>
                  <a:gd name="T10" fmla="*/ 0 w 36"/>
                  <a:gd name="T11" fmla="*/ 0 h 23"/>
                  <a:gd name="T12" fmla="*/ 0 w 36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" y="2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9" name="Freeform 829"/>
              <p:cNvSpPr>
                <a:spLocks/>
              </p:cNvSpPr>
              <p:nvPr/>
            </p:nvSpPr>
            <p:spPr bwMode="auto">
              <a:xfrm>
                <a:off x="4694" y="3183"/>
                <a:ext cx="59" cy="53"/>
              </a:xfrm>
              <a:custGeom>
                <a:avLst/>
                <a:gdLst>
                  <a:gd name="T0" fmla="*/ 117 w 117"/>
                  <a:gd name="T1" fmla="*/ 104 h 104"/>
                  <a:gd name="T2" fmla="*/ 117 w 117"/>
                  <a:gd name="T3" fmla="*/ 104 h 104"/>
                  <a:gd name="T4" fmla="*/ 22 w 117"/>
                  <a:gd name="T5" fmla="*/ 0 h 104"/>
                  <a:gd name="T6" fmla="*/ 22 w 117"/>
                  <a:gd name="T7" fmla="*/ 0 h 104"/>
                  <a:gd name="T8" fmla="*/ 0 w 117"/>
                  <a:gd name="T9" fmla="*/ 37 h 104"/>
                  <a:gd name="T10" fmla="*/ 117 w 117"/>
                  <a:gd name="T11" fmla="*/ 104 h 104"/>
                  <a:gd name="T12" fmla="*/ 117 w 117"/>
                  <a:gd name="T13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104">
                    <a:moveTo>
                      <a:pt x="117" y="104"/>
                    </a:moveTo>
                    <a:lnTo>
                      <a:pt x="117" y="104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117" y="104"/>
                    </a:lnTo>
                    <a:lnTo>
                      <a:pt x="117" y="104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0" name="Freeform 830"/>
              <p:cNvSpPr>
                <a:spLocks/>
              </p:cNvSpPr>
              <p:nvPr/>
            </p:nvSpPr>
            <p:spPr bwMode="auto">
              <a:xfrm>
                <a:off x="4694" y="3183"/>
                <a:ext cx="59" cy="53"/>
              </a:xfrm>
              <a:custGeom>
                <a:avLst/>
                <a:gdLst>
                  <a:gd name="T0" fmla="*/ 117 w 117"/>
                  <a:gd name="T1" fmla="*/ 104 h 104"/>
                  <a:gd name="T2" fmla="*/ 117 w 117"/>
                  <a:gd name="T3" fmla="*/ 104 h 104"/>
                  <a:gd name="T4" fmla="*/ 22 w 117"/>
                  <a:gd name="T5" fmla="*/ 0 h 104"/>
                  <a:gd name="T6" fmla="*/ 22 w 117"/>
                  <a:gd name="T7" fmla="*/ 0 h 104"/>
                  <a:gd name="T8" fmla="*/ 0 w 117"/>
                  <a:gd name="T9" fmla="*/ 37 h 104"/>
                  <a:gd name="T10" fmla="*/ 117 w 117"/>
                  <a:gd name="T11" fmla="*/ 104 h 104"/>
                  <a:gd name="T12" fmla="*/ 117 w 117"/>
                  <a:gd name="T13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104">
                    <a:moveTo>
                      <a:pt x="117" y="104"/>
                    </a:moveTo>
                    <a:lnTo>
                      <a:pt x="117" y="104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117" y="104"/>
                    </a:lnTo>
                    <a:lnTo>
                      <a:pt x="117" y="10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1" name="Freeform 831"/>
              <p:cNvSpPr>
                <a:spLocks/>
              </p:cNvSpPr>
              <p:nvPr/>
            </p:nvSpPr>
            <p:spPr bwMode="auto">
              <a:xfrm>
                <a:off x="4705" y="3183"/>
                <a:ext cx="62" cy="53"/>
              </a:xfrm>
              <a:custGeom>
                <a:avLst/>
                <a:gdLst>
                  <a:gd name="T0" fmla="*/ 95 w 124"/>
                  <a:gd name="T1" fmla="*/ 104 h 104"/>
                  <a:gd name="T2" fmla="*/ 95 w 124"/>
                  <a:gd name="T3" fmla="*/ 104 h 104"/>
                  <a:gd name="T4" fmla="*/ 124 w 124"/>
                  <a:gd name="T5" fmla="*/ 59 h 104"/>
                  <a:gd name="T6" fmla="*/ 124 w 124"/>
                  <a:gd name="T7" fmla="*/ 59 h 104"/>
                  <a:gd name="T8" fmla="*/ 0 w 124"/>
                  <a:gd name="T9" fmla="*/ 0 h 104"/>
                  <a:gd name="T10" fmla="*/ 95 w 124"/>
                  <a:gd name="T11" fmla="*/ 104 h 104"/>
                  <a:gd name="T12" fmla="*/ 95 w 124"/>
                  <a:gd name="T13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104">
                    <a:moveTo>
                      <a:pt x="95" y="104"/>
                    </a:moveTo>
                    <a:lnTo>
                      <a:pt x="95" y="104"/>
                    </a:lnTo>
                    <a:lnTo>
                      <a:pt x="124" y="59"/>
                    </a:lnTo>
                    <a:lnTo>
                      <a:pt x="124" y="59"/>
                    </a:lnTo>
                    <a:lnTo>
                      <a:pt x="0" y="0"/>
                    </a:lnTo>
                    <a:lnTo>
                      <a:pt x="95" y="104"/>
                    </a:lnTo>
                    <a:lnTo>
                      <a:pt x="95" y="104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2" name="Freeform 832"/>
              <p:cNvSpPr>
                <a:spLocks/>
              </p:cNvSpPr>
              <p:nvPr/>
            </p:nvSpPr>
            <p:spPr bwMode="auto">
              <a:xfrm>
                <a:off x="4705" y="3183"/>
                <a:ext cx="62" cy="53"/>
              </a:xfrm>
              <a:custGeom>
                <a:avLst/>
                <a:gdLst>
                  <a:gd name="T0" fmla="*/ 95 w 124"/>
                  <a:gd name="T1" fmla="*/ 104 h 104"/>
                  <a:gd name="T2" fmla="*/ 95 w 124"/>
                  <a:gd name="T3" fmla="*/ 104 h 104"/>
                  <a:gd name="T4" fmla="*/ 124 w 124"/>
                  <a:gd name="T5" fmla="*/ 59 h 104"/>
                  <a:gd name="T6" fmla="*/ 124 w 124"/>
                  <a:gd name="T7" fmla="*/ 59 h 104"/>
                  <a:gd name="T8" fmla="*/ 0 w 124"/>
                  <a:gd name="T9" fmla="*/ 0 h 104"/>
                  <a:gd name="T10" fmla="*/ 95 w 124"/>
                  <a:gd name="T11" fmla="*/ 104 h 104"/>
                  <a:gd name="T12" fmla="*/ 95 w 124"/>
                  <a:gd name="T13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104">
                    <a:moveTo>
                      <a:pt x="95" y="104"/>
                    </a:moveTo>
                    <a:lnTo>
                      <a:pt x="95" y="104"/>
                    </a:lnTo>
                    <a:lnTo>
                      <a:pt x="124" y="59"/>
                    </a:lnTo>
                    <a:lnTo>
                      <a:pt x="124" y="59"/>
                    </a:lnTo>
                    <a:lnTo>
                      <a:pt x="0" y="0"/>
                    </a:lnTo>
                    <a:lnTo>
                      <a:pt x="95" y="104"/>
                    </a:lnTo>
                    <a:lnTo>
                      <a:pt x="95" y="10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3" name="Freeform 833"/>
              <p:cNvSpPr>
                <a:spLocks/>
              </p:cNvSpPr>
              <p:nvPr/>
            </p:nvSpPr>
            <p:spPr bwMode="auto">
              <a:xfrm>
                <a:off x="4705" y="3160"/>
                <a:ext cx="62" cy="53"/>
              </a:xfrm>
              <a:custGeom>
                <a:avLst/>
                <a:gdLst>
                  <a:gd name="T0" fmla="*/ 124 w 124"/>
                  <a:gd name="T1" fmla="*/ 104 h 104"/>
                  <a:gd name="T2" fmla="*/ 124 w 124"/>
                  <a:gd name="T3" fmla="*/ 104 h 104"/>
                  <a:gd name="T4" fmla="*/ 22 w 124"/>
                  <a:gd name="T5" fmla="*/ 0 h 104"/>
                  <a:gd name="T6" fmla="*/ 22 w 124"/>
                  <a:gd name="T7" fmla="*/ 0 h 104"/>
                  <a:gd name="T8" fmla="*/ 0 w 124"/>
                  <a:gd name="T9" fmla="*/ 45 h 104"/>
                  <a:gd name="T10" fmla="*/ 124 w 124"/>
                  <a:gd name="T11" fmla="*/ 104 h 104"/>
                  <a:gd name="T12" fmla="*/ 124 w 124"/>
                  <a:gd name="T13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104">
                    <a:moveTo>
                      <a:pt x="124" y="104"/>
                    </a:moveTo>
                    <a:lnTo>
                      <a:pt x="124" y="104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45"/>
                    </a:lnTo>
                    <a:lnTo>
                      <a:pt x="124" y="104"/>
                    </a:lnTo>
                    <a:lnTo>
                      <a:pt x="124" y="104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4" name="Freeform 834"/>
              <p:cNvSpPr>
                <a:spLocks/>
              </p:cNvSpPr>
              <p:nvPr/>
            </p:nvSpPr>
            <p:spPr bwMode="auto">
              <a:xfrm>
                <a:off x="4705" y="3160"/>
                <a:ext cx="62" cy="53"/>
              </a:xfrm>
              <a:custGeom>
                <a:avLst/>
                <a:gdLst>
                  <a:gd name="T0" fmla="*/ 124 w 124"/>
                  <a:gd name="T1" fmla="*/ 104 h 104"/>
                  <a:gd name="T2" fmla="*/ 124 w 124"/>
                  <a:gd name="T3" fmla="*/ 104 h 104"/>
                  <a:gd name="T4" fmla="*/ 22 w 124"/>
                  <a:gd name="T5" fmla="*/ 0 h 104"/>
                  <a:gd name="T6" fmla="*/ 22 w 124"/>
                  <a:gd name="T7" fmla="*/ 0 h 104"/>
                  <a:gd name="T8" fmla="*/ 0 w 124"/>
                  <a:gd name="T9" fmla="*/ 45 h 104"/>
                  <a:gd name="T10" fmla="*/ 124 w 124"/>
                  <a:gd name="T11" fmla="*/ 104 h 104"/>
                  <a:gd name="T12" fmla="*/ 124 w 124"/>
                  <a:gd name="T13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104">
                    <a:moveTo>
                      <a:pt x="124" y="104"/>
                    </a:moveTo>
                    <a:lnTo>
                      <a:pt x="124" y="104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45"/>
                    </a:lnTo>
                    <a:lnTo>
                      <a:pt x="124" y="104"/>
                    </a:lnTo>
                    <a:lnTo>
                      <a:pt x="124" y="10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5" name="Freeform 835"/>
              <p:cNvSpPr>
                <a:spLocks/>
              </p:cNvSpPr>
              <p:nvPr/>
            </p:nvSpPr>
            <p:spPr bwMode="auto">
              <a:xfrm>
                <a:off x="4716" y="3160"/>
                <a:ext cx="59" cy="53"/>
              </a:xfrm>
              <a:custGeom>
                <a:avLst/>
                <a:gdLst>
                  <a:gd name="T0" fmla="*/ 102 w 116"/>
                  <a:gd name="T1" fmla="*/ 104 h 104"/>
                  <a:gd name="T2" fmla="*/ 102 w 116"/>
                  <a:gd name="T3" fmla="*/ 104 h 104"/>
                  <a:gd name="T4" fmla="*/ 116 w 116"/>
                  <a:gd name="T5" fmla="*/ 67 h 104"/>
                  <a:gd name="T6" fmla="*/ 116 w 116"/>
                  <a:gd name="T7" fmla="*/ 67 h 104"/>
                  <a:gd name="T8" fmla="*/ 0 w 116"/>
                  <a:gd name="T9" fmla="*/ 0 h 104"/>
                  <a:gd name="T10" fmla="*/ 102 w 116"/>
                  <a:gd name="T11" fmla="*/ 104 h 104"/>
                  <a:gd name="T12" fmla="*/ 102 w 116"/>
                  <a:gd name="T13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104">
                    <a:moveTo>
                      <a:pt x="102" y="104"/>
                    </a:moveTo>
                    <a:lnTo>
                      <a:pt x="102" y="104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0" y="0"/>
                    </a:lnTo>
                    <a:lnTo>
                      <a:pt x="102" y="104"/>
                    </a:lnTo>
                    <a:lnTo>
                      <a:pt x="102" y="104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6" name="Freeform 836"/>
              <p:cNvSpPr>
                <a:spLocks/>
              </p:cNvSpPr>
              <p:nvPr/>
            </p:nvSpPr>
            <p:spPr bwMode="auto">
              <a:xfrm>
                <a:off x="4716" y="3160"/>
                <a:ext cx="59" cy="53"/>
              </a:xfrm>
              <a:custGeom>
                <a:avLst/>
                <a:gdLst>
                  <a:gd name="T0" fmla="*/ 102 w 116"/>
                  <a:gd name="T1" fmla="*/ 104 h 104"/>
                  <a:gd name="T2" fmla="*/ 102 w 116"/>
                  <a:gd name="T3" fmla="*/ 104 h 104"/>
                  <a:gd name="T4" fmla="*/ 116 w 116"/>
                  <a:gd name="T5" fmla="*/ 67 h 104"/>
                  <a:gd name="T6" fmla="*/ 116 w 116"/>
                  <a:gd name="T7" fmla="*/ 67 h 104"/>
                  <a:gd name="T8" fmla="*/ 0 w 116"/>
                  <a:gd name="T9" fmla="*/ 0 h 104"/>
                  <a:gd name="T10" fmla="*/ 102 w 116"/>
                  <a:gd name="T11" fmla="*/ 104 h 104"/>
                  <a:gd name="T12" fmla="*/ 102 w 116"/>
                  <a:gd name="T13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104">
                    <a:moveTo>
                      <a:pt x="102" y="104"/>
                    </a:moveTo>
                    <a:lnTo>
                      <a:pt x="102" y="104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0" y="0"/>
                    </a:lnTo>
                    <a:lnTo>
                      <a:pt x="102" y="104"/>
                    </a:lnTo>
                    <a:lnTo>
                      <a:pt x="102" y="10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7" name="Freeform 837"/>
              <p:cNvSpPr>
                <a:spLocks/>
              </p:cNvSpPr>
              <p:nvPr/>
            </p:nvSpPr>
            <p:spPr bwMode="auto">
              <a:xfrm>
                <a:off x="4738" y="3164"/>
                <a:ext cx="22" cy="8"/>
              </a:xfrm>
              <a:custGeom>
                <a:avLst/>
                <a:gdLst>
                  <a:gd name="T0" fmla="*/ 0 w 44"/>
                  <a:gd name="T1" fmla="*/ 0 h 15"/>
                  <a:gd name="T2" fmla="*/ 0 w 44"/>
                  <a:gd name="T3" fmla="*/ 0 h 15"/>
                  <a:gd name="T4" fmla="*/ 44 w 44"/>
                  <a:gd name="T5" fmla="*/ 15 h 15"/>
                  <a:gd name="T6" fmla="*/ 44 w 44"/>
                  <a:gd name="T7" fmla="*/ 15 h 15"/>
                  <a:gd name="T8" fmla="*/ 44 w 44"/>
                  <a:gd name="T9" fmla="*/ 15 h 15"/>
                  <a:gd name="T10" fmla="*/ 0 w 44"/>
                  <a:gd name="T11" fmla="*/ 0 h 15"/>
                  <a:gd name="T12" fmla="*/ 0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0" y="0"/>
                    </a:move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8" name="Freeform 838"/>
              <p:cNvSpPr>
                <a:spLocks/>
              </p:cNvSpPr>
              <p:nvPr/>
            </p:nvSpPr>
            <p:spPr bwMode="auto">
              <a:xfrm>
                <a:off x="4738" y="3164"/>
                <a:ext cx="22" cy="8"/>
              </a:xfrm>
              <a:custGeom>
                <a:avLst/>
                <a:gdLst>
                  <a:gd name="T0" fmla="*/ 0 w 44"/>
                  <a:gd name="T1" fmla="*/ 0 h 15"/>
                  <a:gd name="T2" fmla="*/ 0 w 44"/>
                  <a:gd name="T3" fmla="*/ 0 h 15"/>
                  <a:gd name="T4" fmla="*/ 44 w 44"/>
                  <a:gd name="T5" fmla="*/ 15 h 15"/>
                  <a:gd name="T6" fmla="*/ 44 w 44"/>
                  <a:gd name="T7" fmla="*/ 15 h 15"/>
                  <a:gd name="T8" fmla="*/ 44 w 44"/>
                  <a:gd name="T9" fmla="*/ 15 h 15"/>
                  <a:gd name="T10" fmla="*/ 0 w 44"/>
                  <a:gd name="T11" fmla="*/ 0 h 15"/>
                  <a:gd name="T12" fmla="*/ 0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0" y="0"/>
                    </a:move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9" name="Freeform 839"/>
              <p:cNvSpPr>
                <a:spLocks/>
              </p:cNvSpPr>
              <p:nvPr/>
            </p:nvSpPr>
            <p:spPr bwMode="auto">
              <a:xfrm>
                <a:off x="4738" y="3160"/>
                <a:ext cx="22" cy="12"/>
              </a:xfrm>
              <a:custGeom>
                <a:avLst/>
                <a:gdLst>
                  <a:gd name="T0" fmla="*/ 0 w 44"/>
                  <a:gd name="T1" fmla="*/ 7 h 22"/>
                  <a:gd name="T2" fmla="*/ 0 w 44"/>
                  <a:gd name="T3" fmla="*/ 7 h 22"/>
                  <a:gd name="T4" fmla="*/ 8 w 44"/>
                  <a:gd name="T5" fmla="*/ 0 h 22"/>
                  <a:gd name="T6" fmla="*/ 8 w 44"/>
                  <a:gd name="T7" fmla="*/ 0 h 22"/>
                  <a:gd name="T8" fmla="*/ 44 w 44"/>
                  <a:gd name="T9" fmla="*/ 22 h 22"/>
                  <a:gd name="T10" fmla="*/ 0 w 44"/>
                  <a:gd name="T11" fmla="*/ 7 h 22"/>
                  <a:gd name="T12" fmla="*/ 0 w 44"/>
                  <a:gd name="T1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7"/>
                    </a:moveTo>
                    <a:lnTo>
                      <a:pt x="0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4" y="22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0" name="Freeform 840"/>
              <p:cNvSpPr>
                <a:spLocks/>
              </p:cNvSpPr>
              <p:nvPr/>
            </p:nvSpPr>
            <p:spPr bwMode="auto">
              <a:xfrm>
                <a:off x="4738" y="3160"/>
                <a:ext cx="22" cy="12"/>
              </a:xfrm>
              <a:custGeom>
                <a:avLst/>
                <a:gdLst>
                  <a:gd name="T0" fmla="*/ 0 w 44"/>
                  <a:gd name="T1" fmla="*/ 7 h 22"/>
                  <a:gd name="T2" fmla="*/ 0 w 44"/>
                  <a:gd name="T3" fmla="*/ 7 h 22"/>
                  <a:gd name="T4" fmla="*/ 8 w 44"/>
                  <a:gd name="T5" fmla="*/ 0 h 22"/>
                  <a:gd name="T6" fmla="*/ 8 w 44"/>
                  <a:gd name="T7" fmla="*/ 0 h 22"/>
                  <a:gd name="T8" fmla="*/ 44 w 44"/>
                  <a:gd name="T9" fmla="*/ 22 h 22"/>
                  <a:gd name="T10" fmla="*/ 0 w 44"/>
                  <a:gd name="T11" fmla="*/ 7 h 22"/>
                  <a:gd name="T12" fmla="*/ 0 w 44"/>
                  <a:gd name="T1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7"/>
                    </a:moveTo>
                    <a:lnTo>
                      <a:pt x="0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4" y="22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1" name="Freeform 841"/>
              <p:cNvSpPr>
                <a:spLocks/>
              </p:cNvSpPr>
              <p:nvPr/>
            </p:nvSpPr>
            <p:spPr bwMode="auto">
              <a:xfrm>
                <a:off x="4738" y="3164"/>
                <a:ext cx="22" cy="8"/>
              </a:xfrm>
              <a:custGeom>
                <a:avLst/>
                <a:gdLst>
                  <a:gd name="T0" fmla="*/ 0 w 44"/>
                  <a:gd name="T1" fmla="*/ 0 h 15"/>
                  <a:gd name="T2" fmla="*/ 0 w 44"/>
                  <a:gd name="T3" fmla="*/ 0 h 15"/>
                  <a:gd name="T4" fmla="*/ 44 w 44"/>
                  <a:gd name="T5" fmla="*/ 15 h 15"/>
                  <a:gd name="T6" fmla="*/ 44 w 44"/>
                  <a:gd name="T7" fmla="*/ 15 h 15"/>
                  <a:gd name="T8" fmla="*/ 44 w 44"/>
                  <a:gd name="T9" fmla="*/ 15 h 15"/>
                  <a:gd name="T10" fmla="*/ 0 w 44"/>
                  <a:gd name="T11" fmla="*/ 0 h 15"/>
                  <a:gd name="T12" fmla="*/ 0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0" y="0"/>
                    </a:move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2" name="Freeform 842"/>
              <p:cNvSpPr>
                <a:spLocks/>
              </p:cNvSpPr>
              <p:nvPr/>
            </p:nvSpPr>
            <p:spPr bwMode="auto">
              <a:xfrm>
                <a:off x="4738" y="3164"/>
                <a:ext cx="22" cy="8"/>
              </a:xfrm>
              <a:custGeom>
                <a:avLst/>
                <a:gdLst>
                  <a:gd name="T0" fmla="*/ 0 w 44"/>
                  <a:gd name="T1" fmla="*/ 0 h 15"/>
                  <a:gd name="T2" fmla="*/ 0 w 44"/>
                  <a:gd name="T3" fmla="*/ 0 h 15"/>
                  <a:gd name="T4" fmla="*/ 44 w 44"/>
                  <a:gd name="T5" fmla="*/ 15 h 15"/>
                  <a:gd name="T6" fmla="*/ 44 w 44"/>
                  <a:gd name="T7" fmla="*/ 15 h 15"/>
                  <a:gd name="T8" fmla="*/ 44 w 44"/>
                  <a:gd name="T9" fmla="*/ 15 h 15"/>
                  <a:gd name="T10" fmla="*/ 0 w 44"/>
                  <a:gd name="T11" fmla="*/ 0 h 15"/>
                  <a:gd name="T12" fmla="*/ 0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0" y="0"/>
                    </a:move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3" name="Freeform 843"/>
              <p:cNvSpPr>
                <a:spLocks/>
              </p:cNvSpPr>
              <p:nvPr/>
            </p:nvSpPr>
            <p:spPr bwMode="auto">
              <a:xfrm>
                <a:off x="4738" y="3160"/>
                <a:ext cx="22" cy="12"/>
              </a:xfrm>
              <a:custGeom>
                <a:avLst/>
                <a:gdLst>
                  <a:gd name="T0" fmla="*/ 0 w 44"/>
                  <a:gd name="T1" fmla="*/ 7 h 22"/>
                  <a:gd name="T2" fmla="*/ 0 w 44"/>
                  <a:gd name="T3" fmla="*/ 7 h 22"/>
                  <a:gd name="T4" fmla="*/ 8 w 44"/>
                  <a:gd name="T5" fmla="*/ 0 h 22"/>
                  <a:gd name="T6" fmla="*/ 8 w 44"/>
                  <a:gd name="T7" fmla="*/ 0 h 22"/>
                  <a:gd name="T8" fmla="*/ 44 w 44"/>
                  <a:gd name="T9" fmla="*/ 22 h 22"/>
                  <a:gd name="T10" fmla="*/ 0 w 44"/>
                  <a:gd name="T11" fmla="*/ 7 h 22"/>
                  <a:gd name="T12" fmla="*/ 0 w 44"/>
                  <a:gd name="T1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7"/>
                    </a:moveTo>
                    <a:lnTo>
                      <a:pt x="0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4" y="22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4" name="Freeform 844"/>
              <p:cNvSpPr>
                <a:spLocks/>
              </p:cNvSpPr>
              <p:nvPr/>
            </p:nvSpPr>
            <p:spPr bwMode="auto">
              <a:xfrm>
                <a:off x="4738" y="3160"/>
                <a:ext cx="22" cy="12"/>
              </a:xfrm>
              <a:custGeom>
                <a:avLst/>
                <a:gdLst>
                  <a:gd name="T0" fmla="*/ 0 w 44"/>
                  <a:gd name="T1" fmla="*/ 7 h 22"/>
                  <a:gd name="T2" fmla="*/ 0 w 44"/>
                  <a:gd name="T3" fmla="*/ 7 h 22"/>
                  <a:gd name="T4" fmla="*/ 8 w 44"/>
                  <a:gd name="T5" fmla="*/ 0 h 22"/>
                  <a:gd name="T6" fmla="*/ 8 w 44"/>
                  <a:gd name="T7" fmla="*/ 0 h 22"/>
                  <a:gd name="T8" fmla="*/ 44 w 44"/>
                  <a:gd name="T9" fmla="*/ 22 h 22"/>
                  <a:gd name="T10" fmla="*/ 0 w 44"/>
                  <a:gd name="T11" fmla="*/ 7 h 22"/>
                  <a:gd name="T12" fmla="*/ 0 w 44"/>
                  <a:gd name="T1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7"/>
                    </a:moveTo>
                    <a:lnTo>
                      <a:pt x="0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4" y="22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5" name="Freeform 845"/>
              <p:cNvSpPr>
                <a:spLocks/>
              </p:cNvSpPr>
              <p:nvPr/>
            </p:nvSpPr>
            <p:spPr bwMode="auto">
              <a:xfrm>
                <a:off x="4745" y="3138"/>
                <a:ext cx="30" cy="18"/>
              </a:xfrm>
              <a:custGeom>
                <a:avLst/>
                <a:gdLst>
                  <a:gd name="T0" fmla="*/ 0 w 58"/>
                  <a:gd name="T1" fmla="*/ 15 h 37"/>
                  <a:gd name="T2" fmla="*/ 0 w 58"/>
                  <a:gd name="T3" fmla="*/ 15 h 37"/>
                  <a:gd name="T4" fmla="*/ 58 w 58"/>
                  <a:gd name="T5" fmla="*/ 0 h 37"/>
                  <a:gd name="T6" fmla="*/ 58 w 58"/>
                  <a:gd name="T7" fmla="*/ 0 h 37"/>
                  <a:gd name="T8" fmla="*/ 44 w 58"/>
                  <a:gd name="T9" fmla="*/ 37 h 37"/>
                  <a:gd name="T10" fmla="*/ 0 w 58"/>
                  <a:gd name="T11" fmla="*/ 15 h 37"/>
                  <a:gd name="T12" fmla="*/ 0 w 58"/>
                  <a:gd name="T13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37">
                    <a:moveTo>
                      <a:pt x="0" y="15"/>
                    </a:moveTo>
                    <a:lnTo>
                      <a:pt x="0" y="15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4" y="37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6" name="Freeform 846"/>
              <p:cNvSpPr>
                <a:spLocks/>
              </p:cNvSpPr>
              <p:nvPr/>
            </p:nvSpPr>
            <p:spPr bwMode="auto">
              <a:xfrm>
                <a:off x="4745" y="3138"/>
                <a:ext cx="30" cy="18"/>
              </a:xfrm>
              <a:custGeom>
                <a:avLst/>
                <a:gdLst>
                  <a:gd name="T0" fmla="*/ 0 w 58"/>
                  <a:gd name="T1" fmla="*/ 15 h 37"/>
                  <a:gd name="T2" fmla="*/ 0 w 58"/>
                  <a:gd name="T3" fmla="*/ 15 h 37"/>
                  <a:gd name="T4" fmla="*/ 58 w 58"/>
                  <a:gd name="T5" fmla="*/ 0 h 37"/>
                  <a:gd name="T6" fmla="*/ 58 w 58"/>
                  <a:gd name="T7" fmla="*/ 0 h 37"/>
                  <a:gd name="T8" fmla="*/ 44 w 58"/>
                  <a:gd name="T9" fmla="*/ 37 h 37"/>
                  <a:gd name="T10" fmla="*/ 0 w 58"/>
                  <a:gd name="T11" fmla="*/ 15 h 37"/>
                  <a:gd name="T12" fmla="*/ 0 w 58"/>
                  <a:gd name="T13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37">
                    <a:moveTo>
                      <a:pt x="0" y="15"/>
                    </a:moveTo>
                    <a:lnTo>
                      <a:pt x="0" y="15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4" y="37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7" name="Freeform 847"/>
              <p:cNvSpPr>
                <a:spLocks/>
              </p:cNvSpPr>
              <p:nvPr/>
            </p:nvSpPr>
            <p:spPr bwMode="auto">
              <a:xfrm>
                <a:off x="4745" y="3130"/>
                <a:ext cx="30" cy="15"/>
              </a:xfrm>
              <a:custGeom>
                <a:avLst/>
                <a:gdLst>
                  <a:gd name="T0" fmla="*/ 0 w 58"/>
                  <a:gd name="T1" fmla="*/ 30 h 30"/>
                  <a:gd name="T2" fmla="*/ 0 w 58"/>
                  <a:gd name="T3" fmla="*/ 30 h 30"/>
                  <a:gd name="T4" fmla="*/ 15 w 58"/>
                  <a:gd name="T5" fmla="*/ 0 h 30"/>
                  <a:gd name="T6" fmla="*/ 15 w 58"/>
                  <a:gd name="T7" fmla="*/ 0 h 30"/>
                  <a:gd name="T8" fmla="*/ 58 w 58"/>
                  <a:gd name="T9" fmla="*/ 15 h 30"/>
                  <a:gd name="T10" fmla="*/ 0 w 58"/>
                  <a:gd name="T11" fmla="*/ 30 h 30"/>
                  <a:gd name="T12" fmla="*/ 0 w 5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30">
                    <a:moveTo>
                      <a:pt x="0" y="30"/>
                    </a:moveTo>
                    <a:lnTo>
                      <a:pt x="0" y="3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58" y="15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8" name="Freeform 848"/>
              <p:cNvSpPr>
                <a:spLocks/>
              </p:cNvSpPr>
              <p:nvPr/>
            </p:nvSpPr>
            <p:spPr bwMode="auto">
              <a:xfrm>
                <a:off x="4745" y="3130"/>
                <a:ext cx="30" cy="15"/>
              </a:xfrm>
              <a:custGeom>
                <a:avLst/>
                <a:gdLst>
                  <a:gd name="T0" fmla="*/ 0 w 58"/>
                  <a:gd name="T1" fmla="*/ 30 h 30"/>
                  <a:gd name="T2" fmla="*/ 0 w 58"/>
                  <a:gd name="T3" fmla="*/ 30 h 30"/>
                  <a:gd name="T4" fmla="*/ 15 w 58"/>
                  <a:gd name="T5" fmla="*/ 0 h 30"/>
                  <a:gd name="T6" fmla="*/ 15 w 58"/>
                  <a:gd name="T7" fmla="*/ 0 h 30"/>
                  <a:gd name="T8" fmla="*/ 58 w 58"/>
                  <a:gd name="T9" fmla="*/ 15 h 30"/>
                  <a:gd name="T10" fmla="*/ 0 w 58"/>
                  <a:gd name="T11" fmla="*/ 30 h 30"/>
                  <a:gd name="T12" fmla="*/ 0 w 5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30">
                    <a:moveTo>
                      <a:pt x="0" y="30"/>
                    </a:moveTo>
                    <a:lnTo>
                      <a:pt x="0" y="3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58" y="15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9" name="Freeform 849"/>
              <p:cNvSpPr>
                <a:spLocks/>
              </p:cNvSpPr>
              <p:nvPr/>
            </p:nvSpPr>
            <p:spPr bwMode="auto">
              <a:xfrm>
                <a:off x="4756" y="3123"/>
                <a:ext cx="23" cy="7"/>
              </a:xfrm>
              <a:custGeom>
                <a:avLst/>
                <a:gdLst>
                  <a:gd name="T0" fmla="*/ 0 w 44"/>
                  <a:gd name="T1" fmla="*/ 0 h 15"/>
                  <a:gd name="T2" fmla="*/ 0 w 44"/>
                  <a:gd name="T3" fmla="*/ 0 h 15"/>
                  <a:gd name="T4" fmla="*/ 44 w 44"/>
                  <a:gd name="T5" fmla="*/ 15 h 15"/>
                  <a:gd name="T6" fmla="*/ 44 w 44"/>
                  <a:gd name="T7" fmla="*/ 15 h 15"/>
                  <a:gd name="T8" fmla="*/ 44 w 44"/>
                  <a:gd name="T9" fmla="*/ 15 h 15"/>
                  <a:gd name="T10" fmla="*/ 0 w 44"/>
                  <a:gd name="T11" fmla="*/ 0 h 15"/>
                  <a:gd name="T12" fmla="*/ 0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0" y="0"/>
                    </a:move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0" name="Freeform 850"/>
              <p:cNvSpPr>
                <a:spLocks/>
              </p:cNvSpPr>
              <p:nvPr/>
            </p:nvSpPr>
            <p:spPr bwMode="auto">
              <a:xfrm>
                <a:off x="4756" y="3123"/>
                <a:ext cx="23" cy="7"/>
              </a:xfrm>
              <a:custGeom>
                <a:avLst/>
                <a:gdLst>
                  <a:gd name="T0" fmla="*/ 0 w 44"/>
                  <a:gd name="T1" fmla="*/ 0 h 15"/>
                  <a:gd name="T2" fmla="*/ 0 w 44"/>
                  <a:gd name="T3" fmla="*/ 0 h 15"/>
                  <a:gd name="T4" fmla="*/ 44 w 44"/>
                  <a:gd name="T5" fmla="*/ 15 h 15"/>
                  <a:gd name="T6" fmla="*/ 44 w 44"/>
                  <a:gd name="T7" fmla="*/ 15 h 15"/>
                  <a:gd name="T8" fmla="*/ 44 w 44"/>
                  <a:gd name="T9" fmla="*/ 15 h 15"/>
                  <a:gd name="T10" fmla="*/ 0 w 44"/>
                  <a:gd name="T11" fmla="*/ 0 h 15"/>
                  <a:gd name="T12" fmla="*/ 0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0" y="0"/>
                    </a:move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1" name="Freeform 851"/>
              <p:cNvSpPr>
                <a:spLocks/>
              </p:cNvSpPr>
              <p:nvPr/>
            </p:nvSpPr>
            <p:spPr bwMode="auto">
              <a:xfrm>
                <a:off x="4756" y="3119"/>
                <a:ext cx="23" cy="11"/>
              </a:xfrm>
              <a:custGeom>
                <a:avLst/>
                <a:gdLst>
                  <a:gd name="T0" fmla="*/ 0 w 44"/>
                  <a:gd name="T1" fmla="*/ 7 h 22"/>
                  <a:gd name="T2" fmla="*/ 0 w 44"/>
                  <a:gd name="T3" fmla="*/ 7 h 22"/>
                  <a:gd name="T4" fmla="*/ 0 w 44"/>
                  <a:gd name="T5" fmla="*/ 0 h 22"/>
                  <a:gd name="T6" fmla="*/ 0 w 44"/>
                  <a:gd name="T7" fmla="*/ 0 h 22"/>
                  <a:gd name="T8" fmla="*/ 44 w 44"/>
                  <a:gd name="T9" fmla="*/ 22 h 22"/>
                  <a:gd name="T10" fmla="*/ 0 w 44"/>
                  <a:gd name="T11" fmla="*/ 7 h 22"/>
                  <a:gd name="T12" fmla="*/ 0 w 44"/>
                  <a:gd name="T1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22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2" name="Freeform 852"/>
              <p:cNvSpPr>
                <a:spLocks/>
              </p:cNvSpPr>
              <p:nvPr/>
            </p:nvSpPr>
            <p:spPr bwMode="auto">
              <a:xfrm>
                <a:off x="4756" y="3119"/>
                <a:ext cx="23" cy="11"/>
              </a:xfrm>
              <a:custGeom>
                <a:avLst/>
                <a:gdLst>
                  <a:gd name="T0" fmla="*/ 0 w 44"/>
                  <a:gd name="T1" fmla="*/ 7 h 22"/>
                  <a:gd name="T2" fmla="*/ 0 w 44"/>
                  <a:gd name="T3" fmla="*/ 7 h 22"/>
                  <a:gd name="T4" fmla="*/ 0 w 44"/>
                  <a:gd name="T5" fmla="*/ 0 h 22"/>
                  <a:gd name="T6" fmla="*/ 0 w 44"/>
                  <a:gd name="T7" fmla="*/ 0 h 22"/>
                  <a:gd name="T8" fmla="*/ 44 w 44"/>
                  <a:gd name="T9" fmla="*/ 22 h 22"/>
                  <a:gd name="T10" fmla="*/ 0 w 44"/>
                  <a:gd name="T11" fmla="*/ 7 h 22"/>
                  <a:gd name="T12" fmla="*/ 0 w 44"/>
                  <a:gd name="T1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22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3" name="Freeform 853"/>
              <p:cNvSpPr>
                <a:spLocks/>
              </p:cNvSpPr>
              <p:nvPr/>
            </p:nvSpPr>
            <p:spPr bwMode="auto">
              <a:xfrm>
                <a:off x="4756" y="3123"/>
                <a:ext cx="23" cy="7"/>
              </a:xfrm>
              <a:custGeom>
                <a:avLst/>
                <a:gdLst>
                  <a:gd name="T0" fmla="*/ 0 w 44"/>
                  <a:gd name="T1" fmla="*/ 0 h 15"/>
                  <a:gd name="T2" fmla="*/ 0 w 44"/>
                  <a:gd name="T3" fmla="*/ 0 h 15"/>
                  <a:gd name="T4" fmla="*/ 44 w 44"/>
                  <a:gd name="T5" fmla="*/ 15 h 15"/>
                  <a:gd name="T6" fmla="*/ 44 w 44"/>
                  <a:gd name="T7" fmla="*/ 15 h 15"/>
                  <a:gd name="T8" fmla="*/ 44 w 44"/>
                  <a:gd name="T9" fmla="*/ 15 h 15"/>
                  <a:gd name="T10" fmla="*/ 0 w 44"/>
                  <a:gd name="T11" fmla="*/ 0 h 15"/>
                  <a:gd name="T12" fmla="*/ 0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0" y="0"/>
                    </a:move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4" name="Freeform 854"/>
              <p:cNvSpPr>
                <a:spLocks/>
              </p:cNvSpPr>
              <p:nvPr/>
            </p:nvSpPr>
            <p:spPr bwMode="auto">
              <a:xfrm>
                <a:off x="4756" y="3123"/>
                <a:ext cx="23" cy="7"/>
              </a:xfrm>
              <a:custGeom>
                <a:avLst/>
                <a:gdLst>
                  <a:gd name="T0" fmla="*/ 0 w 44"/>
                  <a:gd name="T1" fmla="*/ 0 h 15"/>
                  <a:gd name="T2" fmla="*/ 0 w 44"/>
                  <a:gd name="T3" fmla="*/ 0 h 15"/>
                  <a:gd name="T4" fmla="*/ 44 w 44"/>
                  <a:gd name="T5" fmla="*/ 15 h 15"/>
                  <a:gd name="T6" fmla="*/ 44 w 44"/>
                  <a:gd name="T7" fmla="*/ 15 h 15"/>
                  <a:gd name="T8" fmla="*/ 44 w 44"/>
                  <a:gd name="T9" fmla="*/ 15 h 15"/>
                  <a:gd name="T10" fmla="*/ 0 w 44"/>
                  <a:gd name="T11" fmla="*/ 0 h 15"/>
                  <a:gd name="T12" fmla="*/ 0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0" y="0"/>
                    </a:move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5" name="Freeform 855"/>
              <p:cNvSpPr>
                <a:spLocks/>
              </p:cNvSpPr>
              <p:nvPr/>
            </p:nvSpPr>
            <p:spPr bwMode="auto">
              <a:xfrm>
                <a:off x="4756" y="3119"/>
                <a:ext cx="23" cy="11"/>
              </a:xfrm>
              <a:custGeom>
                <a:avLst/>
                <a:gdLst>
                  <a:gd name="T0" fmla="*/ 0 w 44"/>
                  <a:gd name="T1" fmla="*/ 7 h 22"/>
                  <a:gd name="T2" fmla="*/ 0 w 44"/>
                  <a:gd name="T3" fmla="*/ 7 h 22"/>
                  <a:gd name="T4" fmla="*/ 0 w 44"/>
                  <a:gd name="T5" fmla="*/ 0 h 22"/>
                  <a:gd name="T6" fmla="*/ 0 w 44"/>
                  <a:gd name="T7" fmla="*/ 0 h 22"/>
                  <a:gd name="T8" fmla="*/ 44 w 44"/>
                  <a:gd name="T9" fmla="*/ 22 h 22"/>
                  <a:gd name="T10" fmla="*/ 0 w 44"/>
                  <a:gd name="T11" fmla="*/ 7 h 22"/>
                  <a:gd name="T12" fmla="*/ 0 w 44"/>
                  <a:gd name="T1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22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6" name="Freeform 856"/>
              <p:cNvSpPr>
                <a:spLocks/>
              </p:cNvSpPr>
              <p:nvPr/>
            </p:nvSpPr>
            <p:spPr bwMode="auto">
              <a:xfrm>
                <a:off x="4756" y="3119"/>
                <a:ext cx="23" cy="11"/>
              </a:xfrm>
              <a:custGeom>
                <a:avLst/>
                <a:gdLst>
                  <a:gd name="T0" fmla="*/ 0 w 44"/>
                  <a:gd name="T1" fmla="*/ 7 h 22"/>
                  <a:gd name="T2" fmla="*/ 0 w 44"/>
                  <a:gd name="T3" fmla="*/ 7 h 22"/>
                  <a:gd name="T4" fmla="*/ 0 w 44"/>
                  <a:gd name="T5" fmla="*/ 0 h 22"/>
                  <a:gd name="T6" fmla="*/ 0 w 44"/>
                  <a:gd name="T7" fmla="*/ 0 h 22"/>
                  <a:gd name="T8" fmla="*/ 44 w 44"/>
                  <a:gd name="T9" fmla="*/ 22 h 22"/>
                  <a:gd name="T10" fmla="*/ 0 w 44"/>
                  <a:gd name="T11" fmla="*/ 7 h 22"/>
                  <a:gd name="T12" fmla="*/ 0 w 44"/>
                  <a:gd name="T1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22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7" name="Freeform 857"/>
              <p:cNvSpPr>
                <a:spLocks/>
              </p:cNvSpPr>
              <p:nvPr/>
            </p:nvSpPr>
            <p:spPr bwMode="auto">
              <a:xfrm>
                <a:off x="4756" y="3111"/>
                <a:ext cx="30" cy="12"/>
              </a:xfrm>
              <a:custGeom>
                <a:avLst/>
                <a:gdLst>
                  <a:gd name="T0" fmla="*/ 0 w 58"/>
                  <a:gd name="T1" fmla="*/ 0 h 22"/>
                  <a:gd name="T2" fmla="*/ 0 w 58"/>
                  <a:gd name="T3" fmla="*/ 0 h 22"/>
                  <a:gd name="T4" fmla="*/ 58 w 58"/>
                  <a:gd name="T5" fmla="*/ 7 h 22"/>
                  <a:gd name="T6" fmla="*/ 58 w 58"/>
                  <a:gd name="T7" fmla="*/ 7 h 22"/>
                  <a:gd name="T8" fmla="*/ 51 w 58"/>
                  <a:gd name="T9" fmla="*/ 22 h 22"/>
                  <a:gd name="T10" fmla="*/ 0 w 58"/>
                  <a:gd name="T11" fmla="*/ 0 h 22"/>
                  <a:gd name="T12" fmla="*/ 0 w 58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22">
                    <a:moveTo>
                      <a:pt x="0" y="0"/>
                    </a:moveTo>
                    <a:lnTo>
                      <a:pt x="0" y="0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1" y="2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8" name="Freeform 858"/>
              <p:cNvSpPr>
                <a:spLocks/>
              </p:cNvSpPr>
              <p:nvPr/>
            </p:nvSpPr>
            <p:spPr bwMode="auto">
              <a:xfrm>
                <a:off x="4756" y="3111"/>
                <a:ext cx="30" cy="12"/>
              </a:xfrm>
              <a:custGeom>
                <a:avLst/>
                <a:gdLst>
                  <a:gd name="T0" fmla="*/ 0 w 58"/>
                  <a:gd name="T1" fmla="*/ 0 h 22"/>
                  <a:gd name="T2" fmla="*/ 0 w 58"/>
                  <a:gd name="T3" fmla="*/ 0 h 22"/>
                  <a:gd name="T4" fmla="*/ 58 w 58"/>
                  <a:gd name="T5" fmla="*/ 7 h 22"/>
                  <a:gd name="T6" fmla="*/ 58 w 58"/>
                  <a:gd name="T7" fmla="*/ 7 h 22"/>
                  <a:gd name="T8" fmla="*/ 51 w 58"/>
                  <a:gd name="T9" fmla="*/ 22 h 22"/>
                  <a:gd name="T10" fmla="*/ 0 w 58"/>
                  <a:gd name="T11" fmla="*/ 0 h 22"/>
                  <a:gd name="T12" fmla="*/ 0 w 58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22">
                    <a:moveTo>
                      <a:pt x="0" y="0"/>
                    </a:moveTo>
                    <a:lnTo>
                      <a:pt x="0" y="0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1" y="2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9" name="Freeform 859"/>
              <p:cNvSpPr>
                <a:spLocks/>
              </p:cNvSpPr>
              <p:nvPr/>
            </p:nvSpPr>
            <p:spPr bwMode="auto">
              <a:xfrm>
                <a:off x="4756" y="3104"/>
                <a:ext cx="30" cy="11"/>
              </a:xfrm>
              <a:custGeom>
                <a:avLst/>
                <a:gdLst>
                  <a:gd name="T0" fmla="*/ 0 w 58"/>
                  <a:gd name="T1" fmla="*/ 15 h 22"/>
                  <a:gd name="T2" fmla="*/ 0 w 58"/>
                  <a:gd name="T3" fmla="*/ 15 h 22"/>
                  <a:gd name="T4" fmla="*/ 7 w 58"/>
                  <a:gd name="T5" fmla="*/ 0 h 22"/>
                  <a:gd name="T6" fmla="*/ 7 w 58"/>
                  <a:gd name="T7" fmla="*/ 0 h 22"/>
                  <a:gd name="T8" fmla="*/ 58 w 58"/>
                  <a:gd name="T9" fmla="*/ 22 h 22"/>
                  <a:gd name="T10" fmla="*/ 0 w 58"/>
                  <a:gd name="T11" fmla="*/ 15 h 22"/>
                  <a:gd name="T12" fmla="*/ 0 w 58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22">
                    <a:moveTo>
                      <a:pt x="0" y="15"/>
                    </a:moveTo>
                    <a:lnTo>
                      <a:pt x="0" y="15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8" y="22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0" name="Freeform 860"/>
              <p:cNvSpPr>
                <a:spLocks/>
              </p:cNvSpPr>
              <p:nvPr/>
            </p:nvSpPr>
            <p:spPr bwMode="auto">
              <a:xfrm>
                <a:off x="4756" y="3104"/>
                <a:ext cx="30" cy="11"/>
              </a:xfrm>
              <a:custGeom>
                <a:avLst/>
                <a:gdLst>
                  <a:gd name="T0" fmla="*/ 0 w 58"/>
                  <a:gd name="T1" fmla="*/ 15 h 22"/>
                  <a:gd name="T2" fmla="*/ 0 w 58"/>
                  <a:gd name="T3" fmla="*/ 15 h 22"/>
                  <a:gd name="T4" fmla="*/ 7 w 58"/>
                  <a:gd name="T5" fmla="*/ 0 h 22"/>
                  <a:gd name="T6" fmla="*/ 7 w 58"/>
                  <a:gd name="T7" fmla="*/ 0 h 22"/>
                  <a:gd name="T8" fmla="*/ 58 w 58"/>
                  <a:gd name="T9" fmla="*/ 22 h 22"/>
                  <a:gd name="T10" fmla="*/ 0 w 58"/>
                  <a:gd name="T11" fmla="*/ 15 h 22"/>
                  <a:gd name="T12" fmla="*/ 0 w 58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22">
                    <a:moveTo>
                      <a:pt x="0" y="15"/>
                    </a:moveTo>
                    <a:lnTo>
                      <a:pt x="0" y="15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8" y="22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1" name="Freeform 861"/>
              <p:cNvSpPr>
                <a:spLocks/>
              </p:cNvSpPr>
              <p:nvPr/>
            </p:nvSpPr>
            <p:spPr bwMode="auto">
              <a:xfrm>
                <a:off x="4819" y="2964"/>
                <a:ext cx="30" cy="12"/>
              </a:xfrm>
              <a:custGeom>
                <a:avLst/>
                <a:gdLst>
                  <a:gd name="T0" fmla="*/ 0 w 59"/>
                  <a:gd name="T1" fmla="*/ 0 h 22"/>
                  <a:gd name="T2" fmla="*/ 0 w 59"/>
                  <a:gd name="T3" fmla="*/ 0 h 22"/>
                  <a:gd name="T4" fmla="*/ 59 w 59"/>
                  <a:gd name="T5" fmla="*/ 0 h 22"/>
                  <a:gd name="T6" fmla="*/ 59 w 59"/>
                  <a:gd name="T7" fmla="*/ 0 h 22"/>
                  <a:gd name="T8" fmla="*/ 52 w 59"/>
                  <a:gd name="T9" fmla="*/ 22 h 22"/>
                  <a:gd name="T10" fmla="*/ 0 w 59"/>
                  <a:gd name="T11" fmla="*/ 0 h 22"/>
                  <a:gd name="T12" fmla="*/ 0 w 59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0" y="0"/>
                    </a:moveTo>
                    <a:lnTo>
                      <a:pt x="0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2" y="2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2" name="Freeform 862"/>
              <p:cNvSpPr>
                <a:spLocks/>
              </p:cNvSpPr>
              <p:nvPr/>
            </p:nvSpPr>
            <p:spPr bwMode="auto">
              <a:xfrm>
                <a:off x="4819" y="2964"/>
                <a:ext cx="30" cy="12"/>
              </a:xfrm>
              <a:custGeom>
                <a:avLst/>
                <a:gdLst>
                  <a:gd name="T0" fmla="*/ 0 w 59"/>
                  <a:gd name="T1" fmla="*/ 0 h 22"/>
                  <a:gd name="T2" fmla="*/ 0 w 59"/>
                  <a:gd name="T3" fmla="*/ 0 h 22"/>
                  <a:gd name="T4" fmla="*/ 59 w 59"/>
                  <a:gd name="T5" fmla="*/ 0 h 22"/>
                  <a:gd name="T6" fmla="*/ 59 w 59"/>
                  <a:gd name="T7" fmla="*/ 0 h 22"/>
                  <a:gd name="T8" fmla="*/ 52 w 59"/>
                  <a:gd name="T9" fmla="*/ 22 h 22"/>
                  <a:gd name="T10" fmla="*/ 0 w 59"/>
                  <a:gd name="T11" fmla="*/ 0 h 22"/>
                  <a:gd name="T12" fmla="*/ 0 w 59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0" y="0"/>
                    </a:moveTo>
                    <a:lnTo>
                      <a:pt x="0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2" y="2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3" name="Freeform 863"/>
              <p:cNvSpPr>
                <a:spLocks/>
              </p:cNvSpPr>
              <p:nvPr/>
            </p:nvSpPr>
            <p:spPr bwMode="auto">
              <a:xfrm>
                <a:off x="4819" y="2957"/>
                <a:ext cx="30" cy="7"/>
              </a:xfrm>
              <a:custGeom>
                <a:avLst/>
                <a:gdLst>
                  <a:gd name="T0" fmla="*/ 0 w 59"/>
                  <a:gd name="T1" fmla="*/ 15 h 15"/>
                  <a:gd name="T2" fmla="*/ 0 w 59"/>
                  <a:gd name="T3" fmla="*/ 15 h 15"/>
                  <a:gd name="T4" fmla="*/ 8 w 59"/>
                  <a:gd name="T5" fmla="*/ 0 h 15"/>
                  <a:gd name="T6" fmla="*/ 8 w 59"/>
                  <a:gd name="T7" fmla="*/ 0 h 15"/>
                  <a:gd name="T8" fmla="*/ 59 w 59"/>
                  <a:gd name="T9" fmla="*/ 15 h 15"/>
                  <a:gd name="T10" fmla="*/ 0 w 59"/>
                  <a:gd name="T11" fmla="*/ 15 h 15"/>
                  <a:gd name="T12" fmla="*/ 0 w 5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15"/>
                    </a:moveTo>
                    <a:lnTo>
                      <a:pt x="0" y="15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9" y="15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4" name="Freeform 864"/>
              <p:cNvSpPr>
                <a:spLocks/>
              </p:cNvSpPr>
              <p:nvPr/>
            </p:nvSpPr>
            <p:spPr bwMode="auto">
              <a:xfrm>
                <a:off x="4819" y="2957"/>
                <a:ext cx="30" cy="7"/>
              </a:xfrm>
              <a:custGeom>
                <a:avLst/>
                <a:gdLst>
                  <a:gd name="T0" fmla="*/ 0 w 59"/>
                  <a:gd name="T1" fmla="*/ 15 h 15"/>
                  <a:gd name="T2" fmla="*/ 0 w 59"/>
                  <a:gd name="T3" fmla="*/ 15 h 15"/>
                  <a:gd name="T4" fmla="*/ 8 w 59"/>
                  <a:gd name="T5" fmla="*/ 0 h 15"/>
                  <a:gd name="T6" fmla="*/ 8 w 59"/>
                  <a:gd name="T7" fmla="*/ 0 h 15"/>
                  <a:gd name="T8" fmla="*/ 59 w 59"/>
                  <a:gd name="T9" fmla="*/ 15 h 15"/>
                  <a:gd name="T10" fmla="*/ 0 w 59"/>
                  <a:gd name="T11" fmla="*/ 15 h 15"/>
                  <a:gd name="T12" fmla="*/ 0 w 5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15"/>
                    </a:moveTo>
                    <a:lnTo>
                      <a:pt x="0" y="15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9" y="15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5" name="Freeform 865"/>
              <p:cNvSpPr>
                <a:spLocks/>
              </p:cNvSpPr>
              <p:nvPr/>
            </p:nvSpPr>
            <p:spPr bwMode="auto">
              <a:xfrm>
                <a:off x="4826" y="2949"/>
                <a:ext cx="23" cy="8"/>
              </a:xfrm>
              <a:custGeom>
                <a:avLst/>
                <a:gdLst>
                  <a:gd name="T0" fmla="*/ 0 w 44"/>
                  <a:gd name="T1" fmla="*/ 0 h 15"/>
                  <a:gd name="T2" fmla="*/ 0 w 44"/>
                  <a:gd name="T3" fmla="*/ 0 h 15"/>
                  <a:gd name="T4" fmla="*/ 44 w 44"/>
                  <a:gd name="T5" fmla="*/ 15 h 15"/>
                  <a:gd name="T6" fmla="*/ 44 w 44"/>
                  <a:gd name="T7" fmla="*/ 15 h 15"/>
                  <a:gd name="T8" fmla="*/ 44 w 44"/>
                  <a:gd name="T9" fmla="*/ 15 h 15"/>
                  <a:gd name="T10" fmla="*/ 0 w 44"/>
                  <a:gd name="T11" fmla="*/ 0 h 15"/>
                  <a:gd name="T12" fmla="*/ 0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0" y="0"/>
                    </a:move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6" name="Freeform 866"/>
              <p:cNvSpPr>
                <a:spLocks/>
              </p:cNvSpPr>
              <p:nvPr/>
            </p:nvSpPr>
            <p:spPr bwMode="auto">
              <a:xfrm>
                <a:off x="4826" y="2949"/>
                <a:ext cx="23" cy="8"/>
              </a:xfrm>
              <a:custGeom>
                <a:avLst/>
                <a:gdLst>
                  <a:gd name="T0" fmla="*/ 0 w 44"/>
                  <a:gd name="T1" fmla="*/ 0 h 15"/>
                  <a:gd name="T2" fmla="*/ 0 w 44"/>
                  <a:gd name="T3" fmla="*/ 0 h 15"/>
                  <a:gd name="T4" fmla="*/ 44 w 44"/>
                  <a:gd name="T5" fmla="*/ 15 h 15"/>
                  <a:gd name="T6" fmla="*/ 44 w 44"/>
                  <a:gd name="T7" fmla="*/ 15 h 15"/>
                  <a:gd name="T8" fmla="*/ 44 w 44"/>
                  <a:gd name="T9" fmla="*/ 15 h 15"/>
                  <a:gd name="T10" fmla="*/ 0 w 44"/>
                  <a:gd name="T11" fmla="*/ 0 h 15"/>
                  <a:gd name="T12" fmla="*/ 0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0" y="0"/>
                    </a:move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7" name="Freeform 867"/>
              <p:cNvSpPr>
                <a:spLocks/>
              </p:cNvSpPr>
              <p:nvPr/>
            </p:nvSpPr>
            <p:spPr bwMode="auto">
              <a:xfrm>
                <a:off x="4826" y="2945"/>
                <a:ext cx="23" cy="12"/>
              </a:xfrm>
              <a:custGeom>
                <a:avLst/>
                <a:gdLst>
                  <a:gd name="T0" fmla="*/ 0 w 44"/>
                  <a:gd name="T1" fmla="*/ 8 h 23"/>
                  <a:gd name="T2" fmla="*/ 0 w 44"/>
                  <a:gd name="T3" fmla="*/ 8 h 23"/>
                  <a:gd name="T4" fmla="*/ 7 w 44"/>
                  <a:gd name="T5" fmla="*/ 0 h 23"/>
                  <a:gd name="T6" fmla="*/ 7 w 44"/>
                  <a:gd name="T7" fmla="*/ 0 h 23"/>
                  <a:gd name="T8" fmla="*/ 44 w 44"/>
                  <a:gd name="T9" fmla="*/ 23 h 23"/>
                  <a:gd name="T10" fmla="*/ 0 w 44"/>
                  <a:gd name="T11" fmla="*/ 8 h 23"/>
                  <a:gd name="T12" fmla="*/ 0 w 44"/>
                  <a:gd name="T1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3">
                    <a:moveTo>
                      <a:pt x="0" y="8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4" y="23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8" name="Freeform 868"/>
              <p:cNvSpPr>
                <a:spLocks/>
              </p:cNvSpPr>
              <p:nvPr/>
            </p:nvSpPr>
            <p:spPr bwMode="auto">
              <a:xfrm>
                <a:off x="4826" y="2945"/>
                <a:ext cx="23" cy="12"/>
              </a:xfrm>
              <a:custGeom>
                <a:avLst/>
                <a:gdLst>
                  <a:gd name="T0" fmla="*/ 0 w 44"/>
                  <a:gd name="T1" fmla="*/ 8 h 23"/>
                  <a:gd name="T2" fmla="*/ 0 w 44"/>
                  <a:gd name="T3" fmla="*/ 8 h 23"/>
                  <a:gd name="T4" fmla="*/ 7 w 44"/>
                  <a:gd name="T5" fmla="*/ 0 h 23"/>
                  <a:gd name="T6" fmla="*/ 7 w 44"/>
                  <a:gd name="T7" fmla="*/ 0 h 23"/>
                  <a:gd name="T8" fmla="*/ 44 w 44"/>
                  <a:gd name="T9" fmla="*/ 23 h 23"/>
                  <a:gd name="T10" fmla="*/ 0 w 44"/>
                  <a:gd name="T11" fmla="*/ 8 h 23"/>
                  <a:gd name="T12" fmla="*/ 0 w 44"/>
                  <a:gd name="T1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3">
                    <a:moveTo>
                      <a:pt x="0" y="8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4" y="23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9" name="Freeform 869"/>
              <p:cNvSpPr>
                <a:spLocks/>
              </p:cNvSpPr>
              <p:nvPr/>
            </p:nvSpPr>
            <p:spPr bwMode="auto">
              <a:xfrm>
                <a:off x="4826" y="2949"/>
                <a:ext cx="23" cy="8"/>
              </a:xfrm>
              <a:custGeom>
                <a:avLst/>
                <a:gdLst>
                  <a:gd name="T0" fmla="*/ 0 w 44"/>
                  <a:gd name="T1" fmla="*/ 0 h 15"/>
                  <a:gd name="T2" fmla="*/ 0 w 44"/>
                  <a:gd name="T3" fmla="*/ 0 h 15"/>
                  <a:gd name="T4" fmla="*/ 44 w 44"/>
                  <a:gd name="T5" fmla="*/ 15 h 15"/>
                  <a:gd name="T6" fmla="*/ 44 w 44"/>
                  <a:gd name="T7" fmla="*/ 15 h 15"/>
                  <a:gd name="T8" fmla="*/ 44 w 44"/>
                  <a:gd name="T9" fmla="*/ 15 h 15"/>
                  <a:gd name="T10" fmla="*/ 0 w 44"/>
                  <a:gd name="T11" fmla="*/ 0 h 15"/>
                  <a:gd name="T12" fmla="*/ 0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0" y="0"/>
                    </a:move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0" name="Freeform 870"/>
              <p:cNvSpPr>
                <a:spLocks/>
              </p:cNvSpPr>
              <p:nvPr/>
            </p:nvSpPr>
            <p:spPr bwMode="auto">
              <a:xfrm>
                <a:off x="4826" y="2949"/>
                <a:ext cx="23" cy="8"/>
              </a:xfrm>
              <a:custGeom>
                <a:avLst/>
                <a:gdLst>
                  <a:gd name="T0" fmla="*/ 0 w 44"/>
                  <a:gd name="T1" fmla="*/ 0 h 15"/>
                  <a:gd name="T2" fmla="*/ 0 w 44"/>
                  <a:gd name="T3" fmla="*/ 0 h 15"/>
                  <a:gd name="T4" fmla="*/ 44 w 44"/>
                  <a:gd name="T5" fmla="*/ 15 h 15"/>
                  <a:gd name="T6" fmla="*/ 44 w 44"/>
                  <a:gd name="T7" fmla="*/ 15 h 15"/>
                  <a:gd name="T8" fmla="*/ 44 w 44"/>
                  <a:gd name="T9" fmla="*/ 15 h 15"/>
                  <a:gd name="T10" fmla="*/ 0 w 44"/>
                  <a:gd name="T11" fmla="*/ 0 h 15"/>
                  <a:gd name="T12" fmla="*/ 0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0" y="0"/>
                    </a:move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1" name="Freeform 871"/>
              <p:cNvSpPr>
                <a:spLocks/>
              </p:cNvSpPr>
              <p:nvPr/>
            </p:nvSpPr>
            <p:spPr bwMode="auto">
              <a:xfrm>
                <a:off x="4826" y="2945"/>
                <a:ext cx="23" cy="12"/>
              </a:xfrm>
              <a:custGeom>
                <a:avLst/>
                <a:gdLst>
                  <a:gd name="T0" fmla="*/ 0 w 44"/>
                  <a:gd name="T1" fmla="*/ 8 h 23"/>
                  <a:gd name="T2" fmla="*/ 0 w 44"/>
                  <a:gd name="T3" fmla="*/ 8 h 23"/>
                  <a:gd name="T4" fmla="*/ 7 w 44"/>
                  <a:gd name="T5" fmla="*/ 0 h 23"/>
                  <a:gd name="T6" fmla="*/ 7 w 44"/>
                  <a:gd name="T7" fmla="*/ 0 h 23"/>
                  <a:gd name="T8" fmla="*/ 44 w 44"/>
                  <a:gd name="T9" fmla="*/ 23 h 23"/>
                  <a:gd name="T10" fmla="*/ 0 w 44"/>
                  <a:gd name="T11" fmla="*/ 8 h 23"/>
                  <a:gd name="T12" fmla="*/ 0 w 44"/>
                  <a:gd name="T1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3">
                    <a:moveTo>
                      <a:pt x="0" y="8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4" y="23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2" name="Freeform 872"/>
              <p:cNvSpPr>
                <a:spLocks/>
              </p:cNvSpPr>
              <p:nvPr/>
            </p:nvSpPr>
            <p:spPr bwMode="auto">
              <a:xfrm>
                <a:off x="4826" y="2945"/>
                <a:ext cx="23" cy="12"/>
              </a:xfrm>
              <a:custGeom>
                <a:avLst/>
                <a:gdLst>
                  <a:gd name="T0" fmla="*/ 0 w 44"/>
                  <a:gd name="T1" fmla="*/ 8 h 23"/>
                  <a:gd name="T2" fmla="*/ 0 w 44"/>
                  <a:gd name="T3" fmla="*/ 8 h 23"/>
                  <a:gd name="T4" fmla="*/ 7 w 44"/>
                  <a:gd name="T5" fmla="*/ 0 h 23"/>
                  <a:gd name="T6" fmla="*/ 7 w 44"/>
                  <a:gd name="T7" fmla="*/ 0 h 23"/>
                  <a:gd name="T8" fmla="*/ 44 w 44"/>
                  <a:gd name="T9" fmla="*/ 23 h 23"/>
                  <a:gd name="T10" fmla="*/ 0 w 44"/>
                  <a:gd name="T11" fmla="*/ 8 h 23"/>
                  <a:gd name="T12" fmla="*/ 0 w 44"/>
                  <a:gd name="T1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3">
                    <a:moveTo>
                      <a:pt x="0" y="8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4" y="23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3" name="Freeform 873"/>
              <p:cNvSpPr>
                <a:spLocks/>
              </p:cNvSpPr>
              <p:nvPr/>
            </p:nvSpPr>
            <p:spPr bwMode="auto">
              <a:xfrm>
                <a:off x="4830" y="2931"/>
                <a:ext cx="33" cy="18"/>
              </a:xfrm>
              <a:custGeom>
                <a:avLst/>
                <a:gdLst>
                  <a:gd name="T0" fmla="*/ 0 w 66"/>
                  <a:gd name="T1" fmla="*/ 15 h 37"/>
                  <a:gd name="T2" fmla="*/ 0 w 66"/>
                  <a:gd name="T3" fmla="*/ 15 h 37"/>
                  <a:gd name="T4" fmla="*/ 66 w 66"/>
                  <a:gd name="T5" fmla="*/ 0 h 37"/>
                  <a:gd name="T6" fmla="*/ 66 w 66"/>
                  <a:gd name="T7" fmla="*/ 0 h 37"/>
                  <a:gd name="T8" fmla="*/ 52 w 66"/>
                  <a:gd name="T9" fmla="*/ 37 h 37"/>
                  <a:gd name="T10" fmla="*/ 0 w 66"/>
                  <a:gd name="T11" fmla="*/ 15 h 37"/>
                  <a:gd name="T12" fmla="*/ 0 w 66"/>
                  <a:gd name="T13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7">
                    <a:moveTo>
                      <a:pt x="0" y="15"/>
                    </a:moveTo>
                    <a:lnTo>
                      <a:pt x="0" y="15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52" y="37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4" name="Freeform 874"/>
              <p:cNvSpPr>
                <a:spLocks/>
              </p:cNvSpPr>
              <p:nvPr/>
            </p:nvSpPr>
            <p:spPr bwMode="auto">
              <a:xfrm>
                <a:off x="4830" y="2931"/>
                <a:ext cx="33" cy="18"/>
              </a:xfrm>
              <a:custGeom>
                <a:avLst/>
                <a:gdLst>
                  <a:gd name="T0" fmla="*/ 0 w 66"/>
                  <a:gd name="T1" fmla="*/ 15 h 37"/>
                  <a:gd name="T2" fmla="*/ 0 w 66"/>
                  <a:gd name="T3" fmla="*/ 15 h 37"/>
                  <a:gd name="T4" fmla="*/ 66 w 66"/>
                  <a:gd name="T5" fmla="*/ 0 h 37"/>
                  <a:gd name="T6" fmla="*/ 66 w 66"/>
                  <a:gd name="T7" fmla="*/ 0 h 37"/>
                  <a:gd name="T8" fmla="*/ 52 w 66"/>
                  <a:gd name="T9" fmla="*/ 37 h 37"/>
                  <a:gd name="T10" fmla="*/ 0 w 66"/>
                  <a:gd name="T11" fmla="*/ 15 h 37"/>
                  <a:gd name="T12" fmla="*/ 0 w 66"/>
                  <a:gd name="T13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7">
                    <a:moveTo>
                      <a:pt x="0" y="15"/>
                    </a:moveTo>
                    <a:lnTo>
                      <a:pt x="0" y="15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52" y="37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5" name="Freeform 875"/>
              <p:cNvSpPr>
                <a:spLocks/>
              </p:cNvSpPr>
              <p:nvPr/>
            </p:nvSpPr>
            <p:spPr bwMode="auto">
              <a:xfrm>
                <a:off x="4830" y="2919"/>
                <a:ext cx="33" cy="19"/>
              </a:xfrm>
              <a:custGeom>
                <a:avLst/>
                <a:gdLst>
                  <a:gd name="T0" fmla="*/ 0 w 66"/>
                  <a:gd name="T1" fmla="*/ 38 h 38"/>
                  <a:gd name="T2" fmla="*/ 0 w 66"/>
                  <a:gd name="T3" fmla="*/ 38 h 38"/>
                  <a:gd name="T4" fmla="*/ 15 w 66"/>
                  <a:gd name="T5" fmla="*/ 0 h 38"/>
                  <a:gd name="T6" fmla="*/ 15 w 66"/>
                  <a:gd name="T7" fmla="*/ 0 h 38"/>
                  <a:gd name="T8" fmla="*/ 66 w 66"/>
                  <a:gd name="T9" fmla="*/ 23 h 38"/>
                  <a:gd name="T10" fmla="*/ 0 w 66"/>
                  <a:gd name="T11" fmla="*/ 38 h 38"/>
                  <a:gd name="T12" fmla="*/ 0 w 66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8">
                    <a:moveTo>
                      <a:pt x="0" y="38"/>
                    </a:moveTo>
                    <a:lnTo>
                      <a:pt x="0" y="38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66" y="23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6" name="Freeform 876"/>
              <p:cNvSpPr>
                <a:spLocks/>
              </p:cNvSpPr>
              <p:nvPr/>
            </p:nvSpPr>
            <p:spPr bwMode="auto">
              <a:xfrm>
                <a:off x="4830" y="2919"/>
                <a:ext cx="33" cy="19"/>
              </a:xfrm>
              <a:custGeom>
                <a:avLst/>
                <a:gdLst>
                  <a:gd name="T0" fmla="*/ 0 w 66"/>
                  <a:gd name="T1" fmla="*/ 38 h 38"/>
                  <a:gd name="T2" fmla="*/ 0 w 66"/>
                  <a:gd name="T3" fmla="*/ 38 h 38"/>
                  <a:gd name="T4" fmla="*/ 15 w 66"/>
                  <a:gd name="T5" fmla="*/ 0 h 38"/>
                  <a:gd name="T6" fmla="*/ 15 w 66"/>
                  <a:gd name="T7" fmla="*/ 0 h 38"/>
                  <a:gd name="T8" fmla="*/ 66 w 66"/>
                  <a:gd name="T9" fmla="*/ 23 h 38"/>
                  <a:gd name="T10" fmla="*/ 0 w 66"/>
                  <a:gd name="T11" fmla="*/ 38 h 38"/>
                  <a:gd name="T12" fmla="*/ 0 w 66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8">
                    <a:moveTo>
                      <a:pt x="0" y="38"/>
                    </a:moveTo>
                    <a:lnTo>
                      <a:pt x="0" y="38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66" y="23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7" name="Freeform 877"/>
              <p:cNvSpPr>
                <a:spLocks/>
              </p:cNvSpPr>
              <p:nvPr/>
            </p:nvSpPr>
            <p:spPr bwMode="auto">
              <a:xfrm>
                <a:off x="4845" y="2908"/>
                <a:ext cx="22" cy="7"/>
              </a:xfrm>
              <a:custGeom>
                <a:avLst/>
                <a:gdLst>
                  <a:gd name="T0" fmla="*/ 0 w 43"/>
                  <a:gd name="T1" fmla="*/ 0 h 15"/>
                  <a:gd name="T2" fmla="*/ 0 w 43"/>
                  <a:gd name="T3" fmla="*/ 0 h 15"/>
                  <a:gd name="T4" fmla="*/ 43 w 43"/>
                  <a:gd name="T5" fmla="*/ 15 h 15"/>
                  <a:gd name="T6" fmla="*/ 43 w 43"/>
                  <a:gd name="T7" fmla="*/ 15 h 15"/>
                  <a:gd name="T8" fmla="*/ 43 w 43"/>
                  <a:gd name="T9" fmla="*/ 15 h 15"/>
                  <a:gd name="T10" fmla="*/ 0 w 43"/>
                  <a:gd name="T11" fmla="*/ 0 h 15"/>
                  <a:gd name="T12" fmla="*/ 0 w 43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5">
                    <a:moveTo>
                      <a:pt x="0" y="0"/>
                    </a:moveTo>
                    <a:lnTo>
                      <a:pt x="0" y="0"/>
                    </a:lnTo>
                    <a:lnTo>
                      <a:pt x="43" y="15"/>
                    </a:lnTo>
                    <a:lnTo>
                      <a:pt x="43" y="15"/>
                    </a:lnTo>
                    <a:lnTo>
                      <a:pt x="43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8" name="Freeform 878"/>
              <p:cNvSpPr>
                <a:spLocks/>
              </p:cNvSpPr>
              <p:nvPr/>
            </p:nvSpPr>
            <p:spPr bwMode="auto">
              <a:xfrm>
                <a:off x="4845" y="2908"/>
                <a:ext cx="22" cy="7"/>
              </a:xfrm>
              <a:custGeom>
                <a:avLst/>
                <a:gdLst>
                  <a:gd name="T0" fmla="*/ 0 w 43"/>
                  <a:gd name="T1" fmla="*/ 0 h 15"/>
                  <a:gd name="T2" fmla="*/ 0 w 43"/>
                  <a:gd name="T3" fmla="*/ 0 h 15"/>
                  <a:gd name="T4" fmla="*/ 43 w 43"/>
                  <a:gd name="T5" fmla="*/ 15 h 15"/>
                  <a:gd name="T6" fmla="*/ 43 w 43"/>
                  <a:gd name="T7" fmla="*/ 15 h 15"/>
                  <a:gd name="T8" fmla="*/ 43 w 43"/>
                  <a:gd name="T9" fmla="*/ 15 h 15"/>
                  <a:gd name="T10" fmla="*/ 0 w 43"/>
                  <a:gd name="T11" fmla="*/ 0 h 15"/>
                  <a:gd name="T12" fmla="*/ 0 w 43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5">
                    <a:moveTo>
                      <a:pt x="0" y="0"/>
                    </a:moveTo>
                    <a:lnTo>
                      <a:pt x="0" y="0"/>
                    </a:lnTo>
                    <a:lnTo>
                      <a:pt x="43" y="15"/>
                    </a:lnTo>
                    <a:lnTo>
                      <a:pt x="43" y="15"/>
                    </a:lnTo>
                    <a:lnTo>
                      <a:pt x="43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9" name="Freeform 879"/>
              <p:cNvSpPr>
                <a:spLocks/>
              </p:cNvSpPr>
              <p:nvPr/>
            </p:nvSpPr>
            <p:spPr bwMode="auto">
              <a:xfrm>
                <a:off x="4845" y="2904"/>
                <a:ext cx="22" cy="11"/>
              </a:xfrm>
              <a:custGeom>
                <a:avLst/>
                <a:gdLst>
                  <a:gd name="T0" fmla="*/ 0 w 43"/>
                  <a:gd name="T1" fmla="*/ 8 h 23"/>
                  <a:gd name="T2" fmla="*/ 0 w 43"/>
                  <a:gd name="T3" fmla="*/ 8 h 23"/>
                  <a:gd name="T4" fmla="*/ 0 w 43"/>
                  <a:gd name="T5" fmla="*/ 0 h 23"/>
                  <a:gd name="T6" fmla="*/ 0 w 43"/>
                  <a:gd name="T7" fmla="*/ 0 h 23"/>
                  <a:gd name="T8" fmla="*/ 43 w 43"/>
                  <a:gd name="T9" fmla="*/ 23 h 23"/>
                  <a:gd name="T10" fmla="*/ 0 w 43"/>
                  <a:gd name="T11" fmla="*/ 8 h 23"/>
                  <a:gd name="T12" fmla="*/ 0 w 43"/>
                  <a:gd name="T1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3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23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0" name="Freeform 880"/>
              <p:cNvSpPr>
                <a:spLocks/>
              </p:cNvSpPr>
              <p:nvPr/>
            </p:nvSpPr>
            <p:spPr bwMode="auto">
              <a:xfrm>
                <a:off x="4845" y="2904"/>
                <a:ext cx="22" cy="11"/>
              </a:xfrm>
              <a:custGeom>
                <a:avLst/>
                <a:gdLst>
                  <a:gd name="T0" fmla="*/ 0 w 43"/>
                  <a:gd name="T1" fmla="*/ 8 h 23"/>
                  <a:gd name="T2" fmla="*/ 0 w 43"/>
                  <a:gd name="T3" fmla="*/ 8 h 23"/>
                  <a:gd name="T4" fmla="*/ 0 w 43"/>
                  <a:gd name="T5" fmla="*/ 0 h 23"/>
                  <a:gd name="T6" fmla="*/ 0 w 43"/>
                  <a:gd name="T7" fmla="*/ 0 h 23"/>
                  <a:gd name="T8" fmla="*/ 43 w 43"/>
                  <a:gd name="T9" fmla="*/ 23 h 23"/>
                  <a:gd name="T10" fmla="*/ 0 w 43"/>
                  <a:gd name="T11" fmla="*/ 8 h 23"/>
                  <a:gd name="T12" fmla="*/ 0 w 43"/>
                  <a:gd name="T1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3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23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1" name="Freeform 881"/>
              <p:cNvSpPr>
                <a:spLocks/>
              </p:cNvSpPr>
              <p:nvPr/>
            </p:nvSpPr>
            <p:spPr bwMode="auto">
              <a:xfrm>
                <a:off x="4845" y="2908"/>
                <a:ext cx="22" cy="7"/>
              </a:xfrm>
              <a:custGeom>
                <a:avLst/>
                <a:gdLst>
                  <a:gd name="T0" fmla="*/ 0 w 43"/>
                  <a:gd name="T1" fmla="*/ 0 h 15"/>
                  <a:gd name="T2" fmla="*/ 0 w 43"/>
                  <a:gd name="T3" fmla="*/ 0 h 15"/>
                  <a:gd name="T4" fmla="*/ 43 w 43"/>
                  <a:gd name="T5" fmla="*/ 15 h 15"/>
                  <a:gd name="T6" fmla="*/ 43 w 43"/>
                  <a:gd name="T7" fmla="*/ 15 h 15"/>
                  <a:gd name="T8" fmla="*/ 43 w 43"/>
                  <a:gd name="T9" fmla="*/ 15 h 15"/>
                  <a:gd name="T10" fmla="*/ 0 w 43"/>
                  <a:gd name="T11" fmla="*/ 0 h 15"/>
                  <a:gd name="T12" fmla="*/ 0 w 43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5">
                    <a:moveTo>
                      <a:pt x="0" y="0"/>
                    </a:moveTo>
                    <a:lnTo>
                      <a:pt x="0" y="0"/>
                    </a:lnTo>
                    <a:lnTo>
                      <a:pt x="43" y="15"/>
                    </a:lnTo>
                    <a:lnTo>
                      <a:pt x="43" y="15"/>
                    </a:lnTo>
                    <a:lnTo>
                      <a:pt x="43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2" name="Freeform 882"/>
              <p:cNvSpPr>
                <a:spLocks/>
              </p:cNvSpPr>
              <p:nvPr/>
            </p:nvSpPr>
            <p:spPr bwMode="auto">
              <a:xfrm>
                <a:off x="4845" y="2908"/>
                <a:ext cx="22" cy="7"/>
              </a:xfrm>
              <a:custGeom>
                <a:avLst/>
                <a:gdLst>
                  <a:gd name="T0" fmla="*/ 0 w 43"/>
                  <a:gd name="T1" fmla="*/ 0 h 15"/>
                  <a:gd name="T2" fmla="*/ 0 w 43"/>
                  <a:gd name="T3" fmla="*/ 0 h 15"/>
                  <a:gd name="T4" fmla="*/ 43 w 43"/>
                  <a:gd name="T5" fmla="*/ 15 h 15"/>
                  <a:gd name="T6" fmla="*/ 43 w 43"/>
                  <a:gd name="T7" fmla="*/ 15 h 15"/>
                  <a:gd name="T8" fmla="*/ 43 w 43"/>
                  <a:gd name="T9" fmla="*/ 15 h 15"/>
                  <a:gd name="T10" fmla="*/ 0 w 43"/>
                  <a:gd name="T11" fmla="*/ 0 h 15"/>
                  <a:gd name="T12" fmla="*/ 0 w 43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5">
                    <a:moveTo>
                      <a:pt x="0" y="0"/>
                    </a:moveTo>
                    <a:lnTo>
                      <a:pt x="0" y="0"/>
                    </a:lnTo>
                    <a:lnTo>
                      <a:pt x="43" y="15"/>
                    </a:lnTo>
                    <a:lnTo>
                      <a:pt x="43" y="15"/>
                    </a:lnTo>
                    <a:lnTo>
                      <a:pt x="43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3" name="Freeform 883"/>
              <p:cNvSpPr>
                <a:spLocks/>
              </p:cNvSpPr>
              <p:nvPr/>
            </p:nvSpPr>
            <p:spPr bwMode="auto">
              <a:xfrm>
                <a:off x="4845" y="2904"/>
                <a:ext cx="22" cy="11"/>
              </a:xfrm>
              <a:custGeom>
                <a:avLst/>
                <a:gdLst>
                  <a:gd name="T0" fmla="*/ 0 w 43"/>
                  <a:gd name="T1" fmla="*/ 8 h 23"/>
                  <a:gd name="T2" fmla="*/ 0 w 43"/>
                  <a:gd name="T3" fmla="*/ 8 h 23"/>
                  <a:gd name="T4" fmla="*/ 0 w 43"/>
                  <a:gd name="T5" fmla="*/ 0 h 23"/>
                  <a:gd name="T6" fmla="*/ 0 w 43"/>
                  <a:gd name="T7" fmla="*/ 0 h 23"/>
                  <a:gd name="T8" fmla="*/ 43 w 43"/>
                  <a:gd name="T9" fmla="*/ 23 h 23"/>
                  <a:gd name="T10" fmla="*/ 0 w 43"/>
                  <a:gd name="T11" fmla="*/ 8 h 23"/>
                  <a:gd name="T12" fmla="*/ 0 w 43"/>
                  <a:gd name="T1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3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23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4" name="Freeform 884"/>
              <p:cNvSpPr>
                <a:spLocks/>
              </p:cNvSpPr>
              <p:nvPr/>
            </p:nvSpPr>
            <p:spPr bwMode="auto">
              <a:xfrm>
                <a:off x="4845" y="2904"/>
                <a:ext cx="22" cy="11"/>
              </a:xfrm>
              <a:custGeom>
                <a:avLst/>
                <a:gdLst>
                  <a:gd name="T0" fmla="*/ 0 w 43"/>
                  <a:gd name="T1" fmla="*/ 8 h 23"/>
                  <a:gd name="T2" fmla="*/ 0 w 43"/>
                  <a:gd name="T3" fmla="*/ 8 h 23"/>
                  <a:gd name="T4" fmla="*/ 0 w 43"/>
                  <a:gd name="T5" fmla="*/ 0 h 23"/>
                  <a:gd name="T6" fmla="*/ 0 w 43"/>
                  <a:gd name="T7" fmla="*/ 0 h 23"/>
                  <a:gd name="T8" fmla="*/ 43 w 43"/>
                  <a:gd name="T9" fmla="*/ 23 h 23"/>
                  <a:gd name="T10" fmla="*/ 0 w 43"/>
                  <a:gd name="T11" fmla="*/ 8 h 23"/>
                  <a:gd name="T12" fmla="*/ 0 w 43"/>
                  <a:gd name="T1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3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23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5" name="Freeform 885"/>
              <p:cNvSpPr>
                <a:spLocks/>
              </p:cNvSpPr>
              <p:nvPr/>
            </p:nvSpPr>
            <p:spPr bwMode="auto">
              <a:xfrm>
                <a:off x="4826" y="2870"/>
                <a:ext cx="67" cy="41"/>
              </a:xfrm>
              <a:custGeom>
                <a:avLst/>
                <a:gdLst>
                  <a:gd name="T0" fmla="*/ 131 w 131"/>
                  <a:gd name="T1" fmla="*/ 82 h 82"/>
                  <a:gd name="T2" fmla="*/ 131 w 131"/>
                  <a:gd name="T3" fmla="*/ 82 h 82"/>
                  <a:gd name="T4" fmla="*/ 15 w 131"/>
                  <a:gd name="T5" fmla="*/ 0 h 82"/>
                  <a:gd name="T6" fmla="*/ 15 w 131"/>
                  <a:gd name="T7" fmla="*/ 0 h 82"/>
                  <a:gd name="T8" fmla="*/ 0 w 131"/>
                  <a:gd name="T9" fmla="*/ 38 h 82"/>
                  <a:gd name="T10" fmla="*/ 131 w 131"/>
                  <a:gd name="T11" fmla="*/ 82 h 82"/>
                  <a:gd name="T12" fmla="*/ 131 w 131"/>
                  <a:gd name="T13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" h="82">
                    <a:moveTo>
                      <a:pt x="131" y="82"/>
                    </a:moveTo>
                    <a:lnTo>
                      <a:pt x="131" y="82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0" y="38"/>
                    </a:lnTo>
                    <a:lnTo>
                      <a:pt x="131" y="82"/>
                    </a:lnTo>
                    <a:lnTo>
                      <a:pt x="131" y="82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6" name="Freeform 886"/>
              <p:cNvSpPr>
                <a:spLocks/>
              </p:cNvSpPr>
              <p:nvPr/>
            </p:nvSpPr>
            <p:spPr bwMode="auto">
              <a:xfrm>
                <a:off x="4826" y="2870"/>
                <a:ext cx="67" cy="41"/>
              </a:xfrm>
              <a:custGeom>
                <a:avLst/>
                <a:gdLst>
                  <a:gd name="T0" fmla="*/ 131 w 131"/>
                  <a:gd name="T1" fmla="*/ 82 h 82"/>
                  <a:gd name="T2" fmla="*/ 131 w 131"/>
                  <a:gd name="T3" fmla="*/ 82 h 82"/>
                  <a:gd name="T4" fmla="*/ 15 w 131"/>
                  <a:gd name="T5" fmla="*/ 0 h 82"/>
                  <a:gd name="T6" fmla="*/ 15 w 131"/>
                  <a:gd name="T7" fmla="*/ 0 h 82"/>
                  <a:gd name="T8" fmla="*/ 0 w 131"/>
                  <a:gd name="T9" fmla="*/ 38 h 82"/>
                  <a:gd name="T10" fmla="*/ 131 w 131"/>
                  <a:gd name="T11" fmla="*/ 82 h 82"/>
                  <a:gd name="T12" fmla="*/ 131 w 131"/>
                  <a:gd name="T13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" h="82">
                    <a:moveTo>
                      <a:pt x="131" y="82"/>
                    </a:moveTo>
                    <a:lnTo>
                      <a:pt x="131" y="82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0" y="38"/>
                    </a:lnTo>
                    <a:lnTo>
                      <a:pt x="131" y="82"/>
                    </a:lnTo>
                    <a:lnTo>
                      <a:pt x="131" y="8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7" name="Freeform 887"/>
              <p:cNvSpPr>
                <a:spLocks/>
              </p:cNvSpPr>
              <p:nvPr/>
            </p:nvSpPr>
            <p:spPr bwMode="auto">
              <a:xfrm>
                <a:off x="4834" y="2870"/>
                <a:ext cx="66" cy="41"/>
              </a:xfrm>
              <a:custGeom>
                <a:avLst/>
                <a:gdLst>
                  <a:gd name="T0" fmla="*/ 116 w 131"/>
                  <a:gd name="T1" fmla="*/ 82 h 82"/>
                  <a:gd name="T2" fmla="*/ 116 w 131"/>
                  <a:gd name="T3" fmla="*/ 82 h 82"/>
                  <a:gd name="T4" fmla="*/ 131 w 131"/>
                  <a:gd name="T5" fmla="*/ 38 h 82"/>
                  <a:gd name="T6" fmla="*/ 131 w 131"/>
                  <a:gd name="T7" fmla="*/ 38 h 82"/>
                  <a:gd name="T8" fmla="*/ 0 w 131"/>
                  <a:gd name="T9" fmla="*/ 0 h 82"/>
                  <a:gd name="T10" fmla="*/ 116 w 131"/>
                  <a:gd name="T11" fmla="*/ 82 h 82"/>
                  <a:gd name="T12" fmla="*/ 116 w 131"/>
                  <a:gd name="T13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" h="82">
                    <a:moveTo>
                      <a:pt x="116" y="82"/>
                    </a:moveTo>
                    <a:lnTo>
                      <a:pt x="116" y="82"/>
                    </a:lnTo>
                    <a:lnTo>
                      <a:pt x="131" y="38"/>
                    </a:lnTo>
                    <a:lnTo>
                      <a:pt x="131" y="38"/>
                    </a:lnTo>
                    <a:lnTo>
                      <a:pt x="0" y="0"/>
                    </a:lnTo>
                    <a:lnTo>
                      <a:pt x="116" y="82"/>
                    </a:lnTo>
                    <a:lnTo>
                      <a:pt x="116" y="82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8" name="Freeform 888"/>
              <p:cNvSpPr>
                <a:spLocks/>
              </p:cNvSpPr>
              <p:nvPr/>
            </p:nvSpPr>
            <p:spPr bwMode="auto">
              <a:xfrm>
                <a:off x="4834" y="2870"/>
                <a:ext cx="66" cy="41"/>
              </a:xfrm>
              <a:custGeom>
                <a:avLst/>
                <a:gdLst>
                  <a:gd name="T0" fmla="*/ 116 w 131"/>
                  <a:gd name="T1" fmla="*/ 82 h 82"/>
                  <a:gd name="T2" fmla="*/ 116 w 131"/>
                  <a:gd name="T3" fmla="*/ 82 h 82"/>
                  <a:gd name="T4" fmla="*/ 131 w 131"/>
                  <a:gd name="T5" fmla="*/ 38 h 82"/>
                  <a:gd name="T6" fmla="*/ 131 w 131"/>
                  <a:gd name="T7" fmla="*/ 38 h 82"/>
                  <a:gd name="T8" fmla="*/ 0 w 131"/>
                  <a:gd name="T9" fmla="*/ 0 h 82"/>
                  <a:gd name="T10" fmla="*/ 116 w 131"/>
                  <a:gd name="T11" fmla="*/ 82 h 82"/>
                  <a:gd name="T12" fmla="*/ 116 w 131"/>
                  <a:gd name="T13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" h="82">
                    <a:moveTo>
                      <a:pt x="116" y="82"/>
                    </a:moveTo>
                    <a:lnTo>
                      <a:pt x="116" y="82"/>
                    </a:lnTo>
                    <a:lnTo>
                      <a:pt x="131" y="38"/>
                    </a:lnTo>
                    <a:lnTo>
                      <a:pt x="131" y="38"/>
                    </a:lnTo>
                    <a:lnTo>
                      <a:pt x="0" y="0"/>
                    </a:lnTo>
                    <a:lnTo>
                      <a:pt x="116" y="82"/>
                    </a:lnTo>
                    <a:lnTo>
                      <a:pt x="116" y="8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9" name="Freeform 889"/>
              <p:cNvSpPr>
                <a:spLocks/>
              </p:cNvSpPr>
              <p:nvPr/>
            </p:nvSpPr>
            <p:spPr bwMode="auto">
              <a:xfrm>
                <a:off x="4834" y="2844"/>
                <a:ext cx="66" cy="45"/>
              </a:xfrm>
              <a:custGeom>
                <a:avLst/>
                <a:gdLst>
                  <a:gd name="T0" fmla="*/ 131 w 131"/>
                  <a:gd name="T1" fmla="*/ 90 h 90"/>
                  <a:gd name="T2" fmla="*/ 131 w 131"/>
                  <a:gd name="T3" fmla="*/ 90 h 90"/>
                  <a:gd name="T4" fmla="*/ 14 w 131"/>
                  <a:gd name="T5" fmla="*/ 0 h 90"/>
                  <a:gd name="T6" fmla="*/ 14 w 131"/>
                  <a:gd name="T7" fmla="*/ 0 h 90"/>
                  <a:gd name="T8" fmla="*/ 0 w 131"/>
                  <a:gd name="T9" fmla="*/ 52 h 90"/>
                  <a:gd name="T10" fmla="*/ 131 w 131"/>
                  <a:gd name="T11" fmla="*/ 90 h 90"/>
                  <a:gd name="T12" fmla="*/ 131 w 131"/>
                  <a:gd name="T13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" h="90">
                    <a:moveTo>
                      <a:pt x="131" y="90"/>
                    </a:moveTo>
                    <a:lnTo>
                      <a:pt x="131" y="9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0" y="52"/>
                    </a:lnTo>
                    <a:lnTo>
                      <a:pt x="131" y="90"/>
                    </a:lnTo>
                    <a:lnTo>
                      <a:pt x="131" y="9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0" name="Freeform 890"/>
              <p:cNvSpPr>
                <a:spLocks/>
              </p:cNvSpPr>
              <p:nvPr/>
            </p:nvSpPr>
            <p:spPr bwMode="auto">
              <a:xfrm>
                <a:off x="4834" y="2844"/>
                <a:ext cx="66" cy="45"/>
              </a:xfrm>
              <a:custGeom>
                <a:avLst/>
                <a:gdLst>
                  <a:gd name="T0" fmla="*/ 131 w 131"/>
                  <a:gd name="T1" fmla="*/ 90 h 90"/>
                  <a:gd name="T2" fmla="*/ 131 w 131"/>
                  <a:gd name="T3" fmla="*/ 90 h 90"/>
                  <a:gd name="T4" fmla="*/ 14 w 131"/>
                  <a:gd name="T5" fmla="*/ 0 h 90"/>
                  <a:gd name="T6" fmla="*/ 14 w 131"/>
                  <a:gd name="T7" fmla="*/ 0 h 90"/>
                  <a:gd name="T8" fmla="*/ 0 w 131"/>
                  <a:gd name="T9" fmla="*/ 52 h 90"/>
                  <a:gd name="T10" fmla="*/ 131 w 131"/>
                  <a:gd name="T11" fmla="*/ 90 h 90"/>
                  <a:gd name="T12" fmla="*/ 131 w 131"/>
                  <a:gd name="T13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" h="90">
                    <a:moveTo>
                      <a:pt x="131" y="90"/>
                    </a:moveTo>
                    <a:lnTo>
                      <a:pt x="131" y="9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0" y="52"/>
                    </a:lnTo>
                    <a:lnTo>
                      <a:pt x="131" y="90"/>
                    </a:lnTo>
                    <a:lnTo>
                      <a:pt x="131" y="9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1" name="Freeform 891"/>
              <p:cNvSpPr>
                <a:spLocks/>
              </p:cNvSpPr>
              <p:nvPr/>
            </p:nvSpPr>
            <p:spPr bwMode="auto">
              <a:xfrm>
                <a:off x="4841" y="2844"/>
                <a:ext cx="67" cy="45"/>
              </a:xfrm>
              <a:custGeom>
                <a:avLst/>
                <a:gdLst>
                  <a:gd name="T0" fmla="*/ 117 w 132"/>
                  <a:gd name="T1" fmla="*/ 90 h 90"/>
                  <a:gd name="T2" fmla="*/ 117 w 132"/>
                  <a:gd name="T3" fmla="*/ 90 h 90"/>
                  <a:gd name="T4" fmla="*/ 132 w 132"/>
                  <a:gd name="T5" fmla="*/ 45 h 90"/>
                  <a:gd name="T6" fmla="*/ 132 w 132"/>
                  <a:gd name="T7" fmla="*/ 45 h 90"/>
                  <a:gd name="T8" fmla="*/ 0 w 132"/>
                  <a:gd name="T9" fmla="*/ 0 h 90"/>
                  <a:gd name="T10" fmla="*/ 117 w 132"/>
                  <a:gd name="T11" fmla="*/ 90 h 90"/>
                  <a:gd name="T12" fmla="*/ 117 w 132"/>
                  <a:gd name="T13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" h="90">
                    <a:moveTo>
                      <a:pt x="117" y="90"/>
                    </a:moveTo>
                    <a:lnTo>
                      <a:pt x="117" y="90"/>
                    </a:lnTo>
                    <a:lnTo>
                      <a:pt x="132" y="45"/>
                    </a:lnTo>
                    <a:lnTo>
                      <a:pt x="132" y="45"/>
                    </a:lnTo>
                    <a:lnTo>
                      <a:pt x="0" y="0"/>
                    </a:lnTo>
                    <a:lnTo>
                      <a:pt x="117" y="90"/>
                    </a:lnTo>
                    <a:lnTo>
                      <a:pt x="117" y="9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2" name="Freeform 892"/>
              <p:cNvSpPr>
                <a:spLocks/>
              </p:cNvSpPr>
              <p:nvPr/>
            </p:nvSpPr>
            <p:spPr bwMode="auto">
              <a:xfrm>
                <a:off x="4841" y="2844"/>
                <a:ext cx="67" cy="45"/>
              </a:xfrm>
              <a:custGeom>
                <a:avLst/>
                <a:gdLst>
                  <a:gd name="T0" fmla="*/ 117 w 132"/>
                  <a:gd name="T1" fmla="*/ 90 h 90"/>
                  <a:gd name="T2" fmla="*/ 117 w 132"/>
                  <a:gd name="T3" fmla="*/ 90 h 90"/>
                  <a:gd name="T4" fmla="*/ 132 w 132"/>
                  <a:gd name="T5" fmla="*/ 45 h 90"/>
                  <a:gd name="T6" fmla="*/ 132 w 132"/>
                  <a:gd name="T7" fmla="*/ 45 h 90"/>
                  <a:gd name="T8" fmla="*/ 0 w 132"/>
                  <a:gd name="T9" fmla="*/ 0 h 90"/>
                  <a:gd name="T10" fmla="*/ 117 w 132"/>
                  <a:gd name="T11" fmla="*/ 90 h 90"/>
                  <a:gd name="T12" fmla="*/ 117 w 132"/>
                  <a:gd name="T13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" h="90">
                    <a:moveTo>
                      <a:pt x="117" y="90"/>
                    </a:moveTo>
                    <a:lnTo>
                      <a:pt x="117" y="90"/>
                    </a:lnTo>
                    <a:lnTo>
                      <a:pt x="132" y="45"/>
                    </a:lnTo>
                    <a:lnTo>
                      <a:pt x="132" y="45"/>
                    </a:lnTo>
                    <a:lnTo>
                      <a:pt x="0" y="0"/>
                    </a:lnTo>
                    <a:lnTo>
                      <a:pt x="117" y="90"/>
                    </a:lnTo>
                    <a:lnTo>
                      <a:pt x="117" y="9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3" name="Freeform 893"/>
              <p:cNvSpPr>
                <a:spLocks/>
              </p:cNvSpPr>
              <p:nvPr/>
            </p:nvSpPr>
            <p:spPr bwMode="auto">
              <a:xfrm>
                <a:off x="4863" y="2844"/>
                <a:ext cx="23" cy="3"/>
              </a:xfrm>
              <a:custGeom>
                <a:avLst/>
                <a:gdLst>
                  <a:gd name="T0" fmla="*/ 0 w 44"/>
                  <a:gd name="T1" fmla="*/ 0 h 7"/>
                  <a:gd name="T2" fmla="*/ 0 w 44"/>
                  <a:gd name="T3" fmla="*/ 0 h 7"/>
                  <a:gd name="T4" fmla="*/ 44 w 44"/>
                  <a:gd name="T5" fmla="*/ 7 h 7"/>
                  <a:gd name="T6" fmla="*/ 44 w 44"/>
                  <a:gd name="T7" fmla="*/ 7 h 7"/>
                  <a:gd name="T8" fmla="*/ 44 w 44"/>
                  <a:gd name="T9" fmla="*/ 7 h 7"/>
                  <a:gd name="T10" fmla="*/ 0 w 44"/>
                  <a:gd name="T11" fmla="*/ 0 h 7"/>
                  <a:gd name="T12" fmla="*/ 0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0"/>
                    </a:moveTo>
                    <a:lnTo>
                      <a:pt x="0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4" name="Freeform 894"/>
              <p:cNvSpPr>
                <a:spLocks/>
              </p:cNvSpPr>
              <p:nvPr/>
            </p:nvSpPr>
            <p:spPr bwMode="auto">
              <a:xfrm>
                <a:off x="4863" y="2844"/>
                <a:ext cx="23" cy="3"/>
              </a:xfrm>
              <a:custGeom>
                <a:avLst/>
                <a:gdLst>
                  <a:gd name="T0" fmla="*/ 0 w 44"/>
                  <a:gd name="T1" fmla="*/ 0 h 7"/>
                  <a:gd name="T2" fmla="*/ 0 w 44"/>
                  <a:gd name="T3" fmla="*/ 0 h 7"/>
                  <a:gd name="T4" fmla="*/ 44 w 44"/>
                  <a:gd name="T5" fmla="*/ 7 h 7"/>
                  <a:gd name="T6" fmla="*/ 44 w 44"/>
                  <a:gd name="T7" fmla="*/ 7 h 7"/>
                  <a:gd name="T8" fmla="*/ 44 w 44"/>
                  <a:gd name="T9" fmla="*/ 7 h 7"/>
                  <a:gd name="T10" fmla="*/ 0 w 44"/>
                  <a:gd name="T11" fmla="*/ 0 h 7"/>
                  <a:gd name="T12" fmla="*/ 0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0"/>
                    </a:moveTo>
                    <a:lnTo>
                      <a:pt x="0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5" name="Freeform 895"/>
              <p:cNvSpPr>
                <a:spLocks/>
              </p:cNvSpPr>
              <p:nvPr/>
            </p:nvSpPr>
            <p:spPr bwMode="auto">
              <a:xfrm>
                <a:off x="4863" y="2844"/>
                <a:ext cx="23" cy="3"/>
              </a:xfrm>
              <a:custGeom>
                <a:avLst/>
                <a:gdLst>
                  <a:gd name="T0" fmla="*/ 0 w 44"/>
                  <a:gd name="T1" fmla="*/ 0 h 7"/>
                  <a:gd name="T2" fmla="*/ 0 w 44"/>
                  <a:gd name="T3" fmla="*/ 0 h 7"/>
                  <a:gd name="T4" fmla="*/ 0 w 44"/>
                  <a:gd name="T5" fmla="*/ 0 h 7"/>
                  <a:gd name="T6" fmla="*/ 0 w 44"/>
                  <a:gd name="T7" fmla="*/ 0 h 7"/>
                  <a:gd name="T8" fmla="*/ 44 w 44"/>
                  <a:gd name="T9" fmla="*/ 7 h 7"/>
                  <a:gd name="T10" fmla="*/ 0 w 44"/>
                  <a:gd name="T11" fmla="*/ 0 h 7"/>
                  <a:gd name="T12" fmla="*/ 0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6" name="Freeform 896"/>
              <p:cNvSpPr>
                <a:spLocks/>
              </p:cNvSpPr>
              <p:nvPr/>
            </p:nvSpPr>
            <p:spPr bwMode="auto">
              <a:xfrm>
                <a:off x="4863" y="2844"/>
                <a:ext cx="23" cy="3"/>
              </a:xfrm>
              <a:custGeom>
                <a:avLst/>
                <a:gdLst>
                  <a:gd name="T0" fmla="*/ 0 w 44"/>
                  <a:gd name="T1" fmla="*/ 0 h 7"/>
                  <a:gd name="T2" fmla="*/ 0 w 44"/>
                  <a:gd name="T3" fmla="*/ 0 h 7"/>
                  <a:gd name="T4" fmla="*/ 0 w 44"/>
                  <a:gd name="T5" fmla="*/ 0 h 7"/>
                  <a:gd name="T6" fmla="*/ 0 w 44"/>
                  <a:gd name="T7" fmla="*/ 0 h 7"/>
                  <a:gd name="T8" fmla="*/ 44 w 44"/>
                  <a:gd name="T9" fmla="*/ 7 h 7"/>
                  <a:gd name="T10" fmla="*/ 0 w 44"/>
                  <a:gd name="T11" fmla="*/ 0 h 7"/>
                  <a:gd name="T12" fmla="*/ 0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7" name="Freeform 897"/>
              <p:cNvSpPr>
                <a:spLocks/>
              </p:cNvSpPr>
              <p:nvPr/>
            </p:nvSpPr>
            <p:spPr bwMode="auto">
              <a:xfrm>
                <a:off x="4863" y="2844"/>
                <a:ext cx="23" cy="3"/>
              </a:xfrm>
              <a:custGeom>
                <a:avLst/>
                <a:gdLst>
                  <a:gd name="T0" fmla="*/ 0 w 44"/>
                  <a:gd name="T1" fmla="*/ 0 h 7"/>
                  <a:gd name="T2" fmla="*/ 0 w 44"/>
                  <a:gd name="T3" fmla="*/ 0 h 7"/>
                  <a:gd name="T4" fmla="*/ 44 w 44"/>
                  <a:gd name="T5" fmla="*/ 7 h 7"/>
                  <a:gd name="T6" fmla="*/ 44 w 44"/>
                  <a:gd name="T7" fmla="*/ 7 h 7"/>
                  <a:gd name="T8" fmla="*/ 44 w 44"/>
                  <a:gd name="T9" fmla="*/ 7 h 7"/>
                  <a:gd name="T10" fmla="*/ 0 w 44"/>
                  <a:gd name="T11" fmla="*/ 0 h 7"/>
                  <a:gd name="T12" fmla="*/ 0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0"/>
                    </a:moveTo>
                    <a:lnTo>
                      <a:pt x="0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8" name="Freeform 898"/>
              <p:cNvSpPr>
                <a:spLocks/>
              </p:cNvSpPr>
              <p:nvPr/>
            </p:nvSpPr>
            <p:spPr bwMode="auto">
              <a:xfrm>
                <a:off x="4863" y="2844"/>
                <a:ext cx="23" cy="3"/>
              </a:xfrm>
              <a:custGeom>
                <a:avLst/>
                <a:gdLst>
                  <a:gd name="T0" fmla="*/ 0 w 44"/>
                  <a:gd name="T1" fmla="*/ 0 h 7"/>
                  <a:gd name="T2" fmla="*/ 0 w 44"/>
                  <a:gd name="T3" fmla="*/ 0 h 7"/>
                  <a:gd name="T4" fmla="*/ 44 w 44"/>
                  <a:gd name="T5" fmla="*/ 7 h 7"/>
                  <a:gd name="T6" fmla="*/ 44 w 44"/>
                  <a:gd name="T7" fmla="*/ 7 h 7"/>
                  <a:gd name="T8" fmla="*/ 44 w 44"/>
                  <a:gd name="T9" fmla="*/ 7 h 7"/>
                  <a:gd name="T10" fmla="*/ 0 w 44"/>
                  <a:gd name="T11" fmla="*/ 0 h 7"/>
                  <a:gd name="T12" fmla="*/ 0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0"/>
                    </a:moveTo>
                    <a:lnTo>
                      <a:pt x="0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9" name="Freeform 899"/>
              <p:cNvSpPr>
                <a:spLocks/>
              </p:cNvSpPr>
              <p:nvPr/>
            </p:nvSpPr>
            <p:spPr bwMode="auto">
              <a:xfrm>
                <a:off x="4863" y="2844"/>
                <a:ext cx="23" cy="3"/>
              </a:xfrm>
              <a:custGeom>
                <a:avLst/>
                <a:gdLst>
                  <a:gd name="T0" fmla="*/ 0 w 44"/>
                  <a:gd name="T1" fmla="*/ 0 h 7"/>
                  <a:gd name="T2" fmla="*/ 0 w 44"/>
                  <a:gd name="T3" fmla="*/ 0 h 7"/>
                  <a:gd name="T4" fmla="*/ 0 w 44"/>
                  <a:gd name="T5" fmla="*/ 0 h 7"/>
                  <a:gd name="T6" fmla="*/ 0 w 44"/>
                  <a:gd name="T7" fmla="*/ 0 h 7"/>
                  <a:gd name="T8" fmla="*/ 44 w 44"/>
                  <a:gd name="T9" fmla="*/ 7 h 7"/>
                  <a:gd name="T10" fmla="*/ 0 w 44"/>
                  <a:gd name="T11" fmla="*/ 0 h 7"/>
                  <a:gd name="T12" fmla="*/ 0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0" name="Freeform 900"/>
              <p:cNvSpPr>
                <a:spLocks/>
              </p:cNvSpPr>
              <p:nvPr/>
            </p:nvSpPr>
            <p:spPr bwMode="auto">
              <a:xfrm>
                <a:off x="4863" y="2844"/>
                <a:ext cx="23" cy="3"/>
              </a:xfrm>
              <a:custGeom>
                <a:avLst/>
                <a:gdLst>
                  <a:gd name="T0" fmla="*/ 0 w 44"/>
                  <a:gd name="T1" fmla="*/ 0 h 7"/>
                  <a:gd name="T2" fmla="*/ 0 w 44"/>
                  <a:gd name="T3" fmla="*/ 0 h 7"/>
                  <a:gd name="T4" fmla="*/ 0 w 44"/>
                  <a:gd name="T5" fmla="*/ 0 h 7"/>
                  <a:gd name="T6" fmla="*/ 0 w 44"/>
                  <a:gd name="T7" fmla="*/ 0 h 7"/>
                  <a:gd name="T8" fmla="*/ 44 w 44"/>
                  <a:gd name="T9" fmla="*/ 7 h 7"/>
                  <a:gd name="T10" fmla="*/ 0 w 44"/>
                  <a:gd name="T11" fmla="*/ 0 h 7"/>
                  <a:gd name="T12" fmla="*/ 0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1" name="Freeform 901"/>
              <p:cNvSpPr>
                <a:spLocks/>
              </p:cNvSpPr>
              <p:nvPr/>
            </p:nvSpPr>
            <p:spPr bwMode="auto">
              <a:xfrm>
                <a:off x="4863" y="2836"/>
                <a:ext cx="30" cy="4"/>
              </a:xfrm>
              <a:custGeom>
                <a:avLst/>
                <a:gdLst>
                  <a:gd name="T0" fmla="*/ 0 w 58"/>
                  <a:gd name="T1" fmla="*/ 0 h 8"/>
                  <a:gd name="T2" fmla="*/ 0 w 58"/>
                  <a:gd name="T3" fmla="*/ 0 h 8"/>
                  <a:gd name="T4" fmla="*/ 58 w 58"/>
                  <a:gd name="T5" fmla="*/ 0 h 8"/>
                  <a:gd name="T6" fmla="*/ 58 w 58"/>
                  <a:gd name="T7" fmla="*/ 0 h 8"/>
                  <a:gd name="T8" fmla="*/ 51 w 58"/>
                  <a:gd name="T9" fmla="*/ 8 h 8"/>
                  <a:gd name="T10" fmla="*/ 0 w 58"/>
                  <a:gd name="T11" fmla="*/ 0 h 8"/>
                  <a:gd name="T12" fmla="*/ 0 w 58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8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1" y="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2" name="Freeform 902"/>
              <p:cNvSpPr>
                <a:spLocks/>
              </p:cNvSpPr>
              <p:nvPr/>
            </p:nvSpPr>
            <p:spPr bwMode="auto">
              <a:xfrm>
                <a:off x="4863" y="2836"/>
                <a:ext cx="30" cy="4"/>
              </a:xfrm>
              <a:custGeom>
                <a:avLst/>
                <a:gdLst>
                  <a:gd name="T0" fmla="*/ 0 w 58"/>
                  <a:gd name="T1" fmla="*/ 0 h 8"/>
                  <a:gd name="T2" fmla="*/ 0 w 58"/>
                  <a:gd name="T3" fmla="*/ 0 h 8"/>
                  <a:gd name="T4" fmla="*/ 58 w 58"/>
                  <a:gd name="T5" fmla="*/ 0 h 8"/>
                  <a:gd name="T6" fmla="*/ 58 w 58"/>
                  <a:gd name="T7" fmla="*/ 0 h 8"/>
                  <a:gd name="T8" fmla="*/ 51 w 58"/>
                  <a:gd name="T9" fmla="*/ 8 h 8"/>
                  <a:gd name="T10" fmla="*/ 0 w 58"/>
                  <a:gd name="T11" fmla="*/ 0 h 8"/>
                  <a:gd name="T12" fmla="*/ 0 w 58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8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1" y="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3" name="Freeform 903"/>
              <p:cNvSpPr>
                <a:spLocks/>
              </p:cNvSpPr>
              <p:nvPr/>
            </p:nvSpPr>
            <p:spPr bwMode="auto">
              <a:xfrm>
                <a:off x="4863" y="2829"/>
                <a:ext cx="30" cy="7"/>
              </a:xfrm>
              <a:custGeom>
                <a:avLst/>
                <a:gdLst>
                  <a:gd name="T0" fmla="*/ 0 w 58"/>
                  <a:gd name="T1" fmla="*/ 15 h 15"/>
                  <a:gd name="T2" fmla="*/ 0 w 58"/>
                  <a:gd name="T3" fmla="*/ 15 h 15"/>
                  <a:gd name="T4" fmla="*/ 0 w 58"/>
                  <a:gd name="T5" fmla="*/ 0 h 15"/>
                  <a:gd name="T6" fmla="*/ 0 w 58"/>
                  <a:gd name="T7" fmla="*/ 0 h 15"/>
                  <a:gd name="T8" fmla="*/ 58 w 58"/>
                  <a:gd name="T9" fmla="*/ 15 h 15"/>
                  <a:gd name="T10" fmla="*/ 0 w 58"/>
                  <a:gd name="T11" fmla="*/ 15 h 15"/>
                  <a:gd name="T12" fmla="*/ 0 w 5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8" y="15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4" name="Freeform 904"/>
              <p:cNvSpPr>
                <a:spLocks/>
              </p:cNvSpPr>
              <p:nvPr/>
            </p:nvSpPr>
            <p:spPr bwMode="auto">
              <a:xfrm>
                <a:off x="4863" y="2829"/>
                <a:ext cx="30" cy="7"/>
              </a:xfrm>
              <a:custGeom>
                <a:avLst/>
                <a:gdLst>
                  <a:gd name="T0" fmla="*/ 0 w 58"/>
                  <a:gd name="T1" fmla="*/ 15 h 15"/>
                  <a:gd name="T2" fmla="*/ 0 w 58"/>
                  <a:gd name="T3" fmla="*/ 15 h 15"/>
                  <a:gd name="T4" fmla="*/ 0 w 58"/>
                  <a:gd name="T5" fmla="*/ 0 h 15"/>
                  <a:gd name="T6" fmla="*/ 0 w 58"/>
                  <a:gd name="T7" fmla="*/ 0 h 15"/>
                  <a:gd name="T8" fmla="*/ 58 w 58"/>
                  <a:gd name="T9" fmla="*/ 15 h 15"/>
                  <a:gd name="T10" fmla="*/ 0 w 58"/>
                  <a:gd name="T11" fmla="*/ 15 h 15"/>
                  <a:gd name="T12" fmla="*/ 0 w 58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8" y="15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5" name="Freeform 905"/>
              <p:cNvSpPr>
                <a:spLocks/>
              </p:cNvSpPr>
              <p:nvPr/>
            </p:nvSpPr>
            <p:spPr bwMode="auto">
              <a:xfrm>
                <a:off x="4867" y="2813"/>
                <a:ext cx="30" cy="8"/>
              </a:xfrm>
              <a:custGeom>
                <a:avLst/>
                <a:gdLst>
                  <a:gd name="T0" fmla="*/ 0 w 59"/>
                  <a:gd name="T1" fmla="*/ 8 h 15"/>
                  <a:gd name="T2" fmla="*/ 0 w 59"/>
                  <a:gd name="T3" fmla="*/ 8 h 15"/>
                  <a:gd name="T4" fmla="*/ 59 w 59"/>
                  <a:gd name="T5" fmla="*/ 0 h 15"/>
                  <a:gd name="T6" fmla="*/ 59 w 59"/>
                  <a:gd name="T7" fmla="*/ 0 h 15"/>
                  <a:gd name="T8" fmla="*/ 51 w 59"/>
                  <a:gd name="T9" fmla="*/ 15 h 15"/>
                  <a:gd name="T10" fmla="*/ 0 w 59"/>
                  <a:gd name="T11" fmla="*/ 8 h 15"/>
                  <a:gd name="T12" fmla="*/ 0 w 59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8"/>
                    </a:moveTo>
                    <a:lnTo>
                      <a:pt x="0" y="8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1" y="15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6" name="Freeform 906"/>
              <p:cNvSpPr>
                <a:spLocks/>
              </p:cNvSpPr>
              <p:nvPr/>
            </p:nvSpPr>
            <p:spPr bwMode="auto">
              <a:xfrm>
                <a:off x="4867" y="2813"/>
                <a:ext cx="30" cy="8"/>
              </a:xfrm>
              <a:custGeom>
                <a:avLst/>
                <a:gdLst>
                  <a:gd name="T0" fmla="*/ 0 w 59"/>
                  <a:gd name="T1" fmla="*/ 8 h 15"/>
                  <a:gd name="T2" fmla="*/ 0 w 59"/>
                  <a:gd name="T3" fmla="*/ 8 h 15"/>
                  <a:gd name="T4" fmla="*/ 59 w 59"/>
                  <a:gd name="T5" fmla="*/ 0 h 15"/>
                  <a:gd name="T6" fmla="*/ 59 w 59"/>
                  <a:gd name="T7" fmla="*/ 0 h 15"/>
                  <a:gd name="T8" fmla="*/ 51 w 59"/>
                  <a:gd name="T9" fmla="*/ 15 h 15"/>
                  <a:gd name="T10" fmla="*/ 0 w 59"/>
                  <a:gd name="T11" fmla="*/ 8 h 15"/>
                  <a:gd name="T12" fmla="*/ 0 w 59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8"/>
                    </a:moveTo>
                    <a:lnTo>
                      <a:pt x="0" y="8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1" y="15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7" name="Freeform 907"/>
              <p:cNvSpPr>
                <a:spLocks/>
              </p:cNvSpPr>
              <p:nvPr/>
            </p:nvSpPr>
            <p:spPr bwMode="auto">
              <a:xfrm>
                <a:off x="4867" y="2810"/>
                <a:ext cx="30" cy="7"/>
              </a:xfrm>
              <a:custGeom>
                <a:avLst/>
                <a:gdLst>
                  <a:gd name="T0" fmla="*/ 0 w 59"/>
                  <a:gd name="T1" fmla="*/ 15 h 15"/>
                  <a:gd name="T2" fmla="*/ 0 w 59"/>
                  <a:gd name="T3" fmla="*/ 15 h 15"/>
                  <a:gd name="T4" fmla="*/ 0 w 59"/>
                  <a:gd name="T5" fmla="*/ 0 h 15"/>
                  <a:gd name="T6" fmla="*/ 0 w 59"/>
                  <a:gd name="T7" fmla="*/ 0 h 15"/>
                  <a:gd name="T8" fmla="*/ 59 w 59"/>
                  <a:gd name="T9" fmla="*/ 7 h 15"/>
                  <a:gd name="T10" fmla="*/ 0 w 59"/>
                  <a:gd name="T11" fmla="*/ 15 h 15"/>
                  <a:gd name="T12" fmla="*/ 0 w 5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9" y="7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8" name="Freeform 908"/>
              <p:cNvSpPr>
                <a:spLocks/>
              </p:cNvSpPr>
              <p:nvPr/>
            </p:nvSpPr>
            <p:spPr bwMode="auto">
              <a:xfrm>
                <a:off x="4867" y="2810"/>
                <a:ext cx="30" cy="7"/>
              </a:xfrm>
              <a:custGeom>
                <a:avLst/>
                <a:gdLst>
                  <a:gd name="T0" fmla="*/ 0 w 59"/>
                  <a:gd name="T1" fmla="*/ 15 h 15"/>
                  <a:gd name="T2" fmla="*/ 0 w 59"/>
                  <a:gd name="T3" fmla="*/ 15 h 15"/>
                  <a:gd name="T4" fmla="*/ 0 w 59"/>
                  <a:gd name="T5" fmla="*/ 0 h 15"/>
                  <a:gd name="T6" fmla="*/ 0 w 59"/>
                  <a:gd name="T7" fmla="*/ 0 h 15"/>
                  <a:gd name="T8" fmla="*/ 59 w 59"/>
                  <a:gd name="T9" fmla="*/ 7 h 15"/>
                  <a:gd name="T10" fmla="*/ 0 w 59"/>
                  <a:gd name="T11" fmla="*/ 15 h 15"/>
                  <a:gd name="T12" fmla="*/ 0 w 5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9" y="7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9" name="Freeform 909"/>
              <p:cNvSpPr>
                <a:spLocks/>
              </p:cNvSpPr>
              <p:nvPr/>
            </p:nvSpPr>
            <p:spPr bwMode="auto">
              <a:xfrm>
                <a:off x="4874" y="2802"/>
                <a:ext cx="23" cy="4"/>
              </a:xfrm>
              <a:custGeom>
                <a:avLst/>
                <a:gdLst>
                  <a:gd name="T0" fmla="*/ 0 w 44"/>
                  <a:gd name="T1" fmla="*/ 0 h 7"/>
                  <a:gd name="T2" fmla="*/ 0 w 44"/>
                  <a:gd name="T3" fmla="*/ 0 h 7"/>
                  <a:gd name="T4" fmla="*/ 44 w 44"/>
                  <a:gd name="T5" fmla="*/ 0 h 7"/>
                  <a:gd name="T6" fmla="*/ 44 w 44"/>
                  <a:gd name="T7" fmla="*/ 0 h 7"/>
                  <a:gd name="T8" fmla="*/ 36 w 44"/>
                  <a:gd name="T9" fmla="*/ 7 h 7"/>
                  <a:gd name="T10" fmla="*/ 0 w 44"/>
                  <a:gd name="T11" fmla="*/ 0 h 7"/>
                  <a:gd name="T12" fmla="*/ 0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0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36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0" name="Freeform 910"/>
              <p:cNvSpPr>
                <a:spLocks/>
              </p:cNvSpPr>
              <p:nvPr/>
            </p:nvSpPr>
            <p:spPr bwMode="auto">
              <a:xfrm>
                <a:off x="4874" y="2802"/>
                <a:ext cx="23" cy="4"/>
              </a:xfrm>
              <a:custGeom>
                <a:avLst/>
                <a:gdLst>
                  <a:gd name="T0" fmla="*/ 0 w 44"/>
                  <a:gd name="T1" fmla="*/ 0 h 7"/>
                  <a:gd name="T2" fmla="*/ 0 w 44"/>
                  <a:gd name="T3" fmla="*/ 0 h 7"/>
                  <a:gd name="T4" fmla="*/ 44 w 44"/>
                  <a:gd name="T5" fmla="*/ 0 h 7"/>
                  <a:gd name="T6" fmla="*/ 44 w 44"/>
                  <a:gd name="T7" fmla="*/ 0 h 7"/>
                  <a:gd name="T8" fmla="*/ 36 w 44"/>
                  <a:gd name="T9" fmla="*/ 7 h 7"/>
                  <a:gd name="T10" fmla="*/ 0 w 44"/>
                  <a:gd name="T11" fmla="*/ 0 h 7"/>
                  <a:gd name="T12" fmla="*/ 0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0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36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1" name="Freeform 911"/>
              <p:cNvSpPr>
                <a:spLocks/>
              </p:cNvSpPr>
              <p:nvPr/>
            </p:nvSpPr>
            <p:spPr bwMode="auto">
              <a:xfrm>
                <a:off x="4874" y="2798"/>
                <a:ext cx="23" cy="4"/>
              </a:xfrm>
              <a:custGeom>
                <a:avLst/>
                <a:gdLst>
                  <a:gd name="T0" fmla="*/ 0 w 44"/>
                  <a:gd name="T1" fmla="*/ 8 h 8"/>
                  <a:gd name="T2" fmla="*/ 0 w 44"/>
                  <a:gd name="T3" fmla="*/ 8 h 8"/>
                  <a:gd name="T4" fmla="*/ 0 w 44"/>
                  <a:gd name="T5" fmla="*/ 0 h 8"/>
                  <a:gd name="T6" fmla="*/ 0 w 44"/>
                  <a:gd name="T7" fmla="*/ 0 h 8"/>
                  <a:gd name="T8" fmla="*/ 44 w 44"/>
                  <a:gd name="T9" fmla="*/ 8 h 8"/>
                  <a:gd name="T10" fmla="*/ 0 w 44"/>
                  <a:gd name="T11" fmla="*/ 8 h 8"/>
                  <a:gd name="T12" fmla="*/ 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2" name="Freeform 912"/>
              <p:cNvSpPr>
                <a:spLocks/>
              </p:cNvSpPr>
              <p:nvPr/>
            </p:nvSpPr>
            <p:spPr bwMode="auto">
              <a:xfrm>
                <a:off x="4874" y="2798"/>
                <a:ext cx="23" cy="4"/>
              </a:xfrm>
              <a:custGeom>
                <a:avLst/>
                <a:gdLst>
                  <a:gd name="T0" fmla="*/ 0 w 44"/>
                  <a:gd name="T1" fmla="*/ 8 h 8"/>
                  <a:gd name="T2" fmla="*/ 0 w 44"/>
                  <a:gd name="T3" fmla="*/ 8 h 8"/>
                  <a:gd name="T4" fmla="*/ 0 w 44"/>
                  <a:gd name="T5" fmla="*/ 0 h 8"/>
                  <a:gd name="T6" fmla="*/ 0 w 44"/>
                  <a:gd name="T7" fmla="*/ 0 h 8"/>
                  <a:gd name="T8" fmla="*/ 44 w 44"/>
                  <a:gd name="T9" fmla="*/ 8 h 8"/>
                  <a:gd name="T10" fmla="*/ 0 w 44"/>
                  <a:gd name="T11" fmla="*/ 8 h 8"/>
                  <a:gd name="T12" fmla="*/ 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3" name="Freeform 913"/>
              <p:cNvSpPr>
                <a:spLocks/>
              </p:cNvSpPr>
              <p:nvPr/>
            </p:nvSpPr>
            <p:spPr bwMode="auto">
              <a:xfrm>
                <a:off x="4874" y="2802"/>
                <a:ext cx="23" cy="4"/>
              </a:xfrm>
              <a:custGeom>
                <a:avLst/>
                <a:gdLst>
                  <a:gd name="T0" fmla="*/ 0 w 44"/>
                  <a:gd name="T1" fmla="*/ 0 h 7"/>
                  <a:gd name="T2" fmla="*/ 0 w 44"/>
                  <a:gd name="T3" fmla="*/ 0 h 7"/>
                  <a:gd name="T4" fmla="*/ 44 w 44"/>
                  <a:gd name="T5" fmla="*/ 0 h 7"/>
                  <a:gd name="T6" fmla="*/ 44 w 44"/>
                  <a:gd name="T7" fmla="*/ 0 h 7"/>
                  <a:gd name="T8" fmla="*/ 36 w 44"/>
                  <a:gd name="T9" fmla="*/ 7 h 7"/>
                  <a:gd name="T10" fmla="*/ 0 w 44"/>
                  <a:gd name="T11" fmla="*/ 0 h 7"/>
                  <a:gd name="T12" fmla="*/ 0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0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36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4" name="Freeform 914"/>
              <p:cNvSpPr>
                <a:spLocks/>
              </p:cNvSpPr>
              <p:nvPr/>
            </p:nvSpPr>
            <p:spPr bwMode="auto">
              <a:xfrm>
                <a:off x="4874" y="2802"/>
                <a:ext cx="23" cy="4"/>
              </a:xfrm>
              <a:custGeom>
                <a:avLst/>
                <a:gdLst>
                  <a:gd name="T0" fmla="*/ 0 w 44"/>
                  <a:gd name="T1" fmla="*/ 0 h 7"/>
                  <a:gd name="T2" fmla="*/ 0 w 44"/>
                  <a:gd name="T3" fmla="*/ 0 h 7"/>
                  <a:gd name="T4" fmla="*/ 44 w 44"/>
                  <a:gd name="T5" fmla="*/ 0 h 7"/>
                  <a:gd name="T6" fmla="*/ 44 w 44"/>
                  <a:gd name="T7" fmla="*/ 0 h 7"/>
                  <a:gd name="T8" fmla="*/ 36 w 44"/>
                  <a:gd name="T9" fmla="*/ 7 h 7"/>
                  <a:gd name="T10" fmla="*/ 0 w 44"/>
                  <a:gd name="T11" fmla="*/ 0 h 7"/>
                  <a:gd name="T12" fmla="*/ 0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0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36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5" name="Freeform 915"/>
              <p:cNvSpPr>
                <a:spLocks/>
              </p:cNvSpPr>
              <p:nvPr/>
            </p:nvSpPr>
            <p:spPr bwMode="auto">
              <a:xfrm>
                <a:off x="4874" y="2798"/>
                <a:ext cx="23" cy="4"/>
              </a:xfrm>
              <a:custGeom>
                <a:avLst/>
                <a:gdLst>
                  <a:gd name="T0" fmla="*/ 0 w 44"/>
                  <a:gd name="T1" fmla="*/ 8 h 8"/>
                  <a:gd name="T2" fmla="*/ 0 w 44"/>
                  <a:gd name="T3" fmla="*/ 8 h 8"/>
                  <a:gd name="T4" fmla="*/ 0 w 44"/>
                  <a:gd name="T5" fmla="*/ 0 h 8"/>
                  <a:gd name="T6" fmla="*/ 0 w 44"/>
                  <a:gd name="T7" fmla="*/ 0 h 8"/>
                  <a:gd name="T8" fmla="*/ 44 w 44"/>
                  <a:gd name="T9" fmla="*/ 8 h 8"/>
                  <a:gd name="T10" fmla="*/ 0 w 44"/>
                  <a:gd name="T11" fmla="*/ 8 h 8"/>
                  <a:gd name="T12" fmla="*/ 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6" name="Freeform 916"/>
              <p:cNvSpPr>
                <a:spLocks/>
              </p:cNvSpPr>
              <p:nvPr/>
            </p:nvSpPr>
            <p:spPr bwMode="auto">
              <a:xfrm>
                <a:off x="4874" y="2798"/>
                <a:ext cx="23" cy="4"/>
              </a:xfrm>
              <a:custGeom>
                <a:avLst/>
                <a:gdLst>
                  <a:gd name="T0" fmla="*/ 0 w 44"/>
                  <a:gd name="T1" fmla="*/ 8 h 8"/>
                  <a:gd name="T2" fmla="*/ 0 w 44"/>
                  <a:gd name="T3" fmla="*/ 8 h 8"/>
                  <a:gd name="T4" fmla="*/ 0 w 44"/>
                  <a:gd name="T5" fmla="*/ 0 h 8"/>
                  <a:gd name="T6" fmla="*/ 0 w 44"/>
                  <a:gd name="T7" fmla="*/ 0 h 8"/>
                  <a:gd name="T8" fmla="*/ 44 w 44"/>
                  <a:gd name="T9" fmla="*/ 8 h 8"/>
                  <a:gd name="T10" fmla="*/ 0 w 44"/>
                  <a:gd name="T11" fmla="*/ 8 h 8"/>
                  <a:gd name="T12" fmla="*/ 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7" name="Freeform 917"/>
              <p:cNvSpPr>
                <a:spLocks/>
              </p:cNvSpPr>
              <p:nvPr/>
            </p:nvSpPr>
            <p:spPr bwMode="auto">
              <a:xfrm>
                <a:off x="4871" y="2787"/>
                <a:ext cx="29" cy="8"/>
              </a:xfrm>
              <a:custGeom>
                <a:avLst/>
                <a:gdLst>
                  <a:gd name="T0" fmla="*/ 0 w 58"/>
                  <a:gd name="T1" fmla="*/ 8 h 15"/>
                  <a:gd name="T2" fmla="*/ 0 w 58"/>
                  <a:gd name="T3" fmla="*/ 8 h 15"/>
                  <a:gd name="T4" fmla="*/ 58 w 58"/>
                  <a:gd name="T5" fmla="*/ 0 h 15"/>
                  <a:gd name="T6" fmla="*/ 58 w 58"/>
                  <a:gd name="T7" fmla="*/ 0 h 15"/>
                  <a:gd name="T8" fmla="*/ 58 w 58"/>
                  <a:gd name="T9" fmla="*/ 15 h 15"/>
                  <a:gd name="T10" fmla="*/ 0 w 58"/>
                  <a:gd name="T11" fmla="*/ 8 h 15"/>
                  <a:gd name="T12" fmla="*/ 0 w 58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15">
                    <a:moveTo>
                      <a:pt x="0" y="8"/>
                    </a:moveTo>
                    <a:lnTo>
                      <a:pt x="0" y="8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15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8" name="Freeform 918"/>
              <p:cNvSpPr>
                <a:spLocks/>
              </p:cNvSpPr>
              <p:nvPr/>
            </p:nvSpPr>
            <p:spPr bwMode="auto">
              <a:xfrm>
                <a:off x="4871" y="2787"/>
                <a:ext cx="29" cy="8"/>
              </a:xfrm>
              <a:custGeom>
                <a:avLst/>
                <a:gdLst>
                  <a:gd name="T0" fmla="*/ 0 w 58"/>
                  <a:gd name="T1" fmla="*/ 8 h 15"/>
                  <a:gd name="T2" fmla="*/ 0 w 58"/>
                  <a:gd name="T3" fmla="*/ 8 h 15"/>
                  <a:gd name="T4" fmla="*/ 58 w 58"/>
                  <a:gd name="T5" fmla="*/ 0 h 15"/>
                  <a:gd name="T6" fmla="*/ 58 w 58"/>
                  <a:gd name="T7" fmla="*/ 0 h 15"/>
                  <a:gd name="T8" fmla="*/ 58 w 58"/>
                  <a:gd name="T9" fmla="*/ 15 h 15"/>
                  <a:gd name="T10" fmla="*/ 0 w 58"/>
                  <a:gd name="T11" fmla="*/ 8 h 15"/>
                  <a:gd name="T12" fmla="*/ 0 w 58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15">
                    <a:moveTo>
                      <a:pt x="0" y="8"/>
                    </a:moveTo>
                    <a:lnTo>
                      <a:pt x="0" y="8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15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9" name="Freeform 919"/>
              <p:cNvSpPr>
                <a:spLocks/>
              </p:cNvSpPr>
              <p:nvPr/>
            </p:nvSpPr>
            <p:spPr bwMode="auto">
              <a:xfrm>
                <a:off x="4871" y="2780"/>
                <a:ext cx="29" cy="11"/>
              </a:xfrm>
              <a:custGeom>
                <a:avLst/>
                <a:gdLst>
                  <a:gd name="T0" fmla="*/ 0 w 58"/>
                  <a:gd name="T1" fmla="*/ 23 h 23"/>
                  <a:gd name="T2" fmla="*/ 0 w 58"/>
                  <a:gd name="T3" fmla="*/ 23 h 23"/>
                  <a:gd name="T4" fmla="*/ 7 w 58"/>
                  <a:gd name="T5" fmla="*/ 0 h 23"/>
                  <a:gd name="T6" fmla="*/ 7 w 58"/>
                  <a:gd name="T7" fmla="*/ 0 h 23"/>
                  <a:gd name="T8" fmla="*/ 58 w 58"/>
                  <a:gd name="T9" fmla="*/ 15 h 23"/>
                  <a:gd name="T10" fmla="*/ 0 w 58"/>
                  <a:gd name="T11" fmla="*/ 23 h 23"/>
                  <a:gd name="T12" fmla="*/ 0 w 58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23">
                    <a:moveTo>
                      <a:pt x="0" y="23"/>
                    </a:moveTo>
                    <a:lnTo>
                      <a:pt x="0" y="2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8" y="15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0" name="Freeform 920"/>
              <p:cNvSpPr>
                <a:spLocks/>
              </p:cNvSpPr>
              <p:nvPr/>
            </p:nvSpPr>
            <p:spPr bwMode="auto">
              <a:xfrm>
                <a:off x="4871" y="2780"/>
                <a:ext cx="29" cy="11"/>
              </a:xfrm>
              <a:custGeom>
                <a:avLst/>
                <a:gdLst>
                  <a:gd name="T0" fmla="*/ 0 w 58"/>
                  <a:gd name="T1" fmla="*/ 23 h 23"/>
                  <a:gd name="T2" fmla="*/ 0 w 58"/>
                  <a:gd name="T3" fmla="*/ 23 h 23"/>
                  <a:gd name="T4" fmla="*/ 7 w 58"/>
                  <a:gd name="T5" fmla="*/ 0 h 23"/>
                  <a:gd name="T6" fmla="*/ 7 w 58"/>
                  <a:gd name="T7" fmla="*/ 0 h 23"/>
                  <a:gd name="T8" fmla="*/ 58 w 58"/>
                  <a:gd name="T9" fmla="*/ 15 h 23"/>
                  <a:gd name="T10" fmla="*/ 0 w 58"/>
                  <a:gd name="T11" fmla="*/ 23 h 23"/>
                  <a:gd name="T12" fmla="*/ 0 w 58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23">
                    <a:moveTo>
                      <a:pt x="0" y="23"/>
                    </a:moveTo>
                    <a:lnTo>
                      <a:pt x="0" y="2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8" y="15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1" name="Freeform 921"/>
              <p:cNvSpPr>
                <a:spLocks/>
              </p:cNvSpPr>
              <p:nvPr/>
            </p:nvSpPr>
            <p:spPr bwMode="auto">
              <a:xfrm>
                <a:off x="4878" y="2768"/>
                <a:ext cx="26" cy="4"/>
              </a:xfrm>
              <a:custGeom>
                <a:avLst/>
                <a:gdLst>
                  <a:gd name="T0" fmla="*/ 0 w 51"/>
                  <a:gd name="T1" fmla="*/ 0 h 7"/>
                  <a:gd name="T2" fmla="*/ 0 w 51"/>
                  <a:gd name="T3" fmla="*/ 0 h 7"/>
                  <a:gd name="T4" fmla="*/ 51 w 51"/>
                  <a:gd name="T5" fmla="*/ 0 h 7"/>
                  <a:gd name="T6" fmla="*/ 51 w 51"/>
                  <a:gd name="T7" fmla="*/ 0 h 7"/>
                  <a:gd name="T8" fmla="*/ 51 w 51"/>
                  <a:gd name="T9" fmla="*/ 7 h 7"/>
                  <a:gd name="T10" fmla="*/ 0 w 51"/>
                  <a:gd name="T11" fmla="*/ 0 h 7"/>
                  <a:gd name="T12" fmla="*/ 0 w 51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7">
                    <a:moveTo>
                      <a:pt x="0" y="0"/>
                    </a:moveTo>
                    <a:lnTo>
                      <a:pt x="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1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2" name="Freeform 922"/>
              <p:cNvSpPr>
                <a:spLocks/>
              </p:cNvSpPr>
              <p:nvPr/>
            </p:nvSpPr>
            <p:spPr bwMode="auto">
              <a:xfrm>
                <a:off x="4878" y="2768"/>
                <a:ext cx="26" cy="4"/>
              </a:xfrm>
              <a:custGeom>
                <a:avLst/>
                <a:gdLst>
                  <a:gd name="T0" fmla="*/ 0 w 51"/>
                  <a:gd name="T1" fmla="*/ 0 h 7"/>
                  <a:gd name="T2" fmla="*/ 0 w 51"/>
                  <a:gd name="T3" fmla="*/ 0 h 7"/>
                  <a:gd name="T4" fmla="*/ 51 w 51"/>
                  <a:gd name="T5" fmla="*/ 0 h 7"/>
                  <a:gd name="T6" fmla="*/ 51 w 51"/>
                  <a:gd name="T7" fmla="*/ 0 h 7"/>
                  <a:gd name="T8" fmla="*/ 51 w 51"/>
                  <a:gd name="T9" fmla="*/ 7 h 7"/>
                  <a:gd name="T10" fmla="*/ 0 w 51"/>
                  <a:gd name="T11" fmla="*/ 0 h 7"/>
                  <a:gd name="T12" fmla="*/ 0 w 51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7">
                    <a:moveTo>
                      <a:pt x="0" y="0"/>
                    </a:moveTo>
                    <a:lnTo>
                      <a:pt x="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1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3" name="Freeform 923"/>
              <p:cNvSpPr>
                <a:spLocks/>
              </p:cNvSpPr>
              <p:nvPr/>
            </p:nvSpPr>
            <p:spPr bwMode="auto">
              <a:xfrm>
                <a:off x="4878" y="2761"/>
                <a:ext cx="26" cy="7"/>
              </a:xfrm>
              <a:custGeom>
                <a:avLst/>
                <a:gdLst>
                  <a:gd name="T0" fmla="*/ 0 w 51"/>
                  <a:gd name="T1" fmla="*/ 15 h 15"/>
                  <a:gd name="T2" fmla="*/ 0 w 51"/>
                  <a:gd name="T3" fmla="*/ 15 h 15"/>
                  <a:gd name="T4" fmla="*/ 0 w 51"/>
                  <a:gd name="T5" fmla="*/ 0 h 15"/>
                  <a:gd name="T6" fmla="*/ 0 w 51"/>
                  <a:gd name="T7" fmla="*/ 0 h 15"/>
                  <a:gd name="T8" fmla="*/ 51 w 51"/>
                  <a:gd name="T9" fmla="*/ 15 h 15"/>
                  <a:gd name="T10" fmla="*/ 0 w 51"/>
                  <a:gd name="T11" fmla="*/ 15 h 15"/>
                  <a:gd name="T12" fmla="*/ 0 w 5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1" y="15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4" name="Freeform 924"/>
              <p:cNvSpPr>
                <a:spLocks/>
              </p:cNvSpPr>
              <p:nvPr/>
            </p:nvSpPr>
            <p:spPr bwMode="auto">
              <a:xfrm>
                <a:off x="4878" y="2761"/>
                <a:ext cx="26" cy="7"/>
              </a:xfrm>
              <a:custGeom>
                <a:avLst/>
                <a:gdLst>
                  <a:gd name="T0" fmla="*/ 0 w 51"/>
                  <a:gd name="T1" fmla="*/ 15 h 15"/>
                  <a:gd name="T2" fmla="*/ 0 w 51"/>
                  <a:gd name="T3" fmla="*/ 15 h 15"/>
                  <a:gd name="T4" fmla="*/ 0 w 51"/>
                  <a:gd name="T5" fmla="*/ 0 h 15"/>
                  <a:gd name="T6" fmla="*/ 0 w 51"/>
                  <a:gd name="T7" fmla="*/ 0 h 15"/>
                  <a:gd name="T8" fmla="*/ 51 w 51"/>
                  <a:gd name="T9" fmla="*/ 15 h 15"/>
                  <a:gd name="T10" fmla="*/ 0 w 51"/>
                  <a:gd name="T11" fmla="*/ 15 h 15"/>
                  <a:gd name="T12" fmla="*/ 0 w 5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1" y="15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5" name="Freeform 925"/>
              <p:cNvSpPr>
                <a:spLocks/>
              </p:cNvSpPr>
              <p:nvPr/>
            </p:nvSpPr>
            <p:spPr bwMode="auto">
              <a:xfrm>
                <a:off x="4882" y="2757"/>
                <a:ext cx="22" cy="4"/>
              </a:xfrm>
              <a:custGeom>
                <a:avLst/>
                <a:gdLst>
                  <a:gd name="T0" fmla="*/ 0 w 43"/>
                  <a:gd name="T1" fmla="*/ 0 h 8"/>
                  <a:gd name="T2" fmla="*/ 0 w 43"/>
                  <a:gd name="T3" fmla="*/ 0 h 8"/>
                  <a:gd name="T4" fmla="*/ 43 w 43"/>
                  <a:gd name="T5" fmla="*/ 0 h 8"/>
                  <a:gd name="T6" fmla="*/ 43 w 43"/>
                  <a:gd name="T7" fmla="*/ 0 h 8"/>
                  <a:gd name="T8" fmla="*/ 43 w 43"/>
                  <a:gd name="T9" fmla="*/ 8 h 8"/>
                  <a:gd name="T10" fmla="*/ 0 w 43"/>
                  <a:gd name="T11" fmla="*/ 0 h 8"/>
                  <a:gd name="T12" fmla="*/ 0 w 4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8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6" name="Freeform 926"/>
              <p:cNvSpPr>
                <a:spLocks/>
              </p:cNvSpPr>
              <p:nvPr/>
            </p:nvSpPr>
            <p:spPr bwMode="auto">
              <a:xfrm>
                <a:off x="4882" y="2757"/>
                <a:ext cx="22" cy="4"/>
              </a:xfrm>
              <a:custGeom>
                <a:avLst/>
                <a:gdLst>
                  <a:gd name="T0" fmla="*/ 0 w 43"/>
                  <a:gd name="T1" fmla="*/ 0 h 8"/>
                  <a:gd name="T2" fmla="*/ 0 w 43"/>
                  <a:gd name="T3" fmla="*/ 0 h 8"/>
                  <a:gd name="T4" fmla="*/ 43 w 43"/>
                  <a:gd name="T5" fmla="*/ 0 h 8"/>
                  <a:gd name="T6" fmla="*/ 43 w 43"/>
                  <a:gd name="T7" fmla="*/ 0 h 8"/>
                  <a:gd name="T8" fmla="*/ 43 w 43"/>
                  <a:gd name="T9" fmla="*/ 8 h 8"/>
                  <a:gd name="T10" fmla="*/ 0 w 43"/>
                  <a:gd name="T11" fmla="*/ 0 h 8"/>
                  <a:gd name="T12" fmla="*/ 0 w 4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8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7" name="Freeform 927"/>
              <p:cNvSpPr>
                <a:spLocks/>
              </p:cNvSpPr>
              <p:nvPr/>
            </p:nvSpPr>
            <p:spPr bwMode="auto">
              <a:xfrm>
                <a:off x="4882" y="2753"/>
                <a:ext cx="22" cy="4"/>
              </a:xfrm>
              <a:custGeom>
                <a:avLst/>
                <a:gdLst>
                  <a:gd name="T0" fmla="*/ 0 w 43"/>
                  <a:gd name="T1" fmla="*/ 7 h 7"/>
                  <a:gd name="T2" fmla="*/ 0 w 43"/>
                  <a:gd name="T3" fmla="*/ 7 h 7"/>
                  <a:gd name="T4" fmla="*/ 0 w 43"/>
                  <a:gd name="T5" fmla="*/ 0 h 7"/>
                  <a:gd name="T6" fmla="*/ 0 w 43"/>
                  <a:gd name="T7" fmla="*/ 0 h 7"/>
                  <a:gd name="T8" fmla="*/ 43 w 43"/>
                  <a:gd name="T9" fmla="*/ 7 h 7"/>
                  <a:gd name="T10" fmla="*/ 0 w 43"/>
                  <a:gd name="T11" fmla="*/ 7 h 7"/>
                  <a:gd name="T12" fmla="*/ 0 w 43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8" name="Freeform 928"/>
              <p:cNvSpPr>
                <a:spLocks/>
              </p:cNvSpPr>
              <p:nvPr/>
            </p:nvSpPr>
            <p:spPr bwMode="auto">
              <a:xfrm>
                <a:off x="4882" y="2753"/>
                <a:ext cx="22" cy="4"/>
              </a:xfrm>
              <a:custGeom>
                <a:avLst/>
                <a:gdLst>
                  <a:gd name="T0" fmla="*/ 0 w 43"/>
                  <a:gd name="T1" fmla="*/ 7 h 7"/>
                  <a:gd name="T2" fmla="*/ 0 w 43"/>
                  <a:gd name="T3" fmla="*/ 7 h 7"/>
                  <a:gd name="T4" fmla="*/ 0 w 43"/>
                  <a:gd name="T5" fmla="*/ 0 h 7"/>
                  <a:gd name="T6" fmla="*/ 0 w 43"/>
                  <a:gd name="T7" fmla="*/ 0 h 7"/>
                  <a:gd name="T8" fmla="*/ 43 w 43"/>
                  <a:gd name="T9" fmla="*/ 7 h 7"/>
                  <a:gd name="T10" fmla="*/ 0 w 43"/>
                  <a:gd name="T11" fmla="*/ 7 h 7"/>
                  <a:gd name="T12" fmla="*/ 0 w 43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9" name="Freeform 929"/>
              <p:cNvSpPr>
                <a:spLocks/>
              </p:cNvSpPr>
              <p:nvPr/>
            </p:nvSpPr>
            <p:spPr bwMode="auto">
              <a:xfrm>
                <a:off x="4882" y="2757"/>
                <a:ext cx="22" cy="4"/>
              </a:xfrm>
              <a:custGeom>
                <a:avLst/>
                <a:gdLst>
                  <a:gd name="T0" fmla="*/ 0 w 43"/>
                  <a:gd name="T1" fmla="*/ 0 h 8"/>
                  <a:gd name="T2" fmla="*/ 0 w 43"/>
                  <a:gd name="T3" fmla="*/ 0 h 8"/>
                  <a:gd name="T4" fmla="*/ 43 w 43"/>
                  <a:gd name="T5" fmla="*/ 0 h 8"/>
                  <a:gd name="T6" fmla="*/ 43 w 43"/>
                  <a:gd name="T7" fmla="*/ 0 h 8"/>
                  <a:gd name="T8" fmla="*/ 43 w 43"/>
                  <a:gd name="T9" fmla="*/ 8 h 8"/>
                  <a:gd name="T10" fmla="*/ 0 w 43"/>
                  <a:gd name="T11" fmla="*/ 0 h 8"/>
                  <a:gd name="T12" fmla="*/ 0 w 4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8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0" name="Freeform 930"/>
              <p:cNvSpPr>
                <a:spLocks/>
              </p:cNvSpPr>
              <p:nvPr/>
            </p:nvSpPr>
            <p:spPr bwMode="auto">
              <a:xfrm>
                <a:off x="4882" y="2757"/>
                <a:ext cx="22" cy="4"/>
              </a:xfrm>
              <a:custGeom>
                <a:avLst/>
                <a:gdLst>
                  <a:gd name="T0" fmla="*/ 0 w 43"/>
                  <a:gd name="T1" fmla="*/ 0 h 8"/>
                  <a:gd name="T2" fmla="*/ 0 w 43"/>
                  <a:gd name="T3" fmla="*/ 0 h 8"/>
                  <a:gd name="T4" fmla="*/ 43 w 43"/>
                  <a:gd name="T5" fmla="*/ 0 h 8"/>
                  <a:gd name="T6" fmla="*/ 43 w 43"/>
                  <a:gd name="T7" fmla="*/ 0 h 8"/>
                  <a:gd name="T8" fmla="*/ 43 w 43"/>
                  <a:gd name="T9" fmla="*/ 8 h 8"/>
                  <a:gd name="T10" fmla="*/ 0 w 43"/>
                  <a:gd name="T11" fmla="*/ 0 h 8"/>
                  <a:gd name="T12" fmla="*/ 0 w 4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8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1" name="Freeform 931"/>
              <p:cNvSpPr>
                <a:spLocks/>
              </p:cNvSpPr>
              <p:nvPr/>
            </p:nvSpPr>
            <p:spPr bwMode="auto">
              <a:xfrm>
                <a:off x="4882" y="2753"/>
                <a:ext cx="22" cy="4"/>
              </a:xfrm>
              <a:custGeom>
                <a:avLst/>
                <a:gdLst>
                  <a:gd name="T0" fmla="*/ 0 w 43"/>
                  <a:gd name="T1" fmla="*/ 7 h 7"/>
                  <a:gd name="T2" fmla="*/ 0 w 43"/>
                  <a:gd name="T3" fmla="*/ 7 h 7"/>
                  <a:gd name="T4" fmla="*/ 0 w 43"/>
                  <a:gd name="T5" fmla="*/ 0 h 7"/>
                  <a:gd name="T6" fmla="*/ 0 w 43"/>
                  <a:gd name="T7" fmla="*/ 0 h 7"/>
                  <a:gd name="T8" fmla="*/ 43 w 43"/>
                  <a:gd name="T9" fmla="*/ 7 h 7"/>
                  <a:gd name="T10" fmla="*/ 0 w 43"/>
                  <a:gd name="T11" fmla="*/ 7 h 7"/>
                  <a:gd name="T12" fmla="*/ 0 w 43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2" name="Freeform 932"/>
              <p:cNvSpPr>
                <a:spLocks/>
              </p:cNvSpPr>
              <p:nvPr/>
            </p:nvSpPr>
            <p:spPr bwMode="auto">
              <a:xfrm>
                <a:off x="4882" y="2753"/>
                <a:ext cx="22" cy="4"/>
              </a:xfrm>
              <a:custGeom>
                <a:avLst/>
                <a:gdLst>
                  <a:gd name="T0" fmla="*/ 0 w 43"/>
                  <a:gd name="T1" fmla="*/ 7 h 7"/>
                  <a:gd name="T2" fmla="*/ 0 w 43"/>
                  <a:gd name="T3" fmla="*/ 7 h 7"/>
                  <a:gd name="T4" fmla="*/ 0 w 43"/>
                  <a:gd name="T5" fmla="*/ 0 h 7"/>
                  <a:gd name="T6" fmla="*/ 0 w 43"/>
                  <a:gd name="T7" fmla="*/ 0 h 7"/>
                  <a:gd name="T8" fmla="*/ 43 w 43"/>
                  <a:gd name="T9" fmla="*/ 7 h 7"/>
                  <a:gd name="T10" fmla="*/ 0 w 43"/>
                  <a:gd name="T11" fmla="*/ 7 h 7"/>
                  <a:gd name="T12" fmla="*/ 0 w 43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3" name="Freeform 933"/>
              <p:cNvSpPr>
                <a:spLocks/>
              </p:cNvSpPr>
              <p:nvPr/>
            </p:nvSpPr>
            <p:spPr bwMode="auto">
              <a:xfrm>
                <a:off x="4860" y="2723"/>
                <a:ext cx="70" cy="30"/>
              </a:xfrm>
              <a:custGeom>
                <a:avLst/>
                <a:gdLst>
                  <a:gd name="T0" fmla="*/ 139 w 139"/>
                  <a:gd name="T1" fmla="*/ 60 h 60"/>
                  <a:gd name="T2" fmla="*/ 139 w 139"/>
                  <a:gd name="T3" fmla="*/ 60 h 60"/>
                  <a:gd name="T4" fmla="*/ 7 w 139"/>
                  <a:gd name="T5" fmla="*/ 0 h 60"/>
                  <a:gd name="T6" fmla="*/ 7 w 139"/>
                  <a:gd name="T7" fmla="*/ 0 h 60"/>
                  <a:gd name="T8" fmla="*/ 0 w 139"/>
                  <a:gd name="T9" fmla="*/ 45 h 60"/>
                  <a:gd name="T10" fmla="*/ 139 w 139"/>
                  <a:gd name="T11" fmla="*/ 60 h 60"/>
                  <a:gd name="T12" fmla="*/ 139 w 139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60">
                    <a:moveTo>
                      <a:pt x="139" y="60"/>
                    </a:moveTo>
                    <a:lnTo>
                      <a:pt x="139" y="6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45"/>
                    </a:lnTo>
                    <a:lnTo>
                      <a:pt x="139" y="60"/>
                    </a:lnTo>
                    <a:lnTo>
                      <a:pt x="139" y="6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4" name="Freeform 934"/>
              <p:cNvSpPr>
                <a:spLocks/>
              </p:cNvSpPr>
              <p:nvPr/>
            </p:nvSpPr>
            <p:spPr bwMode="auto">
              <a:xfrm>
                <a:off x="4860" y="2723"/>
                <a:ext cx="70" cy="30"/>
              </a:xfrm>
              <a:custGeom>
                <a:avLst/>
                <a:gdLst>
                  <a:gd name="T0" fmla="*/ 139 w 139"/>
                  <a:gd name="T1" fmla="*/ 60 h 60"/>
                  <a:gd name="T2" fmla="*/ 139 w 139"/>
                  <a:gd name="T3" fmla="*/ 60 h 60"/>
                  <a:gd name="T4" fmla="*/ 7 w 139"/>
                  <a:gd name="T5" fmla="*/ 0 h 60"/>
                  <a:gd name="T6" fmla="*/ 7 w 139"/>
                  <a:gd name="T7" fmla="*/ 0 h 60"/>
                  <a:gd name="T8" fmla="*/ 0 w 139"/>
                  <a:gd name="T9" fmla="*/ 45 h 60"/>
                  <a:gd name="T10" fmla="*/ 139 w 139"/>
                  <a:gd name="T11" fmla="*/ 60 h 60"/>
                  <a:gd name="T12" fmla="*/ 139 w 139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60">
                    <a:moveTo>
                      <a:pt x="139" y="60"/>
                    </a:moveTo>
                    <a:lnTo>
                      <a:pt x="139" y="6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45"/>
                    </a:lnTo>
                    <a:lnTo>
                      <a:pt x="139" y="60"/>
                    </a:lnTo>
                    <a:lnTo>
                      <a:pt x="139" y="6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5" name="Freeform 935"/>
              <p:cNvSpPr>
                <a:spLocks/>
              </p:cNvSpPr>
              <p:nvPr/>
            </p:nvSpPr>
            <p:spPr bwMode="auto">
              <a:xfrm>
                <a:off x="4863" y="2723"/>
                <a:ext cx="70" cy="30"/>
              </a:xfrm>
              <a:custGeom>
                <a:avLst/>
                <a:gdLst>
                  <a:gd name="T0" fmla="*/ 132 w 139"/>
                  <a:gd name="T1" fmla="*/ 60 h 60"/>
                  <a:gd name="T2" fmla="*/ 132 w 139"/>
                  <a:gd name="T3" fmla="*/ 60 h 60"/>
                  <a:gd name="T4" fmla="*/ 139 w 139"/>
                  <a:gd name="T5" fmla="*/ 7 h 60"/>
                  <a:gd name="T6" fmla="*/ 139 w 139"/>
                  <a:gd name="T7" fmla="*/ 7 h 60"/>
                  <a:gd name="T8" fmla="*/ 0 w 139"/>
                  <a:gd name="T9" fmla="*/ 0 h 60"/>
                  <a:gd name="T10" fmla="*/ 132 w 139"/>
                  <a:gd name="T11" fmla="*/ 60 h 60"/>
                  <a:gd name="T12" fmla="*/ 132 w 139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60">
                    <a:moveTo>
                      <a:pt x="132" y="60"/>
                    </a:moveTo>
                    <a:lnTo>
                      <a:pt x="132" y="60"/>
                    </a:lnTo>
                    <a:lnTo>
                      <a:pt x="139" y="7"/>
                    </a:lnTo>
                    <a:lnTo>
                      <a:pt x="139" y="7"/>
                    </a:lnTo>
                    <a:lnTo>
                      <a:pt x="0" y="0"/>
                    </a:lnTo>
                    <a:lnTo>
                      <a:pt x="132" y="60"/>
                    </a:lnTo>
                    <a:lnTo>
                      <a:pt x="132" y="6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6" name="Freeform 936"/>
              <p:cNvSpPr>
                <a:spLocks/>
              </p:cNvSpPr>
              <p:nvPr/>
            </p:nvSpPr>
            <p:spPr bwMode="auto">
              <a:xfrm>
                <a:off x="4863" y="2723"/>
                <a:ext cx="70" cy="30"/>
              </a:xfrm>
              <a:custGeom>
                <a:avLst/>
                <a:gdLst>
                  <a:gd name="T0" fmla="*/ 132 w 139"/>
                  <a:gd name="T1" fmla="*/ 60 h 60"/>
                  <a:gd name="T2" fmla="*/ 132 w 139"/>
                  <a:gd name="T3" fmla="*/ 60 h 60"/>
                  <a:gd name="T4" fmla="*/ 139 w 139"/>
                  <a:gd name="T5" fmla="*/ 7 h 60"/>
                  <a:gd name="T6" fmla="*/ 139 w 139"/>
                  <a:gd name="T7" fmla="*/ 7 h 60"/>
                  <a:gd name="T8" fmla="*/ 0 w 139"/>
                  <a:gd name="T9" fmla="*/ 0 h 60"/>
                  <a:gd name="T10" fmla="*/ 132 w 139"/>
                  <a:gd name="T11" fmla="*/ 60 h 60"/>
                  <a:gd name="T12" fmla="*/ 132 w 139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60">
                    <a:moveTo>
                      <a:pt x="132" y="60"/>
                    </a:moveTo>
                    <a:lnTo>
                      <a:pt x="132" y="60"/>
                    </a:lnTo>
                    <a:lnTo>
                      <a:pt x="139" y="7"/>
                    </a:lnTo>
                    <a:lnTo>
                      <a:pt x="139" y="7"/>
                    </a:lnTo>
                    <a:lnTo>
                      <a:pt x="0" y="0"/>
                    </a:lnTo>
                    <a:lnTo>
                      <a:pt x="132" y="60"/>
                    </a:lnTo>
                    <a:lnTo>
                      <a:pt x="132" y="6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7" name="Freeform 937"/>
              <p:cNvSpPr>
                <a:spLocks/>
              </p:cNvSpPr>
              <p:nvPr/>
            </p:nvSpPr>
            <p:spPr bwMode="auto">
              <a:xfrm>
                <a:off x="4863" y="2697"/>
                <a:ext cx="70" cy="30"/>
              </a:xfrm>
              <a:custGeom>
                <a:avLst/>
                <a:gdLst>
                  <a:gd name="T0" fmla="*/ 139 w 139"/>
                  <a:gd name="T1" fmla="*/ 59 h 59"/>
                  <a:gd name="T2" fmla="*/ 139 w 139"/>
                  <a:gd name="T3" fmla="*/ 59 h 59"/>
                  <a:gd name="T4" fmla="*/ 0 w 139"/>
                  <a:gd name="T5" fmla="*/ 0 h 59"/>
                  <a:gd name="T6" fmla="*/ 0 w 139"/>
                  <a:gd name="T7" fmla="*/ 0 h 59"/>
                  <a:gd name="T8" fmla="*/ 0 w 139"/>
                  <a:gd name="T9" fmla="*/ 52 h 59"/>
                  <a:gd name="T10" fmla="*/ 139 w 139"/>
                  <a:gd name="T11" fmla="*/ 59 h 59"/>
                  <a:gd name="T12" fmla="*/ 139 w 139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59">
                    <a:moveTo>
                      <a:pt x="139" y="59"/>
                    </a:moveTo>
                    <a:lnTo>
                      <a:pt x="139" y="5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52"/>
                    </a:lnTo>
                    <a:lnTo>
                      <a:pt x="139" y="59"/>
                    </a:lnTo>
                    <a:lnTo>
                      <a:pt x="139" y="59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8" name="Freeform 938"/>
              <p:cNvSpPr>
                <a:spLocks/>
              </p:cNvSpPr>
              <p:nvPr/>
            </p:nvSpPr>
            <p:spPr bwMode="auto">
              <a:xfrm>
                <a:off x="4863" y="2697"/>
                <a:ext cx="70" cy="30"/>
              </a:xfrm>
              <a:custGeom>
                <a:avLst/>
                <a:gdLst>
                  <a:gd name="T0" fmla="*/ 139 w 139"/>
                  <a:gd name="T1" fmla="*/ 59 h 59"/>
                  <a:gd name="T2" fmla="*/ 139 w 139"/>
                  <a:gd name="T3" fmla="*/ 59 h 59"/>
                  <a:gd name="T4" fmla="*/ 0 w 139"/>
                  <a:gd name="T5" fmla="*/ 0 h 59"/>
                  <a:gd name="T6" fmla="*/ 0 w 139"/>
                  <a:gd name="T7" fmla="*/ 0 h 59"/>
                  <a:gd name="T8" fmla="*/ 0 w 139"/>
                  <a:gd name="T9" fmla="*/ 52 h 59"/>
                  <a:gd name="T10" fmla="*/ 139 w 139"/>
                  <a:gd name="T11" fmla="*/ 59 h 59"/>
                  <a:gd name="T12" fmla="*/ 139 w 139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59">
                    <a:moveTo>
                      <a:pt x="139" y="59"/>
                    </a:moveTo>
                    <a:lnTo>
                      <a:pt x="139" y="5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52"/>
                    </a:lnTo>
                    <a:lnTo>
                      <a:pt x="139" y="59"/>
                    </a:lnTo>
                    <a:lnTo>
                      <a:pt x="139" y="5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9" name="Freeform 939"/>
              <p:cNvSpPr>
                <a:spLocks/>
              </p:cNvSpPr>
              <p:nvPr/>
            </p:nvSpPr>
            <p:spPr bwMode="auto">
              <a:xfrm>
                <a:off x="4863" y="2697"/>
                <a:ext cx="70" cy="30"/>
              </a:xfrm>
              <a:custGeom>
                <a:avLst/>
                <a:gdLst>
                  <a:gd name="T0" fmla="*/ 139 w 139"/>
                  <a:gd name="T1" fmla="*/ 59 h 59"/>
                  <a:gd name="T2" fmla="*/ 139 w 139"/>
                  <a:gd name="T3" fmla="*/ 59 h 59"/>
                  <a:gd name="T4" fmla="*/ 139 w 139"/>
                  <a:gd name="T5" fmla="*/ 15 h 59"/>
                  <a:gd name="T6" fmla="*/ 139 w 139"/>
                  <a:gd name="T7" fmla="*/ 15 h 59"/>
                  <a:gd name="T8" fmla="*/ 0 w 139"/>
                  <a:gd name="T9" fmla="*/ 0 h 59"/>
                  <a:gd name="T10" fmla="*/ 139 w 139"/>
                  <a:gd name="T11" fmla="*/ 59 h 59"/>
                  <a:gd name="T12" fmla="*/ 139 w 139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59">
                    <a:moveTo>
                      <a:pt x="139" y="59"/>
                    </a:moveTo>
                    <a:lnTo>
                      <a:pt x="139" y="59"/>
                    </a:lnTo>
                    <a:lnTo>
                      <a:pt x="139" y="15"/>
                    </a:lnTo>
                    <a:lnTo>
                      <a:pt x="139" y="15"/>
                    </a:lnTo>
                    <a:lnTo>
                      <a:pt x="0" y="0"/>
                    </a:lnTo>
                    <a:lnTo>
                      <a:pt x="139" y="59"/>
                    </a:lnTo>
                    <a:lnTo>
                      <a:pt x="139" y="59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0" name="Freeform 940"/>
              <p:cNvSpPr>
                <a:spLocks/>
              </p:cNvSpPr>
              <p:nvPr/>
            </p:nvSpPr>
            <p:spPr bwMode="auto">
              <a:xfrm>
                <a:off x="4863" y="2697"/>
                <a:ext cx="70" cy="30"/>
              </a:xfrm>
              <a:custGeom>
                <a:avLst/>
                <a:gdLst>
                  <a:gd name="T0" fmla="*/ 139 w 139"/>
                  <a:gd name="T1" fmla="*/ 59 h 59"/>
                  <a:gd name="T2" fmla="*/ 139 w 139"/>
                  <a:gd name="T3" fmla="*/ 59 h 59"/>
                  <a:gd name="T4" fmla="*/ 139 w 139"/>
                  <a:gd name="T5" fmla="*/ 15 h 59"/>
                  <a:gd name="T6" fmla="*/ 139 w 139"/>
                  <a:gd name="T7" fmla="*/ 15 h 59"/>
                  <a:gd name="T8" fmla="*/ 0 w 139"/>
                  <a:gd name="T9" fmla="*/ 0 h 59"/>
                  <a:gd name="T10" fmla="*/ 139 w 139"/>
                  <a:gd name="T11" fmla="*/ 59 h 59"/>
                  <a:gd name="T12" fmla="*/ 139 w 139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59">
                    <a:moveTo>
                      <a:pt x="139" y="59"/>
                    </a:moveTo>
                    <a:lnTo>
                      <a:pt x="139" y="59"/>
                    </a:lnTo>
                    <a:lnTo>
                      <a:pt x="139" y="15"/>
                    </a:lnTo>
                    <a:lnTo>
                      <a:pt x="139" y="15"/>
                    </a:lnTo>
                    <a:lnTo>
                      <a:pt x="0" y="0"/>
                    </a:lnTo>
                    <a:lnTo>
                      <a:pt x="139" y="59"/>
                    </a:lnTo>
                    <a:lnTo>
                      <a:pt x="139" y="5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1" name="Freeform 941"/>
              <p:cNvSpPr>
                <a:spLocks/>
              </p:cNvSpPr>
              <p:nvPr/>
            </p:nvSpPr>
            <p:spPr bwMode="auto">
              <a:xfrm>
                <a:off x="4889" y="2689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44 w 44"/>
                  <a:gd name="T5" fmla="*/ 0 h 7"/>
                  <a:gd name="T6" fmla="*/ 44 w 44"/>
                  <a:gd name="T7" fmla="*/ 0 h 7"/>
                  <a:gd name="T8" fmla="*/ 44 w 44"/>
                  <a:gd name="T9" fmla="*/ 7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2" name="Freeform 942"/>
              <p:cNvSpPr>
                <a:spLocks/>
              </p:cNvSpPr>
              <p:nvPr/>
            </p:nvSpPr>
            <p:spPr bwMode="auto">
              <a:xfrm>
                <a:off x="4889" y="2689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44 w 44"/>
                  <a:gd name="T5" fmla="*/ 0 h 7"/>
                  <a:gd name="T6" fmla="*/ 44 w 44"/>
                  <a:gd name="T7" fmla="*/ 0 h 7"/>
                  <a:gd name="T8" fmla="*/ 44 w 44"/>
                  <a:gd name="T9" fmla="*/ 7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3" name="Freeform 943"/>
              <p:cNvSpPr>
                <a:spLocks/>
              </p:cNvSpPr>
              <p:nvPr/>
            </p:nvSpPr>
            <p:spPr bwMode="auto">
              <a:xfrm>
                <a:off x="4889" y="2689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0 w 44"/>
                  <a:gd name="T5" fmla="*/ 0 h 7"/>
                  <a:gd name="T6" fmla="*/ 0 w 44"/>
                  <a:gd name="T7" fmla="*/ 0 h 7"/>
                  <a:gd name="T8" fmla="*/ 44 w 44"/>
                  <a:gd name="T9" fmla="*/ 0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4" name="Freeform 944"/>
              <p:cNvSpPr>
                <a:spLocks/>
              </p:cNvSpPr>
              <p:nvPr/>
            </p:nvSpPr>
            <p:spPr bwMode="auto">
              <a:xfrm>
                <a:off x="4889" y="2689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0 w 44"/>
                  <a:gd name="T5" fmla="*/ 0 h 7"/>
                  <a:gd name="T6" fmla="*/ 0 w 44"/>
                  <a:gd name="T7" fmla="*/ 0 h 7"/>
                  <a:gd name="T8" fmla="*/ 44 w 44"/>
                  <a:gd name="T9" fmla="*/ 0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5" name="Freeform 945"/>
              <p:cNvSpPr>
                <a:spLocks/>
              </p:cNvSpPr>
              <p:nvPr/>
            </p:nvSpPr>
            <p:spPr bwMode="auto">
              <a:xfrm>
                <a:off x="4889" y="2689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44 w 44"/>
                  <a:gd name="T5" fmla="*/ 0 h 7"/>
                  <a:gd name="T6" fmla="*/ 44 w 44"/>
                  <a:gd name="T7" fmla="*/ 0 h 7"/>
                  <a:gd name="T8" fmla="*/ 44 w 44"/>
                  <a:gd name="T9" fmla="*/ 7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6" name="Freeform 946"/>
              <p:cNvSpPr>
                <a:spLocks/>
              </p:cNvSpPr>
              <p:nvPr/>
            </p:nvSpPr>
            <p:spPr bwMode="auto">
              <a:xfrm>
                <a:off x="4889" y="2689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44 w 44"/>
                  <a:gd name="T5" fmla="*/ 0 h 7"/>
                  <a:gd name="T6" fmla="*/ 44 w 44"/>
                  <a:gd name="T7" fmla="*/ 0 h 7"/>
                  <a:gd name="T8" fmla="*/ 44 w 44"/>
                  <a:gd name="T9" fmla="*/ 7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7" name="Freeform 947"/>
              <p:cNvSpPr>
                <a:spLocks/>
              </p:cNvSpPr>
              <p:nvPr/>
            </p:nvSpPr>
            <p:spPr bwMode="auto">
              <a:xfrm>
                <a:off x="4889" y="2689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0 w 44"/>
                  <a:gd name="T5" fmla="*/ 0 h 7"/>
                  <a:gd name="T6" fmla="*/ 0 w 44"/>
                  <a:gd name="T7" fmla="*/ 0 h 7"/>
                  <a:gd name="T8" fmla="*/ 44 w 44"/>
                  <a:gd name="T9" fmla="*/ 0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8" name="Freeform 948"/>
              <p:cNvSpPr>
                <a:spLocks/>
              </p:cNvSpPr>
              <p:nvPr/>
            </p:nvSpPr>
            <p:spPr bwMode="auto">
              <a:xfrm>
                <a:off x="4889" y="2689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0 w 44"/>
                  <a:gd name="T5" fmla="*/ 0 h 7"/>
                  <a:gd name="T6" fmla="*/ 0 w 44"/>
                  <a:gd name="T7" fmla="*/ 0 h 7"/>
                  <a:gd name="T8" fmla="*/ 44 w 44"/>
                  <a:gd name="T9" fmla="*/ 0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9" name="Freeform 949"/>
              <p:cNvSpPr>
                <a:spLocks/>
              </p:cNvSpPr>
              <p:nvPr/>
            </p:nvSpPr>
            <p:spPr bwMode="auto">
              <a:xfrm>
                <a:off x="4886" y="2663"/>
                <a:ext cx="29" cy="11"/>
              </a:xfrm>
              <a:custGeom>
                <a:avLst/>
                <a:gdLst>
                  <a:gd name="T0" fmla="*/ 0 w 59"/>
                  <a:gd name="T1" fmla="*/ 22 h 22"/>
                  <a:gd name="T2" fmla="*/ 0 w 59"/>
                  <a:gd name="T3" fmla="*/ 22 h 22"/>
                  <a:gd name="T4" fmla="*/ 59 w 59"/>
                  <a:gd name="T5" fmla="*/ 0 h 22"/>
                  <a:gd name="T6" fmla="*/ 59 w 59"/>
                  <a:gd name="T7" fmla="*/ 0 h 22"/>
                  <a:gd name="T8" fmla="*/ 59 w 59"/>
                  <a:gd name="T9" fmla="*/ 22 h 22"/>
                  <a:gd name="T10" fmla="*/ 0 w 59"/>
                  <a:gd name="T11" fmla="*/ 22 h 22"/>
                  <a:gd name="T12" fmla="*/ 0 w 59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0" y="22"/>
                    </a:moveTo>
                    <a:lnTo>
                      <a:pt x="0" y="22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22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0" name="Freeform 950"/>
              <p:cNvSpPr>
                <a:spLocks/>
              </p:cNvSpPr>
              <p:nvPr/>
            </p:nvSpPr>
            <p:spPr bwMode="auto">
              <a:xfrm>
                <a:off x="4886" y="2663"/>
                <a:ext cx="29" cy="11"/>
              </a:xfrm>
              <a:custGeom>
                <a:avLst/>
                <a:gdLst>
                  <a:gd name="T0" fmla="*/ 0 w 59"/>
                  <a:gd name="T1" fmla="*/ 22 h 22"/>
                  <a:gd name="T2" fmla="*/ 0 w 59"/>
                  <a:gd name="T3" fmla="*/ 22 h 22"/>
                  <a:gd name="T4" fmla="*/ 59 w 59"/>
                  <a:gd name="T5" fmla="*/ 0 h 22"/>
                  <a:gd name="T6" fmla="*/ 59 w 59"/>
                  <a:gd name="T7" fmla="*/ 0 h 22"/>
                  <a:gd name="T8" fmla="*/ 59 w 59"/>
                  <a:gd name="T9" fmla="*/ 22 h 22"/>
                  <a:gd name="T10" fmla="*/ 0 w 59"/>
                  <a:gd name="T11" fmla="*/ 22 h 22"/>
                  <a:gd name="T12" fmla="*/ 0 w 59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0" y="22"/>
                    </a:moveTo>
                    <a:lnTo>
                      <a:pt x="0" y="22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22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1" name="Freeform 951"/>
              <p:cNvSpPr>
                <a:spLocks/>
              </p:cNvSpPr>
              <p:nvPr/>
            </p:nvSpPr>
            <p:spPr bwMode="auto">
              <a:xfrm>
                <a:off x="4886" y="2663"/>
                <a:ext cx="29" cy="11"/>
              </a:xfrm>
              <a:custGeom>
                <a:avLst/>
                <a:gdLst>
                  <a:gd name="T0" fmla="*/ 0 w 59"/>
                  <a:gd name="T1" fmla="*/ 22 h 22"/>
                  <a:gd name="T2" fmla="*/ 0 w 59"/>
                  <a:gd name="T3" fmla="*/ 22 h 22"/>
                  <a:gd name="T4" fmla="*/ 0 w 59"/>
                  <a:gd name="T5" fmla="*/ 0 h 22"/>
                  <a:gd name="T6" fmla="*/ 0 w 59"/>
                  <a:gd name="T7" fmla="*/ 0 h 22"/>
                  <a:gd name="T8" fmla="*/ 59 w 59"/>
                  <a:gd name="T9" fmla="*/ 0 h 22"/>
                  <a:gd name="T10" fmla="*/ 0 w 59"/>
                  <a:gd name="T11" fmla="*/ 22 h 22"/>
                  <a:gd name="T12" fmla="*/ 0 w 59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0" y="22"/>
                    </a:moveTo>
                    <a:lnTo>
                      <a:pt x="0" y="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2" name="Freeform 952"/>
              <p:cNvSpPr>
                <a:spLocks/>
              </p:cNvSpPr>
              <p:nvPr/>
            </p:nvSpPr>
            <p:spPr bwMode="auto">
              <a:xfrm>
                <a:off x="4886" y="2663"/>
                <a:ext cx="29" cy="11"/>
              </a:xfrm>
              <a:custGeom>
                <a:avLst/>
                <a:gdLst>
                  <a:gd name="T0" fmla="*/ 0 w 59"/>
                  <a:gd name="T1" fmla="*/ 22 h 22"/>
                  <a:gd name="T2" fmla="*/ 0 w 59"/>
                  <a:gd name="T3" fmla="*/ 22 h 22"/>
                  <a:gd name="T4" fmla="*/ 0 w 59"/>
                  <a:gd name="T5" fmla="*/ 0 h 22"/>
                  <a:gd name="T6" fmla="*/ 0 w 59"/>
                  <a:gd name="T7" fmla="*/ 0 h 22"/>
                  <a:gd name="T8" fmla="*/ 59 w 59"/>
                  <a:gd name="T9" fmla="*/ 0 h 22"/>
                  <a:gd name="T10" fmla="*/ 0 w 59"/>
                  <a:gd name="T11" fmla="*/ 22 h 22"/>
                  <a:gd name="T12" fmla="*/ 0 w 59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0" y="22"/>
                    </a:moveTo>
                    <a:lnTo>
                      <a:pt x="0" y="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3" name="Freeform 953"/>
              <p:cNvSpPr>
                <a:spLocks/>
              </p:cNvSpPr>
              <p:nvPr/>
            </p:nvSpPr>
            <p:spPr bwMode="auto">
              <a:xfrm>
                <a:off x="4889" y="2655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44 w 44"/>
                  <a:gd name="T5" fmla="*/ 0 h 7"/>
                  <a:gd name="T6" fmla="*/ 44 w 44"/>
                  <a:gd name="T7" fmla="*/ 0 h 7"/>
                  <a:gd name="T8" fmla="*/ 44 w 44"/>
                  <a:gd name="T9" fmla="*/ 7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4" name="Freeform 954"/>
              <p:cNvSpPr>
                <a:spLocks/>
              </p:cNvSpPr>
              <p:nvPr/>
            </p:nvSpPr>
            <p:spPr bwMode="auto">
              <a:xfrm>
                <a:off x="4889" y="2655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44 w 44"/>
                  <a:gd name="T5" fmla="*/ 0 h 7"/>
                  <a:gd name="T6" fmla="*/ 44 w 44"/>
                  <a:gd name="T7" fmla="*/ 0 h 7"/>
                  <a:gd name="T8" fmla="*/ 44 w 44"/>
                  <a:gd name="T9" fmla="*/ 7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5" name="Freeform 955"/>
              <p:cNvSpPr>
                <a:spLocks/>
              </p:cNvSpPr>
              <p:nvPr/>
            </p:nvSpPr>
            <p:spPr bwMode="auto">
              <a:xfrm>
                <a:off x="4889" y="2655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0 w 44"/>
                  <a:gd name="T5" fmla="*/ 0 h 7"/>
                  <a:gd name="T6" fmla="*/ 0 w 44"/>
                  <a:gd name="T7" fmla="*/ 0 h 7"/>
                  <a:gd name="T8" fmla="*/ 44 w 44"/>
                  <a:gd name="T9" fmla="*/ 0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6" name="Freeform 956"/>
              <p:cNvSpPr>
                <a:spLocks/>
              </p:cNvSpPr>
              <p:nvPr/>
            </p:nvSpPr>
            <p:spPr bwMode="auto">
              <a:xfrm>
                <a:off x="4889" y="2655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0 w 44"/>
                  <a:gd name="T5" fmla="*/ 0 h 7"/>
                  <a:gd name="T6" fmla="*/ 0 w 44"/>
                  <a:gd name="T7" fmla="*/ 0 h 7"/>
                  <a:gd name="T8" fmla="*/ 44 w 44"/>
                  <a:gd name="T9" fmla="*/ 0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7" name="Freeform 957"/>
              <p:cNvSpPr>
                <a:spLocks/>
              </p:cNvSpPr>
              <p:nvPr/>
            </p:nvSpPr>
            <p:spPr bwMode="auto">
              <a:xfrm>
                <a:off x="4889" y="2655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44 w 44"/>
                  <a:gd name="T5" fmla="*/ 0 h 7"/>
                  <a:gd name="T6" fmla="*/ 44 w 44"/>
                  <a:gd name="T7" fmla="*/ 0 h 7"/>
                  <a:gd name="T8" fmla="*/ 44 w 44"/>
                  <a:gd name="T9" fmla="*/ 7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8" name="Freeform 958"/>
              <p:cNvSpPr>
                <a:spLocks/>
              </p:cNvSpPr>
              <p:nvPr/>
            </p:nvSpPr>
            <p:spPr bwMode="auto">
              <a:xfrm>
                <a:off x="4889" y="2655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44 w 44"/>
                  <a:gd name="T5" fmla="*/ 0 h 7"/>
                  <a:gd name="T6" fmla="*/ 44 w 44"/>
                  <a:gd name="T7" fmla="*/ 0 h 7"/>
                  <a:gd name="T8" fmla="*/ 44 w 44"/>
                  <a:gd name="T9" fmla="*/ 7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9" name="Freeform 959"/>
              <p:cNvSpPr>
                <a:spLocks/>
              </p:cNvSpPr>
              <p:nvPr/>
            </p:nvSpPr>
            <p:spPr bwMode="auto">
              <a:xfrm>
                <a:off x="4889" y="2655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0 w 44"/>
                  <a:gd name="T5" fmla="*/ 0 h 7"/>
                  <a:gd name="T6" fmla="*/ 0 w 44"/>
                  <a:gd name="T7" fmla="*/ 0 h 7"/>
                  <a:gd name="T8" fmla="*/ 44 w 44"/>
                  <a:gd name="T9" fmla="*/ 0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0" name="Freeform 960"/>
              <p:cNvSpPr>
                <a:spLocks/>
              </p:cNvSpPr>
              <p:nvPr/>
            </p:nvSpPr>
            <p:spPr bwMode="auto">
              <a:xfrm>
                <a:off x="4889" y="2655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0 w 44"/>
                  <a:gd name="T5" fmla="*/ 0 h 7"/>
                  <a:gd name="T6" fmla="*/ 0 w 44"/>
                  <a:gd name="T7" fmla="*/ 0 h 7"/>
                  <a:gd name="T8" fmla="*/ 44 w 44"/>
                  <a:gd name="T9" fmla="*/ 0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1" name="Freeform 961"/>
              <p:cNvSpPr>
                <a:spLocks/>
              </p:cNvSpPr>
              <p:nvPr/>
            </p:nvSpPr>
            <p:spPr bwMode="auto">
              <a:xfrm>
                <a:off x="4886" y="2640"/>
                <a:ext cx="29" cy="8"/>
              </a:xfrm>
              <a:custGeom>
                <a:avLst/>
                <a:gdLst>
                  <a:gd name="T0" fmla="*/ 0 w 59"/>
                  <a:gd name="T1" fmla="*/ 15 h 15"/>
                  <a:gd name="T2" fmla="*/ 0 w 59"/>
                  <a:gd name="T3" fmla="*/ 15 h 15"/>
                  <a:gd name="T4" fmla="*/ 59 w 59"/>
                  <a:gd name="T5" fmla="*/ 0 h 15"/>
                  <a:gd name="T6" fmla="*/ 59 w 59"/>
                  <a:gd name="T7" fmla="*/ 0 h 15"/>
                  <a:gd name="T8" fmla="*/ 59 w 59"/>
                  <a:gd name="T9" fmla="*/ 15 h 15"/>
                  <a:gd name="T10" fmla="*/ 0 w 59"/>
                  <a:gd name="T11" fmla="*/ 15 h 15"/>
                  <a:gd name="T12" fmla="*/ 0 w 5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15"/>
                    </a:moveTo>
                    <a:lnTo>
                      <a:pt x="0" y="15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15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2" name="Freeform 962"/>
              <p:cNvSpPr>
                <a:spLocks/>
              </p:cNvSpPr>
              <p:nvPr/>
            </p:nvSpPr>
            <p:spPr bwMode="auto">
              <a:xfrm>
                <a:off x="4886" y="2640"/>
                <a:ext cx="29" cy="8"/>
              </a:xfrm>
              <a:custGeom>
                <a:avLst/>
                <a:gdLst>
                  <a:gd name="T0" fmla="*/ 0 w 59"/>
                  <a:gd name="T1" fmla="*/ 15 h 15"/>
                  <a:gd name="T2" fmla="*/ 0 w 59"/>
                  <a:gd name="T3" fmla="*/ 15 h 15"/>
                  <a:gd name="T4" fmla="*/ 59 w 59"/>
                  <a:gd name="T5" fmla="*/ 0 h 15"/>
                  <a:gd name="T6" fmla="*/ 59 w 59"/>
                  <a:gd name="T7" fmla="*/ 0 h 15"/>
                  <a:gd name="T8" fmla="*/ 59 w 59"/>
                  <a:gd name="T9" fmla="*/ 15 h 15"/>
                  <a:gd name="T10" fmla="*/ 0 w 59"/>
                  <a:gd name="T11" fmla="*/ 15 h 15"/>
                  <a:gd name="T12" fmla="*/ 0 w 5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15"/>
                    </a:moveTo>
                    <a:lnTo>
                      <a:pt x="0" y="15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15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3" name="Freeform 963"/>
              <p:cNvSpPr>
                <a:spLocks/>
              </p:cNvSpPr>
              <p:nvPr/>
            </p:nvSpPr>
            <p:spPr bwMode="auto">
              <a:xfrm>
                <a:off x="4886" y="2640"/>
                <a:ext cx="29" cy="8"/>
              </a:xfrm>
              <a:custGeom>
                <a:avLst/>
                <a:gdLst>
                  <a:gd name="T0" fmla="*/ 0 w 59"/>
                  <a:gd name="T1" fmla="*/ 15 h 15"/>
                  <a:gd name="T2" fmla="*/ 0 w 59"/>
                  <a:gd name="T3" fmla="*/ 15 h 15"/>
                  <a:gd name="T4" fmla="*/ 0 w 59"/>
                  <a:gd name="T5" fmla="*/ 0 h 15"/>
                  <a:gd name="T6" fmla="*/ 0 w 59"/>
                  <a:gd name="T7" fmla="*/ 0 h 15"/>
                  <a:gd name="T8" fmla="*/ 59 w 59"/>
                  <a:gd name="T9" fmla="*/ 0 h 15"/>
                  <a:gd name="T10" fmla="*/ 0 w 59"/>
                  <a:gd name="T11" fmla="*/ 15 h 15"/>
                  <a:gd name="T12" fmla="*/ 0 w 5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4" name="Freeform 964"/>
              <p:cNvSpPr>
                <a:spLocks/>
              </p:cNvSpPr>
              <p:nvPr/>
            </p:nvSpPr>
            <p:spPr bwMode="auto">
              <a:xfrm>
                <a:off x="4886" y="2640"/>
                <a:ext cx="29" cy="8"/>
              </a:xfrm>
              <a:custGeom>
                <a:avLst/>
                <a:gdLst>
                  <a:gd name="T0" fmla="*/ 0 w 59"/>
                  <a:gd name="T1" fmla="*/ 15 h 15"/>
                  <a:gd name="T2" fmla="*/ 0 w 59"/>
                  <a:gd name="T3" fmla="*/ 15 h 15"/>
                  <a:gd name="T4" fmla="*/ 0 w 59"/>
                  <a:gd name="T5" fmla="*/ 0 h 15"/>
                  <a:gd name="T6" fmla="*/ 0 w 59"/>
                  <a:gd name="T7" fmla="*/ 0 h 15"/>
                  <a:gd name="T8" fmla="*/ 59 w 59"/>
                  <a:gd name="T9" fmla="*/ 0 h 15"/>
                  <a:gd name="T10" fmla="*/ 0 w 59"/>
                  <a:gd name="T11" fmla="*/ 15 h 15"/>
                  <a:gd name="T12" fmla="*/ 0 w 5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5" name="Freeform 965"/>
              <p:cNvSpPr>
                <a:spLocks/>
              </p:cNvSpPr>
              <p:nvPr/>
            </p:nvSpPr>
            <p:spPr bwMode="auto">
              <a:xfrm>
                <a:off x="4886" y="2625"/>
                <a:ext cx="29" cy="8"/>
              </a:xfrm>
              <a:custGeom>
                <a:avLst/>
                <a:gdLst>
                  <a:gd name="T0" fmla="*/ 0 w 59"/>
                  <a:gd name="T1" fmla="*/ 15 h 15"/>
                  <a:gd name="T2" fmla="*/ 0 w 59"/>
                  <a:gd name="T3" fmla="*/ 15 h 15"/>
                  <a:gd name="T4" fmla="*/ 59 w 59"/>
                  <a:gd name="T5" fmla="*/ 0 h 15"/>
                  <a:gd name="T6" fmla="*/ 59 w 59"/>
                  <a:gd name="T7" fmla="*/ 0 h 15"/>
                  <a:gd name="T8" fmla="*/ 59 w 59"/>
                  <a:gd name="T9" fmla="*/ 15 h 15"/>
                  <a:gd name="T10" fmla="*/ 0 w 59"/>
                  <a:gd name="T11" fmla="*/ 15 h 15"/>
                  <a:gd name="T12" fmla="*/ 0 w 5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15"/>
                    </a:moveTo>
                    <a:lnTo>
                      <a:pt x="0" y="15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15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6" name="Freeform 966"/>
              <p:cNvSpPr>
                <a:spLocks/>
              </p:cNvSpPr>
              <p:nvPr/>
            </p:nvSpPr>
            <p:spPr bwMode="auto">
              <a:xfrm>
                <a:off x="4886" y="2625"/>
                <a:ext cx="29" cy="8"/>
              </a:xfrm>
              <a:custGeom>
                <a:avLst/>
                <a:gdLst>
                  <a:gd name="T0" fmla="*/ 0 w 59"/>
                  <a:gd name="T1" fmla="*/ 15 h 15"/>
                  <a:gd name="T2" fmla="*/ 0 w 59"/>
                  <a:gd name="T3" fmla="*/ 15 h 15"/>
                  <a:gd name="T4" fmla="*/ 59 w 59"/>
                  <a:gd name="T5" fmla="*/ 0 h 15"/>
                  <a:gd name="T6" fmla="*/ 59 w 59"/>
                  <a:gd name="T7" fmla="*/ 0 h 15"/>
                  <a:gd name="T8" fmla="*/ 59 w 59"/>
                  <a:gd name="T9" fmla="*/ 15 h 15"/>
                  <a:gd name="T10" fmla="*/ 0 w 59"/>
                  <a:gd name="T11" fmla="*/ 15 h 15"/>
                  <a:gd name="T12" fmla="*/ 0 w 5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15"/>
                    </a:moveTo>
                    <a:lnTo>
                      <a:pt x="0" y="15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15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7" name="Freeform 967"/>
              <p:cNvSpPr>
                <a:spLocks/>
              </p:cNvSpPr>
              <p:nvPr/>
            </p:nvSpPr>
            <p:spPr bwMode="auto">
              <a:xfrm>
                <a:off x="4886" y="2625"/>
                <a:ext cx="29" cy="8"/>
              </a:xfrm>
              <a:custGeom>
                <a:avLst/>
                <a:gdLst>
                  <a:gd name="T0" fmla="*/ 0 w 59"/>
                  <a:gd name="T1" fmla="*/ 15 h 15"/>
                  <a:gd name="T2" fmla="*/ 0 w 59"/>
                  <a:gd name="T3" fmla="*/ 15 h 15"/>
                  <a:gd name="T4" fmla="*/ 0 w 59"/>
                  <a:gd name="T5" fmla="*/ 0 h 15"/>
                  <a:gd name="T6" fmla="*/ 0 w 59"/>
                  <a:gd name="T7" fmla="*/ 0 h 15"/>
                  <a:gd name="T8" fmla="*/ 59 w 59"/>
                  <a:gd name="T9" fmla="*/ 0 h 15"/>
                  <a:gd name="T10" fmla="*/ 0 w 59"/>
                  <a:gd name="T11" fmla="*/ 15 h 15"/>
                  <a:gd name="T12" fmla="*/ 0 w 5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8" name="Freeform 968"/>
              <p:cNvSpPr>
                <a:spLocks/>
              </p:cNvSpPr>
              <p:nvPr/>
            </p:nvSpPr>
            <p:spPr bwMode="auto">
              <a:xfrm>
                <a:off x="4886" y="2625"/>
                <a:ext cx="29" cy="8"/>
              </a:xfrm>
              <a:custGeom>
                <a:avLst/>
                <a:gdLst>
                  <a:gd name="T0" fmla="*/ 0 w 59"/>
                  <a:gd name="T1" fmla="*/ 15 h 15"/>
                  <a:gd name="T2" fmla="*/ 0 w 59"/>
                  <a:gd name="T3" fmla="*/ 15 h 15"/>
                  <a:gd name="T4" fmla="*/ 0 w 59"/>
                  <a:gd name="T5" fmla="*/ 0 h 15"/>
                  <a:gd name="T6" fmla="*/ 0 w 59"/>
                  <a:gd name="T7" fmla="*/ 0 h 15"/>
                  <a:gd name="T8" fmla="*/ 59 w 59"/>
                  <a:gd name="T9" fmla="*/ 0 h 15"/>
                  <a:gd name="T10" fmla="*/ 0 w 59"/>
                  <a:gd name="T11" fmla="*/ 15 h 15"/>
                  <a:gd name="T12" fmla="*/ 0 w 5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9" name="Freeform 969"/>
              <p:cNvSpPr>
                <a:spLocks/>
              </p:cNvSpPr>
              <p:nvPr/>
            </p:nvSpPr>
            <p:spPr bwMode="auto">
              <a:xfrm>
                <a:off x="4886" y="2339"/>
                <a:ext cx="29" cy="7"/>
              </a:xfrm>
              <a:custGeom>
                <a:avLst/>
                <a:gdLst>
                  <a:gd name="T0" fmla="*/ 0 w 59"/>
                  <a:gd name="T1" fmla="*/ 15 h 15"/>
                  <a:gd name="T2" fmla="*/ 0 w 59"/>
                  <a:gd name="T3" fmla="*/ 15 h 15"/>
                  <a:gd name="T4" fmla="*/ 59 w 59"/>
                  <a:gd name="T5" fmla="*/ 0 h 15"/>
                  <a:gd name="T6" fmla="*/ 59 w 59"/>
                  <a:gd name="T7" fmla="*/ 0 h 15"/>
                  <a:gd name="T8" fmla="*/ 59 w 59"/>
                  <a:gd name="T9" fmla="*/ 15 h 15"/>
                  <a:gd name="T10" fmla="*/ 0 w 59"/>
                  <a:gd name="T11" fmla="*/ 15 h 15"/>
                  <a:gd name="T12" fmla="*/ 0 w 5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15"/>
                    </a:moveTo>
                    <a:lnTo>
                      <a:pt x="0" y="15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15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0" name="Freeform 970"/>
              <p:cNvSpPr>
                <a:spLocks/>
              </p:cNvSpPr>
              <p:nvPr/>
            </p:nvSpPr>
            <p:spPr bwMode="auto">
              <a:xfrm>
                <a:off x="4886" y="2339"/>
                <a:ext cx="29" cy="7"/>
              </a:xfrm>
              <a:custGeom>
                <a:avLst/>
                <a:gdLst>
                  <a:gd name="T0" fmla="*/ 0 w 59"/>
                  <a:gd name="T1" fmla="*/ 15 h 15"/>
                  <a:gd name="T2" fmla="*/ 0 w 59"/>
                  <a:gd name="T3" fmla="*/ 15 h 15"/>
                  <a:gd name="T4" fmla="*/ 59 w 59"/>
                  <a:gd name="T5" fmla="*/ 0 h 15"/>
                  <a:gd name="T6" fmla="*/ 59 w 59"/>
                  <a:gd name="T7" fmla="*/ 0 h 15"/>
                  <a:gd name="T8" fmla="*/ 59 w 59"/>
                  <a:gd name="T9" fmla="*/ 15 h 15"/>
                  <a:gd name="T10" fmla="*/ 0 w 59"/>
                  <a:gd name="T11" fmla="*/ 15 h 15"/>
                  <a:gd name="T12" fmla="*/ 0 w 5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15"/>
                    </a:moveTo>
                    <a:lnTo>
                      <a:pt x="0" y="15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15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1" name="Freeform 971"/>
              <p:cNvSpPr>
                <a:spLocks/>
              </p:cNvSpPr>
              <p:nvPr/>
            </p:nvSpPr>
            <p:spPr bwMode="auto">
              <a:xfrm>
                <a:off x="4886" y="2339"/>
                <a:ext cx="29" cy="7"/>
              </a:xfrm>
              <a:custGeom>
                <a:avLst/>
                <a:gdLst>
                  <a:gd name="T0" fmla="*/ 0 w 59"/>
                  <a:gd name="T1" fmla="*/ 15 h 15"/>
                  <a:gd name="T2" fmla="*/ 0 w 59"/>
                  <a:gd name="T3" fmla="*/ 15 h 15"/>
                  <a:gd name="T4" fmla="*/ 0 w 59"/>
                  <a:gd name="T5" fmla="*/ 0 h 15"/>
                  <a:gd name="T6" fmla="*/ 0 w 59"/>
                  <a:gd name="T7" fmla="*/ 0 h 15"/>
                  <a:gd name="T8" fmla="*/ 59 w 59"/>
                  <a:gd name="T9" fmla="*/ 0 h 15"/>
                  <a:gd name="T10" fmla="*/ 0 w 59"/>
                  <a:gd name="T11" fmla="*/ 15 h 15"/>
                  <a:gd name="T12" fmla="*/ 0 w 5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2" name="Freeform 972"/>
              <p:cNvSpPr>
                <a:spLocks/>
              </p:cNvSpPr>
              <p:nvPr/>
            </p:nvSpPr>
            <p:spPr bwMode="auto">
              <a:xfrm>
                <a:off x="4886" y="2339"/>
                <a:ext cx="29" cy="7"/>
              </a:xfrm>
              <a:custGeom>
                <a:avLst/>
                <a:gdLst>
                  <a:gd name="T0" fmla="*/ 0 w 59"/>
                  <a:gd name="T1" fmla="*/ 15 h 15"/>
                  <a:gd name="T2" fmla="*/ 0 w 59"/>
                  <a:gd name="T3" fmla="*/ 15 h 15"/>
                  <a:gd name="T4" fmla="*/ 0 w 59"/>
                  <a:gd name="T5" fmla="*/ 0 h 15"/>
                  <a:gd name="T6" fmla="*/ 0 w 59"/>
                  <a:gd name="T7" fmla="*/ 0 h 15"/>
                  <a:gd name="T8" fmla="*/ 59 w 59"/>
                  <a:gd name="T9" fmla="*/ 0 h 15"/>
                  <a:gd name="T10" fmla="*/ 0 w 59"/>
                  <a:gd name="T11" fmla="*/ 15 h 15"/>
                  <a:gd name="T12" fmla="*/ 0 w 5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3" name="Freeform 973"/>
              <p:cNvSpPr>
                <a:spLocks/>
              </p:cNvSpPr>
              <p:nvPr/>
            </p:nvSpPr>
            <p:spPr bwMode="auto">
              <a:xfrm>
                <a:off x="4886" y="2323"/>
                <a:ext cx="29" cy="8"/>
              </a:xfrm>
              <a:custGeom>
                <a:avLst/>
                <a:gdLst>
                  <a:gd name="T0" fmla="*/ 0 w 59"/>
                  <a:gd name="T1" fmla="*/ 15 h 15"/>
                  <a:gd name="T2" fmla="*/ 0 w 59"/>
                  <a:gd name="T3" fmla="*/ 15 h 15"/>
                  <a:gd name="T4" fmla="*/ 59 w 59"/>
                  <a:gd name="T5" fmla="*/ 0 h 15"/>
                  <a:gd name="T6" fmla="*/ 59 w 59"/>
                  <a:gd name="T7" fmla="*/ 0 h 15"/>
                  <a:gd name="T8" fmla="*/ 59 w 59"/>
                  <a:gd name="T9" fmla="*/ 15 h 15"/>
                  <a:gd name="T10" fmla="*/ 0 w 59"/>
                  <a:gd name="T11" fmla="*/ 15 h 15"/>
                  <a:gd name="T12" fmla="*/ 0 w 5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15"/>
                    </a:moveTo>
                    <a:lnTo>
                      <a:pt x="0" y="15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15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4" name="Freeform 974"/>
              <p:cNvSpPr>
                <a:spLocks/>
              </p:cNvSpPr>
              <p:nvPr/>
            </p:nvSpPr>
            <p:spPr bwMode="auto">
              <a:xfrm>
                <a:off x="4886" y="2323"/>
                <a:ext cx="29" cy="8"/>
              </a:xfrm>
              <a:custGeom>
                <a:avLst/>
                <a:gdLst>
                  <a:gd name="T0" fmla="*/ 0 w 59"/>
                  <a:gd name="T1" fmla="*/ 15 h 15"/>
                  <a:gd name="T2" fmla="*/ 0 w 59"/>
                  <a:gd name="T3" fmla="*/ 15 h 15"/>
                  <a:gd name="T4" fmla="*/ 59 w 59"/>
                  <a:gd name="T5" fmla="*/ 0 h 15"/>
                  <a:gd name="T6" fmla="*/ 59 w 59"/>
                  <a:gd name="T7" fmla="*/ 0 h 15"/>
                  <a:gd name="T8" fmla="*/ 59 w 59"/>
                  <a:gd name="T9" fmla="*/ 15 h 15"/>
                  <a:gd name="T10" fmla="*/ 0 w 59"/>
                  <a:gd name="T11" fmla="*/ 15 h 15"/>
                  <a:gd name="T12" fmla="*/ 0 w 5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15"/>
                    </a:moveTo>
                    <a:lnTo>
                      <a:pt x="0" y="15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15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5" name="Freeform 975"/>
              <p:cNvSpPr>
                <a:spLocks/>
              </p:cNvSpPr>
              <p:nvPr/>
            </p:nvSpPr>
            <p:spPr bwMode="auto">
              <a:xfrm>
                <a:off x="4886" y="2323"/>
                <a:ext cx="29" cy="8"/>
              </a:xfrm>
              <a:custGeom>
                <a:avLst/>
                <a:gdLst>
                  <a:gd name="T0" fmla="*/ 0 w 59"/>
                  <a:gd name="T1" fmla="*/ 15 h 15"/>
                  <a:gd name="T2" fmla="*/ 0 w 59"/>
                  <a:gd name="T3" fmla="*/ 15 h 15"/>
                  <a:gd name="T4" fmla="*/ 0 w 59"/>
                  <a:gd name="T5" fmla="*/ 0 h 15"/>
                  <a:gd name="T6" fmla="*/ 0 w 59"/>
                  <a:gd name="T7" fmla="*/ 0 h 15"/>
                  <a:gd name="T8" fmla="*/ 59 w 59"/>
                  <a:gd name="T9" fmla="*/ 0 h 15"/>
                  <a:gd name="T10" fmla="*/ 0 w 59"/>
                  <a:gd name="T11" fmla="*/ 15 h 15"/>
                  <a:gd name="T12" fmla="*/ 0 w 5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6" name="Freeform 976"/>
              <p:cNvSpPr>
                <a:spLocks/>
              </p:cNvSpPr>
              <p:nvPr/>
            </p:nvSpPr>
            <p:spPr bwMode="auto">
              <a:xfrm>
                <a:off x="4886" y="2323"/>
                <a:ext cx="29" cy="8"/>
              </a:xfrm>
              <a:custGeom>
                <a:avLst/>
                <a:gdLst>
                  <a:gd name="T0" fmla="*/ 0 w 59"/>
                  <a:gd name="T1" fmla="*/ 15 h 15"/>
                  <a:gd name="T2" fmla="*/ 0 w 59"/>
                  <a:gd name="T3" fmla="*/ 15 h 15"/>
                  <a:gd name="T4" fmla="*/ 0 w 59"/>
                  <a:gd name="T5" fmla="*/ 0 h 15"/>
                  <a:gd name="T6" fmla="*/ 0 w 59"/>
                  <a:gd name="T7" fmla="*/ 0 h 15"/>
                  <a:gd name="T8" fmla="*/ 59 w 59"/>
                  <a:gd name="T9" fmla="*/ 0 h 15"/>
                  <a:gd name="T10" fmla="*/ 0 w 59"/>
                  <a:gd name="T11" fmla="*/ 15 h 15"/>
                  <a:gd name="T12" fmla="*/ 0 w 5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7" name="Freeform 977"/>
              <p:cNvSpPr>
                <a:spLocks/>
              </p:cNvSpPr>
              <p:nvPr/>
            </p:nvSpPr>
            <p:spPr bwMode="auto">
              <a:xfrm>
                <a:off x="4889" y="2312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44 w 44"/>
                  <a:gd name="T5" fmla="*/ 0 h 7"/>
                  <a:gd name="T6" fmla="*/ 44 w 44"/>
                  <a:gd name="T7" fmla="*/ 0 h 7"/>
                  <a:gd name="T8" fmla="*/ 44 w 44"/>
                  <a:gd name="T9" fmla="*/ 7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8" name="Freeform 978"/>
              <p:cNvSpPr>
                <a:spLocks/>
              </p:cNvSpPr>
              <p:nvPr/>
            </p:nvSpPr>
            <p:spPr bwMode="auto">
              <a:xfrm>
                <a:off x="4889" y="2312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44 w 44"/>
                  <a:gd name="T5" fmla="*/ 0 h 7"/>
                  <a:gd name="T6" fmla="*/ 44 w 44"/>
                  <a:gd name="T7" fmla="*/ 0 h 7"/>
                  <a:gd name="T8" fmla="*/ 44 w 44"/>
                  <a:gd name="T9" fmla="*/ 7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9" name="Freeform 979"/>
              <p:cNvSpPr>
                <a:spLocks/>
              </p:cNvSpPr>
              <p:nvPr/>
            </p:nvSpPr>
            <p:spPr bwMode="auto">
              <a:xfrm>
                <a:off x="4889" y="2312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0 w 44"/>
                  <a:gd name="T5" fmla="*/ 0 h 7"/>
                  <a:gd name="T6" fmla="*/ 0 w 44"/>
                  <a:gd name="T7" fmla="*/ 0 h 7"/>
                  <a:gd name="T8" fmla="*/ 44 w 44"/>
                  <a:gd name="T9" fmla="*/ 0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0" name="Freeform 980"/>
              <p:cNvSpPr>
                <a:spLocks/>
              </p:cNvSpPr>
              <p:nvPr/>
            </p:nvSpPr>
            <p:spPr bwMode="auto">
              <a:xfrm>
                <a:off x="4889" y="2312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0 w 44"/>
                  <a:gd name="T5" fmla="*/ 0 h 7"/>
                  <a:gd name="T6" fmla="*/ 0 w 44"/>
                  <a:gd name="T7" fmla="*/ 0 h 7"/>
                  <a:gd name="T8" fmla="*/ 44 w 44"/>
                  <a:gd name="T9" fmla="*/ 0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1" name="Freeform 981"/>
              <p:cNvSpPr>
                <a:spLocks/>
              </p:cNvSpPr>
              <p:nvPr/>
            </p:nvSpPr>
            <p:spPr bwMode="auto">
              <a:xfrm>
                <a:off x="4889" y="2312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44 w 44"/>
                  <a:gd name="T5" fmla="*/ 0 h 7"/>
                  <a:gd name="T6" fmla="*/ 44 w 44"/>
                  <a:gd name="T7" fmla="*/ 0 h 7"/>
                  <a:gd name="T8" fmla="*/ 44 w 44"/>
                  <a:gd name="T9" fmla="*/ 7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2" name="Freeform 982"/>
              <p:cNvSpPr>
                <a:spLocks/>
              </p:cNvSpPr>
              <p:nvPr/>
            </p:nvSpPr>
            <p:spPr bwMode="auto">
              <a:xfrm>
                <a:off x="4889" y="2312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44 w 44"/>
                  <a:gd name="T5" fmla="*/ 0 h 7"/>
                  <a:gd name="T6" fmla="*/ 44 w 44"/>
                  <a:gd name="T7" fmla="*/ 0 h 7"/>
                  <a:gd name="T8" fmla="*/ 44 w 44"/>
                  <a:gd name="T9" fmla="*/ 7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3" name="Freeform 983"/>
              <p:cNvSpPr>
                <a:spLocks/>
              </p:cNvSpPr>
              <p:nvPr/>
            </p:nvSpPr>
            <p:spPr bwMode="auto">
              <a:xfrm>
                <a:off x="4889" y="2312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0 w 44"/>
                  <a:gd name="T5" fmla="*/ 0 h 7"/>
                  <a:gd name="T6" fmla="*/ 0 w 44"/>
                  <a:gd name="T7" fmla="*/ 0 h 7"/>
                  <a:gd name="T8" fmla="*/ 44 w 44"/>
                  <a:gd name="T9" fmla="*/ 0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4" name="Freeform 984"/>
              <p:cNvSpPr>
                <a:spLocks/>
              </p:cNvSpPr>
              <p:nvPr/>
            </p:nvSpPr>
            <p:spPr bwMode="auto">
              <a:xfrm>
                <a:off x="4889" y="2312"/>
                <a:ext cx="22" cy="4"/>
              </a:xfrm>
              <a:custGeom>
                <a:avLst/>
                <a:gdLst>
                  <a:gd name="T0" fmla="*/ 0 w 44"/>
                  <a:gd name="T1" fmla="*/ 7 h 7"/>
                  <a:gd name="T2" fmla="*/ 0 w 44"/>
                  <a:gd name="T3" fmla="*/ 7 h 7"/>
                  <a:gd name="T4" fmla="*/ 0 w 44"/>
                  <a:gd name="T5" fmla="*/ 0 h 7"/>
                  <a:gd name="T6" fmla="*/ 0 w 44"/>
                  <a:gd name="T7" fmla="*/ 0 h 7"/>
                  <a:gd name="T8" fmla="*/ 44 w 44"/>
                  <a:gd name="T9" fmla="*/ 0 h 7"/>
                  <a:gd name="T10" fmla="*/ 0 w 44"/>
                  <a:gd name="T11" fmla="*/ 7 h 7"/>
                  <a:gd name="T12" fmla="*/ 0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5" name="Freeform 985"/>
              <p:cNvSpPr>
                <a:spLocks/>
              </p:cNvSpPr>
              <p:nvPr/>
            </p:nvSpPr>
            <p:spPr bwMode="auto">
              <a:xfrm>
                <a:off x="4886" y="2297"/>
                <a:ext cx="29" cy="11"/>
              </a:xfrm>
              <a:custGeom>
                <a:avLst/>
                <a:gdLst>
                  <a:gd name="T0" fmla="*/ 0 w 59"/>
                  <a:gd name="T1" fmla="*/ 22 h 22"/>
                  <a:gd name="T2" fmla="*/ 0 w 59"/>
                  <a:gd name="T3" fmla="*/ 22 h 22"/>
                  <a:gd name="T4" fmla="*/ 59 w 59"/>
                  <a:gd name="T5" fmla="*/ 0 h 22"/>
                  <a:gd name="T6" fmla="*/ 59 w 59"/>
                  <a:gd name="T7" fmla="*/ 0 h 22"/>
                  <a:gd name="T8" fmla="*/ 59 w 59"/>
                  <a:gd name="T9" fmla="*/ 22 h 22"/>
                  <a:gd name="T10" fmla="*/ 0 w 59"/>
                  <a:gd name="T11" fmla="*/ 22 h 22"/>
                  <a:gd name="T12" fmla="*/ 0 w 59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0" y="22"/>
                    </a:moveTo>
                    <a:lnTo>
                      <a:pt x="0" y="22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22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6" name="Freeform 986"/>
              <p:cNvSpPr>
                <a:spLocks/>
              </p:cNvSpPr>
              <p:nvPr/>
            </p:nvSpPr>
            <p:spPr bwMode="auto">
              <a:xfrm>
                <a:off x="4886" y="2297"/>
                <a:ext cx="29" cy="11"/>
              </a:xfrm>
              <a:custGeom>
                <a:avLst/>
                <a:gdLst>
                  <a:gd name="T0" fmla="*/ 0 w 59"/>
                  <a:gd name="T1" fmla="*/ 22 h 22"/>
                  <a:gd name="T2" fmla="*/ 0 w 59"/>
                  <a:gd name="T3" fmla="*/ 22 h 22"/>
                  <a:gd name="T4" fmla="*/ 59 w 59"/>
                  <a:gd name="T5" fmla="*/ 0 h 22"/>
                  <a:gd name="T6" fmla="*/ 59 w 59"/>
                  <a:gd name="T7" fmla="*/ 0 h 22"/>
                  <a:gd name="T8" fmla="*/ 59 w 59"/>
                  <a:gd name="T9" fmla="*/ 22 h 22"/>
                  <a:gd name="T10" fmla="*/ 0 w 59"/>
                  <a:gd name="T11" fmla="*/ 22 h 22"/>
                  <a:gd name="T12" fmla="*/ 0 w 59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0" y="22"/>
                    </a:moveTo>
                    <a:lnTo>
                      <a:pt x="0" y="22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22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7" name="Freeform 987"/>
              <p:cNvSpPr>
                <a:spLocks/>
              </p:cNvSpPr>
              <p:nvPr/>
            </p:nvSpPr>
            <p:spPr bwMode="auto">
              <a:xfrm>
                <a:off x="4886" y="2297"/>
                <a:ext cx="29" cy="11"/>
              </a:xfrm>
              <a:custGeom>
                <a:avLst/>
                <a:gdLst>
                  <a:gd name="T0" fmla="*/ 0 w 59"/>
                  <a:gd name="T1" fmla="*/ 22 h 22"/>
                  <a:gd name="T2" fmla="*/ 0 w 59"/>
                  <a:gd name="T3" fmla="*/ 22 h 22"/>
                  <a:gd name="T4" fmla="*/ 0 w 59"/>
                  <a:gd name="T5" fmla="*/ 0 h 22"/>
                  <a:gd name="T6" fmla="*/ 0 w 59"/>
                  <a:gd name="T7" fmla="*/ 0 h 22"/>
                  <a:gd name="T8" fmla="*/ 59 w 59"/>
                  <a:gd name="T9" fmla="*/ 0 h 22"/>
                  <a:gd name="T10" fmla="*/ 0 w 59"/>
                  <a:gd name="T11" fmla="*/ 22 h 22"/>
                  <a:gd name="T12" fmla="*/ 0 w 59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0" y="22"/>
                    </a:moveTo>
                    <a:lnTo>
                      <a:pt x="0" y="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8" name="Freeform 988"/>
              <p:cNvSpPr>
                <a:spLocks/>
              </p:cNvSpPr>
              <p:nvPr/>
            </p:nvSpPr>
            <p:spPr bwMode="auto">
              <a:xfrm>
                <a:off x="4886" y="2297"/>
                <a:ext cx="29" cy="11"/>
              </a:xfrm>
              <a:custGeom>
                <a:avLst/>
                <a:gdLst>
                  <a:gd name="T0" fmla="*/ 0 w 59"/>
                  <a:gd name="T1" fmla="*/ 22 h 22"/>
                  <a:gd name="T2" fmla="*/ 0 w 59"/>
                  <a:gd name="T3" fmla="*/ 22 h 22"/>
                  <a:gd name="T4" fmla="*/ 0 w 59"/>
                  <a:gd name="T5" fmla="*/ 0 h 22"/>
                  <a:gd name="T6" fmla="*/ 0 w 59"/>
                  <a:gd name="T7" fmla="*/ 0 h 22"/>
                  <a:gd name="T8" fmla="*/ 59 w 59"/>
                  <a:gd name="T9" fmla="*/ 0 h 22"/>
                  <a:gd name="T10" fmla="*/ 0 w 59"/>
                  <a:gd name="T11" fmla="*/ 22 h 22"/>
                  <a:gd name="T12" fmla="*/ 0 w 59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0" y="22"/>
                    </a:moveTo>
                    <a:lnTo>
                      <a:pt x="0" y="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9" name="Freeform 989"/>
              <p:cNvSpPr>
                <a:spLocks/>
              </p:cNvSpPr>
              <p:nvPr/>
            </p:nvSpPr>
            <p:spPr bwMode="auto">
              <a:xfrm>
                <a:off x="4889" y="2278"/>
                <a:ext cx="22" cy="4"/>
              </a:xfrm>
              <a:custGeom>
                <a:avLst/>
                <a:gdLst>
                  <a:gd name="T0" fmla="*/ 0 w 44"/>
                  <a:gd name="T1" fmla="*/ 8 h 8"/>
                  <a:gd name="T2" fmla="*/ 0 w 44"/>
                  <a:gd name="T3" fmla="*/ 8 h 8"/>
                  <a:gd name="T4" fmla="*/ 44 w 44"/>
                  <a:gd name="T5" fmla="*/ 0 h 8"/>
                  <a:gd name="T6" fmla="*/ 44 w 44"/>
                  <a:gd name="T7" fmla="*/ 0 h 8"/>
                  <a:gd name="T8" fmla="*/ 44 w 44"/>
                  <a:gd name="T9" fmla="*/ 8 h 8"/>
                  <a:gd name="T10" fmla="*/ 0 w 44"/>
                  <a:gd name="T11" fmla="*/ 8 h 8"/>
                  <a:gd name="T12" fmla="*/ 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0" name="Freeform 990"/>
              <p:cNvSpPr>
                <a:spLocks/>
              </p:cNvSpPr>
              <p:nvPr/>
            </p:nvSpPr>
            <p:spPr bwMode="auto">
              <a:xfrm>
                <a:off x="4889" y="2278"/>
                <a:ext cx="22" cy="4"/>
              </a:xfrm>
              <a:custGeom>
                <a:avLst/>
                <a:gdLst>
                  <a:gd name="T0" fmla="*/ 0 w 44"/>
                  <a:gd name="T1" fmla="*/ 8 h 8"/>
                  <a:gd name="T2" fmla="*/ 0 w 44"/>
                  <a:gd name="T3" fmla="*/ 8 h 8"/>
                  <a:gd name="T4" fmla="*/ 44 w 44"/>
                  <a:gd name="T5" fmla="*/ 0 h 8"/>
                  <a:gd name="T6" fmla="*/ 44 w 44"/>
                  <a:gd name="T7" fmla="*/ 0 h 8"/>
                  <a:gd name="T8" fmla="*/ 44 w 44"/>
                  <a:gd name="T9" fmla="*/ 8 h 8"/>
                  <a:gd name="T10" fmla="*/ 0 w 44"/>
                  <a:gd name="T11" fmla="*/ 8 h 8"/>
                  <a:gd name="T12" fmla="*/ 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1" name="Freeform 991"/>
              <p:cNvSpPr>
                <a:spLocks/>
              </p:cNvSpPr>
              <p:nvPr/>
            </p:nvSpPr>
            <p:spPr bwMode="auto">
              <a:xfrm>
                <a:off x="4889" y="2278"/>
                <a:ext cx="22" cy="4"/>
              </a:xfrm>
              <a:custGeom>
                <a:avLst/>
                <a:gdLst>
                  <a:gd name="T0" fmla="*/ 0 w 44"/>
                  <a:gd name="T1" fmla="*/ 8 h 8"/>
                  <a:gd name="T2" fmla="*/ 0 w 44"/>
                  <a:gd name="T3" fmla="*/ 8 h 8"/>
                  <a:gd name="T4" fmla="*/ 0 w 44"/>
                  <a:gd name="T5" fmla="*/ 0 h 8"/>
                  <a:gd name="T6" fmla="*/ 0 w 44"/>
                  <a:gd name="T7" fmla="*/ 0 h 8"/>
                  <a:gd name="T8" fmla="*/ 44 w 44"/>
                  <a:gd name="T9" fmla="*/ 0 h 8"/>
                  <a:gd name="T10" fmla="*/ 0 w 44"/>
                  <a:gd name="T11" fmla="*/ 8 h 8"/>
                  <a:gd name="T12" fmla="*/ 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2" name="Freeform 992"/>
              <p:cNvSpPr>
                <a:spLocks/>
              </p:cNvSpPr>
              <p:nvPr/>
            </p:nvSpPr>
            <p:spPr bwMode="auto">
              <a:xfrm>
                <a:off x="4889" y="2278"/>
                <a:ext cx="22" cy="4"/>
              </a:xfrm>
              <a:custGeom>
                <a:avLst/>
                <a:gdLst>
                  <a:gd name="T0" fmla="*/ 0 w 44"/>
                  <a:gd name="T1" fmla="*/ 8 h 8"/>
                  <a:gd name="T2" fmla="*/ 0 w 44"/>
                  <a:gd name="T3" fmla="*/ 8 h 8"/>
                  <a:gd name="T4" fmla="*/ 0 w 44"/>
                  <a:gd name="T5" fmla="*/ 0 h 8"/>
                  <a:gd name="T6" fmla="*/ 0 w 44"/>
                  <a:gd name="T7" fmla="*/ 0 h 8"/>
                  <a:gd name="T8" fmla="*/ 44 w 44"/>
                  <a:gd name="T9" fmla="*/ 0 h 8"/>
                  <a:gd name="T10" fmla="*/ 0 w 44"/>
                  <a:gd name="T11" fmla="*/ 8 h 8"/>
                  <a:gd name="T12" fmla="*/ 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3" name="Freeform 993"/>
              <p:cNvSpPr>
                <a:spLocks/>
              </p:cNvSpPr>
              <p:nvPr/>
            </p:nvSpPr>
            <p:spPr bwMode="auto">
              <a:xfrm>
                <a:off x="4889" y="2278"/>
                <a:ext cx="22" cy="4"/>
              </a:xfrm>
              <a:custGeom>
                <a:avLst/>
                <a:gdLst>
                  <a:gd name="T0" fmla="*/ 0 w 44"/>
                  <a:gd name="T1" fmla="*/ 8 h 8"/>
                  <a:gd name="T2" fmla="*/ 0 w 44"/>
                  <a:gd name="T3" fmla="*/ 8 h 8"/>
                  <a:gd name="T4" fmla="*/ 44 w 44"/>
                  <a:gd name="T5" fmla="*/ 0 h 8"/>
                  <a:gd name="T6" fmla="*/ 44 w 44"/>
                  <a:gd name="T7" fmla="*/ 0 h 8"/>
                  <a:gd name="T8" fmla="*/ 44 w 44"/>
                  <a:gd name="T9" fmla="*/ 8 h 8"/>
                  <a:gd name="T10" fmla="*/ 0 w 44"/>
                  <a:gd name="T11" fmla="*/ 8 h 8"/>
                  <a:gd name="T12" fmla="*/ 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4" name="Freeform 994"/>
              <p:cNvSpPr>
                <a:spLocks/>
              </p:cNvSpPr>
              <p:nvPr/>
            </p:nvSpPr>
            <p:spPr bwMode="auto">
              <a:xfrm>
                <a:off x="4889" y="2278"/>
                <a:ext cx="22" cy="4"/>
              </a:xfrm>
              <a:custGeom>
                <a:avLst/>
                <a:gdLst>
                  <a:gd name="T0" fmla="*/ 0 w 44"/>
                  <a:gd name="T1" fmla="*/ 8 h 8"/>
                  <a:gd name="T2" fmla="*/ 0 w 44"/>
                  <a:gd name="T3" fmla="*/ 8 h 8"/>
                  <a:gd name="T4" fmla="*/ 44 w 44"/>
                  <a:gd name="T5" fmla="*/ 0 h 8"/>
                  <a:gd name="T6" fmla="*/ 44 w 44"/>
                  <a:gd name="T7" fmla="*/ 0 h 8"/>
                  <a:gd name="T8" fmla="*/ 44 w 44"/>
                  <a:gd name="T9" fmla="*/ 8 h 8"/>
                  <a:gd name="T10" fmla="*/ 0 w 44"/>
                  <a:gd name="T11" fmla="*/ 8 h 8"/>
                  <a:gd name="T12" fmla="*/ 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5" name="Freeform 995"/>
              <p:cNvSpPr>
                <a:spLocks/>
              </p:cNvSpPr>
              <p:nvPr/>
            </p:nvSpPr>
            <p:spPr bwMode="auto">
              <a:xfrm>
                <a:off x="4889" y="2278"/>
                <a:ext cx="22" cy="4"/>
              </a:xfrm>
              <a:custGeom>
                <a:avLst/>
                <a:gdLst>
                  <a:gd name="T0" fmla="*/ 0 w 44"/>
                  <a:gd name="T1" fmla="*/ 8 h 8"/>
                  <a:gd name="T2" fmla="*/ 0 w 44"/>
                  <a:gd name="T3" fmla="*/ 8 h 8"/>
                  <a:gd name="T4" fmla="*/ 0 w 44"/>
                  <a:gd name="T5" fmla="*/ 0 h 8"/>
                  <a:gd name="T6" fmla="*/ 0 w 44"/>
                  <a:gd name="T7" fmla="*/ 0 h 8"/>
                  <a:gd name="T8" fmla="*/ 44 w 44"/>
                  <a:gd name="T9" fmla="*/ 0 h 8"/>
                  <a:gd name="T10" fmla="*/ 0 w 44"/>
                  <a:gd name="T11" fmla="*/ 8 h 8"/>
                  <a:gd name="T12" fmla="*/ 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6" name="Freeform 996"/>
              <p:cNvSpPr>
                <a:spLocks/>
              </p:cNvSpPr>
              <p:nvPr/>
            </p:nvSpPr>
            <p:spPr bwMode="auto">
              <a:xfrm>
                <a:off x="4889" y="2278"/>
                <a:ext cx="22" cy="4"/>
              </a:xfrm>
              <a:custGeom>
                <a:avLst/>
                <a:gdLst>
                  <a:gd name="T0" fmla="*/ 0 w 44"/>
                  <a:gd name="T1" fmla="*/ 8 h 8"/>
                  <a:gd name="T2" fmla="*/ 0 w 44"/>
                  <a:gd name="T3" fmla="*/ 8 h 8"/>
                  <a:gd name="T4" fmla="*/ 0 w 44"/>
                  <a:gd name="T5" fmla="*/ 0 h 8"/>
                  <a:gd name="T6" fmla="*/ 0 w 44"/>
                  <a:gd name="T7" fmla="*/ 0 h 8"/>
                  <a:gd name="T8" fmla="*/ 44 w 44"/>
                  <a:gd name="T9" fmla="*/ 0 h 8"/>
                  <a:gd name="T10" fmla="*/ 0 w 44"/>
                  <a:gd name="T11" fmla="*/ 8 h 8"/>
                  <a:gd name="T12" fmla="*/ 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7" name="Freeform 997"/>
              <p:cNvSpPr>
                <a:spLocks/>
              </p:cNvSpPr>
              <p:nvPr/>
            </p:nvSpPr>
            <p:spPr bwMode="auto">
              <a:xfrm>
                <a:off x="4863" y="2248"/>
                <a:ext cx="70" cy="26"/>
              </a:xfrm>
              <a:custGeom>
                <a:avLst/>
                <a:gdLst>
                  <a:gd name="T0" fmla="*/ 139 w 139"/>
                  <a:gd name="T1" fmla="*/ 37 h 52"/>
                  <a:gd name="T2" fmla="*/ 139 w 139"/>
                  <a:gd name="T3" fmla="*/ 37 h 52"/>
                  <a:gd name="T4" fmla="*/ 0 w 139"/>
                  <a:gd name="T5" fmla="*/ 0 h 52"/>
                  <a:gd name="T6" fmla="*/ 0 w 139"/>
                  <a:gd name="T7" fmla="*/ 0 h 52"/>
                  <a:gd name="T8" fmla="*/ 0 w 139"/>
                  <a:gd name="T9" fmla="*/ 52 h 52"/>
                  <a:gd name="T10" fmla="*/ 139 w 139"/>
                  <a:gd name="T11" fmla="*/ 37 h 52"/>
                  <a:gd name="T12" fmla="*/ 139 w 139"/>
                  <a:gd name="T13" fmla="*/ 3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52">
                    <a:moveTo>
                      <a:pt x="139" y="37"/>
                    </a:moveTo>
                    <a:lnTo>
                      <a:pt x="139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52"/>
                    </a:lnTo>
                    <a:lnTo>
                      <a:pt x="139" y="37"/>
                    </a:lnTo>
                    <a:lnTo>
                      <a:pt x="139" y="37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8" name="Freeform 998"/>
              <p:cNvSpPr>
                <a:spLocks/>
              </p:cNvSpPr>
              <p:nvPr/>
            </p:nvSpPr>
            <p:spPr bwMode="auto">
              <a:xfrm>
                <a:off x="4863" y="2248"/>
                <a:ext cx="70" cy="26"/>
              </a:xfrm>
              <a:custGeom>
                <a:avLst/>
                <a:gdLst>
                  <a:gd name="T0" fmla="*/ 139 w 139"/>
                  <a:gd name="T1" fmla="*/ 37 h 52"/>
                  <a:gd name="T2" fmla="*/ 139 w 139"/>
                  <a:gd name="T3" fmla="*/ 37 h 52"/>
                  <a:gd name="T4" fmla="*/ 0 w 139"/>
                  <a:gd name="T5" fmla="*/ 0 h 52"/>
                  <a:gd name="T6" fmla="*/ 0 w 139"/>
                  <a:gd name="T7" fmla="*/ 0 h 52"/>
                  <a:gd name="T8" fmla="*/ 0 w 139"/>
                  <a:gd name="T9" fmla="*/ 52 h 52"/>
                  <a:gd name="T10" fmla="*/ 139 w 139"/>
                  <a:gd name="T11" fmla="*/ 37 h 52"/>
                  <a:gd name="T12" fmla="*/ 139 w 139"/>
                  <a:gd name="T13" fmla="*/ 3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52">
                    <a:moveTo>
                      <a:pt x="139" y="37"/>
                    </a:moveTo>
                    <a:lnTo>
                      <a:pt x="139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52"/>
                    </a:lnTo>
                    <a:lnTo>
                      <a:pt x="139" y="37"/>
                    </a:lnTo>
                    <a:lnTo>
                      <a:pt x="139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9" name="Freeform 999"/>
              <p:cNvSpPr>
                <a:spLocks/>
              </p:cNvSpPr>
              <p:nvPr/>
            </p:nvSpPr>
            <p:spPr bwMode="auto">
              <a:xfrm>
                <a:off x="4863" y="2244"/>
                <a:ext cx="70" cy="23"/>
              </a:xfrm>
              <a:custGeom>
                <a:avLst/>
                <a:gdLst>
                  <a:gd name="T0" fmla="*/ 139 w 139"/>
                  <a:gd name="T1" fmla="*/ 45 h 45"/>
                  <a:gd name="T2" fmla="*/ 139 w 139"/>
                  <a:gd name="T3" fmla="*/ 45 h 45"/>
                  <a:gd name="T4" fmla="*/ 139 w 139"/>
                  <a:gd name="T5" fmla="*/ 0 h 45"/>
                  <a:gd name="T6" fmla="*/ 139 w 139"/>
                  <a:gd name="T7" fmla="*/ 0 h 45"/>
                  <a:gd name="T8" fmla="*/ 0 w 139"/>
                  <a:gd name="T9" fmla="*/ 8 h 45"/>
                  <a:gd name="T10" fmla="*/ 139 w 139"/>
                  <a:gd name="T11" fmla="*/ 45 h 45"/>
                  <a:gd name="T12" fmla="*/ 139 w 139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45">
                    <a:moveTo>
                      <a:pt x="139" y="45"/>
                    </a:moveTo>
                    <a:lnTo>
                      <a:pt x="139" y="45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0" y="8"/>
                    </a:lnTo>
                    <a:lnTo>
                      <a:pt x="139" y="45"/>
                    </a:lnTo>
                    <a:lnTo>
                      <a:pt x="139" y="45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0" name="Freeform 1000"/>
              <p:cNvSpPr>
                <a:spLocks/>
              </p:cNvSpPr>
              <p:nvPr/>
            </p:nvSpPr>
            <p:spPr bwMode="auto">
              <a:xfrm>
                <a:off x="4863" y="2244"/>
                <a:ext cx="70" cy="23"/>
              </a:xfrm>
              <a:custGeom>
                <a:avLst/>
                <a:gdLst>
                  <a:gd name="T0" fmla="*/ 139 w 139"/>
                  <a:gd name="T1" fmla="*/ 45 h 45"/>
                  <a:gd name="T2" fmla="*/ 139 w 139"/>
                  <a:gd name="T3" fmla="*/ 45 h 45"/>
                  <a:gd name="T4" fmla="*/ 139 w 139"/>
                  <a:gd name="T5" fmla="*/ 0 h 45"/>
                  <a:gd name="T6" fmla="*/ 139 w 139"/>
                  <a:gd name="T7" fmla="*/ 0 h 45"/>
                  <a:gd name="T8" fmla="*/ 0 w 139"/>
                  <a:gd name="T9" fmla="*/ 8 h 45"/>
                  <a:gd name="T10" fmla="*/ 139 w 139"/>
                  <a:gd name="T11" fmla="*/ 45 h 45"/>
                  <a:gd name="T12" fmla="*/ 139 w 139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45">
                    <a:moveTo>
                      <a:pt x="139" y="45"/>
                    </a:moveTo>
                    <a:lnTo>
                      <a:pt x="139" y="45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0" y="8"/>
                    </a:lnTo>
                    <a:lnTo>
                      <a:pt x="139" y="45"/>
                    </a:lnTo>
                    <a:lnTo>
                      <a:pt x="139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1" name="Freeform 1001"/>
              <p:cNvSpPr>
                <a:spLocks/>
              </p:cNvSpPr>
              <p:nvPr/>
            </p:nvSpPr>
            <p:spPr bwMode="auto">
              <a:xfrm>
                <a:off x="4860" y="2225"/>
                <a:ext cx="73" cy="23"/>
              </a:xfrm>
              <a:custGeom>
                <a:avLst/>
                <a:gdLst>
                  <a:gd name="T0" fmla="*/ 146 w 146"/>
                  <a:gd name="T1" fmla="*/ 37 h 45"/>
                  <a:gd name="T2" fmla="*/ 146 w 146"/>
                  <a:gd name="T3" fmla="*/ 37 h 45"/>
                  <a:gd name="T4" fmla="*/ 0 w 146"/>
                  <a:gd name="T5" fmla="*/ 0 h 45"/>
                  <a:gd name="T6" fmla="*/ 0 w 146"/>
                  <a:gd name="T7" fmla="*/ 0 h 45"/>
                  <a:gd name="T8" fmla="*/ 7 w 146"/>
                  <a:gd name="T9" fmla="*/ 45 h 45"/>
                  <a:gd name="T10" fmla="*/ 146 w 146"/>
                  <a:gd name="T11" fmla="*/ 37 h 45"/>
                  <a:gd name="T12" fmla="*/ 146 w 146"/>
                  <a:gd name="T13" fmla="*/ 3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45">
                    <a:moveTo>
                      <a:pt x="146" y="37"/>
                    </a:moveTo>
                    <a:lnTo>
                      <a:pt x="146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45"/>
                    </a:lnTo>
                    <a:lnTo>
                      <a:pt x="146" y="37"/>
                    </a:lnTo>
                    <a:lnTo>
                      <a:pt x="146" y="37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2" name="Freeform 1002"/>
              <p:cNvSpPr>
                <a:spLocks/>
              </p:cNvSpPr>
              <p:nvPr/>
            </p:nvSpPr>
            <p:spPr bwMode="auto">
              <a:xfrm>
                <a:off x="4860" y="2225"/>
                <a:ext cx="73" cy="23"/>
              </a:xfrm>
              <a:custGeom>
                <a:avLst/>
                <a:gdLst>
                  <a:gd name="T0" fmla="*/ 146 w 146"/>
                  <a:gd name="T1" fmla="*/ 37 h 45"/>
                  <a:gd name="T2" fmla="*/ 146 w 146"/>
                  <a:gd name="T3" fmla="*/ 37 h 45"/>
                  <a:gd name="T4" fmla="*/ 0 w 146"/>
                  <a:gd name="T5" fmla="*/ 0 h 45"/>
                  <a:gd name="T6" fmla="*/ 0 w 146"/>
                  <a:gd name="T7" fmla="*/ 0 h 45"/>
                  <a:gd name="T8" fmla="*/ 7 w 146"/>
                  <a:gd name="T9" fmla="*/ 45 h 45"/>
                  <a:gd name="T10" fmla="*/ 146 w 146"/>
                  <a:gd name="T11" fmla="*/ 37 h 45"/>
                  <a:gd name="T12" fmla="*/ 146 w 146"/>
                  <a:gd name="T13" fmla="*/ 3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45">
                    <a:moveTo>
                      <a:pt x="146" y="37"/>
                    </a:moveTo>
                    <a:lnTo>
                      <a:pt x="146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45"/>
                    </a:lnTo>
                    <a:lnTo>
                      <a:pt x="146" y="37"/>
                    </a:lnTo>
                    <a:lnTo>
                      <a:pt x="146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3" name="Freeform 1003"/>
              <p:cNvSpPr>
                <a:spLocks/>
              </p:cNvSpPr>
              <p:nvPr/>
            </p:nvSpPr>
            <p:spPr bwMode="auto">
              <a:xfrm>
                <a:off x="4860" y="2218"/>
                <a:ext cx="73" cy="26"/>
              </a:xfrm>
              <a:custGeom>
                <a:avLst/>
                <a:gdLst>
                  <a:gd name="T0" fmla="*/ 146 w 146"/>
                  <a:gd name="T1" fmla="*/ 52 h 52"/>
                  <a:gd name="T2" fmla="*/ 146 w 146"/>
                  <a:gd name="T3" fmla="*/ 52 h 52"/>
                  <a:gd name="T4" fmla="*/ 139 w 146"/>
                  <a:gd name="T5" fmla="*/ 0 h 52"/>
                  <a:gd name="T6" fmla="*/ 139 w 146"/>
                  <a:gd name="T7" fmla="*/ 0 h 52"/>
                  <a:gd name="T8" fmla="*/ 0 w 146"/>
                  <a:gd name="T9" fmla="*/ 15 h 52"/>
                  <a:gd name="T10" fmla="*/ 146 w 146"/>
                  <a:gd name="T11" fmla="*/ 52 h 52"/>
                  <a:gd name="T12" fmla="*/ 146 w 146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52">
                    <a:moveTo>
                      <a:pt x="146" y="52"/>
                    </a:moveTo>
                    <a:lnTo>
                      <a:pt x="146" y="52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0" y="15"/>
                    </a:lnTo>
                    <a:lnTo>
                      <a:pt x="146" y="52"/>
                    </a:lnTo>
                    <a:lnTo>
                      <a:pt x="146" y="52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4" name="Freeform 1004"/>
              <p:cNvSpPr>
                <a:spLocks/>
              </p:cNvSpPr>
              <p:nvPr/>
            </p:nvSpPr>
            <p:spPr bwMode="auto">
              <a:xfrm>
                <a:off x="4860" y="2218"/>
                <a:ext cx="73" cy="26"/>
              </a:xfrm>
              <a:custGeom>
                <a:avLst/>
                <a:gdLst>
                  <a:gd name="T0" fmla="*/ 146 w 146"/>
                  <a:gd name="T1" fmla="*/ 52 h 52"/>
                  <a:gd name="T2" fmla="*/ 146 w 146"/>
                  <a:gd name="T3" fmla="*/ 52 h 52"/>
                  <a:gd name="T4" fmla="*/ 139 w 146"/>
                  <a:gd name="T5" fmla="*/ 0 h 52"/>
                  <a:gd name="T6" fmla="*/ 139 w 146"/>
                  <a:gd name="T7" fmla="*/ 0 h 52"/>
                  <a:gd name="T8" fmla="*/ 0 w 146"/>
                  <a:gd name="T9" fmla="*/ 15 h 52"/>
                  <a:gd name="T10" fmla="*/ 146 w 146"/>
                  <a:gd name="T11" fmla="*/ 52 h 52"/>
                  <a:gd name="T12" fmla="*/ 146 w 146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52">
                    <a:moveTo>
                      <a:pt x="146" y="52"/>
                    </a:moveTo>
                    <a:lnTo>
                      <a:pt x="146" y="52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0" y="15"/>
                    </a:lnTo>
                    <a:lnTo>
                      <a:pt x="146" y="52"/>
                    </a:lnTo>
                    <a:lnTo>
                      <a:pt x="146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5" name="Freeform 1005"/>
              <p:cNvSpPr>
                <a:spLocks/>
              </p:cNvSpPr>
              <p:nvPr/>
            </p:nvSpPr>
            <p:spPr bwMode="auto">
              <a:xfrm>
                <a:off x="4882" y="2210"/>
                <a:ext cx="22" cy="8"/>
              </a:xfrm>
              <a:custGeom>
                <a:avLst/>
                <a:gdLst>
                  <a:gd name="T0" fmla="*/ 0 w 43"/>
                  <a:gd name="T1" fmla="*/ 15 h 15"/>
                  <a:gd name="T2" fmla="*/ 0 w 43"/>
                  <a:gd name="T3" fmla="*/ 15 h 15"/>
                  <a:gd name="T4" fmla="*/ 43 w 43"/>
                  <a:gd name="T5" fmla="*/ 0 h 15"/>
                  <a:gd name="T6" fmla="*/ 43 w 43"/>
                  <a:gd name="T7" fmla="*/ 0 h 15"/>
                  <a:gd name="T8" fmla="*/ 43 w 43"/>
                  <a:gd name="T9" fmla="*/ 7 h 15"/>
                  <a:gd name="T10" fmla="*/ 0 w 43"/>
                  <a:gd name="T11" fmla="*/ 15 h 15"/>
                  <a:gd name="T12" fmla="*/ 0 w 4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5">
                    <a:moveTo>
                      <a:pt x="0" y="15"/>
                    </a:moveTo>
                    <a:lnTo>
                      <a:pt x="0" y="15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7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6" name="Freeform 1006"/>
              <p:cNvSpPr>
                <a:spLocks/>
              </p:cNvSpPr>
              <p:nvPr/>
            </p:nvSpPr>
            <p:spPr bwMode="auto">
              <a:xfrm>
                <a:off x="4882" y="2210"/>
                <a:ext cx="22" cy="8"/>
              </a:xfrm>
              <a:custGeom>
                <a:avLst/>
                <a:gdLst>
                  <a:gd name="T0" fmla="*/ 0 w 43"/>
                  <a:gd name="T1" fmla="*/ 15 h 15"/>
                  <a:gd name="T2" fmla="*/ 0 w 43"/>
                  <a:gd name="T3" fmla="*/ 15 h 15"/>
                  <a:gd name="T4" fmla="*/ 43 w 43"/>
                  <a:gd name="T5" fmla="*/ 0 h 15"/>
                  <a:gd name="T6" fmla="*/ 43 w 43"/>
                  <a:gd name="T7" fmla="*/ 0 h 15"/>
                  <a:gd name="T8" fmla="*/ 43 w 43"/>
                  <a:gd name="T9" fmla="*/ 7 h 15"/>
                  <a:gd name="T10" fmla="*/ 0 w 43"/>
                  <a:gd name="T11" fmla="*/ 15 h 15"/>
                  <a:gd name="T12" fmla="*/ 0 w 4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5">
                    <a:moveTo>
                      <a:pt x="0" y="15"/>
                    </a:moveTo>
                    <a:lnTo>
                      <a:pt x="0" y="15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7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7" name="Freeform 1007"/>
              <p:cNvSpPr>
                <a:spLocks/>
              </p:cNvSpPr>
              <p:nvPr/>
            </p:nvSpPr>
            <p:spPr bwMode="auto">
              <a:xfrm>
                <a:off x="4882" y="2210"/>
                <a:ext cx="22" cy="8"/>
              </a:xfrm>
              <a:custGeom>
                <a:avLst/>
                <a:gdLst>
                  <a:gd name="T0" fmla="*/ 0 w 43"/>
                  <a:gd name="T1" fmla="*/ 15 h 15"/>
                  <a:gd name="T2" fmla="*/ 0 w 43"/>
                  <a:gd name="T3" fmla="*/ 15 h 15"/>
                  <a:gd name="T4" fmla="*/ 0 w 43"/>
                  <a:gd name="T5" fmla="*/ 7 h 15"/>
                  <a:gd name="T6" fmla="*/ 0 w 43"/>
                  <a:gd name="T7" fmla="*/ 7 h 15"/>
                  <a:gd name="T8" fmla="*/ 43 w 43"/>
                  <a:gd name="T9" fmla="*/ 0 h 15"/>
                  <a:gd name="T10" fmla="*/ 0 w 43"/>
                  <a:gd name="T11" fmla="*/ 15 h 15"/>
                  <a:gd name="T12" fmla="*/ 0 w 4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43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8" name="Freeform 1008"/>
              <p:cNvSpPr>
                <a:spLocks/>
              </p:cNvSpPr>
              <p:nvPr/>
            </p:nvSpPr>
            <p:spPr bwMode="auto">
              <a:xfrm>
                <a:off x="4882" y="2210"/>
                <a:ext cx="22" cy="8"/>
              </a:xfrm>
              <a:custGeom>
                <a:avLst/>
                <a:gdLst>
                  <a:gd name="T0" fmla="*/ 0 w 43"/>
                  <a:gd name="T1" fmla="*/ 15 h 15"/>
                  <a:gd name="T2" fmla="*/ 0 w 43"/>
                  <a:gd name="T3" fmla="*/ 15 h 15"/>
                  <a:gd name="T4" fmla="*/ 0 w 43"/>
                  <a:gd name="T5" fmla="*/ 7 h 15"/>
                  <a:gd name="T6" fmla="*/ 0 w 43"/>
                  <a:gd name="T7" fmla="*/ 7 h 15"/>
                  <a:gd name="T8" fmla="*/ 43 w 43"/>
                  <a:gd name="T9" fmla="*/ 0 h 15"/>
                  <a:gd name="T10" fmla="*/ 0 w 43"/>
                  <a:gd name="T11" fmla="*/ 15 h 15"/>
                  <a:gd name="T12" fmla="*/ 0 w 4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43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0" name="Group 1210"/>
            <p:cNvGrpSpPr>
              <a:grpSpLocks/>
            </p:cNvGrpSpPr>
            <p:nvPr/>
          </p:nvGrpSpPr>
          <p:grpSpPr bwMode="auto">
            <a:xfrm>
              <a:off x="6502400" y="2068132"/>
              <a:ext cx="908050" cy="1462088"/>
              <a:chOff x="4336" y="1297"/>
              <a:chExt cx="572" cy="921"/>
            </a:xfrm>
          </p:grpSpPr>
          <p:sp>
            <p:nvSpPr>
              <p:cNvPr id="1059" name="Freeform 1010"/>
              <p:cNvSpPr>
                <a:spLocks/>
              </p:cNvSpPr>
              <p:nvPr/>
            </p:nvSpPr>
            <p:spPr bwMode="auto">
              <a:xfrm>
                <a:off x="4882" y="2210"/>
                <a:ext cx="22" cy="8"/>
              </a:xfrm>
              <a:custGeom>
                <a:avLst/>
                <a:gdLst>
                  <a:gd name="T0" fmla="*/ 0 w 43"/>
                  <a:gd name="T1" fmla="*/ 15 h 15"/>
                  <a:gd name="T2" fmla="*/ 0 w 43"/>
                  <a:gd name="T3" fmla="*/ 15 h 15"/>
                  <a:gd name="T4" fmla="*/ 43 w 43"/>
                  <a:gd name="T5" fmla="*/ 0 h 15"/>
                  <a:gd name="T6" fmla="*/ 43 w 43"/>
                  <a:gd name="T7" fmla="*/ 0 h 15"/>
                  <a:gd name="T8" fmla="*/ 43 w 43"/>
                  <a:gd name="T9" fmla="*/ 7 h 15"/>
                  <a:gd name="T10" fmla="*/ 0 w 43"/>
                  <a:gd name="T11" fmla="*/ 15 h 15"/>
                  <a:gd name="T12" fmla="*/ 0 w 4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5">
                    <a:moveTo>
                      <a:pt x="0" y="15"/>
                    </a:moveTo>
                    <a:lnTo>
                      <a:pt x="0" y="15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7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0" name="Freeform 1011"/>
              <p:cNvSpPr>
                <a:spLocks/>
              </p:cNvSpPr>
              <p:nvPr/>
            </p:nvSpPr>
            <p:spPr bwMode="auto">
              <a:xfrm>
                <a:off x="4882" y="2210"/>
                <a:ext cx="22" cy="8"/>
              </a:xfrm>
              <a:custGeom>
                <a:avLst/>
                <a:gdLst>
                  <a:gd name="T0" fmla="*/ 0 w 43"/>
                  <a:gd name="T1" fmla="*/ 15 h 15"/>
                  <a:gd name="T2" fmla="*/ 0 w 43"/>
                  <a:gd name="T3" fmla="*/ 15 h 15"/>
                  <a:gd name="T4" fmla="*/ 43 w 43"/>
                  <a:gd name="T5" fmla="*/ 0 h 15"/>
                  <a:gd name="T6" fmla="*/ 43 w 43"/>
                  <a:gd name="T7" fmla="*/ 0 h 15"/>
                  <a:gd name="T8" fmla="*/ 43 w 43"/>
                  <a:gd name="T9" fmla="*/ 7 h 15"/>
                  <a:gd name="T10" fmla="*/ 0 w 43"/>
                  <a:gd name="T11" fmla="*/ 15 h 15"/>
                  <a:gd name="T12" fmla="*/ 0 w 4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5">
                    <a:moveTo>
                      <a:pt x="0" y="15"/>
                    </a:moveTo>
                    <a:lnTo>
                      <a:pt x="0" y="15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7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1" name="Freeform 1012"/>
              <p:cNvSpPr>
                <a:spLocks/>
              </p:cNvSpPr>
              <p:nvPr/>
            </p:nvSpPr>
            <p:spPr bwMode="auto">
              <a:xfrm>
                <a:off x="4882" y="2210"/>
                <a:ext cx="22" cy="8"/>
              </a:xfrm>
              <a:custGeom>
                <a:avLst/>
                <a:gdLst>
                  <a:gd name="T0" fmla="*/ 0 w 43"/>
                  <a:gd name="T1" fmla="*/ 15 h 15"/>
                  <a:gd name="T2" fmla="*/ 0 w 43"/>
                  <a:gd name="T3" fmla="*/ 15 h 15"/>
                  <a:gd name="T4" fmla="*/ 0 w 43"/>
                  <a:gd name="T5" fmla="*/ 7 h 15"/>
                  <a:gd name="T6" fmla="*/ 0 w 43"/>
                  <a:gd name="T7" fmla="*/ 7 h 15"/>
                  <a:gd name="T8" fmla="*/ 43 w 43"/>
                  <a:gd name="T9" fmla="*/ 0 h 15"/>
                  <a:gd name="T10" fmla="*/ 0 w 43"/>
                  <a:gd name="T11" fmla="*/ 15 h 15"/>
                  <a:gd name="T12" fmla="*/ 0 w 4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43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2" name="Freeform 1013"/>
              <p:cNvSpPr>
                <a:spLocks/>
              </p:cNvSpPr>
              <p:nvPr/>
            </p:nvSpPr>
            <p:spPr bwMode="auto">
              <a:xfrm>
                <a:off x="4882" y="2210"/>
                <a:ext cx="22" cy="8"/>
              </a:xfrm>
              <a:custGeom>
                <a:avLst/>
                <a:gdLst>
                  <a:gd name="T0" fmla="*/ 0 w 43"/>
                  <a:gd name="T1" fmla="*/ 15 h 15"/>
                  <a:gd name="T2" fmla="*/ 0 w 43"/>
                  <a:gd name="T3" fmla="*/ 15 h 15"/>
                  <a:gd name="T4" fmla="*/ 0 w 43"/>
                  <a:gd name="T5" fmla="*/ 7 h 15"/>
                  <a:gd name="T6" fmla="*/ 0 w 43"/>
                  <a:gd name="T7" fmla="*/ 7 h 15"/>
                  <a:gd name="T8" fmla="*/ 43 w 43"/>
                  <a:gd name="T9" fmla="*/ 0 h 15"/>
                  <a:gd name="T10" fmla="*/ 0 w 43"/>
                  <a:gd name="T11" fmla="*/ 15 h 15"/>
                  <a:gd name="T12" fmla="*/ 0 w 4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43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3" name="Freeform 1014"/>
              <p:cNvSpPr>
                <a:spLocks/>
              </p:cNvSpPr>
              <p:nvPr/>
            </p:nvSpPr>
            <p:spPr bwMode="auto">
              <a:xfrm>
                <a:off x="4878" y="2199"/>
                <a:ext cx="26" cy="11"/>
              </a:xfrm>
              <a:custGeom>
                <a:avLst/>
                <a:gdLst>
                  <a:gd name="T0" fmla="*/ 0 w 51"/>
                  <a:gd name="T1" fmla="*/ 23 h 23"/>
                  <a:gd name="T2" fmla="*/ 0 w 51"/>
                  <a:gd name="T3" fmla="*/ 23 h 23"/>
                  <a:gd name="T4" fmla="*/ 51 w 51"/>
                  <a:gd name="T5" fmla="*/ 0 h 23"/>
                  <a:gd name="T6" fmla="*/ 51 w 51"/>
                  <a:gd name="T7" fmla="*/ 0 h 23"/>
                  <a:gd name="T8" fmla="*/ 51 w 51"/>
                  <a:gd name="T9" fmla="*/ 8 h 23"/>
                  <a:gd name="T10" fmla="*/ 0 w 51"/>
                  <a:gd name="T11" fmla="*/ 23 h 23"/>
                  <a:gd name="T12" fmla="*/ 0 w 51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23">
                    <a:moveTo>
                      <a:pt x="0" y="23"/>
                    </a:moveTo>
                    <a:lnTo>
                      <a:pt x="0" y="23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1" y="8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4" name="Freeform 1015"/>
              <p:cNvSpPr>
                <a:spLocks/>
              </p:cNvSpPr>
              <p:nvPr/>
            </p:nvSpPr>
            <p:spPr bwMode="auto">
              <a:xfrm>
                <a:off x="4878" y="2199"/>
                <a:ext cx="26" cy="11"/>
              </a:xfrm>
              <a:custGeom>
                <a:avLst/>
                <a:gdLst>
                  <a:gd name="T0" fmla="*/ 0 w 51"/>
                  <a:gd name="T1" fmla="*/ 23 h 23"/>
                  <a:gd name="T2" fmla="*/ 0 w 51"/>
                  <a:gd name="T3" fmla="*/ 23 h 23"/>
                  <a:gd name="T4" fmla="*/ 51 w 51"/>
                  <a:gd name="T5" fmla="*/ 0 h 23"/>
                  <a:gd name="T6" fmla="*/ 51 w 51"/>
                  <a:gd name="T7" fmla="*/ 0 h 23"/>
                  <a:gd name="T8" fmla="*/ 51 w 51"/>
                  <a:gd name="T9" fmla="*/ 8 h 23"/>
                  <a:gd name="T10" fmla="*/ 0 w 51"/>
                  <a:gd name="T11" fmla="*/ 23 h 23"/>
                  <a:gd name="T12" fmla="*/ 0 w 51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23">
                    <a:moveTo>
                      <a:pt x="0" y="23"/>
                    </a:moveTo>
                    <a:lnTo>
                      <a:pt x="0" y="23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1" y="8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5" name="Freeform 1016"/>
              <p:cNvSpPr>
                <a:spLocks/>
              </p:cNvSpPr>
              <p:nvPr/>
            </p:nvSpPr>
            <p:spPr bwMode="auto">
              <a:xfrm>
                <a:off x="4878" y="2199"/>
                <a:ext cx="26" cy="11"/>
              </a:xfrm>
              <a:custGeom>
                <a:avLst/>
                <a:gdLst>
                  <a:gd name="T0" fmla="*/ 0 w 51"/>
                  <a:gd name="T1" fmla="*/ 23 h 23"/>
                  <a:gd name="T2" fmla="*/ 0 w 51"/>
                  <a:gd name="T3" fmla="*/ 23 h 23"/>
                  <a:gd name="T4" fmla="*/ 0 w 51"/>
                  <a:gd name="T5" fmla="*/ 8 h 23"/>
                  <a:gd name="T6" fmla="*/ 0 w 51"/>
                  <a:gd name="T7" fmla="*/ 8 h 23"/>
                  <a:gd name="T8" fmla="*/ 51 w 51"/>
                  <a:gd name="T9" fmla="*/ 0 h 23"/>
                  <a:gd name="T10" fmla="*/ 0 w 51"/>
                  <a:gd name="T11" fmla="*/ 23 h 23"/>
                  <a:gd name="T12" fmla="*/ 0 w 51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23">
                    <a:moveTo>
                      <a:pt x="0" y="23"/>
                    </a:moveTo>
                    <a:lnTo>
                      <a:pt x="0" y="23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51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6" name="Freeform 1017"/>
              <p:cNvSpPr>
                <a:spLocks/>
              </p:cNvSpPr>
              <p:nvPr/>
            </p:nvSpPr>
            <p:spPr bwMode="auto">
              <a:xfrm>
                <a:off x="4878" y="2199"/>
                <a:ext cx="26" cy="11"/>
              </a:xfrm>
              <a:custGeom>
                <a:avLst/>
                <a:gdLst>
                  <a:gd name="T0" fmla="*/ 0 w 51"/>
                  <a:gd name="T1" fmla="*/ 23 h 23"/>
                  <a:gd name="T2" fmla="*/ 0 w 51"/>
                  <a:gd name="T3" fmla="*/ 23 h 23"/>
                  <a:gd name="T4" fmla="*/ 0 w 51"/>
                  <a:gd name="T5" fmla="*/ 8 h 23"/>
                  <a:gd name="T6" fmla="*/ 0 w 51"/>
                  <a:gd name="T7" fmla="*/ 8 h 23"/>
                  <a:gd name="T8" fmla="*/ 51 w 51"/>
                  <a:gd name="T9" fmla="*/ 0 h 23"/>
                  <a:gd name="T10" fmla="*/ 0 w 51"/>
                  <a:gd name="T11" fmla="*/ 23 h 23"/>
                  <a:gd name="T12" fmla="*/ 0 w 51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23">
                    <a:moveTo>
                      <a:pt x="0" y="23"/>
                    </a:moveTo>
                    <a:lnTo>
                      <a:pt x="0" y="23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51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7" name="Freeform 1018"/>
              <p:cNvSpPr>
                <a:spLocks/>
              </p:cNvSpPr>
              <p:nvPr/>
            </p:nvSpPr>
            <p:spPr bwMode="auto">
              <a:xfrm>
                <a:off x="4874" y="2176"/>
                <a:ext cx="26" cy="16"/>
              </a:xfrm>
              <a:custGeom>
                <a:avLst/>
                <a:gdLst>
                  <a:gd name="T0" fmla="*/ 0 w 51"/>
                  <a:gd name="T1" fmla="*/ 30 h 30"/>
                  <a:gd name="T2" fmla="*/ 0 w 51"/>
                  <a:gd name="T3" fmla="*/ 30 h 30"/>
                  <a:gd name="T4" fmla="*/ 51 w 51"/>
                  <a:gd name="T5" fmla="*/ 0 h 30"/>
                  <a:gd name="T6" fmla="*/ 51 w 51"/>
                  <a:gd name="T7" fmla="*/ 0 h 30"/>
                  <a:gd name="T8" fmla="*/ 51 w 51"/>
                  <a:gd name="T9" fmla="*/ 15 h 30"/>
                  <a:gd name="T10" fmla="*/ 0 w 51"/>
                  <a:gd name="T11" fmla="*/ 30 h 30"/>
                  <a:gd name="T12" fmla="*/ 0 w 51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0">
                    <a:moveTo>
                      <a:pt x="0" y="30"/>
                    </a:moveTo>
                    <a:lnTo>
                      <a:pt x="0" y="3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1" y="15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8" name="Freeform 1019"/>
              <p:cNvSpPr>
                <a:spLocks/>
              </p:cNvSpPr>
              <p:nvPr/>
            </p:nvSpPr>
            <p:spPr bwMode="auto">
              <a:xfrm>
                <a:off x="4874" y="2176"/>
                <a:ext cx="26" cy="16"/>
              </a:xfrm>
              <a:custGeom>
                <a:avLst/>
                <a:gdLst>
                  <a:gd name="T0" fmla="*/ 0 w 51"/>
                  <a:gd name="T1" fmla="*/ 30 h 30"/>
                  <a:gd name="T2" fmla="*/ 0 w 51"/>
                  <a:gd name="T3" fmla="*/ 30 h 30"/>
                  <a:gd name="T4" fmla="*/ 51 w 51"/>
                  <a:gd name="T5" fmla="*/ 0 h 30"/>
                  <a:gd name="T6" fmla="*/ 51 w 51"/>
                  <a:gd name="T7" fmla="*/ 0 h 30"/>
                  <a:gd name="T8" fmla="*/ 51 w 51"/>
                  <a:gd name="T9" fmla="*/ 15 h 30"/>
                  <a:gd name="T10" fmla="*/ 0 w 51"/>
                  <a:gd name="T11" fmla="*/ 30 h 30"/>
                  <a:gd name="T12" fmla="*/ 0 w 51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0">
                    <a:moveTo>
                      <a:pt x="0" y="30"/>
                    </a:moveTo>
                    <a:lnTo>
                      <a:pt x="0" y="3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1" y="15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9" name="Freeform 1020"/>
              <p:cNvSpPr>
                <a:spLocks/>
              </p:cNvSpPr>
              <p:nvPr/>
            </p:nvSpPr>
            <p:spPr bwMode="auto">
              <a:xfrm>
                <a:off x="4871" y="2176"/>
                <a:ext cx="29" cy="16"/>
              </a:xfrm>
              <a:custGeom>
                <a:avLst/>
                <a:gdLst>
                  <a:gd name="T0" fmla="*/ 7 w 58"/>
                  <a:gd name="T1" fmla="*/ 30 h 30"/>
                  <a:gd name="T2" fmla="*/ 7 w 58"/>
                  <a:gd name="T3" fmla="*/ 30 h 30"/>
                  <a:gd name="T4" fmla="*/ 0 w 58"/>
                  <a:gd name="T5" fmla="*/ 7 h 30"/>
                  <a:gd name="T6" fmla="*/ 0 w 58"/>
                  <a:gd name="T7" fmla="*/ 7 h 30"/>
                  <a:gd name="T8" fmla="*/ 58 w 58"/>
                  <a:gd name="T9" fmla="*/ 0 h 30"/>
                  <a:gd name="T10" fmla="*/ 7 w 58"/>
                  <a:gd name="T11" fmla="*/ 30 h 30"/>
                  <a:gd name="T12" fmla="*/ 7 w 5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30">
                    <a:moveTo>
                      <a:pt x="7" y="30"/>
                    </a:moveTo>
                    <a:lnTo>
                      <a:pt x="7" y="3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58" y="0"/>
                    </a:lnTo>
                    <a:lnTo>
                      <a:pt x="7" y="30"/>
                    </a:lnTo>
                    <a:lnTo>
                      <a:pt x="7" y="3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0" name="Freeform 1021"/>
              <p:cNvSpPr>
                <a:spLocks/>
              </p:cNvSpPr>
              <p:nvPr/>
            </p:nvSpPr>
            <p:spPr bwMode="auto">
              <a:xfrm>
                <a:off x="4871" y="2176"/>
                <a:ext cx="29" cy="16"/>
              </a:xfrm>
              <a:custGeom>
                <a:avLst/>
                <a:gdLst>
                  <a:gd name="T0" fmla="*/ 7 w 58"/>
                  <a:gd name="T1" fmla="*/ 30 h 30"/>
                  <a:gd name="T2" fmla="*/ 7 w 58"/>
                  <a:gd name="T3" fmla="*/ 30 h 30"/>
                  <a:gd name="T4" fmla="*/ 0 w 58"/>
                  <a:gd name="T5" fmla="*/ 7 h 30"/>
                  <a:gd name="T6" fmla="*/ 0 w 58"/>
                  <a:gd name="T7" fmla="*/ 7 h 30"/>
                  <a:gd name="T8" fmla="*/ 58 w 58"/>
                  <a:gd name="T9" fmla="*/ 0 h 30"/>
                  <a:gd name="T10" fmla="*/ 7 w 58"/>
                  <a:gd name="T11" fmla="*/ 30 h 30"/>
                  <a:gd name="T12" fmla="*/ 7 w 5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30">
                    <a:moveTo>
                      <a:pt x="7" y="30"/>
                    </a:moveTo>
                    <a:lnTo>
                      <a:pt x="7" y="3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58" y="0"/>
                    </a:lnTo>
                    <a:lnTo>
                      <a:pt x="7" y="30"/>
                    </a:lnTo>
                    <a:lnTo>
                      <a:pt x="7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1" name="Freeform 1022"/>
              <p:cNvSpPr>
                <a:spLocks/>
              </p:cNvSpPr>
              <p:nvPr/>
            </p:nvSpPr>
            <p:spPr bwMode="auto">
              <a:xfrm>
                <a:off x="4874" y="2165"/>
                <a:ext cx="23" cy="7"/>
              </a:xfrm>
              <a:custGeom>
                <a:avLst/>
                <a:gdLst>
                  <a:gd name="T0" fmla="*/ 0 w 44"/>
                  <a:gd name="T1" fmla="*/ 15 h 15"/>
                  <a:gd name="T2" fmla="*/ 0 w 44"/>
                  <a:gd name="T3" fmla="*/ 15 h 15"/>
                  <a:gd name="T4" fmla="*/ 36 w 44"/>
                  <a:gd name="T5" fmla="*/ 0 h 15"/>
                  <a:gd name="T6" fmla="*/ 36 w 44"/>
                  <a:gd name="T7" fmla="*/ 0 h 15"/>
                  <a:gd name="T8" fmla="*/ 44 w 44"/>
                  <a:gd name="T9" fmla="*/ 8 h 15"/>
                  <a:gd name="T10" fmla="*/ 0 w 44"/>
                  <a:gd name="T11" fmla="*/ 15 h 15"/>
                  <a:gd name="T12" fmla="*/ 0 w 4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0" y="15"/>
                    </a:moveTo>
                    <a:lnTo>
                      <a:pt x="0" y="15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4" y="8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2" name="Freeform 1023"/>
              <p:cNvSpPr>
                <a:spLocks/>
              </p:cNvSpPr>
              <p:nvPr/>
            </p:nvSpPr>
            <p:spPr bwMode="auto">
              <a:xfrm>
                <a:off x="4874" y="2165"/>
                <a:ext cx="23" cy="7"/>
              </a:xfrm>
              <a:custGeom>
                <a:avLst/>
                <a:gdLst>
                  <a:gd name="T0" fmla="*/ 0 w 44"/>
                  <a:gd name="T1" fmla="*/ 15 h 15"/>
                  <a:gd name="T2" fmla="*/ 0 w 44"/>
                  <a:gd name="T3" fmla="*/ 15 h 15"/>
                  <a:gd name="T4" fmla="*/ 36 w 44"/>
                  <a:gd name="T5" fmla="*/ 0 h 15"/>
                  <a:gd name="T6" fmla="*/ 36 w 44"/>
                  <a:gd name="T7" fmla="*/ 0 h 15"/>
                  <a:gd name="T8" fmla="*/ 44 w 44"/>
                  <a:gd name="T9" fmla="*/ 8 h 15"/>
                  <a:gd name="T10" fmla="*/ 0 w 44"/>
                  <a:gd name="T11" fmla="*/ 15 h 15"/>
                  <a:gd name="T12" fmla="*/ 0 w 4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0" y="15"/>
                    </a:moveTo>
                    <a:lnTo>
                      <a:pt x="0" y="15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4" y="8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3" name="Freeform 1024"/>
              <p:cNvSpPr>
                <a:spLocks/>
              </p:cNvSpPr>
              <p:nvPr/>
            </p:nvSpPr>
            <p:spPr bwMode="auto">
              <a:xfrm>
                <a:off x="4874" y="2165"/>
                <a:ext cx="19" cy="7"/>
              </a:xfrm>
              <a:custGeom>
                <a:avLst/>
                <a:gdLst>
                  <a:gd name="T0" fmla="*/ 0 w 36"/>
                  <a:gd name="T1" fmla="*/ 15 h 15"/>
                  <a:gd name="T2" fmla="*/ 0 w 36"/>
                  <a:gd name="T3" fmla="*/ 15 h 15"/>
                  <a:gd name="T4" fmla="*/ 0 w 36"/>
                  <a:gd name="T5" fmla="*/ 8 h 15"/>
                  <a:gd name="T6" fmla="*/ 0 w 36"/>
                  <a:gd name="T7" fmla="*/ 8 h 15"/>
                  <a:gd name="T8" fmla="*/ 36 w 36"/>
                  <a:gd name="T9" fmla="*/ 0 h 15"/>
                  <a:gd name="T10" fmla="*/ 0 w 36"/>
                  <a:gd name="T11" fmla="*/ 15 h 15"/>
                  <a:gd name="T12" fmla="*/ 0 w 3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36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4" name="Freeform 1025"/>
              <p:cNvSpPr>
                <a:spLocks/>
              </p:cNvSpPr>
              <p:nvPr/>
            </p:nvSpPr>
            <p:spPr bwMode="auto">
              <a:xfrm>
                <a:off x="4874" y="2165"/>
                <a:ext cx="19" cy="7"/>
              </a:xfrm>
              <a:custGeom>
                <a:avLst/>
                <a:gdLst>
                  <a:gd name="T0" fmla="*/ 0 w 36"/>
                  <a:gd name="T1" fmla="*/ 15 h 15"/>
                  <a:gd name="T2" fmla="*/ 0 w 36"/>
                  <a:gd name="T3" fmla="*/ 15 h 15"/>
                  <a:gd name="T4" fmla="*/ 0 w 36"/>
                  <a:gd name="T5" fmla="*/ 8 h 15"/>
                  <a:gd name="T6" fmla="*/ 0 w 36"/>
                  <a:gd name="T7" fmla="*/ 8 h 15"/>
                  <a:gd name="T8" fmla="*/ 36 w 36"/>
                  <a:gd name="T9" fmla="*/ 0 h 15"/>
                  <a:gd name="T10" fmla="*/ 0 w 36"/>
                  <a:gd name="T11" fmla="*/ 15 h 15"/>
                  <a:gd name="T12" fmla="*/ 0 w 3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36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5" name="Freeform 1026"/>
              <p:cNvSpPr>
                <a:spLocks/>
              </p:cNvSpPr>
              <p:nvPr/>
            </p:nvSpPr>
            <p:spPr bwMode="auto">
              <a:xfrm>
                <a:off x="4874" y="2165"/>
                <a:ext cx="23" cy="7"/>
              </a:xfrm>
              <a:custGeom>
                <a:avLst/>
                <a:gdLst>
                  <a:gd name="T0" fmla="*/ 0 w 44"/>
                  <a:gd name="T1" fmla="*/ 15 h 15"/>
                  <a:gd name="T2" fmla="*/ 0 w 44"/>
                  <a:gd name="T3" fmla="*/ 15 h 15"/>
                  <a:gd name="T4" fmla="*/ 36 w 44"/>
                  <a:gd name="T5" fmla="*/ 0 h 15"/>
                  <a:gd name="T6" fmla="*/ 36 w 44"/>
                  <a:gd name="T7" fmla="*/ 0 h 15"/>
                  <a:gd name="T8" fmla="*/ 44 w 44"/>
                  <a:gd name="T9" fmla="*/ 8 h 15"/>
                  <a:gd name="T10" fmla="*/ 0 w 44"/>
                  <a:gd name="T11" fmla="*/ 15 h 15"/>
                  <a:gd name="T12" fmla="*/ 0 w 4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0" y="15"/>
                    </a:moveTo>
                    <a:lnTo>
                      <a:pt x="0" y="15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4" y="8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6" name="Freeform 1027"/>
              <p:cNvSpPr>
                <a:spLocks/>
              </p:cNvSpPr>
              <p:nvPr/>
            </p:nvSpPr>
            <p:spPr bwMode="auto">
              <a:xfrm>
                <a:off x="4874" y="2165"/>
                <a:ext cx="23" cy="7"/>
              </a:xfrm>
              <a:custGeom>
                <a:avLst/>
                <a:gdLst>
                  <a:gd name="T0" fmla="*/ 0 w 44"/>
                  <a:gd name="T1" fmla="*/ 15 h 15"/>
                  <a:gd name="T2" fmla="*/ 0 w 44"/>
                  <a:gd name="T3" fmla="*/ 15 h 15"/>
                  <a:gd name="T4" fmla="*/ 36 w 44"/>
                  <a:gd name="T5" fmla="*/ 0 h 15"/>
                  <a:gd name="T6" fmla="*/ 36 w 44"/>
                  <a:gd name="T7" fmla="*/ 0 h 15"/>
                  <a:gd name="T8" fmla="*/ 44 w 44"/>
                  <a:gd name="T9" fmla="*/ 8 h 15"/>
                  <a:gd name="T10" fmla="*/ 0 w 44"/>
                  <a:gd name="T11" fmla="*/ 15 h 15"/>
                  <a:gd name="T12" fmla="*/ 0 w 4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0" y="15"/>
                    </a:moveTo>
                    <a:lnTo>
                      <a:pt x="0" y="15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4" y="8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7" name="Freeform 1028"/>
              <p:cNvSpPr>
                <a:spLocks/>
              </p:cNvSpPr>
              <p:nvPr/>
            </p:nvSpPr>
            <p:spPr bwMode="auto">
              <a:xfrm>
                <a:off x="4874" y="2165"/>
                <a:ext cx="19" cy="7"/>
              </a:xfrm>
              <a:custGeom>
                <a:avLst/>
                <a:gdLst>
                  <a:gd name="T0" fmla="*/ 0 w 36"/>
                  <a:gd name="T1" fmla="*/ 15 h 15"/>
                  <a:gd name="T2" fmla="*/ 0 w 36"/>
                  <a:gd name="T3" fmla="*/ 15 h 15"/>
                  <a:gd name="T4" fmla="*/ 0 w 36"/>
                  <a:gd name="T5" fmla="*/ 8 h 15"/>
                  <a:gd name="T6" fmla="*/ 0 w 36"/>
                  <a:gd name="T7" fmla="*/ 8 h 15"/>
                  <a:gd name="T8" fmla="*/ 36 w 36"/>
                  <a:gd name="T9" fmla="*/ 0 h 15"/>
                  <a:gd name="T10" fmla="*/ 0 w 36"/>
                  <a:gd name="T11" fmla="*/ 15 h 15"/>
                  <a:gd name="T12" fmla="*/ 0 w 3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36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8" name="Freeform 1029"/>
              <p:cNvSpPr>
                <a:spLocks/>
              </p:cNvSpPr>
              <p:nvPr/>
            </p:nvSpPr>
            <p:spPr bwMode="auto">
              <a:xfrm>
                <a:off x="4874" y="2165"/>
                <a:ext cx="19" cy="7"/>
              </a:xfrm>
              <a:custGeom>
                <a:avLst/>
                <a:gdLst>
                  <a:gd name="T0" fmla="*/ 0 w 36"/>
                  <a:gd name="T1" fmla="*/ 15 h 15"/>
                  <a:gd name="T2" fmla="*/ 0 w 36"/>
                  <a:gd name="T3" fmla="*/ 15 h 15"/>
                  <a:gd name="T4" fmla="*/ 0 w 36"/>
                  <a:gd name="T5" fmla="*/ 8 h 15"/>
                  <a:gd name="T6" fmla="*/ 0 w 36"/>
                  <a:gd name="T7" fmla="*/ 8 h 15"/>
                  <a:gd name="T8" fmla="*/ 36 w 36"/>
                  <a:gd name="T9" fmla="*/ 0 h 15"/>
                  <a:gd name="T10" fmla="*/ 0 w 36"/>
                  <a:gd name="T11" fmla="*/ 15 h 15"/>
                  <a:gd name="T12" fmla="*/ 0 w 3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36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9" name="Freeform 1030"/>
              <p:cNvSpPr>
                <a:spLocks/>
              </p:cNvSpPr>
              <p:nvPr/>
            </p:nvSpPr>
            <p:spPr bwMode="auto">
              <a:xfrm>
                <a:off x="4867" y="2150"/>
                <a:ext cx="30" cy="11"/>
              </a:xfrm>
              <a:custGeom>
                <a:avLst/>
                <a:gdLst>
                  <a:gd name="T0" fmla="*/ 0 w 59"/>
                  <a:gd name="T1" fmla="*/ 23 h 23"/>
                  <a:gd name="T2" fmla="*/ 0 w 59"/>
                  <a:gd name="T3" fmla="*/ 23 h 23"/>
                  <a:gd name="T4" fmla="*/ 51 w 59"/>
                  <a:gd name="T5" fmla="*/ 0 h 23"/>
                  <a:gd name="T6" fmla="*/ 51 w 59"/>
                  <a:gd name="T7" fmla="*/ 0 h 23"/>
                  <a:gd name="T8" fmla="*/ 59 w 59"/>
                  <a:gd name="T9" fmla="*/ 15 h 23"/>
                  <a:gd name="T10" fmla="*/ 0 w 59"/>
                  <a:gd name="T11" fmla="*/ 23 h 23"/>
                  <a:gd name="T12" fmla="*/ 0 w 59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3">
                    <a:moveTo>
                      <a:pt x="0" y="23"/>
                    </a:moveTo>
                    <a:lnTo>
                      <a:pt x="0" y="23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9" y="15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0" name="Freeform 1031"/>
              <p:cNvSpPr>
                <a:spLocks/>
              </p:cNvSpPr>
              <p:nvPr/>
            </p:nvSpPr>
            <p:spPr bwMode="auto">
              <a:xfrm>
                <a:off x="4867" y="2150"/>
                <a:ext cx="30" cy="11"/>
              </a:xfrm>
              <a:custGeom>
                <a:avLst/>
                <a:gdLst>
                  <a:gd name="T0" fmla="*/ 0 w 59"/>
                  <a:gd name="T1" fmla="*/ 23 h 23"/>
                  <a:gd name="T2" fmla="*/ 0 w 59"/>
                  <a:gd name="T3" fmla="*/ 23 h 23"/>
                  <a:gd name="T4" fmla="*/ 51 w 59"/>
                  <a:gd name="T5" fmla="*/ 0 h 23"/>
                  <a:gd name="T6" fmla="*/ 51 w 59"/>
                  <a:gd name="T7" fmla="*/ 0 h 23"/>
                  <a:gd name="T8" fmla="*/ 59 w 59"/>
                  <a:gd name="T9" fmla="*/ 15 h 23"/>
                  <a:gd name="T10" fmla="*/ 0 w 59"/>
                  <a:gd name="T11" fmla="*/ 23 h 23"/>
                  <a:gd name="T12" fmla="*/ 0 w 59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3">
                    <a:moveTo>
                      <a:pt x="0" y="23"/>
                    </a:moveTo>
                    <a:lnTo>
                      <a:pt x="0" y="23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9" y="15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1" name="Freeform 1032"/>
              <p:cNvSpPr>
                <a:spLocks/>
              </p:cNvSpPr>
              <p:nvPr/>
            </p:nvSpPr>
            <p:spPr bwMode="auto">
              <a:xfrm>
                <a:off x="4867" y="2150"/>
                <a:ext cx="26" cy="11"/>
              </a:xfrm>
              <a:custGeom>
                <a:avLst/>
                <a:gdLst>
                  <a:gd name="T0" fmla="*/ 0 w 51"/>
                  <a:gd name="T1" fmla="*/ 23 h 23"/>
                  <a:gd name="T2" fmla="*/ 0 w 51"/>
                  <a:gd name="T3" fmla="*/ 23 h 23"/>
                  <a:gd name="T4" fmla="*/ 0 w 51"/>
                  <a:gd name="T5" fmla="*/ 8 h 23"/>
                  <a:gd name="T6" fmla="*/ 0 w 51"/>
                  <a:gd name="T7" fmla="*/ 8 h 23"/>
                  <a:gd name="T8" fmla="*/ 51 w 51"/>
                  <a:gd name="T9" fmla="*/ 0 h 23"/>
                  <a:gd name="T10" fmla="*/ 0 w 51"/>
                  <a:gd name="T11" fmla="*/ 23 h 23"/>
                  <a:gd name="T12" fmla="*/ 0 w 51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23">
                    <a:moveTo>
                      <a:pt x="0" y="23"/>
                    </a:moveTo>
                    <a:lnTo>
                      <a:pt x="0" y="23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51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2" name="Freeform 1033"/>
              <p:cNvSpPr>
                <a:spLocks/>
              </p:cNvSpPr>
              <p:nvPr/>
            </p:nvSpPr>
            <p:spPr bwMode="auto">
              <a:xfrm>
                <a:off x="4867" y="2150"/>
                <a:ext cx="26" cy="11"/>
              </a:xfrm>
              <a:custGeom>
                <a:avLst/>
                <a:gdLst>
                  <a:gd name="T0" fmla="*/ 0 w 51"/>
                  <a:gd name="T1" fmla="*/ 23 h 23"/>
                  <a:gd name="T2" fmla="*/ 0 w 51"/>
                  <a:gd name="T3" fmla="*/ 23 h 23"/>
                  <a:gd name="T4" fmla="*/ 0 w 51"/>
                  <a:gd name="T5" fmla="*/ 8 h 23"/>
                  <a:gd name="T6" fmla="*/ 0 w 51"/>
                  <a:gd name="T7" fmla="*/ 8 h 23"/>
                  <a:gd name="T8" fmla="*/ 51 w 51"/>
                  <a:gd name="T9" fmla="*/ 0 h 23"/>
                  <a:gd name="T10" fmla="*/ 0 w 51"/>
                  <a:gd name="T11" fmla="*/ 23 h 23"/>
                  <a:gd name="T12" fmla="*/ 0 w 51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23">
                    <a:moveTo>
                      <a:pt x="0" y="23"/>
                    </a:moveTo>
                    <a:lnTo>
                      <a:pt x="0" y="23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51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3" name="Freeform 1034"/>
              <p:cNvSpPr>
                <a:spLocks/>
              </p:cNvSpPr>
              <p:nvPr/>
            </p:nvSpPr>
            <p:spPr bwMode="auto">
              <a:xfrm>
                <a:off x="4863" y="2131"/>
                <a:ext cx="30" cy="12"/>
              </a:xfrm>
              <a:custGeom>
                <a:avLst/>
                <a:gdLst>
                  <a:gd name="T0" fmla="*/ 0 w 58"/>
                  <a:gd name="T1" fmla="*/ 23 h 23"/>
                  <a:gd name="T2" fmla="*/ 0 w 58"/>
                  <a:gd name="T3" fmla="*/ 23 h 23"/>
                  <a:gd name="T4" fmla="*/ 51 w 58"/>
                  <a:gd name="T5" fmla="*/ 0 h 23"/>
                  <a:gd name="T6" fmla="*/ 51 w 58"/>
                  <a:gd name="T7" fmla="*/ 0 h 23"/>
                  <a:gd name="T8" fmla="*/ 58 w 58"/>
                  <a:gd name="T9" fmla="*/ 8 h 23"/>
                  <a:gd name="T10" fmla="*/ 0 w 58"/>
                  <a:gd name="T11" fmla="*/ 23 h 23"/>
                  <a:gd name="T12" fmla="*/ 0 w 58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23">
                    <a:moveTo>
                      <a:pt x="0" y="23"/>
                    </a:moveTo>
                    <a:lnTo>
                      <a:pt x="0" y="23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8" y="8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4" name="Freeform 1035"/>
              <p:cNvSpPr>
                <a:spLocks/>
              </p:cNvSpPr>
              <p:nvPr/>
            </p:nvSpPr>
            <p:spPr bwMode="auto">
              <a:xfrm>
                <a:off x="4863" y="2131"/>
                <a:ext cx="30" cy="12"/>
              </a:xfrm>
              <a:custGeom>
                <a:avLst/>
                <a:gdLst>
                  <a:gd name="T0" fmla="*/ 0 w 58"/>
                  <a:gd name="T1" fmla="*/ 23 h 23"/>
                  <a:gd name="T2" fmla="*/ 0 w 58"/>
                  <a:gd name="T3" fmla="*/ 23 h 23"/>
                  <a:gd name="T4" fmla="*/ 51 w 58"/>
                  <a:gd name="T5" fmla="*/ 0 h 23"/>
                  <a:gd name="T6" fmla="*/ 51 w 58"/>
                  <a:gd name="T7" fmla="*/ 0 h 23"/>
                  <a:gd name="T8" fmla="*/ 58 w 58"/>
                  <a:gd name="T9" fmla="*/ 8 h 23"/>
                  <a:gd name="T10" fmla="*/ 0 w 58"/>
                  <a:gd name="T11" fmla="*/ 23 h 23"/>
                  <a:gd name="T12" fmla="*/ 0 w 58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23">
                    <a:moveTo>
                      <a:pt x="0" y="23"/>
                    </a:moveTo>
                    <a:lnTo>
                      <a:pt x="0" y="23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8" y="8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5" name="Freeform 1036"/>
              <p:cNvSpPr>
                <a:spLocks/>
              </p:cNvSpPr>
              <p:nvPr/>
            </p:nvSpPr>
            <p:spPr bwMode="auto">
              <a:xfrm>
                <a:off x="4863" y="2131"/>
                <a:ext cx="26" cy="12"/>
              </a:xfrm>
              <a:custGeom>
                <a:avLst/>
                <a:gdLst>
                  <a:gd name="T0" fmla="*/ 0 w 51"/>
                  <a:gd name="T1" fmla="*/ 23 h 23"/>
                  <a:gd name="T2" fmla="*/ 0 w 51"/>
                  <a:gd name="T3" fmla="*/ 23 h 23"/>
                  <a:gd name="T4" fmla="*/ 0 w 51"/>
                  <a:gd name="T5" fmla="*/ 8 h 23"/>
                  <a:gd name="T6" fmla="*/ 0 w 51"/>
                  <a:gd name="T7" fmla="*/ 8 h 23"/>
                  <a:gd name="T8" fmla="*/ 51 w 51"/>
                  <a:gd name="T9" fmla="*/ 0 h 23"/>
                  <a:gd name="T10" fmla="*/ 0 w 51"/>
                  <a:gd name="T11" fmla="*/ 23 h 23"/>
                  <a:gd name="T12" fmla="*/ 0 w 51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23">
                    <a:moveTo>
                      <a:pt x="0" y="23"/>
                    </a:moveTo>
                    <a:lnTo>
                      <a:pt x="0" y="23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51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6" name="Freeform 1037"/>
              <p:cNvSpPr>
                <a:spLocks/>
              </p:cNvSpPr>
              <p:nvPr/>
            </p:nvSpPr>
            <p:spPr bwMode="auto">
              <a:xfrm>
                <a:off x="4863" y="2131"/>
                <a:ext cx="26" cy="12"/>
              </a:xfrm>
              <a:custGeom>
                <a:avLst/>
                <a:gdLst>
                  <a:gd name="T0" fmla="*/ 0 w 51"/>
                  <a:gd name="T1" fmla="*/ 23 h 23"/>
                  <a:gd name="T2" fmla="*/ 0 w 51"/>
                  <a:gd name="T3" fmla="*/ 23 h 23"/>
                  <a:gd name="T4" fmla="*/ 0 w 51"/>
                  <a:gd name="T5" fmla="*/ 8 h 23"/>
                  <a:gd name="T6" fmla="*/ 0 w 51"/>
                  <a:gd name="T7" fmla="*/ 8 h 23"/>
                  <a:gd name="T8" fmla="*/ 51 w 51"/>
                  <a:gd name="T9" fmla="*/ 0 h 23"/>
                  <a:gd name="T10" fmla="*/ 0 w 51"/>
                  <a:gd name="T11" fmla="*/ 23 h 23"/>
                  <a:gd name="T12" fmla="*/ 0 w 51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23">
                    <a:moveTo>
                      <a:pt x="0" y="23"/>
                    </a:moveTo>
                    <a:lnTo>
                      <a:pt x="0" y="23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51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7" name="Freeform 1038"/>
              <p:cNvSpPr>
                <a:spLocks/>
              </p:cNvSpPr>
              <p:nvPr/>
            </p:nvSpPr>
            <p:spPr bwMode="auto">
              <a:xfrm>
                <a:off x="4863" y="2123"/>
                <a:ext cx="23" cy="4"/>
              </a:xfrm>
              <a:custGeom>
                <a:avLst/>
                <a:gdLst>
                  <a:gd name="T0" fmla="*/ 0 w 44"/>
                  <a:gd name="T1" fmla="*/ 8 h 8"/>
                  <a:gd name="T2" fmla="*/ 0 w 44"/>
                  <a:gd name="T3" fmla="*/ 8 h 8"/>
                  <a:gd name="T4" fmla="*/ 44 w 44"/>
                  <a:gd name="T5" fmla="*/ 0 h 8"/>
                  <a:gd name="T6" fmla="*/ 44 w 44"/>
                  <a:gd name="T7" fmla="*/ 0 h 8"/>
                  <a:gd name="T8" fmla="*/ 44 w 44"/>
                  <a:gd name="T9" fmla="*/ 0 h 8"/>
                  <a:gd name="T10" fmla="*/ 0 w 44"/>
                  <a:gd name="T11" fmla="*/ 8 h 8"/>
                  <a:gd name="T12" fmla="*/ 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8" name="Freeform 1039"/>
              <p:cNvSpPr>
                <a:spLocks/>
              </p:cNvSpPr>
              <p:nvPr/>
            </p:nvSpPr>
            <p:spPr bwMode="auto">
              <a:xfrm>
                <a:off x="4863" y="2123"/>
                <a:ext cx="23" cy="4"/>
              </a:xfrm>
              <a:custGeom>
                <a:avLst/>
                <a:gdLst>
                  <a:gd name="T0" fmla="*/ 0 w 44"/>
                  <a:gd name="T1" fmla="*/ 8 h 8"/>
                  <a:gd name="T2" fmla="*/ 0 w 44"/>
                  <a:gd name="T3" fmla="*/ 8 h 8"/>
                  <a:gd name="T4" fmla="*/ 44 w 44"/>
                  <a:gd name="T5" fmla="*/ 0 h 8"/>
                  <a:gd name="T6" fmla="*/ 44 w 44"/>
                  <a:gd name="T7" fmla="*/ 0 h 8"/>
                  <a:gd name="T8" fmla="*/ 44 w 44"/>
                  <a:gd name="T9" fmla="*/ 0 h 8"/>
                  <a:gd name="T10" fmla="*/ 0 w 44"/>
                  <a:gd name="T11" fmla="*/ 8 h 8"/>
                  <a:gd name="T12" fmla="*/ 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9" name="Freeform 1040"/>
              <p:cNvSpPr>
                <a:spLocks/>
              </p:cNvSpPr>
              <p:nvPr/>
            </p:nvSpPr>
            <p:spPr bwMode="auto">
              <a:xfrm>
                <a:off x="4863" y="2123"/>
                <a:ext cx="23" cy="4"/>
              </a:xfrm>
              <a:custGeom>
                <a:avLst/>
                <a:gdLst>
                  <a:gd name="T0" fmla="*/ 0 w 44"/>
                  <a:gd name="T1" fmla="*/ 8 h 8"/>
                  <a:gd name="T2" fmla="*/ 0 w 44"/>
                  <a:gd name="T3" fmla="*/ 8 h 8"/>
                  <a:gd name="T4" fmla="*/ 0 w 44"/>
                  <a:gd name="T5" fmla="*/ 8 h 8"/>
                  <a:gd name="T6" fmla="*/ 0 w 44"/>
                  <a:gd name="T7" fmla="*/ 8 h 8"/>
                  <a:gd name="T8" fmla="*/ 44 w 44"/>
                  <a:gd name="T9" fmla="*/ 0 h 8"/>
                  <a:gd name="T10" fmla="*/ 0 w 44"/>
                  <a:gd name="T11" fmla="*/ 8 h 8"/>
                  <a:gd name="T12" fmla="*/ 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4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0" name="Freeform 1041"/>
              <p:cNvSpPr>
                <a:spLocks/>
              </p:cNvSpPr>
              <p:nvPr/>
            </p:nvSpPr>
            <p:spPr bwMode="auto">
              <a:xfrm>
                <a:off x="4863" y="2123"/>
                <a:ext cx="23" cy="4"/>
              </a:xfrm>
              <a:custGeom>
                <a:avLst/>
                <a:gdLst>
                  <a:gd name="T0" fmla="*/ 0 w 44"/>
                  <a:gd name="T1" fmla="*/ 8 h 8"/>
                  <a:gd name="T2" fmla="*/ 0 w 44"/>
                  <a:gd name="T3" fmla="*/ 8 h 8"/>
                  <a:gd name="T4" fmla="*/ 0 w 44"/>
                  <a:gd name="T5" fmla="*/ 8 h 8"/>
                  <a:gd name="T6" fmla="*/ 0 w 44"/>
                  <a:gd name="T7" fmla="*/ 8 h 8"/>
                  <a:gd name="T8" fmla="*/ 44 w 44"/>
                  <a:gd name="T9" fmla="*/ 0 h 8"/>
                  <a:gd name="T10" fmla="*/ 0 w 44"/>
                  <a:gd name="T11" fmla="*/ 8 h 8"/>
                  <a:gd name="T12" fmla="*/ 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4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1" name="Freeform 1042"/>
              <p:cNvSpPr>
                <a:spLocks/>
              </p:cNvSpPr>
              <p:nvPr/>
            </p:nvSpPr>
            <p:spPr bwMode="auto">
              <a:xfrm>
                <a:off x="4863" y="2123"/>
                <a:ext cx="23" cy="4"/>
              </a:xfrm>
              <a:custGeom>
                <a:avLst/>
                <a:gdLst>
                  <a:gd name="T0" fmla="*/ 0 w 44"/>
                  <a:gd name="T1" fmla="*/ 8 h 8"/>
                  <a:gd name="T2" fmla="*/ 0 w 44"/>
                  <a:gd name="T3" fmla="*/ 8 h 8"/>
                  <a:gd name="T4" fmla="*/ 44 w 44"/>
                  <a:gd name="T5" fmla="*/ 0 h 8"/>
                  <a:gd name="T6" fmla="*/ 44 w 44"/>
                  <a:gd name="T7" fmla="*/ 0 h 8"/>
                  <a:gd name="T8" fmla="*/ 44 w 44"/>
                  <a:gd name="T9" fmla="*/ 0 h 8"/>
                  <a:gd name="T10" fmla="*/ 0 w 44"/>
                  <a:gd name="T11" fmla="*/ 8 h 8"/>
                  <a:gd name="T12" fmla="*/ 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2" name="Freeform 1043"/>
              <p:cNvSpPr>
                <a:spLocks/>
              </p:cNvSpPr>
              <p:nvPr/>
            </p:nvSpPr>
            <p:spPr bwMode="auto">
              <a:xfrm>
                <a:off x="4863" y="2123"/>
                <a:ext cx="23" cy="4"/>
              </a:xfrm>
              <a:custGeom>
                <a:avLst/>
                <a:gdLst>
                  <a:gd name="T0" fmla="*/ 0 w 44"/>
                  <a:gd name="T1" fmla="*/ 8 h 8"/>
                  <a:gd name="T2" fmla="*/ 0 w 44"/>
                  <a:gd name="T3" fmla="*/ 8 h 8"/>
                  <a:gd name="T4" fmla="*/ 44 w 44"/>
                  <a:gd name="T5" fmla="*/ 0 h 8"/>
                  <a:gd name="T6" fmla="*/ 44 w 44"/>
                  <a:gd name="T7" fmla="*/ 0 h 8"/>
                  <a:gd name="T8" fmla="*/ 44 w 44"/>
                  <a:gd name="T9" fmla="*/ 0 h 8"/>
                  <a:gd name="T10" fmla="*/ 0 w 44"/>
                  <a:gd name="T11" fmla="*/ 8 h 8"/>
                  <a:gd name="T12" fmla="*/ 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3" name="Freeform 1044"/>
              <p:cNvSpPr>
                <a:spLocks/>
              </p:cNvSpPr>
              <p:nvPr/>
            </p:nvSpPr>
            <p:spPr bwMode="auto">
              <a:xfrm>
                <a:off x="4863" y="2123"/>
                <a:ext cx="23" cy="4"/>
              </a:xfrm>
              <a:custGeom>
                <a:avLst/>
                <a:gdLst>
                  <a:gd name="T0" fmla="*/ 0 w 44"/>
                  <a:gd name="T1" fmla="*/ 8 h 8"/>
                  <a:gd name="T2" fmla="*/ 0 w 44"/>
                  <a:gd name="T3" fmla="*/ 8 h 8"/>
                  <a:gd name="T4" fmla="*/ 0 w 44"/>
                  <a:gd name="T5" fmla="*/ 8 h 8"/>
                  <a:gd name="T6" fmla="*/ 0 w 44"/>
                  <a:gd name="T7" fmla="*/ 8 h 8"/>
                  <a:gd name="T8" fmla="*/ 44 w 44"/>
                  <a:gd name="T9" fmla="*/ 0 h 8"/>
                  <a:gd name="T10" fmla="*/ 0 w 44"/>
                  <a:gd name="T11" fmla="*/ 8 h 8"/>
                  <a:gd name="T12" fmla="*/ 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4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4" name="Freeform 1045"/>
              <p:cNvSpPr>
                <a:spLocks/>
              </p:cNvSpPr>
              <p:nvPr/>
            </p:nvSpPr>
            <p:spPr bwMode="auto">
              <a:xfrm>
                <a:off x="4863" y="2123"/>
                <a:ext cx="23" cy="4"/>
              </a:xfrm>
              <a:custGeom>
                <a:avLst/>
                <a:gdLst>
                  <a:gd name="T0" fmla="*/ 0 w 44"/>
                  <a:gd name="T1" fmla="*/ 8 h 8"/>
                  <a:gd name="T2" fmla="*/ 0 w 44"/>
                  <a:gd name="T3" fmla="*/ 8 h 8"/>
                  <a:gd name="T4" fmla="*/ 0 w 44"/>
                  <a:gd name="T5" fmla="*/ 8 h 8"/>
                  <a:gd name="T6" fmla="*/ 0 w 44"/>
                  <a:gd name="T7" fmla="*/ 8 h 8"/>
                  <a:gd name="T8" fmla="*/ 44 w 44"/>
                  <a:gd name="T9" fmla="*/ 0 h 8"/>
                  <a:gd name="T10" fmla="*/ 0 w 44"/>
                  <a:gd name="T11" fmla="*/ 8 h 8"/>
                  <a:gd name="T12" fmla="*/ 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4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5" name="Freeform 1046"/>
              <p:cNvSpPr>
                <a:spLocks/>
              </p:cNvSpPr>
              <p:nvPr/>
            </p:nvSpPr>
            <p:spPr bwMode="auto">
              <a:xfrm>
                <a:off x="4834" y="2101"/>
                <a:ext cx="74" cy="26"/>
              </a:xfrm>
              <a:custGeom>
                <a:avLst/>
                <a:gdLst>
                  <a:gd name="T0" fmla="*/ 146 w 146"/>
                  <a:gd name="T1" fmla="*/ 7 h 52"/>
                  <a:gd name="T2" fmla="*/ 146 w 146"/>
                  <a:gd name="T3" fmla="*/ 7 h 52"/>
                  <a:gd name="T4" fmla="*/ 0 w 146"/>
                  <a:gd name="T5" fmla="*/ 0 h 52"/>
                  <a:gd name="T6" fmla="*/ 0 w 146"/>
                  <a:gd name="T7" fmla="*/ 0 h 52"/>
                  <a:gd name="T8" fmla="*/ 14 w 146"/>
                  <a:gd name="T9" fmla="*/ 52 h 52"/>
                  <a:gd name="T10" fmla="*/ 146 w 146"/>
                  <a:gd name="T11" fmla="*/ 7 h 52"/>
                  <a:gd name="T12" fmla="*/ 146 w 146"/>
                  <a:gd name="T13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52">
                    <a:moveTo>
                      <a:pt x="146" y="7"/>
                    </a:moveTo>
                    <a:lnTo>
                      <a:pt x="146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" y="52"/>
                    </a:lnTo>
                    <a:lnTo>
                      <a:pt x="146" y="7"/>
                    </a:lnTo>
                    <a:lnTo>
                      <a:pt x="146" y="7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6" name="Freeform 1047"/>
              <p:cNvSpPr>
                <a:spLocks/>
              </p:cNvSpPr>
              <p:nvPr/>
            </p:nvSpPr>
            <p:spPr bwMode="auto">
              <a:xfrm>
                <a:off x="4834" y="2101"/>
                <a:ext cx="74" cy="26"/>
              </a:xfrm>
              <a:custGeom>
                <a:avLst/>
                <a:gdLst>
                  <a:gd name="T0" fmla="*/ 146 w 146"/>
                  <a:gd name="T1" fmla="*/ 7 h 52"/>
                  <a:gd name="T2" fmla="*/ 146 w 146"/>
                  <a:gd name="T3" fmla="*/ 7 h 52"/>
                  <a:gd name="T4" fmla="*/ 0 w 146"/>
                  <a:gd name="T5" fmla="*/ 0 h 52"/>
                  <a:gd name="T6" fmla="*/ 0 w 146"/>
                  <a:gd name="T7" fmla="*/ 0 h 52"/>
                  <a:gd name="T8" fmla="*/ 14 w 146"/>
                  <a:gd name="T9" fmla="*/ 52 h 52"/>
                  <a:gd name="T10" fmla="*/ 146 w 146"/>
                  <a:gd name="T11" fmla="*/ 7 h 52"/>
                  <a:gd name="T12" fmla="*/ 146 w 146"/>
                  <a:gd name="T13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52">
                    <a:moveTo>
                      <a:pt x="146" y="7"/>
                    </a:moveTo>
                    <a:lnTo>
                      <a:pt x="146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" y="52"/>
                    </a:lnTo>
                    <a:lnTo>
                      <a:pt x="146" y="7"/>
                    </a:lnTo>
                    <a:lnTo>
                      <a:pt x="146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7" name="Freeform 1048"/>
              <p:cNvSpPr>
                <a:spLocks/>
              </p:cNvSpPr>
              <p:nvPr/>
            </p:nvSpPr>
            <p:spPr bwMode="auto">
              <a:xfrm>
                <a:off x="4834" y="2082"/>
                <a:ext cx="74" cy="23"/>
              </a:xfrm>
              <a:custGeom>
                <a:avLst/>
                <a:gdLst>
                  <a:gd name="T0" fmla="*/ 146 w 146"/>
                  <a:gd name="T1" fmla="*/ 45 h 45"/>
                  <a:gd name="T2" fmla="*/ 146 w 146"/>
                  <a:gd name="T3" fmla="*/ 45 h 45"/>
                  <a:gd name="T4" fmla="*/ 131 w 146"/>
                  <a:gd name="T5" fmla="*/ 0 h 45"/>
                  <a:gd name="T6" fmla="*/ 131 w 146"/>
                  <a:gd name="T7" fmla="*/ 0 h 45"/>
                  <a:gd name="T8" fmla="*/ 0 w 146"/>
                  <a:gd name="T9" fmla="*/ 38 h 45"/>
                  <a:gd name="T10" fmla="*/ 146 w 146"/>
                  <a:gd name="T11" fmla="*/ 45 h 45"/>
                  <a:gd name="T12" fmla="*/ 146 w 146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45">
                    <a:moveTo>
                      <a:pt x="146" y="45"/>
                    </a:moveTo>
                    <a:lnTo>
                      <a:pt x="146" y="45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0" y="38"/>
                    </a:lnTo>
                    <a:lnTo>
                      <a:pt x="146" y="45"/>
                    </a:lnTo>
                    <a:lnTo>
                      <a:pt x="146" y="45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8" name="Freeform 1049"/>
              <p:cNvSpPr>
                <a:spLocks/>
              </p:cNvSpPr>
              <p:nvPr/>
            </p:nvSpPr>
            <p:spPr bwMode="auto">
              <a:xfrm>
                <a:off x="4834" y="2082"/>
                <a:ext cx="74" cy="23"/>
              </a:xfrm>
              <a:custGeom>
                <a:avLst/>
                <a:gdLst>
                  <a:gd name="T0" fmla="*/ 146 w 146"/>
                  <a:gd name="T1" fmla="*/ 45 h 45"/>
                  <a:gd name="T2" fmla="*/ 146 w 146"/>
                  <a:gd name="T3" fmla="*/ 45 h 45"/>
                  <a:gd name="T4" fmla="*/ 131 w 146"/>
                  <a:gd name="T5" fmla="*/ 0 h 45"/>
                  <a:gd name="T6" fmla="*/ 131 w 146"/>
                  <a:gd name="T7" fmla="*/ 0 h 45"/>
                  <a:gd name="T8" fmla="*/ 0 w 146"/>
                  <a:gd name="T9" fmla="*/ 38 h 45"/>
                  <a:gd name="T10" fmla="*/ 146 w 146"/>
                  <a:gd name="T11" fmla="*/ 45 h 45"/>
                  <a:gd name="T12" fmla="*/ 146 w 146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45">
                    <a:moveTo>
                      <a:pt x="146" y="45"/>
                    </a:moveTo>
                    <a:lnTo>
                      <a:pt x="146" y="45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0" y="38"/>
                    </a:lnTo>
                    <a:lnTo>
                      <a:pt x="146" y="45"/>
                    </a:lnTo>
                    <a:lnTo>
                      <a:pt x="146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9" name="Freeform 1050"/>
              <p:cNvSpPr>
                <a:spLocks/>
              </p:cNvSpPr>
              <p:nvPr/>
            </p:nvSpPr>
            <p:spPr bwMode="auto">
              <a:xfrm>
                <a:off x="4826" y="2082"/>
                <a:ext cx="74" cy="19"/>
              </a:xfrm>
              <a:custGeom>
                <a:avLst/>
                <a:gdLst>
                  <a:gd name="T0" fmla="*/ 146 w 146"/>
                  <a:gd name="T1" fmla="*/ 0 h 38"/>
                  <a:gd name="T2" fmla="*/ 146 w 146"/>
                  <a:gd name="T3" fmla="*/ 0 h 38"/>
                  <a:gd name="T4" fmla="*/ 0 w 146"/>
                  <a:gd name="T5" fmla="*/ 0 h 38"/>
                  <a:gd name="T6" fmla="*/ 0 w 146"/>
                  <a:gd name="T7" fmla="*/ 0 h 38"/>
                  <a:gd name="T8" fmla="*/ 15 w 146"/>
                  <a:gd name="T9" fmla="*/ 38 h 38"/>
                  <a:gd name="T10" fmla="*/ 146 w 146"/>
                  <a:gd name="T11" fmla="*/ 0 h 38"/>
                  <a:gd name="T12" fmla="*/ 146 w 146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38">
                    <a:moveTo>
                      <a:pt x="146" y="0"/>
                    </a:moveTo>
                    <a:lnTo>
                      <a:pt x="14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5" y="38"/>
                    </a:lnTo>
                    <a:lnTo>
                      <a:pt x="146" y="0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0" name="Freeform 1051"/>
              <p:cNvSpPr>
                <a:spLocks/>
              </p:cNvSpPr>
              <p:nvPr/>
            </p:nvSpPr>
            <p:spPr bwMode="auto">
              <a:xfrm>
                <a:off x="4826" y="2082"/>
                <a:ext cx="74" cy="19"/>
              </a:xfrm>
              <a:custGeom>
                <a:avLst/>
                <a:gdLst>
                  <a:gd name="T0" fmla="*/ 146 w 146"/>
                  <a:gd name="T1" fmla="*/ 0 h 38"/>
                  <a:gd name="T2" fmla="*/ 146 w 146"/>
                  <a:gd name="T3" fmla="*/ 0 h 38"/>
                  <a:gd name="T4" fmla="*/ 0 w 146"/>
                  <a:gd name="T5" fmla="*/ 0 h 38"/>
                  <a:gd name="T6" fmla="*/ 0 w 146"/>
                  <a:gd name="T7" fmla="*/ 0 h 38"/>
                  <a:gd name="T8" fmla="*/ 15 w 146"/>
                  <a:gd name="T9" fmla="*/ 38 h 38"/>
                  <a:gd name="T10" fmla="*/ 146 w 146"/>
                  <a:gd name="T11" fmla="*/ 0 h 38"/>
                  <a:gd name="T12" fmla="*/ 146 w 146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38">
                    <a:moveTo>
                      <a:pt x="146" y="0"/>
                    </a:moveTo>
                    <a:lnTo>
                      <a:pt x="14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5" y="38"/>
                    </a:lnTo>
                    <a:lnTo>
                      <a:pt x="146" y="0"/>
                    </a:lnTo>
                    <a:lnTo>
                      <a:pt x="146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1" name="Freeform 1052"/>
              <p:cNvSpPr>
                <a:spLocks/>
              </p:cNvSpPr>
              <p:nvPr/>
            </p:nvSpPr>
            <p:spPr bwMode="auto">
              <a:xfrm>
                <a:off x="4826" y="2060"/>
                <a:ext cx="74" cy="22"/>
              </a:xfrm>
              <a:custGeom>
                <a:avLst/>
                <a:gdLst>
                  <a:gd name="T0" fmla="*/ 146 w 146"/>
                  <a:gd name="T1" fmla="*/ 44 h 44"/>
                  <a:gd name="T2" fmla="*/ 146 w 146"/>
                  <a:gd name="T3" fmla="*/ 44 h 44"/>
                  <a:gd name="T4" fmla="*/ 131 w 146"/>
                  <a:gd name="T5" fmla="*/ 0 h 44"/>
                  <a:gd name="T6" fmla="*/ 131 w 146"/>
                  <a:gd name="T7" fmla="*/ 0 h 44"/>
                  <a:gd name="T8" fmla="*/ 0 w 146"/>
                  <a:gd name="T9" fmla="*/ 44 h 44"/>
                  <a:gd name="T10" fmla="*/ 146 w 146"/>
                  <a:gd name="T11" fmla="*/ 44 h 44"/>
                  <a:gd name="T12" fmla="*/ 146 w 146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44">
                    <a:moveTo>
                      <a:pt x="146" y="44"/>
                    </a:moveTo>
                    <a:lnTo>
                      <a:pt x="146" y="44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0" y="44"/>
                    </a:lnTo>
                    <a:lnTo>
                      <a:pt x="146" y="44"/>
                    </a:lnTo>
                    <a:lnTo>
                      <a:pt x="146" y="44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2" name="Freeform 1053"/>
              <p:cNvSpPr>
                <a:spLocks/>
              </p:cNvSpPr>
              <p:nvPr/>
            </p:nvSpPr>
            <p:spPr bwMode="auto">
              <a:xfrm>
                <a:off x="4826" y="2060"/>
                <a:ext cx="74" cy="22"/>
              </a:xfrm>
              <a:custGeom>
                <a:avLst/>
                <a:gdLst>
                  <a:gd name="T0" fmla="*/ 146 w 146"/>
                  <a:gd name="T1" fmla="*/ 44 h 44"/>
                  <a:gd name="T2" fmla="*/ 146 w 146"/>
                  <a:gd name="T3" fmla="*/ 44 h 44"/>
                  <a:gd name="T4" fmla="*/ 131 w 146"/>
                  <a:gd name="T5" fmla="*/ 0 h 44"/>
                  <a:gd name="T6" fmla="*/ 131 w 146"/>
                  <a:gd name="T7" fmla="*/ 0 h 44"/>
                  <a:gd name="T8" fmla="*/ 0 w 146"/>
                  <a:gd name="T9" fmla="*/ 44 h 44"/>
                  <a:gd name="T10" fmla="*/ 146 w 146"/>
                  <a:gd name="T11" fmla="*/ 44 h 44"/>
                  <a:gd name="T12" fmla="*/ 146 w 146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44">
                    <a:moveTo>
                      <a:pt x="146" y="44"/>
                    </a:moveTo>
                    <a:lnTo>
                      <a:pt x="146" y="44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0" y="44"/>
                    </a:lnTo>
                    <a:lnTo>
                      <a:pt x="146" y="44"/>
                    </a:lnTo>
                    <a:lnTo>
                      <a:pt x="146" y="4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3" name="Freeform 1054"/>
              <p:cNvSpPr>
                <a:spLocks/>
              </p:cNvSpPr>
              <p:nvPr/>
            </p:nvSpPr>
            <p:spPr bwMode="auto">
              <a:xfrm>
                <a:off x="4845" y="2056"/>
                <a:ext cx="22" cy="11"/>
              </a:xfrm>
              <a:custGeom>
                <a:avLst/>
                <a:gdLst>
                  <a:gd name="T0" fmla="*/ 0 w 43"/>
                  <a:gd name="T1" fmla="*/ 22 h 22"/>
                  <a:gd name="T2" fmla="*/ 0 w 43"/>
                  <a:gd name="T3" fmla="*/ 22 h 22"/>
                  <a:gd name="T4" fmla="*/ 43 w 43"/>
                  <a:gd name="T5" fmla="*/ 0 h 22"/>
                  <a:gd name="T6" fmla="*/ 43 w 43"/>
                  <a:gd name="T7" fmla="*/ 0 h 22"/>
                  <a:gd name="T8" fmla="*/ 43 w 43"/>
                  <a:gd name="T9" fmla="*/ 0 h 22"/>
                  <a:gd name="T10" fmla="*/ 0 w 43"/>
                  <a:gd name="T11" fmla="*/ 22 h 22"/>
                  <a:gd name="T12" fmla="*/ 0 w 43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2">
                    <a:moveTo>
                      <a:pt x="0" y="22"/>
                    </a:moveTo>
                    <a:lnTo>
                      <a:pt x="0" y="2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4" name="Freeform 1055"/>
              <p:cNvSpPr>
                <a:spLocks/>
              </p:cNvSpPr>
              <p:nvPr/>
            </p:nvSpPr>
            <p:spPr bwMode="auto">
              <a:xfrm>
                <a:off x="4845" y="2056"/>
                <a:ext cx="22" cy="11"/>
              </a:xfrm>
              <a:custGeom>
                <a:avLst/>
                <a:gdLst>
                  <a:gd name="T0" fmla="*/ 0 w 43"/>
                  <a:gd name="T1" fmla="*/ 22 h 22"/>
                  <a:gd name="T2" fmla="*/ 0 w 43"/>
                  <a:gd name="T3" fmla="*/ 22 h 22"/>
                  <a:gd name="T4" fmla="*/ 43 w 43"/>
                  <a:gd name="T5" fmla="*/ 0 h 22"/>
                  <a:gd name="T6" fmla="*/ 43 w 43"/>
                  <a:gd name="T7" fmla="*/ 0 h 22"/>
                  <a:gd name="T8" fmla="*/ 43 w 43"/>
                  <a:gd name="T9" fmla="*/ 0 h 22"/>
                  <a:gd name="T10" fmla="*/ 0 w 43"/>
                  <a:gd name="T11" fmla="*/ 22 h 22"/>
                  <a:gd name="T12" fmla="*/ 0 w 43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2">
                    <a:moveTo>
                      <a:pt x="0" y="22"/>
                    </a:moveTo>
                    <a:lnTo>
                      <a:pt x="0" y="2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5" name="Freeform 1056"/>
              <p:cNvSpPr>
                <a:spLocks/>
              </p:cNvSpPr>
              <p:nvPr/>
            </p:nvSpPr>
            <p:spPr bwMode="auto">
              <a:xfrm>
                <a:off x="4845" y="2056"/>
                <a:ext cx="22" cy="11"/>
              </a:xfrm>
              <a:custGeom>
                <a:avLst/>
                <a:gdLst>
                  <a:gd name="T0" fmla="*/ 0 w 43"/>
                  <a:gd name="T1" fmla="*/ 22 h 22"/>
                  <a:gd name="T2" fmla="*/ 0 w 43"/>
                  <a:gd name="T3" fmla="*/ 22 h 22"/>
                  <a:gd name="T4" fmla="*/ 0 w 43"/>
                  <a:gd name="T5" fmla="*/ 15 h 22"/>
                  <a:gd name="T6" fmla="*/ 0 w 43"/>
                  <a:gd name="T7" fmla="*/ 15 h 22"/>
                  <a:gd name="T8" fmla="*/ 43 w 43"/>
                  <a:gd name="T9" fmla="*/ 0 h 22"/>
                  <a:gd name="T10" fmla="*/ 0 w 43"/>
                  <a:gd name="T11" fmla="*/ 22 h 22"/>
                  <a:gd name="T12" fmla="*/ 0 w 43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2">
                    <a:moveTo>
                      <a:pt x="0" y="22"/>
                    </a:moveTo>
                    <a:lnTo>
                      <a:pt x="0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3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6" name="Freeform 1057"/>
              <p:cNvSpPr>
                <a:spLocks/>
              </p:cNvSpPr>
              <p:nvPr/>
            </p:nvSpPr>
            <p:spPr bwMode="auto">
              <a:xfrm>
                <a:off x="4845" y="2056"/>
                <a:ext cx="22" cy="11"/>
              </a:xfrm>
              <a:custGeom>
                <a:avLst/>
                <a:gdLst>
                  <a:gd name="T0" fmla="*/ 0 w 43"/>
                  <a:gd name="T1" fmla="*/ 22 h 22"/>
                  <a:gd name="T2" fmla="*/ 0 w 43"/>
                  <a:gd name="T3" fmla="*/ 22 h 22"/>
                  <a:gd name="T4" fmla="*/ 0 w 43"/>
                  <a:gd name="T5" fmla="*/ 15 h 22"/>
                  <a:gd name="T6" fmla="*/ 0 w 43"/>
                  <a:gd name="T7" fmla="*/ 15 h 22"/>
                  <a:gd name="T8" fmla="*/ 43 w 43"/>
                  <a:gd name="T9" fmla="*/ 0 h 22"/>
                  <a:gd name="T10" fmla="*/ 0 w 43"/>
                  <a:gd name="T11" fmla="*/ 22 h 22"/>
                  <a:gd name="T12" fmla="*/ 0 w 43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2">
                    <a:moveTo>
                      <a:pt x="0" y="22"/>
                    </a:moveTo>
                    <a:lnTo>
                      <a:pt x="0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3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7" name="Freeform 1058"/>
              <p:cNvSpPr>
                <a:spLocks/>
              </p:cNvSpPr>
              <p:nvPr/>
            </p:nvSpPr>
            <p:spPr bwMode="auto">
              <a:xfrm>
                <a:off x="4845" y="2056"/>
                <a:ext cx="22" cy="11"/>
              </a:xfrm>
              <a:custGeom>
                <a:avLst/>
                <a:gdLst>
                  <a:gd name="T0" fmla="*/ 0 w 43"/>
                  <a:gd name="T1" fmla="*/ 22 h 22"/>
                  <a:gd name="T2" fmla="*/ 0 w 43"/>
                  <a:gd name="T3" fmla="*/ 22 h 22"/>
                  <a:gd name="T4" fmla="*/ 43 w 43"/>
                  <a:gd name="T5" fmla="*/ 0 h 22"/>
                  <a:gd name="T6" fmla="*/ 43 w 43"/>
                  <a:gd name="T7" fmla="*/ 0 h 22"/>
                  <a:gd name="T8" fmla="*/ 43 w 43"/>
                  <a:gd name="T9" fmla="*/ 0 h 22"/>
                  <a:gd name="T10" fmla="*/ 0 w 43"/>
                  <a:gd name="T11" fmla="*/ 22 h 22"/>
                  <a:gd name="T12" fmla="*/ 0 w 43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2">
                    <a:moveTo>
                      <a:pt x="0" y="22"/>
                    </a:moveTo>
                    <a:lnTo>
                      <a:pt x="0" y="2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8" name="Freeform 1059"/>
              <p:cNvSpPr>
                <a:spLocks/>
              </p:cNvSpPr>
              <p:nvPr/>
            </p:nvSpPr>
            <p:spPr bwMode="auto">
              <a:xfrm>
                <a:off x="4845" y="2056"/>
                <a:ext cx="22" cy="11"/>
              </a:xfrm>
              <a:custGeom>
                <a:avLst/>
                <a:gdLst>
                  <a:gd name="T0" fmla="*/ 0 w 43"/>
                  <a:gd name="T1" fmla="*/ 22 h 22"/>
                  <a:gd name="T2" fmla="*/ 0 w 43"/>
                  <a:gd name="T3" fmla="*/ 22 h 22"/>
                  <a:gd name="T4" fmla="*/ 43 w 43"/>
                  <a:gd name="T5" fmla="*/ 0 h 22"/>
                  <a:gd name="T6" fmla="*/ 43 w 43"/>
                  <a:gd name="T7" fmla="*/ 0 h 22"/>
                  <a:gd name="T8" fmla="*/ 43 w 43"/>
                  <a:gd name="T9" fmla="*/ 0 h 22"/>
                  <a:gd name="T10" fmla="*/ 0 w 43"/>
                  <a:gd name="T11" fmla="*/ 22 h 22"/>
                  <a:gd name="T12" fmla="*/ 0 w 43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2">
                    <a:moveTo>
                      <a:pt x="0" y="22"/>
                    </a:moveTo>
                    <a:lnTo>
                      <a:pt x="0" y="2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9" name="Freeform 1060"/>
              <p:cNvSpPr>
                <a:spLocks/>
              </p:cNvSpPr>
              <p:nvPr/>
            </p:nvSpPr>
            <p:spPr bwMode="auto">
              <a:xfrm>
                <a:off x="4845" y="2056"/>
                <a:ext cx="22" cy="11"/>
              </a:xfrm>
              <a:custGeom>
                <a:avLst/>
                <a:gdLst>
                  <a:gd name="T0" fmla="*/ 0 w 43"/>
                  <a:gd name="T1" fmla="*/ 22 h 22"/>
                  <a:gd name="T2" fmla="*/ 0 w 43"/>
                  <a:gd name="T3" fmla="*/ 22 h 22"/>
                  <a:gd name="T4" fmla="*/ 0 w 43"/>
                  <a:gd name="T5" fmla="*/ 15 h 22"/>
                  <a:gd name="T6" fmla="*/ 0 w 43"/>
                  <a:gd name="T7" fmla="*/ 15 h 22"/>
                  <a:gd name="T8" fmla="*/ 43 w 43"/>
                  <a:gd name="T9" fmla="*/ 0 h 22"/>
                  <a:gd name="T10" fmla="*/ 0 w 43"/>
                  <a:gd name="T11" fmla="*/ 22 h 22"/>
                  <a:gd name="T12" fmla="*/ 0 w 43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2">
                    <a:moveTo>
                      <a:pt x="0" y="22"/>
                    </a:moveTo>
                    <a:lnTo>
                      <a:pt x="0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3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0" name="Freeform 1061"/>
              <p:cNvSpPr>
                <a:spLocks/>
              </p:cNvSpPr>
              <p:nvPr/>
            </p:nvSpPr>
            <p:spPr bwMode="auto">
              <a:xfrm>
                <a:off x="4845" y="2056"/>
                <a:ext cx="22" cy="11"/>
              </a:xfrm>
              <a:custGeom>
                <a:avLst/>
                <a:gdLst>
                  <a:gd name="T0" fmla="*/ 0 w 43"/>
                  <a:gd name="T1" fmla="*/ 22 h 22"/>
                  <a:gd name="T2" fmla="*/ 0 w 43"/>
                  <a:gd name="T3" fmla="*/ 22 h 22"/>
                  <a:gd name="T4" fmla="*/ 0 w 43"/>
                  <a:gd name="T5" fmla="*/ 15 h 22"/>
                  <a:gd name="T6" fmla="*/ 0 w 43"/>
                  <a:gd name="T7" fmla="*/ 15 h 22"/>
                  <a:gd name="T8" fmla="*/ 43 w 43"/>
                  <a:gd name="T9" fmla="*/ 0 h 22"/>
                  <a:gd name="T10" fmla="*/ 0 w 43"/>
                  <a:gd name="T11" fmla="*/ 22 h 22"/>
                  <a:gd name="T12" fmla="*/ 0 w 43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2">
                    <a:moveTo>
                      <a:pt x="0" y="22"/>
                    </a:moveTo>
                    <a:lnTo>
                      <a:pt x="0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3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1" name="Freeform 1062"/>
              <p:cNvSpPr>
                <a:spLocks/>
              </p:cNvSpPr>
              <p:nvPr/>
            </p:nvSpPr>
            <p:spPr bwMode="auto">
              <a:xfrm>
                <a:off x="4838" y="2022"/>
                <a:ext cx="25" cy="30"/>
              </a:xfrm>
              <a:custGeom>
                <a:avLst/>
                <a:gdLst>
                  <a:gd name="T0" fmla="*/ 0 w 51"/>
                  <a:gd name="T1" fmla="*/ 59 h 59"/>
                  <a:gd name="T2" fmla="*/ 0 w 51"/>
                  <a:gd name="T3" fmla="*/ 59 h 59"/>
                  <a:gd name="T4" fmla="*/ 37 w 51"/>
                  <a:gd name="T5" fmla="*/ 0 h 59"/>
                  <a:gd name="T6" fmla="*/ 37 w 51"/>
                  <a:gd name="T7" fmla="*/ 0 h 59"/>
                  <a:gd name="T8" fmla="*/ 51 w 51"/>
                  <a:gd name="T9" fmla="*/ 37 h 59"/>
                  <a:gd name="T10" fmla="*/ 0 w 51"/>
                  <a:gd name="T11" fmla="*/ 59 h 59"/>
                  <a:gd name="T12" fmla="*/ 0 w 51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59">
                    <a:moveTo>
                      <a:pt x="0" y="59"/>
                    </a:moveTo>
                    <a:lnTo>
                      <a:pt x="0" y="59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51" y="37"/>
                    </a:lnTo>
                    <a:lnTo>
                      <a:pt x="0" y="5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2" name="Freeform 1063"/>
              <p:cNvSpPr>
                <a:spLocks/>
              </p:cNvSpPr>
              <p:nvPr/>
            </p:nvSpPr>
            <p:spPr bwMode="auto">
              <a:xfrm>
                <a:off x="4838" y="2022"/>
                <a:ext cx="25" cy="30"/>
              </a:xfrm>
              <a:custGeom>
                <a:avLst/>
                <a:gdLst>
                  <a:gd name="T0" fmla="*/ 0 w 51"/>
                  <a:gd name="T1" fmla="*/ 59 h 59"/>
                  <a:gd name="T2" fmla="*/ 0 w 51"/>
                  <a:gd name="T3" fmla="*/ 59 h 59"/>
                  <a:gd name="T4" fmla="*/ 37 w 51"/>
                  <a:gd name="T5" fmla="*/ 0 h 59"/>
                  <a:gd name="T6" fmla="*/ 37 w 51"/>
                  <a:gd name="T7" fmla="*/ 0 h 59"/>
                  <a:gd name="T8" fmla="*/ 51 w 51"/>
                  <a:gd name="T9" fmla="*/ 37 h 59"/>
                  <a:gd name="T10" fmla="*/ 0 w 51"/>
                  <a:gd name="T11" fmla="*/ 59 h 59"/>
                  <a:gd name="T12" fmla="*/ 0 w 51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59">
                    <a:moveTo>
                      <a:pt x="0" y="59"/>
                    </a:moveTo>
                    <a:lnTo>
                      <a:pt x="0" y="59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51" y="37"/>
                    </a:lnTo>
                    <a:lnTo>
                      <a:pt x="0" y="59"/>
                    </a:lnTo>
                    <a:lnTo>
                      <a:pt x="0" y="5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3" name="Freeform 1064"/>
              <p:cNvSpPr>
                <a:spLocks/>
              </p:cNvSpPr>
              <p:nvPr/>
            </p:nvSpPr>
            <p:spPr bwMode="auto">
              <a:xfrm>
                <a:off x="4830" y="2022"/>
                <a:ext cx="26" cy="30"/>
              </a:xfrm>
              <a:custGeom>
                <a:avLst/>
                <a:gdLst>
                  <a:gd name="T0" fmla="*/ 15 w 52"/>
                  <a:gd name="T1" fmla="*/ 59 h 59"/>
                  <a:gd name="T2" fmla="*/ 15 w 52"/>
                  <a:gd name="T3" fmla="*/ 59 h 59"/>
                  <a:gd name="T4" fmla="*/ 0 w 52"/>
                  <a:gd name="T5" fmla="*/ 22 h 59"/>
                  <a:gd name="T6" fmla="*/ 0 w 52"/>
                  <a:gd name="T7" fmla="*/ 22 h 59"/>
                  <a:gd name="T8" fmla="*/ 52 w 52"/>
                  <a:gd name="T9" fmla="*/ 0 h 59"/>
                  <a:gd name="T10" fmla="*/ 15 w 52"/>
                  <a:gd name="T11" fmla="*/ 59 h 59"/>
                  <a:gd name="T12" fmla="*/ 15 w 5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59">
                    <a:moveTo>
                      <a:pt x="15" y="59"/>
                    </a:moveTo>
                    <a:lnTo>
                      <a:pt x="15" y="59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52" y="0"/>
                    </a:lnTo>
                    <a:lnTo>
                      <a:pt x="15" y="59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4" name="Freeform 1065"/>
              <p:cNvSpPr>
                <a:spLocks/>
              </p:cNvSpPr>
              <p:nvPr/>
            </p:nvSpPr>
            <p:spPr bwMode="auto">
              <a:xfrm>
                <a:off x="4830" y="2022"/>
                <a:ext cx="26" cy="30"/>
              </a:xfrm>
              <a:custGeom>
                <a:avLst/>
                <a:gdLst>
                  <a:gd name="T0" fmla="*/ 15 w 52"/>
                  <a:gd name="T1" fmla="*/ 59 h 59"/>
                  <a:gd name="T2" fmla="*/ 15 w 52"/>
                  <a:gd name="T3" fmla="*/ 59 h 59"/>
                  <a:gd name="T4" fmla="*/ 0 w 52"/>
                  <a:gd name="T5" fmla="*/ 22 h 59"/>
                  <a:gd name="T6" fmla="*/ 0 w 52"/>
                  <a:gd name="T7" fmla="*/ 22 h 59"/>
                  <a:gd name="T8" fmla="*/ 52 w 52"/>
                  <a:gd name="T9" fmla="*/ 0 h 59"/>
                  <a:gd name="T10" fmla="*/ 15 w 52"/>
                  <a:gd name="T11" fmla="*/ 59 h 59"/>
                  <a:gd name="T12" fmla="*/ 15 w 5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59">
                    <a:moveTo>
                      <a:pt x="15" y="59"/>
                    </a:moveTo>
                    <a:lnTo>
                      <a:pt x="15" y="59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52" y="0"/>
                    </a:lnTo>
                    <a:lnTo>
                      <a:pt x="15" y="59"/>
                    </a:lnTo>
                    <a:lnTo>
                      <a:pt x="15" y="5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5" name="Freeform 1066"/>
              <p:cNvSpPr>
                <a:spLocks/>
              </p:cNvSpPr>
              <p:nvPr/>
            </p:nvSpPr>
            <p:spPr bwMode="auto">
              <a:xfrm>
                <a:off x="4830" y="2014"/>
                <a:ext cx="19" cy="11"/>
              </a:xfrm>
              <a:custGeom>
                <a:avLst/>
                <a:gdLst>
                  <a:gd name="T0" fmla="*/ 0 w 37"/>
                  <a:gd name="T1" fmla="*/ 22 h 22"/>
                  <a:gd name="T2" fmla="*/ 0 w 37"/>
                  <a:gd name="T3" fmla="*/ 22 h 22"/>
                  <a:gd name="T4" fmla="*/ 37 w 37"/>
                  <a:gd name="T5" fmla="*/ 0 h 22"/>
                  <a:gd name="T6" fmla="*/ 37 w 37"/>
                  <a:gd name="T7" fmla="*/ 0 h 22"/>
                  <a:gd name="T8" fmla="*/ 37 w 37"/>
                  <a:gd name="T9" fmla="*/ 0 h 22"/>
                  <a:gd name="T10" fmla="*/ 0 w 37"/>
                  <a:gd name="T11" fmla="*/ 22 h 22"/>
                  <a:gd name="T12" fmla="*/ 0 w 37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2">
                    <a:moveTo>
                      <a:pt x="0" y="22"/>
                    </a:moveTo>
                    <a:lnTo>
                      <a:pt x="0" y="22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6" name="Freeform 1067"/>
              <p:cNvSpPr>
                <a:spLocks/>
              </p:cNvSpPr>
              <p:nvPr/>
            </p:nvSpPr>
            <p:spPr bwMode="auto">
              <a:xfrm>
                <a:off x="4830" y="2014"/>
                <a:ext cx="19" cy="11"/>
              </a:xfrm>
              <a:custGeom>
                <a:avLst/>
                <a:gdLst>
                  <a:gd name="T0" fmla="*/ 0 w 37"/>
                  <a:gd name="T1" fmla="*/ 22 h 22"/>
                  <a:gd name="T2" fmla="*/ 0 w 37"/>
                  <a:gd name="T3" fmla="*/ 22 h 22"/>
                  <a:gd name="T4" fmla="*/ 37 w 37"/>
                  <a:gd name="T5" fmla="*/ 0 h 22"/>
                  <a:gd name="T6" fmla="*/ 37 w 37"/>
                  <a:gd name="T7" fmla="*/ 0 h 22"/>
                  <a:gd name="T8" fmla="*/ 37 w 37"/>
                  <a:gd name="T9" fmla="*/ 0 h 22"/>
                  <a:gd name="T10" fmla="*/ 0 w 37"/>
                  <a:gd name="T11" fmla="*/ 22 h 22"/>
                  <a:gd name="T12" fmla="*/ 0 w 37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2">
                    <a:moveTo>
                      <a:pt x="0" y="22"/>
                    </a:moveTo>
                    <a:lnTo>
                      <a:pt x="0" y="22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7" name="Freeform 1068"/>
              <p:cNvSpPr>
                <a:spLocks/>
              </p:cNvSpPr>
              <p:nvPr/>
            </p:nvSpPr>
            <p:spPr bwMode="auto">
              <a:xfrm>
                <a:off x="4826" y="2014"/>
                <a:ext cx="23" cy="11"/>
              </a:xfrm>
              <a:custGeom>
                <a:avLst/>
                <a:gdLst>
                  <a:gd name="T0" fmla="*/ 7 w 44"/>
                  <a:gd name="T1" fmla="*/ 22 h 22"/>
                  <a:gd name="T2" fmla="*/ 7 w 44"/>
                  <a:gd name="T3" fmla="*/ 22 h 22"/>
                  <a:gd name="T4" fmla="*/ 0 w 44"/>
                  <a:gd name="T5" fmla="*/ 15 h 22"/>
                  <a:gd name="T6" fmla="*/ 0 w 44"/>
                  <a:gd name="T7" fmla="*/ 15 h 22"/>
                  <a:gd name="T8" fmla="*/ 44 w 44"/>
                  <a:gd name="T9" fmla="*/ 0 h 22"/>
                  <a:gd name="T10" fmla="*/ 7 w 44"/>
                  <a:gd name="T11" fmla="*/ 22 h 22"/>
                  <a:gd name="T12" fmla="*/ 7 w 44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7" y="22"/>
                    </a:moveTo>
                    <a:lnTo>
                      <a:pt x="7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4" y="0"/>
                    </a:lnTo>
                    <a:lnTo>
                      <a:pt x="7" y="22"/>
                    </a:lnTo>
                    <a:lnTo>
                      <a:pt x="7" y="22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8" name="Freeform 1069"/>
              <p:cNvSpPr>
                <a:spLocks/>
              </p:cNvSpPr>
              <p:nvPr/>
            </p:nvSpPr>
            <p:spPr bwMode="auto">
              <a:xfrm>
                <a:off x="4826" y="2014"/>
                <a:ext cx="23" cy="11"/>
              </a:xfrm>
              <a:custGeom>
                <a:avLst/>
                <a:gdLst>
                  <a:gd name="T0" fmla="*/ 7 w 44"/>
                  <a:gd name="T1" fmla="*/ 22 h 22"/>
                  <a:gd name="T2" fmla="*/ 7 w 44"/>
                  <a:gd name="T3" fmla="*/ 22 h 22"/>
                  <a:gd name="T4" fmla="*/ 0 w 44"/>
                  <a:gd name="T5" fmla="*/ 15 h 22"/>
                  <a:gd name="T6" fmla="*/ 0 w 44"/>
                  <a:gd name="T7" fmla="*/ 15 h 22"/>
                  <a:gd name="T8" fmla="*/ 44 w 44"/>
                  <a:gd name="T9" fmla="*/ 0 h 22"/>
                  <a:gd name="T10" fmla="*/ 7 w 44"/>
                  <a:gd name="T11" fmla="*/ 22 h 22"/>
                  <a:gd name="T12" fmla="*/ 7 w 44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7" y="22"/>
                    </a:moveTo>
                    <a:lnTo>
                      <a:pt x="7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4" y="0"/>
                    </a:lnTo>
                    <a:lnTo>
                      <a:pt x="7" y="22"/>
                    </a:lnTo>
                    <a:lnTo>
                      <a:pt x="7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9" name="Freeform 1070"/>
              <p:cNvSpPr>
                <a:spLocks/>
              </p:cNvSpPr>
              <p:nvPr/>
            </p:nvSpPr>
            <p:spPr bwMode="auto">
              <a:xfrm>
                <a:off x="4830" y="2014"/>
                <a:ext cx="19" cy="11"/>
              </a:xfrm>
              <a:custGeom>
                <a:avLst/>
                <a:gdLst>
                  <a:gd name="T0" fmla="*/ 0 w 37"/>
                  <a:gd name="T1" fmla="*/ 22 h 22"/>
                  <a:gd name="T2" fmla="*/ 0 w 37"/>
                  <a:gd name="T3" fmla="*/ 22 h 22"/>
                  <a:gd name="T4" fmla="*/ 37 w 37"/>
                  <a:gd name="T5" fmla="*/ 0 h 22"/>
                  <a:gd name="T6" fmla="*/ 37 w 37"/>
                  <a:gd name="T7" fmla="*/ 0 h 22"/>
                  <a:gd name="T8" fmla="*/ 37 w 37"/>
                  <a:gd name="T9" fmla="*/ 0 h 22"/>
                  <a:gd name="T10" fmla="*/ 0 w 37"/>
                  <a:gd name="T11" fmla="*/ 22 h 22"/>
                  <a:gd name="T12" fmla="*/ 0 w 37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2">
                    <a:moveTo>
                      <a:pt x="0" y="22"/>
                    </a:moveTo>
                    <a:lnTo>
                      <a:pt x="0" y="22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0" name="Freeform 1071"/>
              <p:cNvSpPr>
                <a:spLocks/>
              </p:cNvSpPr>
              <p:nvPr/>
            </p:nvSpPr>
            <p:spPr bwMode="auto">
              <a:xfrm>
                <a:off x="4830" y="2014"/>
                <a:ext cx="19" cy="11"/>
              </a:xfrm>
              <a:custGeom>
                <a:avLst/>
                <a:gdLst>
                  <a:gd name="T0" fmla="*/ 0 w 37"/>
                  <a:gd name="T1" fmla="*/ 22 h 22"/>
                  <a:gd name="T2" fmla="*/ 0 w 37"/>
                  <a:gd name="T3" fmla="*/ 22 h 22"/>
                  <a:gd name="T4" fmla="*/ 37 w 37"/>
                  <a:gd name="T5" fmla="*/ 0 h 22"/>
                  <a:gd name="T6" fmla="*/ 37 w 37"/>
                  <a:gd name="T7" fmla="*/ 0 h 22"/>
                  <a:gd name="T8" fmla="*/ 37 w 37"/>
                  <a:gd name="T9" fmla="*/ 0 h 22"/>
                  <a:gd name="T10" fmla="*/ 0 w 37"/>
                  <a:gd name="T11" fmla="*/ 22 h 22"/>
                  <a:gd name="T12" fmla="*/ 0 w 37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2">
                    <a:moveTo>
                      <a:pt x="0" y="22"/>
                    </a:moveTo>
                    <a:lnTo>
                      <a:pt x="0" y="22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1" name="Freeform 1072"/>
              <p:cNvSpPr>
                <a:spLocks/>
              </p:cNvSpPr>
              <p:nvPr/>
            </p:nvSpPr>
            <p:spPr bwMode="auto">
              <a:xfrm>
                <a:off x="4826" y="2014"/>
                <a:ext cx="23" cy="11"/>
              </a:xfrm>
              <a:custGeom>
                <a:avLst/>
                <a:gdLst>
                  <a:gd name="T0" fmla="*/ 7 w 44"/>
                  <a:gd name="T1" fmla="*/ 22 h 22"/>
                  <a:gd name="T2" fmla="*/ 7 w 44"/>
                  <a:gd name="T3" fmla="*/ 22 h 22"/>
                  <a:gd name="T4" fmla="*/ 0 w 44"/>
                  <a:gd name="T5" fmla="*/ 15 h 22"/>
                  <a:gd name="T6" fmla="*/ 0 w 44"/>
                  <a:gd name="T7" fmla="*/ 15 h 22"/>
                  <a:gd name="T8" fmla="*/ 44 w 44"/>
                  <a:gd name="T9" fmla="*/ 0 h 22"/>
                  <a:gd name="T10" fmla="*/ 7 w 44"/>
                  <a:gd name="T11" fmla="*/ 22 h 22"/>
                  <a:gd name="T12" fmla="*/ 7 w 44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7" y="22"/>
                    </a:moveTo>
                    <a:lnTo>
                      <a:pt x="7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4" y="0"/>
                    </a:lnTo>
                    <a:lnTo>
                      <a:pt x="7" y="22"/>
                    </a:lnTo>
                    <a:lnTo>
                      <a:pt x="7" y="22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2" name="Freeform 1073"/>
              <p:cNvSpPr>
                <a:spLocks/>
              </p:cNvSpPr>
              <p:nvPr/>
            </p:nvSpPr>
            <p:spPr bwMode="auto">
              <a:xfrm>
                <a:off x="4826" y="2014"/>
                <a:ext cx="23" cy="11"/>
              </a:xfrm>
              <a:custGeom>
                <a:avLst/>
                <a:gdLst>
                  <a:gd name="T0" fmla="*/ 7 w 44"/>
                  <a:gd name="T1" fmla="*/ 22 h 22"/>
                  <a:gd name="T2" fmla="*/ 7 w 44"/>
                  <a:gd name="T3" fmla="*/ 22 h 22"/>
                  <a:gd name="T4" fmla="*/ 0 w 44"/>
                  <a:gd name="T5" fmla="*/ 15 h 22"/>
                  <a:gd name="T6" fmla="*/ 0 w 44"/>
                  <a:gd name="T7" fmla="*/ 15 h 22"/>
                  <a:gd name="T8" fmla="*/ 44 w 44"/>
                  <a:gd name="T9" fmla="*/ 0 h 22"/>
                  <a:gd name="T10" fmla="*/ 7 w 44"/>
                  <a:gd name="T11" fmla="*/ 22 h 22"/>
                  <a:gd name="T12" fmla="*/ 7 w 44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7" y="22"/>
                    </a:moveTo>
                    <a:lnTo>
                      <a:pt x="7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4" y="0"/>
                    </a:lnTo>
                    <a:lnTo>
                      <a:pt x="7" y="22"/>
                    </a:lnTo>
                    <a:lnTo>
                      <a:pt x="7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3" name="Freeform 1074"/>
              <p:cNvSpPr>
                <a:spLocks/>
              </p:cNvSpPr>
              <p:nvPr/>
            </p:nvSpPr>
            <p:spPr bwMode="auto">
              <a:xfrm>
                <a:off x="4823" y="1995"/>
                <a:ext cx="26" cy="19"/>
              </a:xfrm>
              <a:custGeom>
                <a:avLst/>
                <a:gdLst>
                  <a:gd name="T0" fmla="*/ 0 w 51"/>
                  <a:gd name="T1" fmla="*/ 38 h 38"/>
                  <a:gd name="T2" fmla="*/ 0 w 51"/>
                  <a:gd name="T3" fmla="*/ 38 h 38"/>
                  <a:gd name="T4" fmla="*/ 44 w 51"/>
                  <a:gd name="T5" fmla="*/ 0 h 38"/>
                  <a:gd name="T6" fmla="*/ 44 w 51"/>
                  <a:gd name="T7" fmla="*/ 0 h 38"/>
                  <a:gd name="T8" fmla="*/ 51 w 51"/>
                  <a:gd name="T9" fmla="*/ 23 h 38"/>
                  <a:gd name="T10" fmla="*/ 0 w 51"/>
                  <a:gd name="T11" fmla="*/ 38 h 38"/>
                  <a:gd name="T12" fmla="*/ 0 w 51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8">
                    <a:moveTo>
                      <a:pt x="0" y="38"/>
                    </a:moveTo>
                    <a:lnTo>
                      <a:pt x="0" y="38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1" y="23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4" name="Freeform 1075"/>
              <p:cNvSpPr>
                <a:spLocks/>
              </p:cNvSpPr>
              <p:nvPr/>
            </p:nvSpPr>
            <p:spPr bwMode="auto">
              <a:xfrm>
                <a:off x="4823" y="1995"/>
                <a:ext cx="26" cy="19"/>
              </a:xfrm>
              <a:custGeom>
                <a:avLst/>
                <a:gdLst>
                  <a:gd name="T0" fmla="*/ 0 w 51"/>
                  <a:gd name="T1" fmla="*/ 38 h 38"/>
                  <a:gd name="T2" fmla="*/ 0 w 51"/>
                  <a:gd name="T3" fmla="*/ 38 h 38"/>
                  <a:gd name="T4" fmla="*/ 44 w 51"/>
                  <a:gd name="T5" fmla="*/ 0 h 38"/>
                  <a:gd name="T6" fmla="*/ 44 w 51"/>
                  <a:gd name="T7" fmla="*/ 0 h 38"/>
                  <a:gd name="T8" fmla="*/ 51 w 51"/>
                  <a:gd name="T9" fmla="*/ 23 h 38"/>
                  <a:gd name="T10" fmla="*/ 0 w 51"/>
                  <a:gd name="T11" fmla="*/ 38 h 38"/>
                  <a:gd name="T12" fmla="*/ 0 w 51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8">
                    <a:moveTo>
                      <a:pt x="0" y="38"/>
                    </a:moveTo>
                    <a:lnTo>
                      <a:pt x="0" y="38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1" y="23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5" name="Freeform 1076"/>
              <p:cNvSpPr>
                <a:spLocks/>
              </p:cNvSpPr>
              <p:nvPr/>
            </p:nvSpPr>
            <p:spPr bwMode="auto">
              <a:xfrm>
                <a:off x="4819" y="1995"/>
                <a:ext cx="26" cy="19"/>
              </a:xfrm>
              <a:custGeom>
                <a:avLst/>
                <a:gdLst>
                  <a:gd name="T0" fmla="*/ 8 w 52"/>
                  <a:gd name="T1" fmla="*/ 38 h 38"/>
                  <a:gd name="T2" fmla="*/ 8 w 52"/>
                  <a:gd name="T3" fmla="*/ 38 h 38"/>
                  <a:gd name="T4" fmla="*/ 0 w 52"/>
                  <a:gd name="T5" fmla="*/ 23 h 38"/>
                  <a:gd name="T6" fmla="*/ 0 w 52"/>
                  <a:gd name="T7" fmla="*/ 23 h 38"/>
                  <a:gd name="T8" fmla="*/ 52 w 52"/>
                  <a:gd name="T9" fmla="*/ 0 h 38"/>
                  <a:gd name="T10" fmla="*/ 8 w 52"/>
                  <a:gd name="T11" fmla="*/ 38 h 38"/>
                  <a:gd name="T12" fmla="*/ 8 w 52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38">
                    <a:moveTo>
                      <a:pt x="8" y="38"/>
                    </a:moveTo>
                    <a:lnTo>
                      <a:pt x="8" y="38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52" y="0"/>
                    </a:lnTo>
                    <a:lnTo>
                      <a:pt x="8" y="38"/>
                    </a:lnTo>
                    <a:lnTo>
                      <a:pt x="8" y="38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6" name="Freeform 1077"/>
              <p:cNvSpPr>
                <a:spLocks/>
              </p:cNvSpPr>
              <p:nvPr/>
            </p:nvSpPr>
            <p:spPr bwMode="auto">
              <a:xfrm>
                <a:off x="4819" y="1995"/>
                <a:ext cx="26" cy="19"/>
              </a:xfrm>
              <a:custGeom>
                <a:avLst/>
                <a:gdLst>
                  <a:gd name="T0" fmla="*/ 8 w 52"/>
                  <a:gd name="T1" fmla="*/ 38 h 38"/>
                  <a:gd name="T2" fmla="*/ 8 w 52"/>
                  <a:gd name="T3" fmla="*/ 38 h 38"/>
                  <a:gd name="T4" fmla="*/ 0 w 52"/>
                  <a:gd name="T5" fmla="*/ 23 h 38"/>
                  <a:gd name="T6" fmla="*/ 0 w 52"/>
                  <a:gd name="T7" fmla="*/ 23 h 38"/>
                  <a:gd name="T8" fmla="*/ 52 w 52"/>
                  <a:gd name="T9" fmla="*/ 0 h 38"/>
                  <a:gd name="T10" fmla="*/ 8 w 52"/>
                  <a:gd name="T11" fmla="*/ 38 h 38"/>
                  <a:gd name="T12" fmla="*/ 8 w 52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38">
                    <a:moveTo>
                      <a:pt x="8" y="38"/>
                    </a:moveTo>
                    <a:lnTo>
                      <a:pt x="8" y="38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52" y="0"/>
                    </a:lnTo>
                    <a:lnTo>
                      <a:pt x="8" y="38"/>
                    </a:lnTo>
                    <a:lnTo>
                      <a:pt x="8" y="3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7" name="Freeform 1078"/>
              <p:cNvSpPr>
                <a:spLocks/>
              </p:cNvSpPr>
              <p:nvPr/>
            </p:nvSpPr>
            <p:spPr bwMode="auto">
              <a:xfrm>
                <a:off x="4760" y="1849"/>
                <a:ext cx="26" cy="18"/>
              </a:xfrm>
              <a:custGeom>
                <a:avLst/>
                <a:gdLst>
                  <a:gd name="T0" fmla="*/ 0 w 51"/>
                  <a:gd name="T1" fmla="*/ 37 h 37"/>
                  <a:gd name="T2" fmla="*/ 0 w 51"/>
                  <a:gd name="T3" fmla="*/ 37 h 37"/>
                  <a:gd name="T4" fmla="*/ 44 w 51"/>
                  <a:gd name="T5" fmla="*/ 0 h 37"/>
                  <a:gd name="T6" fmla="*/ 44 w 51"/>
                  <a:gd name="T7" fmla="*/ 0 h 37"/>
                  <a:gd name="T8" fmla="*/ 51 w 51"/>
                  <a:gd name="T9" fmla="*/ 14 h 37"/>
                  <a:gd name="T10" fmla="*/ 0 w 51"/>
                  <a:gd name="T11" fmla="*/ 37 h 37"/>
                  <a:gd name="T12" fmla="*/ 0 w 51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7">
                    <a:moveTo>
                      <a:pt x="0" y="37"/>
                    </a:moveTo>
                    <a:lnTo>
                      <a:pt x="0" y="37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1" y="14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8" name="Freeform 1079"/>
              <p:cNvSpPr>
                <a:spLocks/>
              </p:cNvSpPr>
              <p:nvPr/>
            </p:nvSpPr>
            <p:spPr bwMode="auto">
              <a:xfrm>
                <a:off x="4760" y="1849"/>
                <a:ext cx="26" cy="18"/>
              </a:xfrm>
              <a:custGeom>
                <a:avLst/>
                <a:gdLst>
                  <a:gd name="T0" fmla="*/ 0 w 51"/>
                  <a:gd name="T1" fmla="*/ 37 h 37"/>
                  <a:gd name="T2" fmla="*/ 0 w 51"/>
                  <a:gd name="T3" fmla="*/ 37 h 37"/>
                  <a:gd name="T4" fmla="*/ 44 w 51"/>
                  <a:gd name="T5" fmla="*/ 0 h 37"/>
                  <a:gd name="T6" fmla="*/ 44 w 51"/>
                  <a:gd name="T7" fmla="*/ 0 h 37"/>
                  <a:gd name="T8" fmla="*/ 51 w 51"/>
                  <a:gd name="T9" fmla="*/ 14 h 37"/>
                  <a:gd name="T10" fmla="*/ 0 w 51"/>
                  <a:gd name="T11" fmla="*/ 37 h 37"/>
                  <a:gd name="T12" fmla="*/ 0 w 51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7">
                    <a:moveTo>
                      <a:pt x="0" y="37"/>
                    </a:moveTo>
                    <a:lnTo>
                      <a:pt x="0" y="37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1" y="14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9" name="Freeform 1080"/>
              <p:cNvSpPr>
                <a:spLocks/>
              </p:cNvSpPr>
              <p:nvPr/>
            </p:nvSpPr>
            <p:spPr bwMode="auto">
              <a:xfrm>
                <a:off x="4756" y="1849"/>
                <a:ext cx="26" cy="18"/>
              </a:xfrm>
              <a:custGeom>
                <a:avLst/>
                <a:gdLst>
                  <a:gd name="T0" fmla="*/ 7 w 51"/>
                  <a:gd name="T1" fmla="*/ 37 h 37"/>
                  <a:gd name="T2" fmla="*/ 7 w 51"/>
                  <a:gd name="T3" fmla="*/ 37 h 37"/>
                  <a:gd name="T4" fmla="*/ 0 w 51"/>
                  <a:gd name="T5" fmla="*/ 22 h 37"/>
                  <a:gd name="T6" fmla="*/ 0 w 51"/>
                  <a:gd name="T7" fmla="*/ 22 h 37"/>
                  <a:gd name="T8" fmla="*/ 51 w 51"/>
                  <a:gd name="T9" fmla="*/ 0 h 37"/>
                  <a:gd name="T10" fmla="*/ 7 w 51"/>
                  <a:gd name="T11" fmla="*/ 37 h 37"/>
                  <a:gd name="T12" fmla="*/ 7 w 51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7">
                    <a:moveTo>
                      <a:pt x="7" y="37"/>
                    </a:moveTo>
                    <a:lnTo>
                      <a:pt x="7" y="37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51" y="0"/>
                    </a:lnTo>
                    <a:lnTo>
                      <a:pt x="7" y="37"/>
                    </a:lnTo>
                    <a:lnTo>
                      <a:pt x="7" y="37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0" name="Freeform 1081"/>
              <p:cNvSpPr>
                <a:spLocks/>
              </p:cNvSpPr>
              <p:nvPr/>
            </p:nvSpPr>
            <p:spPr bwMode="auto">
              <a:xfrm>
                <a:off x="4756" y="1849"/>
                <a:ext cx="26" cy="18"/>
              </a:xfrm>
              <a:custGeom>
                <a:avLst/>
                <a:gdLst>
                  <a:gd name="T0" fmla="*/ 7 w 51"/>
                  <a:gd name="T1" fmla="*/ 37 h 37"/>
                  <a:gd name="T2" fmla="*/ 7 w 51"/>
                  <a:gd name="T3" fmla="*/ 37 h 37"/>
                  <a:gd name="T4" fmla="*/ 0 w 51"/>
                  <a:gd name="T5" fmla="*/ 22 h 37"/>
                  <a:gd name="T6" fmla="*/ 0 w 51"/>
                  <a:gd name="T7" fmla="*/ 22 h 37"/>
                  <a:gd name="T8" fmla="*/ 51 w 51"/>
                  <a:gd name="T9" fmla="*/ 0 h 37"/>
                  <a:gd name="T10" fmla="*/ 7 w 51"/>
                  <a:gd name="T11" fmla="*/ 37 h 37"/>
                  <a:gd name="T12" fmla="*/ 7 w 51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7">
                    <a:moveTo>
                      <a:pt x="7" y="37"/>
                    </a:moveTo>
                    <a:lnTo>
                      <a:pt x="7" y="37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51" y="0"/>
                    </a:lnTo>
                    <a:lnTo>
                      <a:pt x="7" y="37"/>
                    </a:lnTo>
                    <a:lnTo>
                      <a:pt x="7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1" name="Freeform 1082"/>
              <p:cNvSpPr>
                <a:spLocks/>
              </p:cNvSpPr>
              <p:nvPr/>
            </p:nvSpPr>
            <p:spPr bwMode="auto">
              <a:xfrm>
                <a:off x="4756" y="1841"/>
                <a:ext cx="23" cy="11"/>
              </a:xfrm>
              <a:custGeom>
                <a:avLst/>
                <a:gdLst>
                  <a:gd name="T0" fmla="*/ 0 w 44"/>
                  <a:gd name="T1" fmla="*/ 22 h 22"/>
                  <a:gd name="T2" fmla="*/ 0 w 44"/>
                  <a:gd name="T3" fmla="*/ 22 h 22"/>
                  <a:gd name="T4" fmla="*/ 44 w 44"/>
                  <a:gd name="T5" fmla="*/ 0 h 22"/>
                  <a:gd name="T6" fmla="*/ 44 w 44"/>
                  <a:gd name="T7" fmla="*/ 0 h 22"/>
                  <a:gd name="T8" fmla="*/ 44 w 44"/>
                  <a:gd name="T9" fmla="*/ 0 h 22"/>
                  <a:gd name="T10" fmla="*/ 0 w 44"/>
                  <a:gd name="T11" fmla="*/ 22 h 22"/>
                  <a:gd name="T12" fmla="*/ 0 w 44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22"/>
                    </a:moveTo>
                    <a:lnTo>
                      <a:pt x="0" y="2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2" name="Freeform 1083"/>
              <p:cNvSpPr>
                <a:spLocks/>
              </p:cNvSpPr>
              <p:nvPr/>
            </p:nvSpPr>
            <p:spPr bwMode="auto">
              <a:xfrm>
                <a:off x="4756" y="1841"/>
                <a:ext cx="23" cy="11"/>
              </a:xfrm>
              <a:custGeom>
                <a:avLst/>
                <a:gdLst>
                  <a:gd name="T0" fmla="*/ 0 w 44"/>
                  <a:gd name="T1" fmla="*/ 22 h 22"/>
                  <a:gd name="T2" fmla="*/ 0 w 44"/>
                  <a:gd name="T3" fmla="*/ 22 h 22"/>
                  <a:gd name="T4" fmla="*/ 44 w 44"/>
                  <a:gd name="T5" fmla="*/ 0 h 22"/>
                  <a:gd name="T6" fmla="*/ 44 w 44"/>
                  <a:gd name="T7" fmla="*/ 0 h 22"/>
                  <a:gd name="T8" fmla="*/ 44 w 44"/>
                  <a:gd name="T9" fmla="*/ 0 h 22"/>
                  <a:gd name="T10" fmla="*/ 0 w 44"/>
                  <a:gd name="T11" fmla="*/ 22 h 22"/>
                  <a:gd name="T12" fmla="*/ 0 w 44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22"/>
                    </a:moveTo>
                    <a:lnTo>
                      <a:pt x="0" y="2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3" name="Freeform 1084"/>
              <p:cNvSpPr>
                <a:spLocks/>
              </p:cNvSpPr>
              <p:nvPr/>
            </p:nvSpPr>
            <p:spPr bwMode="auto">
              <a:xfrm>
                <a:off x="4756" y="1841"/>
                <a:ext cx="23" cy="11"/>
              </a:xfrm>
              <a:custGeom>
                <a:avLst/>
                <a:gdLst>
                  <a:gd name="T0" fmla="*/ 0 w 44"/>
                  <a:gd name="T1" fmla="*/ 22 h 22"/>
                  <a:gd name="T2" fmla="*/ 0 w 44"/>
                  <a:gd name="T3" fmla="*/ 22 h 22"/>
                  <a:gd name="T4" fmla="*/ 0 w 44"/>
                  <a:gd name="T5" fmla="*/ 15 h 22"/>
                  <a:gd name="T6" fmla="*/ 0 w 44"/>
                  <a:gd name="T7" fmla="*/ 15 h 22"/>
                  <a:gd name="T8" fmla="*/ 44 w 44"/>
                  <a:gd name="T9" fmla="*/ 0 h 22"/>
                  <a:gd name="T10" fmla="*/ 0 w 44"/>
                  <a:gd name="T11" fmla="*/ 22 h 22"/>
                  <a:gd name="T12" fmla="*/ 0 w 44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22"/>
                    </a:moveTo>
                    <a:lnTo>
                      <a:pt x="0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4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4" name="Freeform 1085"/>
              <p:cNvSpPr>
                <a:spLocks/>
              </p:cNvSpPr>
              <p:nvPr/>
            </p:nvSpPr>
            <p:spPr bwMode="auto">
              <a:xfrm>
                <a:off x="4756" y="1841"/>
                <a:ext cx="23" cy="11"/>
              </a:xfrm>
              <a:custGeom>
                <a:avLst/>
                <a:gdLst>
                  <a:gd name="T0" fmla="*/ 0 w 44"/>
                  <a:gd name="T1" fmla="*/ 22 h 22"/>
                  <a:gd name="T2" fmla="*/ 0 w 44"/>
                  <a:gd name="T3" fmla="*/ 22 h 22"/>
                  <a:gd name="T4" fmla="*/ 0 w 44"/>
                  <a:gd name="T5" fmla="*/ 15 h 22"/>
                  <a:gd name="T6" fmla="*/ 0 w 44"/>
                  <a:gd name="T7" fmla="*/ 15 h 22"/>
                  <a:gd name="T8" fmla="*/ 44 w 44"/>
                  <a:gd name="T9" fmla="*/ 0 h 22"/>
                  <a:gd name="T10" fmla="*/ 0 w 44"/>
                  <a:gd name="T11" fmla="*/ 22 h 22"/>
                  <a:gd name="T12" fmla="*/ 0 w 44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22"/>
                    </a:moveTo>
                    <a:lnTo>
                      <a:pt x="0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4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5" name="Freeform 1086"/>
              <p:cNvSpPr>
                <a:spLocks/>
              </p:cNvSpPr>
              <p:nvPr/>
            </p:nvSpPr>
            <p:spPr bwMode="auto">
              <a:xfrm>
                <a:off x="4756" y="1841"/>
                <a:ext cx="23" cy="11"/>
              </a:xfrm>
              <a:custGeom>
                <a:avLst/>
                <a:gdLst>
                  <a:gd name="T0" fmla="*/ 0 w 44"/>
                  <a:gd name="T1" fmla="*/ 22 h 22"/>
                  <a:gd name="T2" fmla="*/ 0 w 44"/>
                  <a:gd name="T3" fmla="*/ 22 h 22"/>
                  <a:gd name="T4" fmla="*/ 44 w 44"/>
                  <a:gd name="T5" fmla="*/ 0 h 22"/>
                  <a:gd name="T6" fmla="*/ 44 w 44"/>
                  <a:gd name="T7" fmla="*/ 0 h 22"/>
                  <a:gd name="T8" fmla="*/ 44 w 44"/>
                  <a:gd name="T9" fmla="*/ 0 h 22"/>
                  <a:gd name="T10" fmla="*/ 0 w 44"/>
                  <a:gd name="T11" fmla="*/ 22 h 22"/>
                  <a:gd name="T12" fmla="*/ 0 w 44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22"/>
                    </a:moveTo>
                    <a:lnTo>
                      <a:pt x="0" y="2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6" name="Freeform 1087"/>
              <p:cNvSpPr>
                <a:spLocks/>
              </p:cNvSpPr>
              <p:nvPr/>
            </p:nvSpPr>
            <p:spPr bwMode="auto">
              <a:xfrm>
                <a:off x="4756" y="1841"/>
                <a:ext cx="23" cy="11"/>
              </a:xfrm>
              <a:custGeom>
                <a:avLst/>
                <a:gdLst>
                  <a:gd name="T0" fmla="*/ 0 w 44"/>
                  <a:gd name="T1" fmla="*/ 22 h 22"/>
                  <a:gd name="T2" fmla="*/ 0 w 44"/>
                  <a:gd name="T3" fmla="*/ 22 h 22"/>
                  <a:gd name="T4" fmla="*/ 44 w 44"/>
                  <a:gd name="T5" fmla="*/ 0 h 22"/>
                  <a:gd name="T6" fmla="*/ 44 w 44"/>
                  <a:gd name="T7" fmla="*/ 0 h 22"/>
                  <a:gd name="T8" fmla="*/ 44 w 44"/>
                  <a:gd name="T9" fmla="*/ 0 h 22"/>
                  <a:gd name="T10" fmla="*/ 0 w 44"/>
                  <a:gd name="T11" fmla="*/ 22 h 22"/>
                  <a:gd name="T12" fmla="*/ 0 w 44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22"/>
                    </a:moveTo>
                    <a:lnTo>
                      <a:pt x="0" y="2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7" name="Freeform 1088"/>
              <p:cNvSpPr>
                <a:spLocks/>
              </p:cNvSpPr>
              <p:nvPr/>
            </p:nvSpPr>
            <p:spPr bwMode="auto">
              <a:xfrm>
                <a:off x="4756" y="1841"/>
                <a:ext cx="23" cy="11"/>
              </a:xfrm>
              <a:custGeom>
                <a:avLst/>
                <a:gdLst>
                  <a:gd name="T0" fmla="*/ 0 w 44"/>
                  <a:gd name="T1" fmla="*/ 22 h 22"/>
                  <a:gd name="T2" fmla="*/ 0 w 44"/>
                  <a:gd name="T3" fmla="*/ 22 h 22"/>
                  <a:gd name="T4" fmla="*/ 0 w 44"/>
                  <a:gd name="T5" fmla="*/ 15 h 22"/>
                  <a:gd name="T6" fmla="*/ 0 w 44"/>
                  <a:gd name="T7" fmla="*/ 15 h 22"/>
                  <a:gd name="T8" fmla="*/ 44 w 44"/>
                  <a:gd name="T9" fmla="*/ 0 h 22"/>
                  <a:gd name="T10" fmla="*/ 0 w 44"/>
                  <a:gd name="T11" fmla="*/ 22 h 22"/>
                  <a:gd name="T12" fmla="*/ 0 w 44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22"/>
                    </a:moveTo>
                    <a:lnTo>
                      <a:pt x="0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4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8" name="Freeform 1089"/>
              <p:cNvSpPr>
                <a:spLocks/>
              </p:cNvSpPr>
              <p:nvPr/>
            </p:nvSpPr>
            <p:spPr bwMode="auto">
              <a:xfrm>
                <a:off x="4756" y="1841"/>
                <a:ext cx="23" cy="11"/>
              </a:xfrm>
              <a:custGeom>
                <a:avLst/>
                <a:gdLst>
                  <a:gd name="T0" fmla="*/ 0 w 44"/>
                  <a:gd name="T1" fmla="*/ 22 h 22"/>
                  <a:gd name="T2" fmla="*/ 0 w 44"/>
                  <a:gd name="T3" fmla="*/ 22 h 22"/>
                  <a:gd name="T4" fmla="*/ 0 w 44"/>
                  <a:gd name="T5" fmla="*/ 15 h 22"/>
                  <a:gd name="T6" fmla="*/ 0 w 44"/>
                  <a:gd name="T7" fmla="*/ 15 h 22"/>
                  <a:gd name="T8" fmla="*/ 44 w 44"/>
                  <a:gd name="T9" fmla="*/ 0 h 22"/>
                  <a:gd name="T10" fmla="*/ 0 w 44"/>
                  <a:gd name="T11" fmla="*/ 22 h 22"/>
                  <a:gd name="T12" fmla="*/ 0 w 44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0" y="22"/>
                    </a:moveTo>
                    <a:lnTo>
                      <a:pt x="0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4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9" name="Freeform 1090"/>
              <p:cNvSpPr>
                <a:spLocks/>
              </p:cNvSpPr>
              <p:nvPr/>
            </p:nvSpPr>
            <p:spPr bwMode="auto">
              <a:xfrm>
                <a:off x="4753" y="1814"/>
                <a:ext cx="22" cy="27"/>
              </a:xfrm>
              <a:custGeom>
                <a:avLst/>
                <a:gdLst>
                  <a:gd name="T0" fmla="*/ 0 w 43"/>
                  <a:gd name="T1" fmla="*/ 53 h 53"/>
                  <a:gd name="T2" fmla="*/ 0 w 43"/>
                  <a:gd name="T3" fmla="*/ 53 h 53"/>
                  <a:gd name="T4" fmla="*/ 29 w 43"/>
                  <a:gd name="T5" fmla="*/ 0 h 53"/>
                  <a:gd name="T6" fmla="*/ 29 w 43"/>
                  <a:gd name="T7" fmla="*/ 0 h 53"/>
                  <a:gd name="T8" fmla="*/ 43 w 43"/>
                  <a:gd name="T9" fmla="*/ 38 h 53"/>
                  <a:gd name="T10" fmla="*/ 0 w 43"/>
                  <a:gd name="T11" fmla="*/ 53 h 53"/>
                  <a:gd name="T12" fmla="*/ 0 w 43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53">
                    <a:moveTo>
                      <a:pt x="0" y="53"/>
                    </a:moveTo>
                    <a:lnTo>
                      <a:pt x="0" y="53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43" y="38"/>
                    </a:lnTo>
                    <a:lnTo>
                      <a:pt x="0" y="5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0" name="Freeform 1091"/>
              <p:cNvSpPr>
                <a:spLocks/>
              </p:cNvSpPr>
              <p:nvPr/>
            </p:nvSpPr>
            <p:spPr bwMode="auto">
              <a:xfrm>
                <a:off x="4753" y="1814"/>
                <a:ext cx="22" cy="27"/>
              </a:xfrm>
              <a:custGeom>
                <a:avLst/>
                <a:gdLst>
                  <a:gd name="T0" fmla="*/ 0 w 43"/>
                  <a:gd name="T1" fmla="*/ 53 h 53"/>
                  <a:gd name="T2" fmla="*/ 0 w 43"/>
                  <a:gd name="T3" fmla="*/ 53 h 53"/>
                  <a:gd name="T4" fmla="*/ 29 w 43"/>
                  <a:gd name="T5" fmla="*/ 0 h 53"/>
                  <a:gd name="T6" fmla="*/ 29 w 43"/>
                  <a:gd name="T7" fmla="*/ 0 h 53"/>
                  <a:gd name="T8" fmla="*/ 43 w 43"/>
                  <a:gd name="T9" fmla="*/ 38 h 53"/>
                  <a:gd name="T10" fmla="*/ 0 w 43"/>
                  <a:gd name="T11" fmla="*/ 53 h 53"/>
                  <a:gd name="T12" fmla="*/ 0 w 43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53">
                    <a:moveTo>
                      <a:pt x="0" y="53"/>
                    </a:moveTo>
                    <a:lnTo>
                      <a:pt x="0" y="53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43" y="38"/>
                    </a:lnTo>
                    <a:lnTo>
                      <a:pt x="0" y="53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1" name="Freeform 1092"/>
              <p:cNvSpPr>
                <a:spLocks/>
              </p:cNvSpPr>
              <p:nvPr/>
            </p:nvSpPr>
            <p:spPr bwMode="auto">
              <a:xfrm>
                <a:off x="4745" y="1814"/>
                <a:ext cx="22" cy="27"/>
              </a:xfrm>
              <a:custGeom>
                <a:avLst/>
                <a:gdLst>
                  <a:gd name="T0" fmla="*/ 15 w 44"/>
                  <a:gd name="T1" fmla="*/ 53 h 53"/>
                  <a:gd name="T2" fmla="*/ 15 w 44"/>
                  <a:gd name="T3" fmla="*/ 53 h 53"/>
                  <a:gd name="T4" fmla="*/ 0 w 44"/>
                  <a:gd name="T5" fmla="*/ 23 h 53"/>
                  <a:gd name="T6" fmla="*/ 0 w 44"/>
                  <a:gd name="T7" fmla="*/ 23 h 53"/>
                  <a:gd name="T8" fmla="*/ 44 w 44"/>
                  <a:gd name="T9" fmla="*/ 0 h 53"/>
                  <a:gd name="T10" fmla="*/ 15 w 44"/>
                  <a:gd name="T11" fmla="*/ 53 h 53"/>
                  <a:gd name="T12" fmla="*/ 15 w 44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3">
                    <a:moveTo>
                      <a:pt x="15" y="53"/>
                    </a:moveTo>
                    <a:lnTo>
                      <a:pt x="15" y="5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44" y="0"/>
                    </a:lnTo>
                    <a:lnTo>
                      <a:pt x="15" y="53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2" name="Freeform 1093"/>
              <p:cNvSpPr>
                <a:spLocks/>
              </p:cNvSpPr>
              <p:nvPr/>
            </p:nvSpPr>
            <p:spPr bwMode="auto">
              <a:xfrm>
                <a:off x="4745" y="1814"/>
                <a:ext cx="22" cy="27"/>
              </a:xfrm>
              <a:custGeom>
                <a:avLst/>
                <a:gdLst>
                  <a:gd name="T0" fmla="*/ 15 w 44"/>
                  <a:gd name="T1" fmla="*/ 53 h 53"/>
                  <a:gd name="T2" fmla="*/ 15 w 44"/>
                  <a:gd name="T3" fmla="*/ 53 h 53"/>
                  <a:gd name="T4" fmla="*/ 0 w 44"/>
                  <a:gd name="T5" fmla="*/ 23 h 53"/>
                  <a:gd name="T6" fmla="*/ 0 w 44"/>
                  <a:gd name="T7" fmla="*/ 23 h 53"/>
                  <a:gd name="T8" fmla="*/ 44 w 44"/>
                  <a:gd name="T9" fmla="*/ 0 h 53"/>
                  <a:gd name="T10" fmla="*/ 15 w 44"/>
                  <a:gd name="T11" fmla="*/ 53 h 53"/>
                  <a:gd name="T12" fmla="*/ 15 w 44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3">
                    <a:moveTo>
                      <a:pt x="15" y="53"/>
                    </a:moveTo>
                    <a:lnTo>
                      <a:pt x="15" y="5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44" y="0"/>
                    </a:lnTo>
                    <a:lnTo>
                      <a:pt x="15" y="53"/>
                    </a:lnTo>
                    <a:lnTo>
                      <a:pt x="15" y="5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3" name="Freeform 1094"/>
              <p:cNvSpPr>
                <a:spLocks/>
              </p:cNvSpPr>
              <p:nvPr/>
            </p:nvSpPr>
            <p:spPr bwMode="auto">
              <a:xfrm>
                <a:off x="4742" y="1799"/>
                <a:ext cx="18" cy="12"/>
              </a:xfrm>
              <a:custGeom>
                <a:avLst/>
                <a:gdLst>
                  <a:gd name="T0" fmla="*/ 0 w 36"/>
                  <a:gd name="T1" fmla="*/ 23 h 23"/>
                  <a:gd name="T2" fmla="*/ 0 w 36"/>
                  <a:gd name="T3" fmla="*/ 23 h 23"/>
                  <a:gd name="T4" fmla="*/ 36 w 36"/>
                  <a:gd name="T5" fmla="*/ 0 h 23"/>
                  <a:gd name="T6" fmla="*/ 36 w 36"/>
                  <a:gd name="T7" fmla="*/ 0 h 23"/>
                  <a:gd name="T8" fmla="*/ 36 w 36"/>
                  <a:gd name="T9" fmla="*/ 0 h 23"/>
                  <a:gd name="T10" fmla="*/ 0 w 36"/>
                  <a:gd name="T11" fmla="*/ 23 h 23"/>
                  <a:gd name="T12" fmla="*/ 0 w 36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23"/>
                    </a:moveTo>
                    <a:lnTo>
                      <a:pt x="0" y="23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4" name="Freeform 1095"/>
              <p:cNvSpPr>
                <a:spLocks/>
              </p:cNvSpPr>
              <p:nvPr/>
            </p:nvSpPr>
            <p:spPr bwMode="auto">
              <a:xfrm>
                <a:off x="4742" y="1799"/>
                <a:ext cx="18" cy="12"/>
              </a:xfrm>
              <a:custGeom>
                <a:avLst/>
                <a:gdLst>
                  <a:gd name="T0" fmla="*/ 0 w 36"/>
                  <a:gd name="T1" fmla="*/ 23 h 23"/>
                  <a:gd name="T2" fmla="*/ 0 w 36"/>
                  <a:gd name="T3" fmla="*/ 23 h 23"/>
                  <a:gd name="T4" fmla="*/ 36 w 36"/>
                  <a:gd name="T5" fmla="*/ 0 h 23"/>
                  <a:gd name="T6" fmla="*/ 36 w 36"/>
                  <a:gd name="T7" fmla="*/ 0 h 23"/>
                  <a:gd name="T8" fmla="*/ 36 w 36"/>
                  <a:gd name="T9" fmla="*/ 0 h 23"/>
                  <a:gd name="T10" fmla="*/ 0 w 36"/>
                  <a:gd name="T11" fmla="*/ 23 h 23"/>
                  <a:gd name="T12" fmla="*/ 0 w 36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23"/>
                    </a:moveTo>
                    <a:lnTo>
                      <a:pt x="0" y="23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5" name="Freeform 1096"/>
              <p:cNvSpPr>
                <a:spLocks/>
              </p:cNvSpPr>
              <p:nvPr/>
            </p:nvSpPr>
            <p:spPr bwMode="auto">
              <a:xfrm>
                <a:off x="4738" y="1799"/>
                <a:ext cx="22" cy="12"/>
              </a:xfrm>
              <a:custGeom>
                <a:avLst/>
                <a:gdLst>
                  <a:gd name="T0" fmla="*/ 8 w 44"/>
                  <a:gd name="T1" fmla="*/ 23 h 23"/>
                  <a:gd name="T2" fmla="*/ 8 w 44"/>
                  <a:gd name="T3" fmla="*/ 23 h 23"/>
                  <a:gd name="T4" fmla="*/ 0 w 44"/>
                  <a:gd name="T5" fmla="*/ 15 h 23"/>
                  <a:gd name="T6" fmla="*/ 0 w 44"/>
                  <a:gd name="T7" fmla="*/ 15 h 23"/>
                  <a:gd name="T8" fmla="*/ 44 w 44"/>
                  <a:gd name="T9" fmla="*/ 0 h 23"/>
                  <a:gd name="T10" fmla="*/ 8 w 44"/>
                  <a:gd name="T11" fmla="*/ 23 h 23"/>
                  <a:gd name="T12" fmla="*/ 8 w 44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3">
                    <a:moveTo>
                      <a:pt x="8" y="23"/>
                    </a:moveTo>
                    <a:lnTo>
                      <a:pt x="8" y="23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4" y="0"/>
                    </a:lnTo>
                    <a:lnTo>
                      <a:pt x="8" y="23"/>
                    </a:lnTo>
                    <a:lnTo>
                      <a:pt x="8" y="23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6" name="Freeform 1097"/>
              <p:cNvSpPr>
                <a:spLocks/>
              </p:cNvSpPr>
              <p:nvPr/>
            </p:nvSpPr>
            <p:spPr bwMode="auto">
              <a:xfrm>
                <a:off x="4738" y="1799"/>
                <a:ext cx="22" cy="12"/>
              </a:xfrm>
              <a:custGeom>
                <a:avLst/>
                <a:gdLst>
                  <a:gd name="T0" fmla="*/ 8 w 44"/>
                  <a:gd name="T1" fmla="*/ 23 h 23"/>
                  <a:gd name="T2" fmla="*/ 8 w 44"/>
                  <a:gd name="T3" fmla="*/ 23 h 23"/>
                  <a:gd name="T4" fmla="*/ 0 w 44"/>
                  <a:gd name="T5" fmla="*/ 15 h 23"/>
                  <a:gd name="T6" fmla="*/ 0 w 44"/>
                  <a:gd name="T7" fmla="*/ 15 h 23"/>
                  <a:gd name="T8" fmla="*/ 44 w 44"/>
                  <a:gd name="T9" fmla="*/ 0 h 23"/>
                  <a:gd name="T10" fmla="*/ 8 w 44"/>
                  <a:gd name="T11" fmla="*/ 23 h 23"/>
                  <a:gd name="T12" fmla="*/ 8 w 44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3">
                    <a:moveTo>
                      <a:pt x="8" y="23"/>
                    </a:moveTo>
                    <a:lnTo>
                      <a:pt x="8" y="23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4" y="0"/>
                    </a:lnTo>
                    <a:lnTo>
                      <a:pt x="8" y="23"/>
                    </a:lnTo>
                    <a:lnTo>
                      <a:pt x="8" y="2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7" name="Freeform 1098"/>
              <p:cNvSpPr>
                <a:spLocks/>
              </p:cNvSpPr>
              <p:nvPr/>
            </p:nvSpPr>
            <p:spPr bwMode="auto">
              <a:xfrm>
                <a:off x="4742" y="1799"/>
                <a:ext cx="18" cy="12"/>
              </a:xfrm>
              <a:custGeom>
                <a:avLst/>
                <a:gdLst>
                  <a:gd name="T0" fmla="*/ 0 w 36"/>
                  <a:gd name="T1" fmla="*/ 23 h 23"/>
                  <a:gd name="T2" fmla="*/ 0 w 36"/>
                  <a:gd name="T3" fmla="*/ 23 h 23"/>
                  <a:gd name="T4" fmla="*/ 36 w 36"/>
                  <a:gd name="T5" fmla="*/ 0 h 23"/>
                  <a:gd name="T6" fmla="*/ 36 w 36"/>
                  <a:gd name="T7" fmla="*/ 0 h 23"/>
                  <a:gd name="T8" fmla="*/ 36 w 36"/>
                  <a:gd name="T9" fmla="*/ 0 h 23"/>
                  <a:gd name="T10" fmla="*/ 0 w 36"/>
                  <a:gd name="T11" fmla="*/ 23 h 23"/>
                  <a:gd name="T12" fmla="*/ 0 w 36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23"/>
                    </a:moveTo>
                    <a:lnTo>
                      <a:pt x="0" y="23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8" name="Freeform 1099"/>
              <p:cNvSpPr>
                <a:spLocks/>
              </p:cNvSpPr>
              <p:nvPr/>
            </p:nvSpPr>
            <p:spPr bwMode="auto">
              <a:xfrm>
                <a:off x="4742" y="1799"/>
                <a:ext cx="18" cy="12"/>
              </a:xfrm>
              <a:custGeom>
                <a:avLst/>
                <a:gdLst>
                  <a:gd name="T0" fmla="*/ 0 w 36"/>
                  <a:gd name="T1" fmla="*/ 23 h 23"/>
                  <a:gd name="T2" fmla="*/ 0 w 36"/>
                  <a:gd name="T3" fmla="*/ 23 h 23"/>
                  <a:gd name="T4" fmla="*/ 36 w 36"/>
                  <a:gd name="T5" fmla="*/ 0 h 23"/>
                  <a:gd name="T6" fmla="*/ 36 w 36"/>
                  <a:gd name="T7" fmla="*/ 0 h 23"/>
                  <a:gd name="T8" fmla="*/ 36 w 36"/>
                  <a:gd name="T9" fmla="*/ 0 h 23"/>
                  <a:gd name="T10" fmla="*/ 0 w 36"/>
                  <a:gd name="T11" fmla="*/ 23 h 23"/>
                  <a:gd name="T12" fmla="*/ 0 w 36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3">
                    <a:moveTo>
                      <a:pt x="0" y="23"/>
                    </a:moveTo>
                    <a:lnTo>
                      <a:pt x="0" y="23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9" name="Freeform 1100"/>
              <p:cNvSpPr>
                <a:spLocks/>
              </p:cNvSpPr>
              <p:nvPr/>
            </p:nvSpPr>
            <p:spPr bwMode="auto">
              <a:xfrm>
                <a:off x="4738" y="1799"/>
                <a:ext cx="22" cy="12"/>
              </a:xfrm>
              <a:custGeom>
                <a:avLst/>
                <a:gdLst>
                  <a:gd name="T0" fmla="*/ 8 w 44"/>
                  <a:gd name="T1" fmla="*/ 23 h 23"/>
                  <a:gd name="T2" fmla="*/ 8 w 44"/>
                  <a:gd name="T3" fmla="*/ 23 h 23"/>
                  <a:gd name="T4" fmla="*/ 0 w 44"/>
                  <a:gd name="T5" fmla="*/ 15 h 23"/>
                  <a:gd name="T6" fmla="*/ 0 w 44"/>
                  <a:gd name="T7" fmla="*/ 15 h 23"/>
                  <a:gd name="T8" fmla="*/ 44 w 44"/>
                  <a:gd name="T9" fmla="*/ 0 h 23"/>
                  <a:gd name="T10" fmla="*/ 8 w 44"/>
                  <a:gd name="T11" fmla="*/ 23 h 23"/>
                  <a:gd name="T12" fmla="*/ 8 w 44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3">
                    <a:moveTo>
                      <a:pt x="8" y="23"/>
                    </a:moveTo>
                    <a:lnTo>
                      <a:pt x="8" y="23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4" y="0"/>
                    </a:lnTo>
                    <a:lnTo>
                      <a:pt x="8" y="23"/>
                    </a:lnTo>
                    <a:lnTo>
                      <a:pt x="8" y="23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0" name="Freeform 1101"/>
              <p:cNvSpPr>
                <a:spLocks/>
              </p:cNvSpPr>
              <p:nvPr/>
            </p:nvSpPr>
            <p:spPr bwMode="auto">
              <a:xfrm>
                <a:off x="4738" y="1799"/>
                <a:ext cx="22" cy="12"/>
              </a:xfrm>
              <a:custGeom>
                <a:avLst/>
                <a:gdLst>
                  <a:gd name="T0" fmla="*/ 8 w 44"/>
                  <a:gd name="T1" fmla="*/ 23 h 23"/>
                  <a:gd name="T2" fmla="*/ 8 w 44"/>
                  <a:gd name="T3" fmla="*/ 23 h 23"/>
                  <a:gd name="T4" fmla="*/ 0 w 44"/>
                  <a:gd name="T5" fmla="*/ 15 h 23"/>
                  <a:gd name="T6" fmla="*/ 0 w 44"/>
                  <a:gd name="T7" fmla="*/ 15 h 23"/>
                  <a:gd name="T8" fmla="*/ 44 w 44"/>
                  <a:gd name="T9" fmla="*/ 0 h 23"/>
                  <a:gd name="T10" fmla="*/ 8 w 44"/>
                  <a:gd name="T11" fmla="*/ 23 h 23"/>
                  <a:gd name="T12" fmla="*/ 8 w 44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3">
                    <a:moveTo>
                      <a:pt x="8" y="23"/>
                    </a:moveTo>
                    <a:lnTo>
                      <a:pt x="8" y="23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4" y="0"/>
                    </a:lnTo>
                    <a:lnTo>
                      <a:pt x="8" y="23"/>
                    </a:lnTo>
                    <a:lnTo>
                      <a:pt x="8" y="2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1" name="Freeform 1102"/>
              <p:cNvSpPr>
                <a:spLocks/>
              </p:cNvSpPr>
              <p:nvPr/>
            </p:nvSpPr>
            <p:spPr bwMode="auto">
              <a:xfrm>
                <a:off x="4705" y="1776"/>
                <a:ext cx="70" cy="35"/>
              </a:xfrm>
              <a:custGeom>
                <a:avLst/>
                <a:gdLst>
                  <a:gd name="T0" fmla="*/ 138 w 138"/>
                  <a:gd name="T1" fmla="*/ 0 h 68"/>
                  <a:gd name="T2" fmla="*/ 138 w 138"/>
                  <a:gd name="T3" fmla="*/ 0 h 68"/>
                  <a:gd name="T4" fmla="*/ 0 w 138"/>
                  <a:gd name="T5" fmla="*/ 23 h 68"/>
                  <a:gd name="T6" fmla="*/ 0 w 138"/>
                  <a:gd name="T7" fmla="*/ 23 h 68"/>
                  <a:gd name="T8" fmla="*/ 22 w 138"/>
                  <a:gd name="T9" fmla="*/ 68 h 68"/>
                  <a:gd name="T10" fmla="*/ 138 w 138"/>
                  <a:gd name="T11" fmla="*/ 0 h 68"/>
                  <a:gd name="T12" fmla="*/ 138 w 138"/>
                  <a:gd name="T1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" h="68">
                    <a:moveTo>
                      <a:pt x="138" y="0"/>
                    </a:moveTo>
                    <a:lnTo>
                      <a:pt x="138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22" y="68"/>
                    </a:lnTo>
                    <a:lnTo>
                      <a:pt x="138" y="0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2" name="Freeform 1103"/>
              <p:cNvSpPr>
                <a:spLocks/>
              </p:cNvSpPr>
              <p:nvPr/>
            </p:nvSpPr>
            <p:spPr bwMode="auto">
              <a:xfrm>
                <a:off x="4705" y="1776"/>
                <a:ext cx="70" cy="35"/>
              </a:xfrm>
              <a:custGeom>
                <a:avLst/>
                <a:gdLst>
                  <a:gd name="T0" fmla="*/ 138 w 138"/>
                  <a:gd name="T1" fmla="*/ 0 h 68"/>
                  <a:gd name="T2" fmla="*/ 138 w 138"/>
                  <a:gd name="T3" fmla="*/ 0 h 68"/>
                  <a:gd name="T4" fmla="*/ 0 w 138"/>
                  <a:gd name="T5" fmla="*/ 23 h 68"/>
                  <a:gd name="T6" fmla="*/ 0 w 138"/>
                  <a:gd name="T7" fmla="*/ 23 h 68"/>
                  <a:gd name="T8" fmla="*/ 22 w 138"/>
                  <a:gd name="T9" fmla="*/ 68 h 68"/>
                  <a:gd name="T10" fmla="*/ 138 w 138"/>
                  <a:gd name="T11" fmla="*/ 0 h 68"/>
                  <a:gd name="T12" fmla="*/ 138 w 138"/>
                  <a:gd name="T1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" h="68">
                    <a:moveTo>
                      <a:pt x="138" y="0"/>
                    </a:moveTo>
                    <a:lnTo>
                      <a:pt x="138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22" y="68"/>
                    </a:lnTo>
                    <a:lnTo>
                      <a:pt x="138" y="0"/>
                    </a:lnTo>
                    <a:lnTo>
                      <a:pt x="138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3" name="Freeform 1104"/>
              <p:cNvSpPr>
                <a:spLocks/>
              </p:cNvSpPr>
              <p:nvPr/>
            </p:nvSpPr>
            <p:spPr bwMode="auto">
              <a:xfrm>
                <a:off x="4705" y="1758"/>
                <a:ext cx="70" cy="30"/>
              </a:xfrm>
              <a:custGeom>
                <a:avLst/>
                <a:gdLst>
                  <a:gd name="T0" fmla="*/ 138 w 138"/>
                  <a:gd name="T1" fmla="*/ 37 h 60"/>
                  <a:gd name="T2" fmla="*/ 138 w 138"/>
                  <a:gd name="T3" fmla="*/ 37 h 60"/>
                  <a:gd name="T4" fmla="*/ 124 w 138"/>
                  <a:gd name="T5" fmla="*/ 0 h 60"/>
                  <a:gd name="T6" fmla="*/ 124 w 138"/>
                  <a:gd name="T7" fmla="*/ 0 h 60"/>
                  <a:gd name="T8" fmla="*/ 0 w 138"/>
                  <a:gd name="T9" fmla="*/ 60 h 60"/>
                  <a:gd name="T10" fmla="*/ 138 w 138"/>
                  <a:gd name="T11" fmla="*/ 37 h 60"/>
                  <a:gd name="T12" fmla="*/ 138 w 138"/>
                  <a:gd name="T13" fmla="*/ 3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" h="60">
                    <a:moveTo>
                      <a:pt x="138" y="37"/>
                    </a:moveTo>
                    <a:lnTo>
                      <a:pt x="138" y="37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0" y="60"/>
                    </a:lnTo>
                    <a:lnTo>
                      <a:pt x="138" y="37"/>
                    </a:lnTo>
                    <a:lnTo>
                      <a:pt x="138" y="37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4" name="Freeform 1105"/>
              <p:cNvSpPr>
                <a:spLocks/>
              </p:cNvSpPr>
              <p:nvPr/>
            </p:nvSpPr>
            <p:spPr bwMode="auto">
              <a:xfrm>
                <a:off x="4705" y="1758"/>
                <a:ext cx="70" cy="30"/>
              </a:xfrm>
              <a:custGeom>
                <a:avLst/>
                <a:gdLst>
                  <a:gd name="T0" fmla="*/ 138 w 138"/>
                  <a:gd name="T1" fmla="*/ 37 h 60"/>
                  <a:gd name="T2" fmla="*/ 138 w 138"/>
                  <a:gd name="T3" fmla="*/ 37 h 60"/>
                  <a:gd name="T4" fmla="*/ 124 w 138"/>
                  <a:gd name="T5" fmla="*/ 0 h 60"/>
                  <a:gd name="T6" fmla="*/ 124 w 138"/>
                  <a:gd name="T7" fmla="*/ 0 h 60"/>
                  <a:gd name="T8" fmla="*/ 0 w 138"/>
                  <a:gd name="T9" fmla="*/ 60 h 60"/>
                  <a:gd name="T10" fmla="*/ 138 w 138"/>
                  <a:gd name="T11" fmla="*/ 37 h 60"/>
                  <a:gd name="T12" fmla="*/ 138 w 138"/>
                  <a:gd name="T13" fmla="*/ 3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" h="60">
                    <a:moveTo>
                      <a:pt x="138" y="37"/>
                    </a:moveTo>
                    <a:lnTo>
                      <a:pt x="138" y="37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0" y="60"/>
                    </a:lnTo>
                    <a:lnTo>
                      <a:pt x="138" y="37"/>
                    </a:lnTo>
                    <a:lnTo>
                      <a:pt x="138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5" name="Freeform 1106"/>
              <p:cNvSpPr>
                <a:spLocks/>
              </p:cNvSpPr>
              <p:nvPr/>
            </p:nvSpPr>
            <p:spPr bwMode="auto">
              <a:xfrm>
                <a:off x="4694" y="1758"/>
                <a:ext cx="73" cy="30"/>
              </a:xfrm>
              <a:custGeom>
                <a:avLst/>
                <a:gdLst>
                  <a:gd name="T0" fmla="*/ 146 w 146"/>
                  <a:gd name="T1" fmla="*/ 0 h 60"/>
                  <a:gd name="T2" fmla="*/ 146 w 146"/>
                  <a:gd name="T3" fmla="*/ 0 h 60"/>
                  <a:gd name="T4" fmla="*/ 0 w 146"/>
                  <a:gd name="T5" fmla="*/ 23 h 60"/>
                  <a:gd name="T6" fmla="*/ 0 w 146"/>
                  <a:gd name="T7" fmla="*/ 23 h 60"/>
                  <a:gd name="T8" fmla="*/ 22 w 146"/>
                  <a:gd name="T9" fmla="*/ 60 h 60"/>
                  <a:gd name="T10" fmla="*/ 146 w 146"/>
                  <a:gd name="T11" fmla="*/ 0 h 60"/>
                  <a:gd name="T12" fmla="*/ 146 w 146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60">
                    <a:moveTo>
                      <a:pt x="146" y="0"/>
                    </a:moveTo>
                    <a:lnTo>
                      <a:pt x="146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22" y="60"/>
                    </a:lnTo>
                    <a:lnTo>
                      <a:pt x="146" y="0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6" name="Freeform 1107"/>
              <p:cNvSpPr>
                <a:spLocks/>
              </p:cNvSpPr>
              <p:nvPr/>
            </p:nvSpPr>
            <p:spPr bwMode="auto">
              <a:xfrm>
                <a:off x="4694" y="1758"/>
                <a:ext cx="73" cy="30"/>
              </a:xfrm>
              <a:custGeom>
                <a:avLst/>
                <a:gdLst>
                  <a:gd name="T0" fmla="*/ 146 w 146"/>
                  <a:gd name="T1" fmla="*/ 0 h 60"/>
                  <a:gd name="T2" fmla="*/ 146 w 146"/>
                  <a:gd name="T3" fmla="*/ 0 h 60"/>
                  <a:gd name="T4" fmla="*/ 0 w 146"/>
                  <a:gd name="T5" fmla="*/ 23 h 60"/>
                  <a:gd name="T6" fmla="*/ 0 w 146"/>
                  <a:gd name="T7" fmla="*/ 23 h 60"/>
                  <a:gd name="T8" fmla="*/ 22 w 146"/>
                  <a:gd name="T9" fmla="*/ 60 h 60"/>
                  <a:gd name="T10" fmla="*/ 146 w 146"/>
                  <a:gd name="T11" fmla="*/ 0 h 60"/>
                  <a:gd name="T12" fmla="*/ 146 w 146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60">
                    <a:moveTo>
                      <a:pt x="146" y="0"/>
                    </a:moveTo>
                    <a:lnTo>
                      <a:pt x="146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22" y="60"/>
                    </a:lnTo>
                    <a:lnTo>
                      <a:pt x="146" y="0"/>
                    </a:lnTo>
                    <a:lnTo>
                      <a:pt x="146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7" name="Freeform 1108"/>
              <p:cNvSpPr>
                <a:spLocks/>
              </p:cNvSpPr>
              <p:nvPr/>
            </p:nvSpPr>
            <p:spPr bwMode="auto">
              <a:xfrm>
                <a:off x="4694" y="1735"/>
                <a:ext cx="73" cy="34"/>
              </a:xfrm>
              <a:custGeom>
                <a:avLst/>
                <a:gdLst>
                  <a:gd name="T0" fmla="*/ 146 w 146"/>
                  <a:gd name="T1" fmla="*/ 45 h 68"/>
                  <a:gd name="T2" fmla="*/ 146 w 146"/>
                  <a:gd name="T3" fmla="*/ 45 h 68"/>
                  <a:gd name="T4" fmla="*/ 117 w 146"/>
                  <a:gd name="T5" fmla="*/ 0 h 68"/>
                  <a:gd name="T6" fmla="*/ 117 w 146"/>
                  <a:gd name="T7" fmla="*/ 0 h 68"/>
                  <a:gd name="T8" fmla="*/ 0 w 146"/>
                  <a:gd name="T9" fmla="*/ 68 h 68"/>
                  <a:gd name="T10" fmla="*/ 146 w 146"/>
                  <a:gd name="T11" fmla="*/ 45 h 68"/>
                  <a:gd name="T12" fmla="*/ 146 w 146"/>
                  <a:gd name="T13" fmla="*/ 4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68">
                    <a:moveTo>
                      <a:pt x="146" y="45"/>
                    </a:moveTo>
                    <a:lnTo>
                      <a:pt x="146" y="45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0" y="68"/>
                    </a:lnTo>
                    <a:lnTo>
                      <a:pt x="146" y="45"/>
                    </a:lnTo>
                    <a:lnTo>
                      <a:pt x="146" y="45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8" name="Freeform 1109"/>
              <p:cNvSpPr>
                <a:spLocks/>
              </p:cNvSpPr>
              <p:nvPr/>
            </p:nvSpPr>
            <p:spPr bwMode="auto">
              <a:xfrm>
                <a:off x="4694" y="1735"/>
                <a:ext cx="73" cy="34"/>
              </a:xfrm>
              <a:custGeom>
                <a:avLst/>
                <a:gdLst>
                  <a:gd name="T0" fmla="*/ 146 w 146"/>
                  <a:gd name="T1" fmla="*/ 45 h 68"/>
                  <a:gd name="T2" fmla="*/ 146 w 146"/>
                  <a:gd name="T3" fmla="*/ 45 h 68"/>
                  <a:gd name="T4" fmla="*/ 117 w 146"/>
                  <a:gd name="T5" fmla="*/ 0 h 68"/>
                  <a:gd name="T6" fmla="*/ 117 w 146"/>
                  <a:gd name="T7" fmla="*/ 0 h 68"/>
                  <a:gd name="T8" fmla="*/ 0 w 146"/>
                  <a:gd name="T9" fmla="*/ 68 h 68"/>
                  <a:gd name="T10" fmla="*/ 146 w 146"/>
                  <a:gd name="T11" fmla="*/ 45 h 68"/>
                  <a:gd name="T12" fmla="*/ 146 w 146"/>
                  <a:gd name="T13" fmla="*/ 4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68">
                    <a:moveTo>
                      <a:pt x="146" y="45"/>
                    </a:moveTo>
                    <a:lnTo>
                      <a:pt x="146" y="45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0" y="68"/>
                    </a:lnTo>
                    <a:lnTo>
                      <a:pt x="146" y="45"/>
                    </a:lnTo>
                    <a:lnTo>
                      <a:pt x="146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9" name="Freeform 1110"/>
              <p:cNvSpPr>
                <a:spLocks/>
              </p:cNvSpPr>
              <p:nvPr/>
            </p:nvSpPr>
            <p:spPr bwMode="auto">
              <a:xfrm>
                <a:off x="4708" y="1735"/>
                <a:ext cx="19" cy="15"/>
              </a:xfrm>
              <a:custGeom>
                <a:avLst/>
                <a:gdLst>
                  <a:gd name="T0" fmla="*/ 0 w 36"/>
                  <a:gd name="T1" fmla="*/ 30 h 30"/>
                  <a:gd name="T2" fmla="*/ 0 w 36"/>
                  <a:gd name="T3" fmla="*/ 30 h 30"/>
                  <a:gd name="T4" fmla="*/ 36 w 36"/>
                  <a:gd name="T5" fmla="*/ 0 h 30"/>
                  <a:gd name="T6" fmla="*/ 36 w 36"/>
                  <a:gd name="T7" fmla="*/ 0 h 30"/>
                  <a:gd name="T8" fmla="*/ 36 w 36"/>
                  <a:gd name="T9" fmla="*/ 8 h 30"/>
                  <a:gd name="T10" fmla="*/ 0 w 36"/>
                  <a:gd name="T11" fmla="*/ 30 h 30"/>
                  <a:gd name="T12" fmla="*/ 0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0" y="30"/>
                    </a:moveTo>
                    <a:lnTo>
                      <a:pt x="0" y="3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8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0" name="Freeform 1111"/>
              <p:cNvSpPr>
                <a:spLocks/>
              </p:cNvSpPr>
              <p:nvPr/>
            </p:nvSpPr>
            <p:spPr bwMode="auto">
              <a:xfrm>
                <a:off x="4708" y="1735"/>
                <a:ext cx="19" cy="15"/>
              </a:xfrm>
              <a:custGeom>
                <a:avLst/>
                <a:gdLst>
                  <a:gd name="T0" fmla="*/ 0 w 36"/>
                  <a:gd name="T1" fmla="*/ 30 h 30"/>
                  <a:gd name="T2" fmla="*/ 0 w 36"/>
                  <a:gd name="T3" fmla="*/ 30 h 30"/>
                  <a:gd name="T4" fmla="*/ 36 w 36"/>
                  <a:gd name="T5" fmla="*/ 0 h 30"/>
                  <a:gd name="T6" fmla="*/ 36 w 36"/>
                  <a:gd name="T7" fmla="*/ 0 h 30"/>
                  <a:gd name="T8" fmla="*/ 36 w 36"/>
                  <a:gd name="T9" fmla="*/ 8 h 30"/>
                  <a:gd name="T10" fmla="*/ 0 w 36"/>
                  <a:gd name="T11" fmla="*/ 30 h 30"/>
                  <a:gd name="T12" fmla="*/ 0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0" y="30"/>
                    </a:moveTo>
                    <a:lnTo>
                      <a:pt x="0" y="3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8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1" name="Freeform 1112"/>
              <p:cNvSpPr>
                <a:spLocks/>
              </p:cNvSpPr>
              <p:nvPr/>
            </p:nvSpPr>
            <p:spPr bwMode="auto">
              <a:xfrm>
                <a:off x="4708" y="1735"/>
                <a:ext cx="19" cy="15"/>
              </a:xfrm>
              <a:custGeom>
                <a:avLst/>
                <a:gdLst>
                  <a:gd name="T0" fmla="*/ 0 w 36"/>
                  <a:gd name="T1" fmla="*/ 30 h 30"/>
                  <a:gd name="T2" fmla="*/ 0 w 36"/>
                  <a:gd name="T3" fmla="*/ 30 h 30"/>
                  <a:gd name="T4" fmla="*/ 0 w 36"/>
                  <a:gd name="T5" fmla="*/ 30 h 30"/>
                  <a:gd name="T6" fmla="*/ 0 w 36"/>
                  <a:gd name="T7" fmla="*/ 30 h 30"/>
                  <a:gd name="T8" fmla="*/ 36 w 36"/>
                  <a:gd name="T9" fmla="*/ 0 h 30"/>
                  <a:gd name="T10" fmla="*/ 0 w 36"/>
                  <a:gd name="T11" fmla="*/ 30 h 30"/>
                  <a:gd name="T12" fmla="*/ 0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36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2" name="Freeform 1113"/>
              <p:cNvSpPr>
                <a:spLocks/>
              </p:cNvSpPr>
              <p:nvPr/>
            </p:nvSpPr>
            <p:spPr bwMode="auto">
              <a:xfrm>
                <a:off x="4708" y="1735"/>
                <a:ext cx="19" cy="15"/>
              </a:xfrm>
              <a:custGeom>
                <a:avLst/>
                <a:gdLst>
                  <a:gd name="T0" fmla="*/ 0 w 36"/>
                  <a:gd name="T1" fmla="*/ 30 h 30"/>
                  <a:gd name="T2" fmla="*/ 0 w 36"/>
                  <a:gd name="T3" fmla="*/ 30 h 30"/>
                  <a:gd name="T4" fmla="*/ 0 w 36"/>
                  <a:gd name="T5" fmla="*/ 30 h 30"/>
                  <a:gd name="T6" fmla="*/ 0 w 36"/>
                  <a:gd name="T7" fmla="*/ 30 h 30"/>
                  <a:gd name="T8" fmla="*/ 36 w 36"/>
                  <a:gd name="T9" fmla="*/ 0 h 30"/>
                  <a:gd name="T10" fmla="*/ 0 w 36"/>
                  <a:gd name="T11" fmla="*/ 30 h 30"/>
                  <a:gd name="T12" fmla="*/ 0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36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3" name="Freeform 1114"/>
              <p:cNvSpPr>
                <a:spLocks/>
              </p:cNvSpPr>
              <p:nvPr/>
            </p:nvSpPr>
            <p:spPr bwMode="auto">
              <a:xfrm>
                <a:off x="4708" y="1735"/>
                <a:ext cx="19" cy="15"/>
              </a:xfrm>
              <a:custGeom>
                <a:avLst/>
                <a:gdLst>
                  <a:gd name="T0" fmla="*/ 0 w 36"/>
                  <a:gd name="T1" fmla="*/ 30 h 30"/>
                  <a:gd name="T2" fmla="*/ 0 w 36"/>
                  <a:gd name="T3" fmla="*/ 30 h 30"/>
                  <a:gd name="T4" fmla="*/ 36 w 36"/>
                  <a:gd name="T5" fmla="*/ 0 h 30"/>
                  <a:gd name="T6" fmla="*/ 36 w 36"/>
                  <a:gd name="T7" fmla="*/ 0 h 30"/>
                  <a:gd name="T8" fmla="*/ 36 w 36"/>
                  <a:gd name="T9" fmla="*/ 8 h 30"/>
                  <a:gd name="T10" fmla="*/ 0 w 36"/>
                  <a:gd name="T11" fmla="*/ 30 h 30"/>
                  <a:gd name="T12" fmla="*/ 0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0" y="30"/>
                    </a:moveTo>
                    <a:lnTo>
                      <a:pt x="0" y="3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8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4" name="Freeform 1115"/>
              <p:cNvSpPr>
                <a:spLocks/>
              </p:cNvSpPr>
              <p:nvPr/>
            </p:nvSpPr>
            <p:spPr bwMode="auto">
              <a:xfrm>
                <a:off x="4708" y="1735"/>
                <a:ext cx="19" cy="15"/>
              </a:xfrm>
              <a:custGeom>
                <a:avLst/>
                <a:gdLst>
                  <a:gd name="T0" fmla="*/ 0 w 36"/>
                  <a:gd name="T1" fmla="*/ 30 h 30"/>
                  <a:gd name="T2" fmla="*/ 0 w 36"/>
                  <a:gd name="T3" fmla="*/ 30 h 30"/>
                  <a:gd name="T4" fmla="*/ 36 w 36"/>
                  <a:gd name="T5" fmla="*/ 0 h 30"/>
                  <a:gd name="T6" fmla="*/ 36 w 36"/>
                  <a:gd name="T7" fmla="*/ 0 h 30"/>
                  <a:gd name="T8" fmla="*/ 36 w 36"/>
                  <a:gd name="T9" fmla="*/ 8 h 30"/>
                  <a:gd name="T10" fmla="*/ 0 w 36"/>
                  <a:gd name="T11" fmla="*/ 30 h 30"/>
                  <a:gd name="T12" fmla="*/ 0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0" y="30"/>
                    </a:moveTo>
                    <a:lnTo>
                      <a:pt x="0" y="3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8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5" name="Freeform 1116"/>
              <p:cNvSpPr>
                <a:spLocks/>
              </p:cNvSpPr>
              <p:nvPr/>
            </p:nvSpPr>
            <p:spPr bwMode="auto">
              <a:xfrm>
                <a:off x="4708" y="1735"/>
                <a:ext cx="19" cy="15"/>
              </a:xfrm>
              <a:custGeom>
                <a:avLst/>
                <a:gdLst>
                  <a:gd name="T0" fmla="*/ 0 w 36"/>
                  <a:gd name="T1" fmla="*/ 30 h 30"/>
                  <a:gd name="T2" fmla="*/ 0 w 36"/>
                  <a:gd name="T3" fmla="*/ 30 h 30"/>
                  <a:gd name="T4" fmla="*/ 0 w 36"/>
                  <a:gd name="T5" fmla="*/ 30 h 30"/>
                  <a:gd name="T6" fmla="*/ 0 w 36"/>
                  <a:gd name="T7" fmla="*/ 30 h 30"/>
                  <a:gd name="T8" fmla="*/ 36 w 36"/>
                  <a:gd name="T9" fmla="*/ 0 h 30"/>
                  <a:gd name="T10" fmla="*/ 0 w 36"/>
                  <a:gd name="T11" fmla="*/ 30 h 30"/>
                  <a:gd name="T12" fmla="*/ 0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36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6" name="Freeform 1117"/>
              <p:cNvSpPr>
                <a:spLocks/>
              </p:cNvSpPr>
              <p:nvPr/>
            </p:nvSpPr>
            <p:spPr bwMode="auto">
              <a:xfrm>
                <a:off x="4708" y="1735"/>
                <a:ext cx="19" cy="15"/>
              </a:xfrm>
              <a:custGeom>
                <a:avLst/>
                <a:gdLst>
                  <a:gd name="T0" fmla="*/ 0 w 36"/>
                  <a:gd name="T1" fmla="*/ 30 h 30"/>
                  <a:gd name="T2" fmla="*/ 0 w 36"/>
                  <a:gd name="T3" fmla="*/ 30 h 30"/>
                  <a:gd name="T4" fmla="*/ 0 w 36"/>
                  <a:gd name="T5" fmla="*/ 30 h 30"/>
                  <a:gd name="T6" fmla="*/ 0 w 36"/>
                  <a:gd name="T7" fmla="*/ 30 h 30"/>
                  <a:gd name="T8" fmla="*/ 36 w 36"/>
                  <a:gd name="T9" fmla="*/ 0 h 30"/>
                  <a:gd name="T10" fmla="*/ 0 w 36"/>
                  <a:gd name="T11" fmla="*/ 30 h 30"/>
                  <a:gd name="T12" fmla="*/ 0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36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7" name="Freeform 1118"/>
              <p:cNvSpPr>
                <a:spLocks/>
              </p:cNvSpPr>
              <p:nvPr/>
            </p:nvSpPr>
            <p:spPr bwMode="auto">
              <a:xfrm>
                <a:off x="4694" y="1709"/>
                <a:ext cx="22" cy="22"/>
              </a:xfrm>
              <a:custGeom>
                <a:avLst/>
                <a:gdLst>
                  <a:gd name="T0" fmla="*/ 0 w 44"/>
                  <a:gd name="T1" fmla="*/ 45 h 45"/>
                  <a:gd name="T2" fmla="*/ 0 w 44"/>
                  <a:gd name="T3" fmla="*/ 45 h 45"/>
                  <a:gd name="T4" fmla="*/ 36 w 44"/>
                  <a:gd name="T5" fmla="*/ 0 h 45"/>
                  <a:gd name="T6" fmla="*/ 36 w 44"/>
                  <a:gd name="T7" fmla="*/ 0 h 45"/>
                  <a:gd name="T8" fmla="*/ 44 w 44"/>
                  <a:gd name="T9" fmla="*/ 15 h 45"/>
                  <a:gd name="T10" fmla="*/ 0 w 44"/>
                  <a:gd name="T11" fmla="*/ 45 h 45"/>
                  <a:gd name="T12" fmla="*/ 0 w 44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5">
                    <a:moveTo>
                      <a:pt x="0" y="45"/>
                    </a:moveTo>
                    <a:lnTo>
                      <a:pt x="0" y="45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4" y="15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8" name="Freeform 1119"/>
              <p:cNvSpPr>
                <a:spLocks/>
              </p:cNvSpPr>
              <p:nvPr/>
            </p:nvSpPr>
            <p:spPr bwMode="auto">
              <a:xfrm>
                <a:off x="4694" y="1709"/>
                <a:ext cx="22" cy="22"/>
              </a:xfrm>
              <a:custGeom>
                <a:avLst/>
                <a:gdLst>
                  <a:gd name="T0" fmla="*/ 0 w 44"/>
                  <a:gd name="T1" fmla="*/ 45 h 45"/>
                  <a:gd name="T2" fmla="*/ 0 w 44"/>
                  <a:gd name="T3" fmla="*/ 45 h 45"/>
                  <a:gd name="T4" fmla="*/ 36 w 44"/>
                  <a:gd name="T5" fmla="*/ 0 h 45"/>
                  <a:gd name="T6" fmla="*/ 36 w 44"/>
                  <a:gd name="T7" fmla="*/ 0 h 45"/>
                  <a:gd name="T8" fmla="*/ 44 w 44"/>
                  <a:gd name="T9" fmla="*/ 15 h 45"/>
                  <a:gd name="T10" fmla="*/ 0 w 44"/>
                  <a:gd name="T11" fmla="*/ 45 h 45"/>
                  <a:gd name="T12" fmla="*/ 0 w 44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5">
                    <a:moveTo>
                      <a:pt x="0" y="45"/>
                    </a:moveTo>
                    <a:lnTo>
                      <a:pt x="0" y="45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4" y="15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9" name="Freeform 1120"/>
              <p:cNvSpPr>
                <a:spLocks/>
              </p:cNvSpPr>
              <p:nvPr/>
            </p:nvSpPr>
            <p:spPr bwMode="auto">
              <a:xfrm>
                <a:off x="4686" y="1709"/>
                <a:ext cx="26" cy="22"/>
              </a:xfrm>
              <a:custGeom>
                <a:avLst/>
                <a:gdLst>
                  <a:gd name="T0" fmla="*/ 15 w 51"/>
                  <a:gd name="T1" fmla="*/ 45 h 45"/>
                  <a:gd name="T2" fmla="*/ 15 w 51"/>
                  <a:gd name="T3" fmla="*/ 45 h 45"/>
                  <a:gd name="T4" fmla="*/ 0 w 51"/>
                  <a:gd name="T5" fmla="*/ 30 h 45"/>
                  <a:gd name="T6" fmla="*/ 0 w 51"/>
                  <a:gd name="T7" fmla="*/ 30 h 45"/>
                  <a:gd name="T8" fmla="*/ 51 w 51"/>
                  <a:gd name="T9" fmla="*/ 0 h 45"/>
                  <a:gd name="T10" fmla="*/ 15 w 51"/>
                  <a:gd name="T11" fmla="*/ 45 h 45"/>
                  <a:gd name="T12" fmla="*/ 15 w 51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5">
                    <a:moveTo>
                      <a:pt x="15" y="45"/>
                    </a:moveTo>
                    <a:lnTo>
                      <a:pt x="15" y="45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51" y="0"/>
                    </a:lnTo>
                    <a:lnTo>
                      <a:pt x="15" y="45"/>
                    </a:lnTo>
                    <a:lnTo>
                      <a:pt x="15" y="4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0" name="Freeform 1121"/>
              <p:cNvSpPr>
                <a:spLocks/>
              </p:cNvSpPr>
              <p:nvPr/>
            </p:nvSpPr>
            <p:spPr bwMode="auto">
              <a:xfrm>
                <a:off x="4686" y="1709"/>
                <a:ext cx="26" cy="22"/>
              </a:xfrm>
              <a:custGeom>
                <a:avLst/>
                <a:gdLst>
                  <a:gd name="T0" fmla="*/ 15 w 51"/>
                  <a:gd name="T1" fmla="*/ 45 h 45"/>
                  <a:gd name="T2" fmla="*/ 15 w 51"/>
                  <a:gd name="T3" fmla="*/ 45 h 45"/>
                  <a:gd name="T4" fmla="*/ 0 w 51"/>
                  <a:gd name="T5" fmla="*/ 30 h 45"/>
                  <a:gd name="T6" fmla="*/ 0 w 51"/>
                  <a:gd name="T7" fmla="*/ 30 h 45"/>
                  <a:gd name="T8" fmla="*/ 51 w 51"/>
                  <a:gd name="T9" fmla="*/ 0 h 45"/>
                  <a:gd name="T10" fmla="*/ 15 w 51"/>
                  <a:gd name="T11" fmla="*/ 45 h 45"/>
                  <a:gd name="T12" fmla="*/ 15 w 51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5">
                    <a:moveTo>
                      <a:pt x="15" y="45"/>
                    </a:moveTo>
                    <a:lnTo>
                      <a:pt x="15" y="45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51" y="0"/>
                    </a:lnTo>
                    <a:lnTo>
                      <a:pt x="15" y="45"/>
                    </a:lnTo>
                    <a:lnTo>
                      <a:pt x="15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1" name="Freeform 1122"/>
              <p:cNvSpPr>
                <a:spLocks/>
              </p:cNvSpPr>
              <p:nvPr/>
            </p:nvSpPr>
            <p:spPr bwMode="auto">
              <a:xfrm>
                <a:off x="4686" y="1701"/>
                <a:ext cx="19" cy="15"/>
              </a:xfrm>
              <a:custGeom>
                <a:avLst/>
                <a:gdLst>
                  <a:gd name="T0" fmla="*/ 0 w 37"/>
                  <a:gd name="T1" fmla="*/ 30 h 30"/>
                  <a:gd name="T2" fmla="*/ 0 w 37"/>
                  <a:gd name="T3" fmla="*/ 30 h 30"/>
                  <a:gd name="T4" fmla="*/ 37 w 37"/>
                  <a:gd name="T5" fmla="*/ 0 h 30"/>
                  <a:gd name="T6" fmla="*/ 37 w 37"/>
                  <a:gd name="T7" fmla="*/ 0 h 30"/>
                  <a:gd name="T8" fmla="*/ 37 w 37"/>
                  <a:gd name="T9" fmla="*/ 8 h 30"/>
                  <a:gd name="T10" fmla="*/ 0 w 37"/>
                  <a:gd name="T11" fmla="*/ 30 h 30"/>
                  <a:gd name="T12" fmla="*/ 0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30"/>
                    </a:moveTo>
                    <a:lnTo>
                      <a:pt x="0" y="3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8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2" name="Freeform 1123"/>
              <p:cNvSpPr>
                <a:spLocks/>
              </p:cNvSpPr>
              <p:nvPr/>
            </p:nvSpPr>
            <p:spPr bwMode="auto">
              <a:xfrm>
                <a:off x="4686" y="1701"/>
                <a:ext cx="19" cy="15"/>
              </a:xfrm>
              <a:custGeom>
                <a:avLst/>
                <a:gdLst>
                  <a:gd name="T0" fmla="*/ 0 w 37"/>
                  <a:gd name="T1" fmla="*/ 30 h 30"/>
                  <a:gd name="T2" fmla="*/ 0 w 37"/>
                  <a:gd name="T3" fmla="*/ 30 h 30"/>
                  <a:gd name="T4" fmla="*/ 37 w 37"/>
                  <a:gd name="T5" fmla="*/ 0 h 30"/>
                  <a:gd name="T6" fmla="*/ 37 w 37"/>
                  <a:gd name="T7" fmla="*/ 0 h 30"/>
                  <a:gd name="T8" fmla="*/ 37 w 37"/>
                  <a:gd name="T9" fmla="*/ 8 h 30"/>
                  <a:gd name="T10" fmla="*/ 0 w 37"/>
                  <a:gd name="T11" fmla="*/ 30 h 30"/>
                  <a:gd name="T12" fmla="*/ 0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30"/>
                    </a:moveTo>
                    <a:lnTo>
                      <a:pt x="0" y="3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8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3" name="Freeform 1124"/>
              <p:cNvSpPr>
                <a:spLocks/>
              </p:cNvSpPr>
              <p:nvPr/>
            </p:nvSpPr>
            <p:spPr bwMode="auto">
              <a:xfrm>
                <a:off x="4686" y="1701"/>
                <a:ext cx="19" cy="15"/>
              </a:xfrm>
              <a:custGeom>
                <a:avLst/>
                <a:gdLst>
                  <a:gd name="T0" fmla="*/ 0 w 37"/>
                  <a:gd name="T1" fmla="*/ 30 h 30"/>
                  <a:gd name="T2" fmla="*/ 0 w 37"/>
                  <a:gd name="T3" fmla="*/ 30 h 30"/>
                  <a:gd name="T4" fmla="*/ 0 w 37"/>
                  <a:gd name="T5" fmla="*/ 23 h 30"/>
                  <a:gd name="T6" fmla="*/ 0 w 37"/>
                  <a:gd name="T7" fmla="*/ 23 h 30"/>
                  <a:gd name="T8" fmla="*/ 37 w 37"/>
                  <a:gd name="T9" fmla="*/ 0 h 30"/>
                  <a:gd name="T10" fmla="*/ 0 w 37"/>
                  <a:gd name="T11" fmla="*/ 30 h 30"/>
                  <a:gd name="T12" fmla="*/ 0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37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4" name="Freeform 1125"/>
              <p:cNvSpPr>
                <a:spLocks/>
              </p:cNvSpPr>
              <p:nvPr/>
            </p:nvSpPr>
            <p:spPr bwMode="auto">
              <a:xfrm>
                <a:off x="4686" y="1701"/>
                <a:ext cx="19" cy="15"/>
              </a:xfrm>
              <a:custGeom>
                <a:avLst/>
                <a:gdLst>
                  <a:gd name="T0" fmla="*/ 0 w 37"/>
                  <a:gd name="T1" fmla="*/ 30 h 30"/>
                  <a:gd name="T2" fmla="*/ 0 w 37"/>
                  <a:gd name="T3" fmla="*/ 30 h 30"/>
                  <a:gd name="T4" fmla="*/ 0 w 37"/>
                  <a:gd name="T5" fmla="*/ 23 h 30"/>
                  <a:gd name="T6" fmla="*/ 0 w 37"/>
                  <a:gd name="T7" fmla="*/ 23 h 30"/>
                  <a:gd name="T8" fmla="*/ 37 w 37"/>
                  <a:gd name="T9" fmla="*/ 0 h 30"/>
                  <a:gd name="T10" fmla="*/ 0 w 37"/>
                  <a:gd name="T11" fmla="*/ 30 h 30"/>
                  <a:gd name="T12" fmla="*/ 0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37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5" name="Freeform 1126"/>
              <p:cNvSpPr>
                <a:spLocks/>
              </p:cNvSpPr>
              <p:nvPr/>
            </p:nvSpPr>
            <p:spPr bwMode="auto">
              <a:xfrm>
                <a:off x="4686" y="1701"/>
                <a:ext cx="19" cy="15"/>
              </a:xfrm>
              <a:custGeom>
                <a:avLst/>
                <a:gdLst>
                  <a:gd name="T0" fmla="*/ 0 w 37"/>
                  <a:gd name="T1" fmla="*/ 30 h 30"/>
                  <a:gd name="T2" fmla="*/ 0 w 37"/>
                  <a:gd name="T3" fmla="*/ 30 h 30"/>
                  <a:gd name="T4" fmla="*/ 37 w 37"/>
                  <a:gd name="T5" fmla="*/ 0 h 30"/>
                  <a:gd name="T6" fmla="*/ 37 w 37"/>
                  <a:gd name="T7" fmla="*/ 0 h 30"/>
                  <a:gd name="T8" fmla="*/ 37 w 37"/>
                  <a:gd name="T9" fmla="*/ 8 h 30"/>
                  <a:gd name="T10" fmla="*/ 0 w 37"/>
                  <a:gd name="T11" fmla="*/ 30 h 30"/>
                  <a:gd name="T12" fmla="*/ 0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30"/>
                    </a:moveTo>
                    <a:lnTo>
                      <a:pt x="0" y="3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8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6" name="Freeform 1127"/>
              <p:cNvSpPr>
                <a:spLocks/>
              </p:cNvSpPr>
              <p:nvPr/>
            </p:nvSpPr>
            <p:spPr bwMode="auto">
              <a:xfrm>
                <a:off x="4686" y="1701"/>
                <a:ext cx="19" cy="15"/>
              </a:xfrm>
              <a:custGeom>
                <a:avLst/>
                <a:gdLst>
                  <a:gd name="T0" fmla="*/ 0 w 37"/>
                  <a:gd name="T1" fmla="*/ 30 h 30"/>
                  <a:gd name="T2" fmla="*/ 0 w 37"/>
                  <a:gd name="T3" fmla="*/ 30 h 30"/>
                  <a:gd name="T4" fmla="*/ 37 w 37"/>
                  <a:gd name="T5" fmla="*/ 0 h 30"/>
                  <a:gd name="T6" fmla="*/ 37 w 37"/>
                  <a:gd name="T7" fmla="*/ 0 h 30"/>
                  <a:gd name="T8" fmla="*/ 37 w 37"/>
                  <a:gd name="T9" fmla="*/ 8 h 30"/>
                  <a:gd name="T10" fmla="*/ 0 w 37"/>
                  <a:gd name="T11" fmla="*/ 30 h 30"/>
                  <a:gd name="T12" fmla="*/ 0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30"/>
                    </a:moveTo>
                    <a:lnTo>
                      <a:pt x="0" y="3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8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7" name="Freeform 1128"/>
              <p:cNvSpPr>
                <a:spLocks/>
              </p:cNvSpPr>
              <p:nvPr/>
            </p:nvSpPr>
            <p:spPr bwMode="auto">
              <a:xfrm>
                <a:off x="4686" y="1701"/>
                <a:ext cx="19" cy="15"/>
              </a:xfrm>
              <a:custGeom>
                <a:avLst/>
                <a:gdLst>
                  <a:gd name="T0" fmla="*/ 0 w 37"/>
                  <a:gd name="T1" fmla="*/ 30 h 30"/>
                  <a:gd name="T2" fmla="*/ 0 w 37"/>
                  <a:gd name="T3" fmla="*/ 30 h 30"/>
                  <a:gd name="T4" fmla="*/ 0 w 37"/>
                  <a:gd name="T5" fmla="*/ 23 h 30"/>
                  <a:gd name="T6" fmla="*/ 0 w 37"/>
                  <a:gd name="T7" fmla="*/ 23 h 30"/>
                  <a:gd name="T8" fmla="*/ 37 w 37"/>
                  <a:gd name="T9" fmla="*/ 0 h 30"/>
                  <a:gd name="T10" fmla="*/ 0 w 37"/>
                  <a:gd name="T11" fmla="*/ 30 h 30"/>
                  <a:gd name="T12" fmla="*/ 0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37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8" name="Freeform 1129"/>
              <p:cNvSpPr>
                <a:spLocks/>
              </p:cNvSpPr>
              <p:nvPr/>
            </p:nvSpPr>
            <p:spPr bwMode="auto">
              <a:xfrm>
                <a:off x="4686" y="1701"/>
                <a:ext cx="19" cy="15"/>
              </a:xfrm>
              <a:custGeom>
                <a:avLst/>
                <a:gdLst>
                  <a:gd name="T0" fmla="*/ 0 w 37"/>
                  <a:gd name="T1" fmla="*/ 30 h 30"/>
                  <a:gd name="T2" fmla="*/ 0 w 37"/>
                  <a:gd name="T3" fmla="*/ 30 h 30"/>
                  <a:gd name="T4" fmla="*/ 0 w 37"/>
                  <a:gd name="T5" fmla="*/ 23 h 30"/>
                  <a:gd name="T6" fmla="*/ 0 w 37"/>
                  <a:gd name="T7" fmla="*/ 23 h 30"/>
                  <a:gd name="T8" fmla="*/ 37 w 37"/>
                  <a:gd name="T9" fmla="*/ 0 h 30"/>
                  <a:gd name="T10" fmla="*/ 0 w 37"/>
                  <a:gd name="T11" fmla="*/ 30 h 30"/>
                  <a:gd name="T12" fmla="*/ 0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37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9" name="Freeform 1130"/>
              <p:cNvSpPr>
                <a:spLocks/>
              </p:cNvSpPr>
              <p:nvPr/>
            </p:nvSpPr>
            <p:spPr bwMode="auto">
              <a:xfrm>
                <a:off x="4635" y="1622"/>
                <a:ext cx="18" cy="15"/>
              </a:xfrm>
              <a:custGeom>
                <a:avLst/>
                <a:gdLst>
                  <a:gd name="T0" fmla="*/ 0 w 36"/>
                  <a:gd name="T1" fmla="*/ 29 h 29"/>
                  <a:gd name="T2" fmla="*/ 0 w 36"/>
                  <a:gd name="T3" fmla="*/ 29 h 29"/>
                  <a:gd name="T4" fmla="*/ 29 w 36"/>
                  <a:gd name="T5" fmla="*/ 0 h 29"/>
                  <a:gd name="T6" fmla="*/ 29 w 36"/>
                  <a:gd name="T7" fmla="*/ 0 h 29"/>
                  <a:gd name="T8" fmla="*/ 36 w 36"/>
                  <a:gd name="T9" fmla="*/ 7 h 29"/>
                  <a:gd name="T10" fmla="*/ 0 w 36"/>
                  <a:gd name="T11" fmla="*/ 29 h 29"/>
                  <a:gd name="T12" fmla="*/ 0 w 36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9">
                    <a:moveTo>
                      <a:pt x="0" y="29"/>
                    </a:moveTo>
                    <a:lnTo>
                      <a:pt x="0" y="29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6" y="7"/>
                    </a:lnTo>
                    <a:lnTo>
                      <a:pt x="0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0" name="Freeform 1131"/>
              <p:cNvSpPr>
                <a:spLocks/>
              </p:cNvSpPr>
              <p:nvPr/>
            </p:nvSpPr>
            <p:spPr bwMode="auto">
              <a:xfrm>
                <a:off x="4635" y="1622"/>
                <a:ext cx="18" cy="15"/>
              </a:xfrm>
              <a:custGeom>
                <a:avLst/>
                <a:gdLst>
                  <a:gd name="T0" fmla="*/ 0 w 36"/>
                  <a:gd name="T1" fmla="*/ 29 h 29"/>
                  <a:gd name="T2" fmla="*/ 0 w 36"/>
                  <a:gd name="T3" fmla="*/ 29 h 29"/>
                  <a:gd name="T4" fmla="*/ 29 w 36"/>
                  <a:gd name="T5" fmla="*/ 0 h 29"/>
                  <a:gd name="T6" fmla="*/ 29 w 36"/>
                  <a:gd name="T7" fmla="*/ 0 h 29"/>
                  <a:gd name="T8" fmla="*/ 36 w 36"/>
                  <a:gd name="T9" fmla="*/ 7 h 29"/>
                  <a:gd name="T10" fmla="*/ 0 w 36"/>
                  <a:gd name="T11" fmla="*/ 29 h 29"/>
                  <a:gd name="T12" fmla="*/ 0 w 36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9">
                    <a:moveTo>
                      <a:pt x="0" y="29"/>
                    </a:moveTo>
                    <a:lnTo>
                      <a:pt x="0" y="29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6" y="7"/>
                    </a:lnTo>
                    <a:lnTo>
                      <a:pt x="0" y="29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1" name="Freeform 1132"/>
              <p:cNvSpPr>
                <a:spLocks/>
              </p:cNvSpPr>
              <p:nvPr/>
            </p:nvSpPr>
            <p:spPr bwMode="auto">
              <a:xfrm>
                <a:off x="4631" y="1622"/>
                <a:ext cx="18" cy="15"/>
              </a:xfrm>
              <a:custGeom>
                <a:avLst/>
                <a:gdLst>
                  <a:gd name="T0" fmla="*/ 8 w 37"/>
                  <a:gd name="T1" fmla="*/ 29 h 29"/>
                  <a:gd name="T2" fmla="*/ 8 w 37"/>
                  <a:gd name="T3" fmla="*/ 29 h 29"/>
                  <a:gd name="T4" fmla="*/ 0 w 37"/>
                  <a:gd name="T5" fmla="*/ 29 h 29"/>
                  <a:gd name="T6" fmla="*/ 0 w 37"/>
                  <a:gd name="T7" fmla="*/ 29 h 29"/>
                  <a:gd name="T8" fmla="*/ 37 w 37"/>
                  <a:gd name="T9" fmla="*/ 0 h 29"/>
                  <a:gd name="T10" fmla="*/ 8 w 37"/>
                  <a:gd name="T11" fmla="*/ 29 h 29"/>
                  <a:gd name="T12" fmla="*/ 8 w 37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9">
                    <a:moveTo>
                      <a:pt x="8" y="29"/>
                    </a:moveTo>
                    <a:lnTo>
                      <a:pt x="8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7" y="0"/>
                    </a:lnTo>
                    <a:lnTo>
                      <a:pt x="8" y="29"/>
                    </a:lnTo>
                    <a:lnTo>
                      <a:pt x="8" y="29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2" name="Freeform 1133"/>
              <p:cNvSpPr>
                <a:spLocks/>
              </p:cNvSpPr>
              <p:nvPr/>
            </p:nvSpPr>
            <p:spPr bwMode="auto">
              <a:xfrm>
                <a:off x="4631" y="1622"/>
                <a:ext cx="18" cy="15"/>
              </a:xfrm>
              <a:custGeom>
                <a:avLst/>
                <a:gdLst>
                  <a:gd name="T0" fmla="*/ 8 w 37"/>
                  <a:gd name="T1" fmla="*/ 29 h 29"/>
                  <a:gd name="T2" fmla="*/ 8 w 37"/>
                  <a:gd name="T3" fmla="*/ 29 h 29"/>
                  <a:gd name="T4" fmla="*/ 0 w 37"/>
                  <a:gd name="T5" fmla="*/ 29 h 29"/>
                  <a:gd name="T6" fmla="*/ 0 w 37"/>
                  <a:gd name="T7" fmla="*/ 29 h 29"/>
                  <a:gd name="T8" fmla="*/ 37 w 37"/>
                  <a:gd name="T9" fmla="*/ 0 h 29"/>
                  <a:gd name="T10" fmla="*/ 8 w 37"/>
                  <a:gd name="T11" fmla="*/ 29 h 29"/>
                  <a:gd name="T12" fmla="*/ 8 w 37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9">
                    <a:moveTo>
                      <a:pt x="8" y="29"/>
                    </a:moveTo>
                    <a:lnTo>
                      <a:pt x="8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7" y="0"/>
                    </a:lnTo>
                    <a:lnTo>
                      <a:pt x="8" y="29"/>
                    </a:lnTo>
                    <a:lnTo>
                      <a:pt x="8" y="2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3" name="Freeform 1134"/>
              <p:cNvSpPr>
                <a:spLocks/>
              </p:cNvSpPr>
              <p:nvPr/>
            </p:nvSpPr>
            <p:spPr bwMode="auto">
              <a:xfrm>
                <a:off x="4635" y="1622"/>
                <a:ext cx="18" cy="15"/>
              </a:xfrm>
              <a:custGeom>
                <a:avLst/>
                <a:gdLst>
                  <a:gd name="T0" fmla="*/ 0 w 36"/>
                  <a:gd name="T1" fmla="*/ 29 h 29"/>
                  <a:gd name="T2" fmla="*/ 0 w 36"/>
                  <a:gd name="T3" fmla="*/ 29 h 29"/>
                  <a:gd name="T4" fmla="*/ 29 w 36"/>
                  <a:gd name="T5" fmla="*/ 0 h 29"/>
                  <a:gd name="T6" fmla="*/ 29 w 36"/>
                  <a:gd name="T7" fmla="*/ 0 h 29"/>
                  <a:gd name="T8" fmla="*/ 36 w 36"/>
                  <a:gd name="T9" fmla="*/ 7 h 29"/>
                  <a:gd name="T10" fmla="*/ 0 w 36"/>
                  <a:gd name="T11" fmla="*/ 29 h 29"/>
                  <a:gd name="T12" fmla="*/ 0 w 36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9">
                    <a:moveTo>
                      <a:pt x="0" y="29"/>
                    </a:moveTo>
                    <a:lnTo>
                      <a:pt x="0" y="29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6" y="7"/>
                    </a:lnTo>
                    <a:lnTo>
                      <a:pt x="0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4" name="Freeform 1135"/>
              <p:cNvSpPr>
                <a:spLocks/>
              </p:cNvSpPr>
              <p:nvPr/>
            </p:nvSpPr>
            <p:spPr bwMode="auto">
              <a:xfrm>
                <a:off x="4635" y="1622"/>
                <a:ext cx="18" cy="15"/>
              </a:xfrm>
              <a:custGeom>
                <a:avLst/>
                <a:gdLst>
                  <a:gd name="T0" fmla="*/ 0 w 36"/>
                  <a:gd name="T1" fmla="*/ 29 h 29"/>
                  <a:gd name="T2" fmla="*/ 0 w 36"/>
                  <a:gd name="T3" fmla="*/ 29 h 29"/>
                  <a:gd name="T4" fmla="*/ 29 w 36"/>
                  <a:gd name="T5" fmla="*/ 0 h 29"/>
                  <a:gd name="T6" fmla="*/ 29 w 36"/>
                  <a:gd name="T7" fmla="*/ 0 h 29"/>
                  <a:gd name="T8" fmla="*/ 36 w 36"/>
                  <a:gd name="T9" fmla="*/ 7 h 29"/>
                  <a:gd name="T10" fmla="*/ 0 w 36"/>
                  <a:gd name="T11" fmla="*/ 29 h 29"/>
                  <a:gd name="T12" fmla="*/ 0 w 36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9">
                    <a:moveTo>
                      <a:pt x="0" y="29"/>
                    </a:moveTo>
                    <a:lnTo>
                      <a:pt x="0" y="29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6" y="7"/>
                    </a:lnTo>
                    <a:lnTo>
                      <a:pt x="0" y="29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5" name="Freeform 1136"/>
              <p:cNvSpPr>
                <a:spLocks/>
              </p:cNvSpPr>
              <p:nvPr/>
            </p:nvSpPr>
            <p:spPr bwMode="auto">
              <a:xfrm>
                <a:off x="4631" y="1622"/>
                <a:ext cx="18" cy="15"/>
              </a:xfrm>
              <a:custGeom>
                <a:avLst/>
                <a:gdLst>
                  <a:gd name="T0" fmla="*/ 8 w 37"/>
                  <a:gd name="T1" fmla="*/ 29 h 29"/>
                  <a:gd name="T2" fmla="*/ 8 w 37"/>
                  <a:gd name="T3" fmla="*/ 29 h 29"/>
                  <a:gd name="T4" fmla="*/ 0 w 37"/>
                  <a:gd name="T5" fmla="*/ 29 h 29"/>
                  <a:gd name="T6" fmla="*/ 0 w 37"/>
                  <a:gd name="T7" fmla="*/ 29 h 29"/>
                  <a:gd name="T8" fmla="*/ 37 w 37"/>
                  <a:gd name="T9" fmla="*/ 0 h 29"/>
                  <a:gd name="T10" fmla="*/ 8 w 37"/>
                  <a:gd name="T11" fmla="*/ 29 h 29"/>
                  <a:gd name="T12" fmla="*/ 8 w 37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9">
                    <a:moveTo>
                      <a:pt x="8" y="29"/>
                    </a:moveTo>
                    <a:lnTo>
                      <a:pt x="8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7" y="0"/>
                    </a:lnTo>
                    <a:lnTo>
                      <a:pt x="8" y="29"/>
                    </a:lnTo>
                    <a:lnTo>
                      <a:pt x="8" y="29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6" name="Freeform 1137"/>
              <p:cNvSpPr>
                <a:spLocks/>
              </p:cNvSpPr>
              <p:nvPr/>
            </p:nvSpPr>
            <p:spPr bwMode="auto">
              <a:xfrm>
                <a:off x="4631" y="1622"/>
                <a:ext cx="18" cy="15"/>
              </a:xfrm>
              <a:custGeom>
                <a:avLst/>
                <a:gdLst>
                  <a:gd name="T0" fmla="*/ 8 w 37"/>
                  <a:gd name="T1" fmla="*/ 29 h 29"/>
                  <a:gd name="T2" fmla="*/ 8 w 37"/>
                  <a:gd name="T3" fmla="*/ 29 h 29"/>
                  <a:gd name="T4" fmla="*/ 0 w 37"/>
                  <a:gd name="T5" fmla="*/ 29 h 29"/>
                  <a:gd name="T6" fmla="*/ 0 w 37"/>
                  <a:gd name="T7" fmla="*/ 29 h 29"/>
                  <a:gd name="T8" fmla="*/ 37 w 37"/>
                  <a:gd name="T9" fmla="*/ 0 h 29"/>
                  <a:gd name="T10" fmla="*/ 8 w 37"/>
                  <a:gd name="T11" fmla="*/ 29 h 29"/>
                  <a:gd name="T12" fmla="*/ 8 w 37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9">
                    <a:moveTo>
                      <a:pt x="8" y="29"/>
                    </a:moveTo>
                    <a:lnTo>
                      <a:pt x="8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7" y="0"/>
                    </a:lnTo>
                    <a:lnTo>
                      <a:pt x="8" y="29"/>
                    </a:lnTo>
                    <a:lnTo>
                      <a:pt x="8" y="2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7" name="Freeform 1138"/>
              <p:cNvSpPr>
                <a:spLocks/>
              </p:cNvSpPr>
              <p:nvPr/>
            </p:nvSpPr>
            <p:spPr bwMode="auto">
              <a:xfrm>
                <a:off x="4627" y="1607"/>
                <a:ext cx="22" cy="26"/>
              </a:xfrm>
              <a:custGeom>
                <a:avLst/>
                <a:gdLst>
                  <a:gd name="T0" fmla="*/ 0 w 44"/>
                  <a:gd name="T1" fmla="*/ 52 h 52"/>
                  <a:gd name="T2" fmla="*/ 0 w 44"/>
                  <a:gd name="T3" fmla="*/ 52 h 52"/>
                  <a:gd name="T4" fmla="*/ 29 w 44"/>
                  <a:gd name="T5" fmla="*/ 0 h 52"/>
                  <a:gd name="T6" fmla="*/ 29 w 44"/>
                  <a:gd name="T7" fmla="*/ 0 h 52"/>
                  <a:gd name="T8" fmla="*/ 44 w 44"/>
                  <a:gd name="T9" fmla="*/ 15 h 52"/>
                  <a:gd name="T10" fmla="*/ 0 w 44"/>
                  <a:gd name="T11" fmla="*/ 52 h 52"/>
                  <a:gd name="T12" fmla="*/ 0 w 44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0" y="52"/>
                    </a:moveTo>
                    <a:lnTo>
                      <a:pt x="0" y="52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44" y="15"/>
                    </a:lnTo>
                    <a:lnTo>
                      <a:pt x="0" y="5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8" name="Freeform 1139"/>
              <p:cNvSpPr>
                <a:spLocks/>
              </p:cNvSpPr>
              <p:nvPr/>
            </p:nvSpPr>
            <p:spPr bwMode="auto">
              <a:xfrm>
                <a:off x="4627" y="1607"/>
                <a:ext cx="22" cy="26"/>
              </a:xfrm>
              <a:custGeom>
                <a:avLst/>
                <a:gdLst>
                  <a:gd name="T0" fmla="*/ 0 w 44"/>
                  <a:gd name="T1" fmla="*/ 52 h 52"/>
                  <a:gd name="T2" fmla="*/ 0 w 44"/>
                  <a:gd name="T3" fmla="*/ 52 h 52"/>
                  <a:gd name="T4" fmla="*/ 29 w 44"/>
                  <a:gd name="T5" fmla="*/ 0 h 52"/>
                  <a:gd name="T6" fmla="*/ 29 w 44"/>
                  <a:gd name="T7" fmla="*/ 0 h 52"/>
                  <a:gd name="T8" fmla="*/ 44 w 44"/>
                  <a:gd name="T9" fmla="*/ 15 h 52"/>
                  <a:gd name="T10" fmla="*/ 0 w 44"/>
                  <a:gd name="T11" fmla="*/ 52 h 52"/>
                  <a:gd name="T12" fmla="*/ 0 w 44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0" y="52"/>
                    </a:moveTo>
                    <a:lnTo>
                      <a:pt x="0" y="52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44" y="15"/>
                    </a:lnTo>
                    <a:lnTo>
                      <a:pt x="0" y="52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9" name="Freeform 1140"/>
              <p:cNvSpPr>
                <a:spLocks/>
              </p:cNvSpPr>
              <p:nvPr/>
            </p:nvSpPr>
            <p:spPr bwMode="auto">
              <a:xfrm>
                <a:off x="4620" y="1607"/>
                <a:ext cx="22" cy="26"/>
              </a:xfrm>
              <a:custGeom>
                <a:avLst/>
                <a:gdLst>
                  <a:gd name="T0" fmla="*/ 15 w 44"/>
                  <a:gd name="T1" fmla="*/ 52 h 52"/>
                  <a:gd name="T2" fmla="*/ 15 w 44"/>
                  <a:gd name="T3" fmla="*/ 52 h 52"/>
                  <a:gd name="T4" fmla="*/ 0 w 44"/>
                  <a:gd name="T5" fmla="*/ 30 h 52"/>
                  <a:gd name="T6" fmla="*/ 0 w 44"/>
                  <a:gd name="T7" fmla="*/ 30 h 52"/>
                  <a:gd name="T8" fmla="*/ 44 w 44"/>
                  <a:gd name="T9" fmla="*/ 0 h 52"/>
                  <a:gd name="T10" fmla="*/ 15 w 44"/>
                  <a:gd name="T11" fmla="*/ 52 h 52"/>
                  <a:gd name="T12" fmla="*/ 15 w 44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15" y="52"/>
                    </a:moveTo>
                    <a:lnTo>
                      <a:pt x="15" y="52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44" y="0"/>
                    </a:lnTo>
                    <a:lnTo>
                      <a:pt x="15" y="52"/>
                    </a:lnTo>
                    <a:lnTo>
                      <a:pt x="15" y="5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0" name="Freeform 1141"/>
              <p:cNvSpPr>
                <a:spLocks/>
              </p:cNvSpPr>
              <p:nvPr/>
            </p:nvSpPr>
            <p:spPr bwMode="auto">
              <a:xfrm>
                <a:off x="4620" y="1607"/>
                <a:ext cx="22" cy="26"/>
              </a:xfrm>
              <a:custGeom>
                <a:avLst/>
                <a:gdLst>
                  <a:gd name="T0" fmla="*/ 15 w 44"/>
                  <a:gd name="T1" fmla="*/ 52 h 52"/>
                  <a:gd name="T2" fmla="*/ 15 w 44"/>
                  <a:gd name="T3" fmla="*/ 52 h 52"/>
                  <a:gd name="T4" fmla="*/ 0 w 44"/>
                  <a:gd name="T5" fmla="*/ 30 h 52"/>
                  <a:gd name="T6" fmla="*/ 0 w 44"/>
                  <a:gd name="T7" fmla="*/ 30 h 52"/>
                  <a:gd name="T8" fmla="*/ 44 w 44"/>
                  <a:gd name="T9" fmla="*/ 0 h 52"/>
                  <a:gd name="T10" fmla="*/ 15 w 44"/>
                  <a:gd name="T11" fmla="*/ 52 h 52"/>
                  <a:gd name="T12" fmla="*/ 15 w 44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15" y="52"/>
                    </a:moveTo>
                    <a:lnTo>
                      <a:pt x="15" y="52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44" y="0"/>
                    </a:lnTo>
                    <a:lnTo>
                      <a:pt x="15" y="52"/>
                    </a:lnTo>
                    <a:lnTo>
                      <a:pt x="15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1" name="Freeform 1142"/>
              <p:cNvSpPr>
                <a:spLocks/>
              </p:cNvSpPr>
              <p:nvPr/>
            </p:nvSpPr>
            <p:spPr bwMode="auto">
              <a:xfrm>
                <a:off x="4613" y="1588"/>
                <a:ext cx="18" cy="15"/>
              </a:xfrm>
              <a:custGeom>
                <a:avLst/>
                <a:gdLst>
                  <a:gd name="T0" fmla="*/ 0 w 36"/>
                  <a:gd name="T1" fmla="*/ 30 h 30"/>
                  <a:gd name="T2" fmla="*/ 0 w 36"/>
                  <a:gd name="T3" fmla="*/ 30 h 30"/>
                  <a:gd name="T4" fmla="*/ 29 w 36"/>
                  <a:gd name="T5" fmla="*/ 0 h 30"/>
                  <a:gd name="T6" fmla="*/ 29 w 36"/>
                  <a:gd name="T7" fmla="*/ 0 h 30"/>
                  <a:gd name="T8" fmla="*/ 36 w 36"/>
                  <a:gd name="T9" fmla="*/ 8 h 30"/>
                  <a:gd name="T10" fmla="*/ 0 w 36"/>
                  <a:gd name="T11" fmla="*/ 30 h 30"/>
                  <a:gd name="T12" fmla="*/ 0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0" y="30"/>
                    </a:move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6" y="8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2" name="Freeform 1143"/>
              <p:cNvSpPr>
                <a:spLocks/>
              </p:cNvSpPr>
              <p:nvPr/>
            </p:nvSpPr>
            <p:spPr bwMode="auto">
              <a:xfrm>
                <a:off x="4613" y="1588"/>
                <a:ext cx="18" cy="15"/>
              </a:xfrm>
              <a:custGeom>
                <a:avLst/>
                <a:gdLst>
                  <a:gd name="T0" fmla="*/ 0 w 36"/>
                  <a:gd name="T1" fmla="*/ 30 h 30"/>
                  <a:gd name="T2" fmla="*/ 0 w 36"/>
                  <a:gd name="T3" fmla="*/ 30 h 30"/>
                  <a:gd name="T4" fmla="*/ 29 w 36"/>
                  <a:gd name="T5" fmla="*/ 0 h 30"/>
                  <a:gd name="T6" fmla="*/ 29 w 36"/>
                  <a:gd name="T7" fmla="*/ 0 h 30"/>
                  <a:gd name="T8" fmla="*/ 36 w 36"/>
                  <a:gd name="T9" fmla="*/ 8 h 30"/>
                  <a:gd name="T10" fmla="*/ 0 w 36"/>
                  <a:gd name="T11" fmla="*/ 30 h 30"/>
                  <a:gd name="T12" fmla="*/ 0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0" y="30"/>
                    </a:move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6" y="8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3" name="Freeform 1144"/>
              <p:cNvSpPr>
                <a:spLocks/>
              </p:cNvSpPr>
              <p:nvPr/>
            </p:nvSpPr>
            <p:spPr bwMode="auto">
              <a:xfrm>
                <a:off x="4609" y="1588"/>
                <a:ext cx="18" cy="15"/>
              </a:xfrm>
              <a:custGeom>
                <a:avLst/>
                <a:gdLst>
                  <a:gd name="T0" fmla="*/ 8 w 37"/>
                  <a:gd name="T1" fmla="*/ 30 h 30"/>
                  <a:gd name="T2" fmla="*/ 8 w 37"/>
                  <a:gd name="T3" fmla="*/ 30 h 30"/>
                  <a:gd name="T4" fmla="*/ 0 w 37"/>
                  <a:gd name="T5" fmla="*/ 23 h 30"/>
                  <a:gd name="T6" fmla="*/ 0 w 37"/>
                  <a:gd name="T7" fmla="*/ 23 h 30"/>
                  <a:gd name="T8" fmla="*/ 37 w 37"/>
                  <a:gd name="T9" fmla="*/ 0 h 30"/>
                  <a:gd name="T10" fmla="*/ 8 w 37"/>
                  <a:gd name="T11" fmla="*/ 30 h 30"/>
                  <a:gd name="T12" fmla="*/ 8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8" y="30"/>
                    </a:moveTo>
                    <a:lnTo>
                      <a:pt x="8" y="3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37" y="0"/>
                    </a:lnTo>
                    <a:lnTo>
                      <a:pt x="8" y="30"/>
                    </a:lnTo>
                    <a:lnTo>
                      <a:pt x="8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4" name="Freeform 1145"/>
              <p:cNvSpPr>
                <a:spLocks/>
              </p:cNvSpPr>
              <p:nvPr/>
            </p:nvSpPr>
            <p:spPr bwMode="auto">
              <a:xfrm>
                <a:off x="4609" y="1588"/>
                <a:ext cx="18" cy="15"/>
              </a:xfrm>
              <a:custGeom>
                <a:avLst/>
                <a:gdLst>
                  <a:gd name="T0" fmla="*/ 8 w 37"/>
                  <a:gd name="T1" fmla="*/ 30 h 30"/>
                  <a:gd name="T2" fmla="*/ 8 w 37"/>
                  <a:gd name="T3" fmla="*/ 30 h 30"/>
                  <a:gd name="T4" fmla="*/ 0 w 37"/>
                  <a:gd name="T5" fmla="*/ 23 h 30"/>
                  <a:gd name="T6" fmla="*/ 0 w 37"/>
                  <a:gd name="T7" fmla="*/ 23 h 30"/>
                  <a:gd name="T8" fmla="*/ 37 w 37"/>
                  <a:gd name="T9" fmla="*/ 0 h 30"/>
                  <a:gd name="T10" fmla="*/ 8 w 37"/>
                  <a:gd name="T11" fmla="*/ 30 h 30"/>
                  <a:gd name="T12" fmla="*/ 8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8" y="30"/>
                    </a:moveTo>
                    <a:lnTo>
                      <a:pt x="8" y="3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37" y="0"/>
                    </a:lnTo>
                    <a:lnTo>
                      <a:pt x="8" y="30"/>
                    </a:lnTo>
                    <a:lnTo>
                      <a:pt x="8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5" name="Freeform 1146"/>
              <p:cNvSpPr>
                <a:spLocks/>
              </p:cNvSpPr>
              <p:nvPr/>
            </p:nvSpPr>
            <p:spPr bwMode="auto">
              <a:xfrm>
                <a:off x="4613" y="1588"/>
                <a:ext cx="18" cy="15"/>
              </a:xfrm>
              <a:custGeom>
                <a:avLst/>
                <a:gdLst>
                  <a:gd name="T0" fmla="*/ 0 w 36"/>
                  <a:gd name="T1" fmla="*/ 30 h 30"/>
                  <a:gd name="T2" fmla="*/ 0 w 36"/>
                  <a:gd name="T3" fmla="*/ 30 h 30"/>
                  <a:gd name="T4" fmla="*/ 29 w 36"/>
                  <a:gd name="T5" fmla="*/ 0 h 30"/>
                  <a:gd name="T6" fmla="*/ 29 w 36"/>
                  <a:gd name="T7" fmla="*/ 0 h 30"/>
                  <a:gd name="T8" fmla="*/ 36 w 36"/>
                  <a:gd name="T9" fmla="*/ 8 h 30"/>
                  <a:gd name="T10" fmla="*/ 0 w 36"/>
                  <a:gd name="T11" fmla="*/ 30 h 30"/>
                  <a:gd name="T12" fmla="*/ 0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0" y="30"/>
                    </a:move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6" y="8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6" name="Freeform 1147"/>
              <p:cNvSpPr>
                <a:spLocks/>
              </p:cNvSpPr>
              <p:nvPr/>
            </p:nvSpPr>
            <p:spPr bwMode="auto">
              <a:xfrm>
                <a:off x="4613" y="1588"/>
                <a:ext cx="18" cy="15"/>
              </a:xfrm>
              <a:custGeom>
                <a:avLst/>
                <a:gdLst>
                  <a:gd name="T0" fmla="*/ 0 w 36"/>
                  <a:gd name="T1" fmla="*/ 30 h 30"/>
                  <a:gd name="T2" fmla="*/ 0 w 36"/>
                  <a:gd name="T3" fmla="*/ 30 h 30"/>
                  <a:gd name="T4" fmla="*/ 29 w 36"/>
                  <a:gd name="T5" fmla="*/ 0 h 30"/>
                  <a:gd name="T6" fmla="*/ 29 w 36"/>
                  <a:gd name="T7" fmla="*/ 0 h 30"/>
                  <a:gd name="T8" fmla="*/ 36 w 36"/>
                  <a:gd name="T9" fmla="*/ 8 h 30"/>
                  <a:gd name="T10" fmla="*/ 0 w 36"/>
                  <a:gd name="T11" fmla="*/ 30 h 30"/>
                  <a:gd name="T12" fmla="*/ 0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0" y="30"/>
                    </a:move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6" y="8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7" name="Freeform 1148"/>
              <p:cNvSpPr>
                <a:spLocks/>
              </p:cNvSpPr>
              <p:nvPr/>
            </p:nvSpPr>
            <p:spPr bwMode="auto">
              <a:xfrm>
                <a:off x="4609" y="1588"/>
                <a:ext cx="18" cy="15"/>
              </a:xfrm>
              <a:custGeom>
                <a:avLst/>
                <a:gdLst>
                  <a:gd name="T0" fmla="*/ 8 w 37"/>
                  <a:gd name="T1" fmla="*/ 30 h 30"/>
                  <a:gd name="T2" fmla="*/ 8 w 37"/>
                  <a:gd name="T3" fmla="*/ 30 h 30"/>
                  <a:gd name="T4" fmla="*/ 0 w 37"/>
                  <a:gd name="T5" fmla="*/ 23 h 30"/>
                  <a:gd name="T6" fmla="*/ 0 w 37"/>
                  <a:gd name="T7" fmla="*/ 23 h 30"/>
                  <a:gd name="T8" fmla="*/ 37 w 37"/>
                  <a:gd name="T9" fmla="*/ 0 h 30"/>
                  <a:gd name="T10" fmla="*/ 8 w 37"/>
                  <a:gd name="T11" fmla="*/ 30 h 30"/>
                  <a:gd name="T12" fmla="*/ 8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8" y="30"/>
                    </a:moveTo>
                    <a:lnTo>
                      <a:pt x="8" y="3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37" y="0"/>
                    </a:lnTo>
                    <a:lnTo>
                      <a:pt x="8" y="30"/>
                    </a:lnTo>
                    <a:lnTo>
                      <a:pt x="8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8" name="Freeform 1149"/>
              <p:cNvSpPr>
                <a:spLocks/>
              </p:cNvSpPr>
              <p:nvPr/>
            </p:nvSpPr>
            <p:spPr bwMode="auto">
              <a:xfrm>
                <a:off x="4609" y="1588"/>
                <a:ext cx="18" cy="15"/>
              </a:xfrm>
              <a:custGeom>
                <a:avLst/>
                <a:gdLst>
                  <a:gd name="T0" fmla="*/ 8 w 37"/>
                  <a:gd name="T1" fmla="*/ 30 h 30"/>
                  <a:gd name="T2" fmla="*/ 8 w 37"/>
                  <a:gd name="T3" fmla="*/ 30 h 30"/>
                  <a:gd name="T4" fmla="*/ 0 w 37"/>
                  <a:gd name="T5" fmla="*/ 23 h 30"/>
                  <a:gd name="T6" fmla="*/ 0 w 37"/>
                  <a:gd name="T7" fmla="*/ 23 h 30"/>
                  <a:gd name="T8" fmla="*/ 37 w 37"/>
                  <a:gd name="T9" fmla="*/ 0 h 30"/>
                  <a:gd name="T10" fmla="*/ 8 w 37"/>
                  <a:gd name="T11" fmla="*/ 30 h 30"/>
                  <a:gd name="T12" fmla="*/ 8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8" y="30"/>
                    </a:moveTo>
                    <a:lnTo>
                      <a:pt x="8" y="3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37" y="0"/>
                    </a:lnTo>
                    <a:lnTo>
                      <a:pt x="8" y="30"/>
                    </a:lnTo>
                    <a:lnTo>
                      <a:pt x="8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9" name="Freeform 1150"/>
              <p:cNvSpPr>
                <a:spLocks/>
              </p:cNvSpPr>
              <p:nvPr/>
            </p:nvSpPr>
            <p:spPr bwMode="auto">
              <a:xfrm>
                <a:off x="4572" y="1565"/>
                <a:ext cx="70" cy="46"/>
              </a:xfrm>
              <a:custGeom>
                <a:avLst/>
                <a:gdLst>
                  <a:gd name="T0" fmla="*/ 139 w 139"/>
                  <a:gd name="T1" fmla="*/ 0 h 90"/>
                  <a:gd name="T2" fmla="*/ 139 w 139"/>
                  <a:gd name="T3" fmla="*/ 0 h 90"/>
                  <a:gd name="T4" fmla="*/ 0 w 139"/>
                  <a:gd name="T5" fmla="*/ 53 h 90"/>
                  <a:gd name="T6" fmla="*/ 0 w 139"/>
                  <a:gd name="T7" fmla="*/ 53 h 90"/>
                  <a:gd name="T8" fmla="*/ 30 w 139"/>
                  <a:gd name="T9" fmla="*/ 90 h 90"/>
                  <a:gd name="T10" fmla="*/ 139 w 139"/>
                  <a:gd name="T11" fmla="*/ 0 h 90"/>
                  <a:gd name="T12" fmla="*/ 139 w 139"/>
                  <a:gd name="T13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90">
                    <a:moveTo>
                      <a:pt x="139" y="0"/>
                    </a:moveTo>
                    <a:lnTo>
                      <a:pt x="139" y="0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30" y="90"/>
                    </a:lnTo>
                    <a:lnTo>
                      <a:pt x="139" y="0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0" name="Freeform 1151"/>
              <p:cNvSpPr>
                <a:spLocks/>
              </p:cNvSpPr>
              <p:nvPr/>
            </p:nvSpPr>
            <p:spPr bwMode="auto">
              <a:xfrm>
                <a:off x="4572" y="1565"/>
                <a:ext cx="70" cy="46"/>
              </a:xfrm>
              <a:custGeom>
                <a:avLst/>
                <a:gdLst>
                  <a:gd name="T0" fmla="*/ 139 w 139"/>
                  <a:gd name="T1" fmla="*/ 0 h 90"/>
                  <a:gd name="T2" fmla="*/ 139 w 139"/>
                  <a:gd name="T3" fmla="*/ 0 h 90"/>
                  <a:gd name="T4" fmla="*/ 0 w 139"/>
                  <a:gd name="T5" fmla="*/ 53 h 90"/>
                  <a:gd name="T6" fmla="*/ 0 w 139"/>
                  <a:gd name="T7" fmla="*/ 53 h 90"/>
                  <a:gd name="T8" fmla="*/ 30 w 139"/>
                  <a:gd name="T9" fmla="*/ 90 h 90"/>
                  <a:gd name="T10" fmla="*/ 139 w 139"/>
                  <a:gd name="T11" fmla="*/ 0 h 90"/>
                  <a:gd name="T12" fmla="*/ 139 w 139"/>
                  <a:gd name="T13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90">
                    <a:moveTo>
                      <a:pt x="139" y="0"/>
                    </a:moveTo>
                    <a:lnTo>
                      <a:pt x="139" y="0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30" y="90"/>
                    </a:lnTo>
                    <a:lnTo>
                      <a:pt x="139" y="0"/>
                    </a:lnTo>
                    <a:lnTo>
                      <a:pt x="13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1" name="Freeform 1152"/>
              <p:cNvSpPr>
                <a:spLocks/>
              </p:cNvSpPr>
              <p:nvPr/>
            </p:nvSpPr>
            <p:spPr bwMode="auto">
              <a:xfrm>
                <a:off x="4572" y="1546"/>
                <a:ext cx="70" cy="46"/>
              </a:xfrm>
              <a:custGeom>
                <a:avLst/>
                <a:gdLst>
                  <a:gd name="T0" fmla="*/ 139 w 139"/>
                  <a:gd name="T1" fmla="*/ 37 h 90"/>
                  <a:gd name="T2" fmla="*/ 139 w 139"/>
                  <a:gd name="T3" fmla="*/ 37 h 90"/>
                  <a:gd name="T4" fmla="*/ 110 w 139"/>
                  <a:gd name="T5" fmla="*/ 0 h 90"/>
                  <a:gd name="T6" fmla="*/ 110 w 139"/>
                  <a:gd name="T7" fmla="*/ 0 h 90"/>
                  <a:gd name="T8" fmla="*/ 0 w 139"/>
                  <a:gd name="T9" fmla="*/ 90 h 90"/>
                  <a:gd name="T10" fmla="*/ 139 w 139"/>
                  <a:gd name="T11" fmla="*/ 37 h 90"/>
                  <a:gd name="T12" fmla="*/ 139 w 139"/>
                  <a:gd name="T13" fmla="*/ 3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90">
                    <a:moveTo>
                      <a:pt x="139" y="37"/>
                    </a:moveTo>
                    <a:lnTo>
                      <a:pt x="139" y="37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0" y="90"/>
                    </a:lnTo>
                    <a:lnTo>
                      <a:pt x="139" y="37"/>
                    </a:lnTo>
                    <a:lnTo>
                      <a:pt x="139" y="37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2" name="Freeform 1153"/>
              <p:cNvSpPr>
                <a:spLocks/>
              </p:cNvSpPr>
              <p:nvPr/>
            </p:nvSpPr>
            <p:spPr bwMode="auto">
              <a:xfrm>
                <a:off x="4572" y="1546"/>
                <a:ext cx="70" cy="46"/>
              </a:xfrm>
              <a:custGeom>
                <a:avLst/>
                <a:gdLst>
                  <a:gd name="T0" fmla="*/ 139 w 139"/>
                  <a:gd name="T1" fmla="*/ 37 h 90"/>
                  <a:gd name="T2" fmla="*/ 139 w 139"/>
                  <a:gd name="T3" fmla="*/ 37 h 90"/>
                  <a:gd name="T4" fmla="*/ 110 w 139"/>
                  <a:gd name="T5" fmla="*/ 0 h 90"/>
                  <a:gd name="T6" fmla="*/ 110 w 139"/>
                  <a:gd name="T7" fmla="*/ 0 h 90"/>
                  <a:gd name="T8" fmla="*/ 0 w 139"/>
                  <a:gd name="T9" fmla="*/ 90 h 90"/>
                  <a:gd name="T10" fmla="*/ 139 w 139"/>
                  <a:gd name="T11" fmla="*/ 37 h 90"/>
                  <a:gd name="T12" fmla="*/ 139 w 139"/>
                  <a:gd name="T13" fmla="*/ 3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90">
                    <a:moveTo>
                      <a:pt x="139" y="37"/>
                    </a:moveTo>
                    <a:lnTo>
                      <a:pt x="139" y="37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0" y="90"/>
                    </a:lnTo>
                    <a:lnTo>
                      <a:pt x="139" y="37"/>
                    </a:lnTo>
                    <a:lnTo>
                      <a:pt x="139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3" name="Freeform 1154"/>
              <p:cNvSpPr>
                <a:spLocks/>
              </p:cNvSpPr>
              <p:nvPr/>
            </p:nvSpPr>
            <p:spPr bwMode="auto">
              <a:xfrm>
                <a:off x="4557" y="1546"/>
                <a:ext cx="70" cy="46"/>
              </a:xfrm>
              <a:custGeom>
                <a:avLst/>
                <a:gdLst>
                  <a:gd name="T0" fmla="*/ 139 w 139"/>
                  <a:gd name="T1" fmla="*/ 0 h 90"/>
                  <a:gd name="T2" fmla="*/ 139 w 139"/>
                  <a:gd name="T3" fmla="*/ 0 h 90"/>
                  <a:gd name="T4" fmla="*/ 0 w 139"/>
                  <a:gd name="T5" fmla="*/ 52 h 90"/>
                  <a:gd name="T6" fmla="*/ 0 w 139"/>
                  <a:gd name="T7" fmla="*/ 52 h 90"/>
                  <a:gd name="T8" fmla="*/ 29 w 139"/>
                  <a:gd name="T9" fmla="*/ 90 h 90"/>
                  <a:gd name="T10" fmla="*/ 139 w 139"/>
                  <a:gd name="T11" fmla="*/ 0 h 90"/>
                  <a:gd name="T12" fmla="*/ 139 w 139"/>
                  <a:gd name="T13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90">
                    <a:moveTo>
                      <a:pt x="139" y="0"/>
                    </a:moveTo>
                    <a:lnTo>
                      <a:pt x="139" y="0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29" y="90"/>
                    </a:lnTo>
                    <a:lnTo>
                      <a:pt x="139" y="0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4" name="Freeform 1155"/>
              <p:cNvSpPr>
                <a:spLocks/>
              </p:cNvSpPr>
              <p:nvPr/>
            </p:nvSpPr>
            <p:spPr bwMode="auto">
              <a:xfrm>
                <a:off x="4557" y="1546"/>
                <a:ext cx="70" cy="46"/>
              </a:xfrm>
              <a:custGeom>
                <a:avLst/>
                <a:gdLst>
                  <a:gd name="T0" fmla="*/ 139 w 139"/>
                  <a:gd name="T1" fmla="*/ 0 h 90"/>
                  <a:gd name="T2" fmla="*/ 139 w 139"/>
                  <a:gd name="T3" fmla="*/ 0 h 90"/>
                  <a:gd name="T4" fmla="*/ 0 w 139"/>
                  <a:gd name="T5" fmla="*/ 52 h 90"/>
                  <a:gd name="T6" fmla="*/ 0 w 139"/>
                  <a:gd name="T7" fmla="*/ 52 h 90"/>
                  <a:gd name="T8" fmla="*/ 29 w 139"/>
                  <a:gd name="T9" fmla="*/ 90 h 90"/>
                  <a:gd name="T10" fmla="*/ 139 w 139"/>
                  <a:gd name="T11" fmla="*/ 0 h 90"/>
                  <a:gd name="T12" fmla="*/ 139 w 139"/>
                  <a:gd name="T13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90">
                    <a:moveTo>
                      <a:pt x="139" y="0"/>
                    </a:moveTo>
                    <a:lnTo>
                      <a:pt x="139" y="0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29" y="90"/>
                    </a:lnTo>
                    <a:lnTo>
                      <a:pt x="139" y="0"/>
                    </a:lnTo>
                    <a:lnTo>
                      <a:pt x="13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5" name="Freeform 1156"/>
              <p:cNvSpPr>
                <a:spLocks/>
              </p:cNvSpPr>
              <p:nvPr/>
            </p:nvSpPr>
            <p:spPr bwMode="auto">
              <a:xfrm>
                <a:off x="4557" y="1528"/>
                <a:ext cx="70" cy="45"/>
              </a:xfrm>
              <a:custGeom>
                <a:avLst/>
                <a:gdLst>
                  <a:gd name="T0" fmla="*/ 139 w 139"/>
                  <a:gd name="T1" fmla="*/ 37 h 89"/>
                  <a:gd name="T2" fmla="*/ 139 w 139"/>
                  <a:gd name="T3" fmla="*/ 37 h 89"/>
                  <a:gd name="T4" fmla="*/ 110 w 139"/>
                  <a:gd name="T5" fmla="*/ 0 h 89"/>
                  <a:gd name="T6" fmla="*/ 110 w 139"/>
                  <a:gd name="T7" fmla="*/ 0 h 89"/>
                  <a:gd name="T8" fmla="*/ 0 w 139"/>
                  <a:gd name="T9" fmla="*/ 89 h 89"/>
                  <a:gd name="T10" fmla="*/ 139 w 139"/>
                  <a:gd name="T11" fmla="*/ 37 h 89"/>
                  <a:gd name="T12" fmla="*/ 139 w 139"/>
                  <a:gd name="T13" fmla="*/ 37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89">
                    <a:moveTo>
                      <a:pt x="139" y="37"/>
                    </a:moveTo>
                    <a:lnTo>
                      <a:pt x="139" y="37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0" y="89"/>
                    </a:lnTo>
                    <a:lnTo>
                      <a:pt x="139" y="37"/>
                    </a:lnTo>
                    <a:lnTo>
                      <a:pt x="139" y="37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6" name="Freeform 1157"/>
              <p:cNvSpPr>
                <a:spLocks/>
              </p:cNvSpPr>
              <p:nvPr/>
            </p:nvSpPr>
            <p:spPr bwMode="auto">
              <a:xfrm>
                <a:off x="4557" y="1528"/>
                <a:ext cx="70" cy="45"/>
              </a:xfrm>
              <a:custGeom>
                <a:avLst/>
                <a:gdLst>
                  <a:gd name="T0" fmla="*/ 139 w 139"/>
                  <a:gd name="T1" fmla="*/ 37 h 89"/>
                  <a:gd name="T2" fmla="*/ 139 w 139"/>
                  <a:gd name="T3" fmla="*/ 37 h 89"/>
                  <a:gd name="T4" fmla="*/ 110 w 139"/>
                  <a:gd name="T5" fmla="*/ 0 h 89"/>
                  <a:gd name="T6" fmla="*/ 110 w 139"/>
                  <a:gd name="T7" fmla="*/ 0 h 89"/>
                  <a:gd name="T8" fmla="*/ 0 w 139"/>
                  <a:gd name="T9" fmla="*/ 89 h 89"/>
                  <a:gd name="T10" fmla="*/ 139 w 139"/>
                  <a:gd name="T11" fmla="*/ 37 h 89"/>
                  <a:gd name="T12" fmla="*/ 139 w 139"/>
                  <a:gd name="T13" fmla="*/ 37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89">
                    <a:moveTo>
                      <a:pt x="139" y="37"/>
                    </a:moveTo>
                    <a:lnTo>
                      <a:pt x="139" y="37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0" y="89"/>
                    </a:lnTo>
                    <a:lnTo>
                      <a:pt x="139" y="37"/>
                    </a:lnTo>
                    <a:lnTo>
                      <a:pt x="139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7" name="Freeform 1158"/>
              <p:cNvSpPr>
                <a:spLocks/>
              </p:cNvSpPr>
              <p:nvPr/>
            </p:nvSpPr>
            <p:spPr bwMode="auto">
              <a:xfrm>
                <a:off x="4568" y="1535"/>
                <a:ext cx="19" cy="16"/>
              </a:xfrm>
              <a:custGeom>
                <a:avLst/>
                <a:gdLst>
                  <a:gd name="T0" fmla="*/ 0 w 37"/>
                  <a:gd name="T1" fmla="*/ 30 h 30"/>
                  <a:gd name="T2" fmla="*/ 0 w 37"/>
                  <a:gd name="T3" fmla="*/ 30 h 30"/>
                  <a:gd name="T4" fmla="*/ 29 w 37"/>
                  <a:gd name="T5" fmla="*/ 0 h 30"/>
                  <a:gd name="T6" fmla="*/ 29 w 37"/>
                  <a:gd name="T7" fmla="*/ 0 h 30"/>
                  <a:gd name="T8" fmla="*/ 37 w 37"/>
                  <a:gd name="T9" fmla="*/ 0 h 30"/>
                  <a:gd name="T10" fmla="*/ 0 w 37"/>
                  <a:gd name="T11" fmla="*/ 30 h 30"/>
                  <a:gd name="T12" fmla="*/ 0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30"/>
                    </a:move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8" name="Freeform 1159"/>
              <p:cNvSpPr>
                <a:spLocks/>
              </p:cNvSpPr>
              <p:nvPr/>
            </p:nvSpPr>
            <p:spPr bwMode="auto">
              <a:xfrm>
                <a:off x="4568" y="1535"/>
                <a:ext cx="19" cy="16"/>
              </a:xfrm>
              <a:custGeom>
                <a:avLst/>
                <a:gdLst>
                  <a:gd name="T0" fmla="*/ 0 w 37"/>
                  <a:gd name="T1" fmla="*/ 30 h 30"/>
                  <a:gd name="T2" fmla="*/ 0 w 37"/>
                  <a:gd name="T3" fmla="*/ 30 h 30"/>
                  <a:gd name="T4" fmla="*/ 29 w 37"/>
                  <a:gd name="T5" fmla="*/ 0 h 30"/>
                  <a:gd name="T6" fmla="*/ 29 w 37"/>
                  <a:gd name="T7" fmla="*/ 0 h 30"/>
                  <a:gd name="T8" fmla="*/ 37 w 37"/>
                  <a:gd name="T9" fmla="*/ 0 h 30"/>
                  <a:gd name="T10" fmla="*/ 0 w 37"/>
                  <a:gd name="T11" fmla="*/ 30 h 30"/>
                  <a:gd name="T12" fmla="*/ 0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30"/>
                    </a:move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9" name="Freeform 1160"/>
              <p:cNvSpPr>
                <a:spLocks/>
              </p:cNvSpPr>
              <p:nvPr/>
            </p:nvSpPr>
            <p:spPr bwMode="auto">
              <a:xfrm>
                <a:off x="4568" y="1535"/>
                <a:ext cx="15" cy="16"/>
              </a:xfrm>
              <a:custGeom>
                <a:avLst/>
                <a:gdLst>
                  <a:gd name="T0" fmla="*/ 0 w 29"/>
                  <a:gd name="T1" fmla="*/ 30 h 30"/>
                  <a:gd name="T2" fmla="*/ 0 w 29"/>
                  <a:gd name="T3" fmla="*/ 30 h 30"/>
                  <a:gd name="T4" fmla="*/ 0 w 29"/>
                  <a:gd name="T5" fmla="*/ 30 h 30"/>
                  <a:gd name="T6" fmla="*/ 0 w 29"/>
                  <a:gd name="T7" fmla="*/ 30 h 30"/>
                  <a:gd name="T8" fmla="*/ 29 w 29"/>
                  <a:gd name="T9" fmla="*/ 0 h 30"/>
                  <a:gd name="T10" fmla="*/ 0 w 29"/>
                  <a:gd name="T11" fmla="*/ 30 h 30"/>
                  <a:gd name="T12" fmla="*/ 0 w 29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0" name="Freeform 1161"/>
              <p:cNvSpPr>
                <a:spLocks/>
              </p:cNvSpPr>
              <p:nvPr/>
            </p:nvSpPr>
            <p:spPr bwMode="auto">
              <a:xfrm>
                <a:off x="4568" y="1535"/>
                <a:ext cx="15" cy="16"/>
              </a:xfrm>
              <a:custGeom>
                <a:avLst/>
                <a:gdLst>
                  <a:gd name="T0" fmla="*/ 0 w 29"/>
                  <a:gd name="T1" fmla="*/ 30 h 30"/>
                  <a:gd name="T2" fmla="*/ 0 w 29"/>
                  <a:gd name="T3" fmla="*/ 30 h 30"/>
                  <a:gd name="T4" fmla="*/ 0 w 29"/>
                  <a:gd name="T5" fmla="*/ 30 h 30"/>
                  <a:gd name="T6" fmla="*/ 0 w 29"/>
                  <a:gd name="T7" fmla="*/ 30 h 30"/>
                  <a:gd name="T8" fmla="*/ 29 w 29"/>
                  <a:gd name="T9" fmla="*/ 0 h 30"/>
                  <a:gd name="T10" fmla="*/ 0 w 29"/>
                  <a:gd name="T11" fmla="*/ 30 h 30"/>
                  <a:gd name="T12" fmla="*/ 0 w 29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1" name="Freeform 1162"/>
              <p:cNvSpPr>
                <a:spLocks/>
              </p:cNvSpPr>
              <p:nvPr/>
            </p:nvSpPr>
            <p:spPr bwMode="auto">
              <a:xfrm>
                <a:off x="4568" y="1535"/>
                <a:ext cx="19" cy="16"/>
              </a:xfrm>
              <a:custGeom>
                <a:avLst/>
                <a:gdLst>
                  <a:gd name="T0" fmla="*/ 0 w 37"/>
                  <a:gd name="T1" fmla="*/ 30 h 30"/>
                  <a:gd name="T2" fmla="*/ 0 w 37"/>
                  <a:gd name="T3" fmla="*/ 30 h 30"/>
                  <a:gd name="T4" fmla="*/ 29 w 37"/>
                  <a:gd name="T5" fmla="*/ 0 h 30"/>
                  <a:gd name="T6" fmla="*/ 29 w 37"/>
                  <a:gd name="T7" fmla="*/ 0 h 30"/>
                  <a:gd name="T8" fmla="*/ 37 w 37"/>
                  <a:gd name="T9" fmla="*/ 0 h 30"/>
                  <a:gd name="T10" fmla="*/ 0 w 37"/>
                  <a:gd name="T11" fmla="*/ 30 h 30"/>
                  <a:gd name="T12" fmla="*/ 0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30"/>
                    </a:move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2" name="Freeform 1163"/>
              <p:cNvSpPr>
                <a:spLocks/>
              </p:cNvSpPr>
              <p:nvPr/>
            </p:nvSpPr>
            <p:spPr bwMode="auto">
              <a:xfrm>
                <a:off x="4568" y="1535"/>
                <a:ext cx="19" cy="16"/>
              </a:xfrm>
              <a:custGeom>
                <a:avLst/>
                <a:gdLst>
                  <a:gd name="T0" fmla="*/ 0 w 37"/>
                  <a:gd name="T1" fmla="*/ 30 h 30"/>
                  <a:gd name="T2" fmla="*/ 0 w 37"/>
                  <a:gd name="T3" fmla="*/ 30 h 30"/>
                  <a:gd name="T4" fmla="*/ 29 w 37"/>
                  <a:gd name="T5" fmla="*/ 0 h 30"/>
                  <a:gd name="T6" fmla="*/ 29 w 37"/>
                  <a:gd name="T7" fmla="*/ 0 h 30"/>
                  <a:gd name="T8" fmla="*/ 37 w 37"/>
                  <a:gd name="T9" fmla="*/ 0 h 30"/>
                  <a:gd name="T10" fmla="*/ 0 w 37"/>
                  <a:gd name="T11" fmla="*/ 30 h 30"/>
                  <a:gd name="T12" fmla="*/ 0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30"/>
                    </a:move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3" name="Freeform 1164"/>
              <p:cNvSpPr>
                <a:spLocks/>
              </p:cNvSpPr>
              <p:nvPr/>
            </p:nvSpPr>
            <p:spPr bwMode="auto">
              <a:xfrm>
                <a:off x="4568" y="1535"/>
                <a:ext cx="15" cy="16"/>
              </a:xfrm>
              <a:custGeom>
                <a:avLst/>
                <a:gdLst>
                  <a:gd name="T0" fmla="*/ 0 w 29"/>
                  <a:gd name="T1" fmla="*/ 30 h 30"/>
                  <a:gd name="T2" fmla="*/ 0 w 29"/>
                  <a:gd name="T3" fmla="*/ 30 h 30"/>
                  <a:gd name="T4" fmla="*/ 0 w 29"/>
                  <a:gd name="T5" fmla="*/ 30 h 30"/>
                  <a:gd name="T6" fmla="*/ 0 w 29"/>
                  <a:gd name="T7" fmla="*/ 30 h 30"/>
                  <a:gd name="T8" fmla="*/ 29 w 29"/>
                  <a:gd name="T9" fmla="*/ 0 h 30"/>
                  <a:gd name="T10" fmla="*/ 0 w 29"/>
                  <a:gd name="T11" fmla="*/ 30 h 30"/>
                  <a:gd name="T12" fmla="*/ 0 w 29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4" name="Freeform 1165"/>
              <p:cNvSpPr>
                <a:spLocks/>
              </p:cNvSpPr>
              <p:nvPr/>
            </p:nvSpPr>
            <p:spPr bwMode="auto">
              <a:xfrm>
                <a:off x="4568" y="1535"/>
                <a:ext cx="15" cy="16"/>
              </a:xfrm>
              <a:custGeom>
                <a:avLst/>
                <a:gdLst>
                  <a:gd name="T0" fmla="*/ 0 w 29"/>
                  <a:gd name="T1" fmla="*/ 30 h 30"/>
                  <a:gd name="T2" fmla="*/ 0 w 29"/>
                  <a:gd name="T3" fmla="*/ 30 h 30"/>
                  <a:gd name="T4" fmla="*/ 0 w 29"/>
                  <a:gd name="T5" fmla="*/ 30 h 30"/>
                  <a:gd name="T6" fmla="*/ 0 w 29"/>
                  <a:gd name="T7" fmla="*/ 30 h 30"/>
                  <a:gd name="T8" fmla="*/ 29 w 29"/>
                  <a:gd name="T9" fmla="*/ 0 h 30"/>
                  <a:gd name="T10" fmla="*/ 0 w 29"/>
                  <a:gd name="T11" fmla="*/ 30 h 30"/>
                  <a:gd name="T12" fmla="*/ 0 w 29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5" name="Freeform 1166"/>
              <p:cNvSpPr>
                <a:spLocks/>
              </p:cNvSpPr>
              <p:nvPr/>
            </p:nvSpPr>
            <p:spPr bwMode="auto">
              <a:xfrm>
                <a:off x="4557" y="1509"/>
                <a:ext cx="19" cy="34"/>
              </a:xfrm>
              <a:custGeom>
                <a:avLst/>
                <a:gdLst>
                  <a:gd name="T0" fmla="*/ 0 w 37"/>
                  <a:gd name="T1" fmla="*/ 68 h 68"/>
                  <a:gd name="T2" fmla="*/ 0 w 37"/>
                  <a:gd name="T3" fmla="*/ 68 h 68"/>
                  <a:gd name="T4" fmla="*/ 7 w 37"/>
                  <a:gd name="T5" fmla="*/ 0 h 68"/>
                  <a:gd name="T6" fmla="*/ 7 w 37"/>
                  <a:gd name="T7" fmla="*/ 0 h 68"/>
                  <a:gd name="T8" fmla="*/ 37 w 37"/>
                  <a:gd name="T9" fmla="*/ 23 h 68"/>
                  <a:gd name="T10" fmla="*/ 0 w 37"/>
                  <a:gd name="T11" fmla="*/ 68 h 68"/>
                  <a:gd name="T12" fmla="*/ 0 w 37"/>
                  <a:gd name="T1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68">
                    <a:moveTo>
                      <a:pt x="0" y="68"/>
                    </a:moveTo>
                    <a:lnTo>
                      <a:pt x="0" y="6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7" y="23"/>
                    </a:lnTo>
                    <a:lnTo>
                      <a:pt x="0" y="68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6" name="Freeform 1167"/>
              <p:cNvSpPr>
                <a:spLocks/>
              </p:cNvSpPr>
              <p:nvPr/>
            </p:nvSpPr>
            <p:spPr bwMode="auto">
              <a:xfrm>
                <a:off x="4557" y="1509"/>
                <a:ext cx="19" cy="34"/>
              </a:xfrm>
              <a:custGeom>
                <a:avLst/>
                <a:gdLst>
                  <a:gd name="T0" fmla="*/ 0 w 37"/>
                  <a:gd name="T1" fmla="*/ 68 h 68"/>
                  <a:gd name="T2" fmla="*/ 0 w 37"/>
                  <a:gd name="T3" fmla="*/ 68 h 68"/>
                  <a:gd name="T4" fmla="*/ 7 w 37"/>
                  <a:gd name="T5" fmla="*/ 0 h 68"/>
                  <a:gd name="T6" fmla="*/ 7 w 37"/>
                  <a:gd name="T7" fmla="*/ 0 h 68"/>
                  <a:gd name="T8" fmla="*/ 37 w 37"/>
                  <a:gd name="T9" fmla="*/ 23 h 68"/>
                  <a:gd name="T10" fmla="*/ 0 w 37"/>
                  <a:gd name="T11" fmla="*/ 68 h 68"/>
                  <a:gd name="T12" fmla="*/ 0 w 37"/>
                  <a:gd name="T1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68">
                    <a:moveTo>
                      <a:pt x="0" y="68"/>
                    </a:moveTo>
                    <a:lnTo>
                      <a:pt x="0" y="6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7" y="23"/>
                    </a:lnTo>
                    <a:lnTo>
                      <a:pt x="0" y="68"/>
                    </a:lnTo>
                    <a:lnTo>
                      <a:pt x="0" y="6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7" name="Freeform 1168"/>
              <p:cNvSpPr>
                <a:spLocks/>
              </p:cNvSpPr>
              <p:nvPr/>
            </p:nvSpPr>
            <p:spPr bwMode="auto">
              <a:xfrm>
                <a:off x="4542" y="1509"/>
                <a:ext cx="19" cy="34"/>
              </a:xfrm>
              <a:custGeom>
                <a:avLst/>
                <a:gdLst>
                  <a:gd name="T0" fmla="*/ 29 w 36"/>
                  <a:gd name="T1" fmla="*/ 68 h 68"/>
                  <a:gd name="T2" fmla="*/ 29 w 36"/>
                  <a:gd name="T3" fmla="*/ 68 h 68"/>
                  <a:gd name="T4" fmla="*/ 0 w 36"/>
                  <a:gd name="T5" fmla="*/ 38 h 68"/>
                  <a:gd name="T6" fmla="*/ 0 w 36"/>
                  <a:gd name="T7" fmla="*/ 38 h 68"/>
                  <a:gd name="T8" fmla="*/ 36 w 36"/>
                  <a:gd name="T9" fmla="*/ 0 h 68"/>
                  <a:gd name="T10" fmla="*/ 29 w 36"/>
                  <a:gd name="T11" fmla="*/ 68 h 68"/>
                  <a:gd name="T12" fmla="*/ 29 w 36"/>
                  <a:gd name="T1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8">
                    <a:moveTo>
                      <a:pt x="29" y="68"/>
                    </a:moveTo>
                    <a:lnTo>
                      <a:pt x="29" y="6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36" y="0"/>
                    </a:lnTo>
                    <a:lnTo>
                      <a:pt x="29" y="68"/>
                    </a:lnTo>
                    <a:lnTo>
                      <a:pt x="29" y="68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8" name="Freeform 1169"/>
              <p:cNvSpPr>
                <a:spLocks/>
              </p:cNvSpPr>
              <p:nvPr/>
            </p:nvSpPr>
            <p:spPr bwMode="auto">
              <a:xfrm>
                <a:off x="4542" y="1509"/>
                <a:ext cx="19" cy="34"/>
              </a:xfrm>
              <a:custGeom>
                <a:avLst/>
                <a:gdLst>
                  <a:gd name="T0" fmla="*/ 29 w 36"/>
                  <a:gd name="T1" fmla="*/ 68 h 68"/>
                  <a:gd name="T2" fmla="*/ 29 w 36"/>
                  <a:gd name="T3" fmla="*/ 68 h 68"/>
                  <a:gd name="T4" fmla="*/ 0 w 36"/>
                  <a:gd name="T5" fmla="*/ 38 h 68"/>
                  <a:gd name="T6" fmla="*/ 0 w 36"/>
                  <a:gd name="T7" fmla="*/ 38 h 68"/>
                  <a:gd name="T8" fmla="*/ 36 w 36"/>
                  <a:gd name="T9" fmla="*/ 0 h 68"/>
                  <a:gd name="T10" fmla="*/ 29 w 36"/>
                  <a:gd name="T11" fmla="*/ 68 h 68"/>
                  <a:gd name="T12" fmla="*/ 29 w 36"/>
                  <a:gd name="T1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8">
                    <a:moveTo>
                      <a:pt x="29" y="68"/>
                    </a:moveTo>
                    <a:lnTo>
                      <a:pt x="29" y="6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36" y="0"/>
                    </a:lnTo>
                    <a:lnTo>
                      <a:pt x="29" y="68"/>
                    </a:lnTo>
                    <a:lnTo>
                      <a:pt x="29" y="6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9" name="Freeform 1170"/>
              <p:cNvSpPr>
                <a:spLocks/>
              </p:cNvSpPr>
              <p:nvPr/>
            </p:nvSpPr>
            <p:spPr bwMode="auto">
              <a:xfrm>
                <a:off x="4539" y="1502"/>
                <a:ext cx="15" cy="18"/>
              </a:xfrm>
              <a:custGeom>
                <a:avLst/>
                <a:gdLst>
                  <a:gd name="T0" fmla="*/ 0 w 29"/>
                  <a:gd name="T1" fmla="*/ 37 h 37"/>
                  <a:gd name="T2" fmla="*/ 0 w 29"/>
                  <a:gd name="T3" fmla="*/ 37 h 37"/>
                  <a:gd name="T4" fmla="*/ 29 w 29"/>
                  <a:gd name="T5" fmla="*/ 0 h 37"/>
                  <a:gd name="T6" fmla="*/ 29 w 29"/>
                  <a:gd name="T7" fmla="*/ 0 h 37"/>
                  <a:gd name="T8" fmla="*/ 29 w 29"/>
                  <a:gd name="T9" fmla="*/ 7 h 37"/>
                  <a:gd name="T10" fmla="*/ 0 w 29"/>
                  <a:gd name="T11" fmla="*/ 37 h 37"/>
                  <a:gd name="T12" fmla="*/ 0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37"/>
                    </a:moveTo>
                    <a:lnTo>
                      <a:pt x="0" y="37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0" name="Freeform 1171"/>
              <p:cNvSpPr>
                <a:spLocks/>
              </p:cNvSpPr>
              <p:nvPr/>
            </p:nvSpPr>
            <p:spPr bwMode="auto">
              <a:xfrm>
                <a:off x="4539" y="1502"/>
                <a:ext cx="15" cy="18"/>
              </a:xfrm>
              <a:custGeom>
                <a:avLst/>
                <a:gdLst>
                  <a:gd name="T0" fmla="*/ 0 w 29"/>
                  <a:gd name="T1" fmla="*/ 37 h 37"/>
                  <a:gd name="T2" fmla="*/ 0 w 29"/>
                  <a:gd name="T3" fmla="*/ 37 h 37"/>
                  <a:gd name="T4" fmla="*/ 29 w 29"/>
                  <a:gd name="T5" fmla="*/ 0 h 37"/>
                  <a:gd name="T6" fmla="*/ 29 w 29"/>
                  <a:gd name="T7" fmla="*/ 0 h 37"/>
                  <a:gd name="T8" fmla="*/ 29 w 29"/>
                  <a:gd name="T9" fmla="*/ 7 h 37"/>
                  <a:gd name="T10" fmla="*/ 0 w 29"/>
                  <a:gd name="T11" fmla="*/ 37 h 37"/>
                  <a:gd name="T12" fmla="*/ 0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37"/>
                    </a:moveTo>
                    <a:lnTo>
                      <a:pt x="0" y="37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1" name="Freeform 1172"/>
              <p:cNvSpPr>
                <a:spLocks/>
              </p:cNvSpPr>
              <p:nvPr/>
            </p:nvSpPr>
            <p:spPr bwMode="auto">
              <a:xfrm>
                <a:off x="4535" y="1502"/>
                <a:ext cx="19" cy="18"/>
              </a:xfrm>
              <a:custGeom>
                <a:avLst/>
                <a:gdLst>
                  <a:gd name="T0" fmla="*/ 8 w 37"/>
                  <a:gd name="T1" fmla="*/ 37 h 37"/>
                  <a:gd name="T2" fmla="*/ 8 w 37"/>
                  <a:gd name="T3" fmla="*/ 37 h 37"/>
                  <a:gd name="T4" fmla="*/ 0 w 37"/>
                  <a:gd name="T5" fmla="*/ 29 h 37"/>
                  <a:gd name="T6" fmla="*/ 0 w 37"/>
                  <a:gd name="T7" fmla="*/ 29 h 37"/>
                  <a:gd name="T8" fmla="*/ 37 w 37"/>
                  <a:gd name="T9" fmla="*/ 0 h 37"/>
                  <a:gd name="T10" fmla="*/ 8 w 37"/>
                  <a:gd name="T11" fmla="*/ 37 h 37"/>
                  <a:gd name="T12" fmla="*/ 8 w 37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7">
                    <a:moveTo>
                      <a:pt x="8" y="37"/>
                    </a:moveTo>
                    <a:lnTo>
                      <a:pt x="8" y="37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7" y="0"/>
                    </a:lnTo>
                    <a:lnTo>
                      <a:pt x="8" y="37"/>
                    </a:lnTo>
                    <a:lnTo>
                      <a:pt x="8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2" name="Freeform 1173"/>
              <p:cNvSpPr>
                <a:spLocks/>
              </p:cNvSpPr>
              <p:nvPr/>
            </p:nvSpPr>
            <p:spPr bwMode="auto">
              <a:xfrm>
                <a:off x="4535" y="1502"/>
                <a:ext cx="19" cy="18"/>
              </a:xfrm>
              <a:custGeom>
                <a:avLst/>
                <a:gdLst>
                  <a:gd name="T0" fmla="*/ 8 w 37"/>
                  <a:gd name="T1" fmla="*/ 37 h 37"/>
                  <a:gd name="T2" fmla="*/ 8 w 37"/>
                  <a:gd name="T3" fmla="*/ 37 h 37"/>
                  <a:gd name="T4" fmla="*/ 0 w 37"/>
                  <a:gd name="T5" fmla="*/ 29 h 37"/>
                  <a:gd name="T6" fmla="*/ 0 w 37"/>
                  <a:gd name="T7" fmla="*/ 29 h 37"/>
                  <a:gd name="T8" fmla="*/ 37 w 37"/>
                  <a:gd name="T9" fmla="*/ 0 h 37"/>
                  <a:gd name="T10" fmla="*/ 8 w 37"/>
                  <a:gd name="T11" fmla="*/ 37 h 37"/>
                  <a:gd name="T12" fmla="*/ 8 w 37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7">
                    <a:moveTo>
                      <a:pt x="8" y="37"/>
                    </a:moveTo>
                    <a:lnTo>
                      <a:pt x="8" y="37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7" y="0"/>
                    </a:lnTo>
                    <a:lnTo>
                      <a:pt x="8" y="37"/>
                    </a:lnTo>
                    <a:lnTo>
                      <a:pt x="8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3" name="Freeform 1174"/>
              <p:cNvSpPr>
                <a:spLocks/>
              </p:cNvSpPr>
              <p:nvPr/>
            </p:nvSpPr>
            <p:spPr bwMode="auto">
              <a:xfrm>
                <a:off x="4539" y="1502"/>
                <a:ext cx="15" cy="18"/>
              </a:xfrm>
              <a:custGeom>
                <a:avLst/>
                <a:gdLst>
                  <a:gd name="T0" fmla="*/ 0 w 29"/>
                  <a:gd name="T1" fmla="*/ 37 h 37"/>
                  <a:gd name="T2" fmla="*/ 0 w 29"/>
                  <a:gd name="T3" fmla="*/ 37 h 37"/>
                  <a:gd name="T4" fmla="*/ 29 w 29"/>
                  <a:gd name="T5" fmla="*/ 0 h 37"/>
                  <a:gd name="T6" fmla="*/ 29 w 29"/>
                  <a:gd name="T7" fmla="*/ 0 h 37"/>
                  <a:gd name="T8" fmla="*/ 29 w 29"/>
                  <a:gd name="T9" fmla="*/ 7 h 37"/>
                  <a:gd name="T10" fmla="*/ 0 w 29"/>
                  <a:gd name="T11" fmla="*/ 37 h 37"/>
                  <a:gd name="T12" fmla="*/ 0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37"/>
                    </a:moveTo>
                    <a:lnTo>
                      <a:pt x="0" y="37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4" name="Freeform 1175"/>
              <p:cNvSpPr>
                <a:spLocks/>
              </p:cNvSpPr>
              <p:nvPr/>
            </p:nvSpPr>
            <p:spPr bwMode="auto">
              <a:xfrm>
                <a:off x="4539" y="1502"/>
                <a:ext cx="15" cy="18"/>
              </a:xfrm>
              <a:custGeom>
                <a:avLst/>
                <a:gdLst>
                  <a:gd name="T0" fmla="*/ 0 w 29"/>
                  <a:gd name="T1" fmla="*/ 37 h 37"/>
                  <a:gd name="T2" fmla="*/ 0 w 29"/>
                  <a:gd name="T3" fmla="*/ 37 h 37"/>
                  <a:gd name="T4" fmla="*/ 29 w 29"/>
                  <a:gd name="T5" fmla="*/ 0 h 37"/>
                  <a:gd name="T6" fmla="*/ 29 w 29"/>
                  <a:gd name="T7" fmla="*/ 0 h 37"/>
                  <a:gd name="T8" fmla="*/ 29 w 29"/>
                  <a:gd name="T9" fmla="*/ 7 h 37"/>
                  <a:gd name="T10" fmla="*/ 0 w 29"/>
                  <a:gd name="T11" fmla="*/ 37 h 37"/>
                  <a:gd name="T12" fmla="*/ 0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37"/>
                    </a:moveTo>
                    <a:lnTo>
                      <a:pt x="0" y="37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5" name="Freeform 1176"/>
              <p:cNvSpPr>
                <a:spLocks/>
              </p:cNvSpPr>
              <p:nvPr/>
            </p:nvSpPr>
            <p:spPr bwMode="auto">
              <a:xfrm>
                <a:off x="4535" y="1502"/>
                <a:ext cx="19" cy="18"/>
              </a:xfrm>
              <a:custGeom>
                <a:avLst/>
                <a:gdLst>
                  <a:gd name="T0" fmla="*/ 8 w 37"/>
                  <a:gd name="T1" fmla="*/ 37 h 37"/>
                  <a:gd name="T2" fmla="*/ 8 w 37"/>
                  <a:gd name="T3" fmla="*/ 37 h 37"/>
                  <a:gd name="T4" fmla="*/ 0 w 37"/>
                  <a:gd name="T5" fmla="*/ 29 h 37"/>
                  <a:gd name="T6" fmla="*/ 0 w 37"/>
                  <a:gd name="T7" fmla="*/ 29 h 37"/>
                  <a:gd name="T8" fmla="*/ 37 w 37"/>
                  <a:gd name="T9" fmla="*/ 0 h 37"/>
                  <a:gd name="T10" fmla="*/ 8 w 37"/>
                  <a:gd name="T11" fmla="*/ 37 h 37"/>
                  <a:gd name="T12" fmla="*/ 8 w 37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7">
                    <a:moveTo>
                      <a:pt x="8" y="37"/>
                    </a:moveTo>
                    <a:lnTo>
                      <a:pt x="8" y="37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7" y="0"/>
                    </a:lnTo>
                    <a:lnTo>
                      <a:pt x="8" y="37"/>
                    </a:lnTo>
                    <a:lnTo>
                      <a:pt x="8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6" name="Freeform 1177"/>
              <p:cNvSpPr>
                <a:spLocks/>
              </p:cNvSpPr>
              <p:nvPr/>
            </p:nvSpPr>
            <p:spPr bwMode="auto">
              <a:xfrm>
                <a:off x="4535" y="1502"/>
                <a:ext cx="19" cy="18"/>
              </a:xfrm>
              <a:custGeom>
                <a:avLst/>
                <a:gdLst>
                  <a:gd name="T0" fmla="*/ 8 w 37"/>
                  <a:gd name="T1" fmla="*/ 37 h 37"/>
                  <a:gd name="T2" fmla="*/ 8 w 37"/>
                  <a:gd name="T3" fmla="*/ 37 h 37"/>
                  <a:gd name="T4" fmla="*/ 0 w 37"/>
                  <a:gd name="T5" fmla="*/ 29 h 37"/>
                  <a:gd name="T6" fmla="*/ 0 w 37"/>
                  <a:gd name="T7" fmla="*/ 29 h 37"/>
                  <a:gd name="T8" fmla="*/ 37 w 37"/>
                  <a:gd name="T9" fmla="*/ 0 h 37"/>
                  <a:gd name="T10" fmla="*/ 8 w 37"/>
                  <a:gd name="T11" fmla="*/ 37 h 37"/>
                  <a:gd name="T12" fmla="*/ 8 w 37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7">
                    <a:moveTo>
                      <a:pt x="8" y="37"/>
                    </a:moveTo>
                    <a:lnTo>
                      <a:pt x="8" y="37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7" y="0"/>
                    </a:lnTo>
                    <a:lnTo>
                      <a:pt x="8" y="37"/>
                    </a:lnTo>
                    <a:lnTo>
                      <a:pt x="8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7" name="Freeform 1178"/>
              <p:cNvSpPr>
                <a:spLocks/>
              </p:cNvSpPr>
              <p:nvPr/>
            </p:nvSpPr>
            <p:spPr bwMode="auto">
              <a:xfrm>
                <a:off x="4527" y="1490"/>
                <a:ext cx="23" cy="26"/>
              </a:xfrm>
              <a:custGeom>
                <a:avLst/>
                <a:gdLst>
                  <a:gd name="T0" fmla="*/ 0 w 44"/>
                  <a:gd name="T1" fmla="*/ 52 h 52"/>
                  <a:gd name="T2" fmla="*/ 0 w 44"/>
                  <a:gd name="T3" fmla="*/ 52 h 52"/>
                  <a:gd name="T4" fmla="*/ 30 w 44"/>
                  <a:gd name="T5" fmla="*/ 0 h 52"/>
                  <a:gd name="T6" fmla="*/ 30 w 44"/>
                  <a:gd name="T7" fmla="*/ 0 h 52"/>
                  <a:gd name="T8" fmla="*/ 44 w 44"/>
                  <a:gd name="T9" fmla="*/ 8 h 52"/>
                  <a:gd name="T10" fmla="*/ 0 w 44"/>
                  <a:gd name="T11" fmla="*/ 52 h 52"/>
                  <a:gd name="T12" fmla="*/ 0 w 44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0" y="52"/>
                    </a:moveTo>
                    <a:lnTo>
                      <a:pt x="0" y="5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44" y="8"/>
                    </a:lnTo>
                    <a:lnTo>
                      <a:pt x="0" y="5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8" name="Freeform 1179"/>
              <p:cNvSpPr>
                <a:spLocks/>
              </p:cNvSpPr>
              <p:nvPr/>
            </p:nvSpPr>
            <p:spPr bwMode="auto">
              <a:xfrm>
                <a:off x="4527" y="1490"/>
                <a:ext cx="23" cy="26"/>
              </a:xfrm>
              <a:custGeom>
                <a:avLst/>
                <a:gdLst>
                  <a:gd name="T0" fmla="*/ 0 w 44"/>
                  <a:gd name="T1" fmla="*/ 52 h 52"/>
                  <a:gd name="T2" fmla="*/ 0 w 44"/>
                  <a:gd name="T3" fmla="*/ 52 h 52"/>
                  <a:gd name="T4" fmla="*/ 30 w 44"/>
                  <a:gd name="T5" fmla="*/ 0 h 52"/>
                  <a:gd name="T6" fmla="*/ 30 w 44"/>
                  <a:gd name="T7" fmla="*/ 0 h 52"/>
                  <a:gd name="T8" fmla="*/ 44 w 44"/>
                  <a:gd name="T9" fmla="*/ 8 h 52"/>
                  <a:gd name="T10" fmla="*/ 0 w 44"/>
                  <a:gd name="T11" fmla="*/ 52 h 52"/>
                  <a:gd name="T12" fmla="*/ 0 w 44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0" y="52"/>
                    </a:moveTo>
                    <a:lnTo>
                      <a:pt x="0" y="5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44" y="8"/>
                    </a:lnTo>
                    <a:lnTo>
                      <a:pt x="0" y="52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9" name="Freeform 1180"/>
              <p:cNvSpPr>
                <a:spLocks/>
              </p:cNvSpPr>
              <p:nvPr/>
            </p:nvSpPr>
            <p:spPr bwMode="auto">
              <a:xfrm>
                <a:off x="4524" y="1490"/>
                <a:ext cx="18" cy="26"/>
              </a:xfrm>
              <a:custGeom>
                <a:avLst/>
                <a:gdLst>
                  <a:gd name="T0" fmla="*/ 7 w 37"/>
                  <a:gd name="T1" fmla="*/ 52 h 52"/>
                  <a:gd name="T2" fmla="*/ 7 w 37"/>
                  <a:gd name="T3" fmla="*/ 52 h 52"/>
                  <a:gd name="T4" fmla="*/ 0 w 37"/>
                  <a:gd name="T5" fmla="*/ 37 h 52"/>
                  <a:gd name="T6" fmla="*/ 0 w 37"/>
                  <a:gd name="T7" fmla="*/ 37 h 52"/>
                  <a:gd name="T8" fmla="*/ 37 w 37"/>
                  <a:gd name="T9" fmla="*/ 0 h 52"/>
                  <a:gd name="T10" fmla="*/ 7 w 37"/>
                  <a:gd name="T11" fmla="*/ 52 h 52"/>
                  <a:gd name="T12" fmla="*/ 7 w 37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2">
                    <a:moveTo>
                      <a:pt x="7" y="52"/>
                    </a:moveTo>
                    <a:lnTo>
                      <a:pt x="7" y="5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37" y="0"/>
                    </a:lnTo>
                    <a:lnTo>
                      <a:pt x="7" y="52"/>
                    </a:lnTo>
                    <a:lnTo>
                      <a:pt x="7" y="5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0" name="Freeform 1181"/>
              <p:cNvSpPr>
                <a:spLocks/>
              </p:cNvSpPr>
              <p:nvPr/>
            </p:nvSpPr>
            <p:spPr bwMode="auto">
              <a:xfrm>
                <a:off x="4524" y="1490"/>
                <a:ext cx="18" cy="26"/>
              </a:xfrm>
              <a:custGeom>
                <a:avLst/>
                <a:gdLst>
                  <a:gd name="T0" fmla="*/ 7 w 37"/>
                  <a:gd name="T1" fmla="*/ 52 h 52"/>
                  <a:gd name="T2" fmla="*/ 7 w 37"/>
                  <a:gd name="T3" fmla="*/ 52 h 52"/>
                  <a:gd name="T4" fmla="*/ 0 w 37"/>
                  <a:gd name="T5" fmla="*/ 37 h 52"/>
                  <a:gd name="T6" fmla="*/ 0 w 37"/>
                  <a:gd name="T7" fmla="*/ 37 h 52"/>
                  <a:gd name="T8" fmla="*/ 37 w 37"/>
                  <a:gd name="T9" fmla="*/ 0 h 52"/>
                  <a:gd name="T10" fmla="*/ 7 w 37"/>
                  <a:gd name="T11" fmla="*/ 52 h 52"/>
                  <a:gd name="T12" fmla="*/ 7 w 37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2">
                    <a:moveTo>
                      <a:pt x="7" y="52"/>
                    </a:moveTo>
                    <a:lnTo>
                      <a:pt x="7" y="5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37" y="0"/>
                    </a:lnTo>
                    <a:lnTo>
                      <a:pt x="7" y="52"/>
                    </a:lnTo>
                    <a:lnTo>
                      <a:pt x="7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1" name="Freeform 1182"/>
              <p:cNvSpPr>
                <a:spLocks/>
              </p:cNvSpPr>
              <p:nvPr/>
            </p:nvSpPr>
            <p:spPr bwMode="auto">
              <a:xfrm>
                <a:off x="4417" y="1377"/>
                <a:ext cx="18" cy="22"/>
              </a:xfrm>
              <a:custGeom>
                <a:avLst/>
                <a:gdLst>
                  <a:gd name="T0" fmla="*/ 0 w 37"/>
                  <a:gd name="T1" fmla="*/ 45 h 45"/>
                  <a:gd name="T2" fmla="*/ 0 w 37"/>
                  <a:gd name="T3" fmla="*/ 45 h 45"/>
                  <a:gd name="T4" fmla="*/ 22 w 37"/>
                  <a:gd name="T5" fmla="*/ 0 h 45"/>
                  <a:gd name="T6" fmla="*/ 22 w 37"/>
                  <a:gd name="T7" fmla="*/ 0 h 45"/>
                  <a:gd name="T8" fmla="*/ 37 w 37"/>
                  <a:gd name="T9" fmla="*/ 8 h 45"/>
                  <a:gd name="T10" fmla="*/ 0 w 37"/>
                  <a:gd name="T11" fmla="*/ 45 h 45"/>
                  <a:gd name="T12" fmla="*/ 0 w 3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45">
                    <a:moveTo>
                      <a:pt x="0" y="45"/>
                    </a:moveTo>
                    <a:lnTo>
                      <a:pt x="0" y="45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37" y="8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2" name="Freeform 1183"/>
              <p:cNvSpPr>
                <a:spLocks/>
              </p:cNvSpPr>
              <p:nvPr/>
            </p:nvSpPr>
            <p:spPr bwMode="auto">
              <a:xfrm>
                <a:off x="4417" y="1377"/>
                <a:ext cx="18" cy="22"/>
              </a:xfrm>
              <a:custGeom>
                <a:avLst/>
                <a:gdLst>
                  <a:gd name="T0" fmla="*/ 0 w 37"/>
                  <a:gd name="T1" fmla="*/ 45 h 45"/>
                  <a:gd name="T2" fmla="*/ 0 w 37"/>
                  <a:gd name="T3" fmla="*/ 45 h 45"/>
                  <a:gd name="T4" fmla="*/ 22 w 37"/>
                  <a:gd name="T5" fmla="*/ 0 h 45"/>
                  <a:gd name="T6" fmla="*/ 22 w 37"/>
                  <a:gd name="T7" fmla="*/ 0 h 45"/>
                  <a:gd name="T8" fmla="*/ 37 w 37"/>
                  <a:gd name="T9" fmla="*/ 8 h 45"/>
                  <a:gd name="T10" fmla="*/ 0 w 37"/>
                  <a:gd name="T11" fmla="*/ 45 h 45"/>
                  <a:gd name="T12" fmla="*/ 0 w 3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45">
                    <a:moveTo>
                      <a:pt x="0" y="45"/>
                    </a:moveTo>
                    <a:lnTo>
                      <a:pt x="0" y="45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37" y="8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3" name="Freeform 1184"/>
              <p:cNvSpPr>
                <a:spLocks/>
              </p:cNvSpPr>
              <p:nvPr/>
            </p:nvSpPr>
            <p:spPr bwMode="auto">
              <a:xfrm>
                <a:off x="4410" y="1377"/>
                <a:ext cx="18" cy="22"/>
              </a:xfrm>
              <a:custGeom>
                <a:avLst/>
                <a:gdLst>
                  <a:gd name="T0" fmla="*/ 14 w 36"/>
                  <a:gd name="T1" fmla="*/ 45 h 45"/>
                  <a:gd name="T2" fmla="*/ 14 w 36"/>
                  <a:gd name="T3" fmla="*/ 45 h 45"/>
                  <a:gd name="T4" fmla="*/ 0 w 36"/>
                  <a:gd name="T5" fmla="*/ 38 h 45"/>
                  <a:gd name="T6" fmla="*/ 0 w 36"/>
                  <a:gd name="T7" fmla="*/ 38 h 45"/>
                  <a:gd name="T8" fmla="*/ 36 w 36"/>
                  <a:gd name="T9" fmla="*/ 0 h 45"/>
                  <a:gd name="T10" fmla="*/ 14 w 36"/>
                  <a:gd name="T11" fmla="*/ 45 h 45"/>
                  <a:gd name="T12" fmla="*/ 14 w 36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5">
                    <a:moveTo>
                      <a:pt x="14" y="45"/>
                    </a:moveTo>
                    <a:lnTo>
                      <a:pt x="14" y="4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36" y="0"/>
                    </a:lnTo>
                    <a:lnTo>
                      <a:pt x="14" y="45"/>
                    </a:lnTo>
                    <a:lnTo>
                      <a:pt x="14" y="4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4" name="Freeform 1185"/>
              <p:cNvSpPr>
                <a:spLocks/>
              </p:cNvSpPr>
              <p:nvPr/>
            </p:nvSpPr>
            <p:spPr bwMode="auto">
              <a:xfrm>
                <a:off x="4410" y="1377"/>
                <a:ext cx="18" cy="22"/>
              </a:xfrm>
              <a:custGeom>
                <a:avLst/>
                <a:gdLst>
                  <a:gd name="T0" fmla="*/ 14 w 36"/>
                  <a:gd name="T1" fmla="*/ 45 h 45"/>
                  <a:gd name="T2" fmla="*/ 14 w 36"/>
                  <a:gd name="T3" fmla="*/ 45 h 45"/>
                  <a:gd name="T4" fmla="*/ 0 w 36"/>
                  <a:gd name="T5" fmla="*/ 38 h 45"/>
                  <a:gd name="T6" fmla="*/ 0 w 36"/>
                  <a:gd name="T7" fmla="*/ 38 h 45"/>
                  <a:gd name="T8" fmla="*/ 36 w 36"/>
                  <a:gd name="T9" fmla="*/ 0 h 45"/>
                  <a:gd name="T10" fmla="*/ 14 w 36"/>
                  <a:gd name="T11" fmla="*/ 45 h 45"/>
                  <a:gd name="T12" fmla="*/ 14 w 36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5">
                    <a:moveTo>
                      <a:pt x="14" y="45"/>
                    </a:moveTo>
                    <a:lnTo>
                      <a:pt x="14" y="4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36" y="0"/>
                    </a:lnTo>
                    <a:lnTo>
                      <a:pt x="14" y="45"/>
                    </a:lnTo>
                    <a:lnTo>
                      <a:pt x="14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5" name="Freeform 1186"/>
              <p:cNvSpPr>
                <a:spLocks/>
              </p:cNvSpPr>
              <p:nvPr/>
            </p:nvSpPr>
            <p:spPr bwMode="auto">
              <a:xfrm>
                <a:off x="4406" y="1370"/>
                <a:ext cx="14" cy="18"/>
              </a:xfrm>
              <a:custGeom>
                <a:avLst/>
                <a:gdLst>
                  <a:gd name="T0" fmla="*/ 0 w 29"/>
                  <a:gd name="T1" fmla="*/ 37 h 37"/>
                  <a:gd name="T2" fmla="*/ 0 w 29"/>
                  <a:gd name="T3" fmla="*/ 37 h 37"/>
                  <a:gd name="T4" fmla="*/ 29 w 29"/>
                  <a:gd name="T5" fmla="*/ 0 h 37"/>
                  <a:gd name="T6" fmla="*/ 29 w 29"/>
                  <a:gd name="T7" fmla="*/ 0 h 37"/>
                  <a:gd name="T8" fmla="*/ 29 w 29"/>
                  <a:gd name="T9" fmla="*/ 7 h 37"/>
                  <a:gd name="T10" fmla="*/ 0 w 29"/>
                  <a:gd name="T11" fmla="*/ 37 h 37"/>
                  <a:gd name="T12" fmla="*/ 0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37"/>
                    </a:moveTo>
                    <a:lnTo>
                      <a:pt x="0" y="37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6" name="Freeform 1187"/>
              <p:cNvSpPr>
                <a:spLocks/>
              </p:cNvSpPr>
              <p:nvPr/>
            </p:nvSpPr>
            <p:spPr bwMode="auto">
              <a:xfrm>
                <a:off x="4406" y="1370"/>
                <a:ext cx="14" cy="18"/>
              </a:xfrm>
              <a:custGeom>
                <a:avLst/>
                <a:gdLst>
                  <a:gd name="T0" fmla="*/ 0 w 29"/>
                  <a:gd name="T1" fmla="*/ 37 h 37"/>
                  <a:gd name="T2" fmla="*/ 0 w 29"/>
                  <a:gd name="T3" fmla="*/ 37 h 37"/>
                  <a:gd name="T4" fmla="*/ 29 w 29"/>
                  <a:gd name="T5" fmla="*/ 0 h 37"/>
                  <a:gd name="T6" fmla="*/ 29 w 29"/>
                  <a:gd name="T7" fmla="*/ 0 h 37"/>
                  <a:gd name="T8" fmla="*/ 29 w 29"/>
                  <a:gd name="T9" fmla="*/ 7 h 37"/>
                  <a:gd name="T10" fmla="*/ 0 w 29"/>
                  <a:gd name="T11" fmla="*/ 37 h 37"/>
                  <a:gd name="T12" fmla="*/ 0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37"/>
                    </a:moveTo>
                    <a:lnTo>
                      <a:pt x="0" y="37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7" name="Freeform 1188"/>
              <p:cNvSpPr>
                <a:spLocks/>
              </p:cNvSpPr>
              <p:nvPr/>
            </p:nvSpPr>
            <p:spPr bwMode="auto">
              <a:xfrm>
                <a:off x="4406" y="1370"/>
                <a:ext cx="14" cy="18"/>
              </a:xfrm>
              <a:custGeom>
                <a:avLst/>
                <a:gdLst>
                  <a:gd name="T0" fmla="*/ 0 w 29"/>
                  <a:gd name="T1" fmla="*/ 37 h 37"/>
                  <a:gd name="T2" fmla="*/ 0 w 29"/>
                  <a:gd name="T3" fmla="*/ 37 h 37"/>
                  <a:gd name="T4" fmla="*/ 0 w 29"/>
                  <a:gd name="T5" fmla="*/ 29 h 37"/>
                  <a:gd name="T6" fmla="*/ 0 w 29"/>
                  <a:gd name="T7" fmla="*/ 29 h 37"/>
                  <a:gd name="T8" fmla="*/ 29 w 29"/>
                  <a:gd name="T9" fmla="*/ 0 h 37"/>
                  <a:gd name="T10" fmla="*/ 0 w 29"/>
                  <a:gd name="T11" fmla="*/ 37 h 37"/>
                  <a:gd name="T12" fmla="*/ 0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37"/>
                    </a:moveTo>
                    <a:lnTo>
                      <a:pt x="0" y="37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29" y="0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8" name="Freeform 1189"/>
              <p:cNvSpPr>
                <a:spLocks/>
              </p:cNvSpPr>
              <p:nvPr/>
            </p:nvSpPr>
            <p:spPr bwMode="auto">
              <a:xfrm>
                <a:off x="4406" y="1370"/>
                <a:ext cx="14" cy="18"/>
              </a:xfrm>
              <a:custGeom>
                <a:avLst/>
                <a:gdLst>
                  <a:gd name="T0" fmla="*/ 0 w 29"/>
                  <a:gd name="T1" fmla="*/ 37 h 37"/>
                  <a:gd name="T2" fmla="*/ 0 w 29"/>
                  <a:gd name="T3" fmla="*/ 37 h 37"/>
                  <a:gd name="T4" fmla="*/ 0 w 29"/>
                  <a:gd name="T5" fmla="*/ 29 h 37"/>
                  <a:gd name="T6" fmla="*/ 0 w 29"/>
                  <a:gd name="T7" fmla="*/ 29 h 37"/>
                  <a:gd name="T8" fmla="*/ 29 w 29"/>
                  <a:gd name="T9" fmla="*/ 0 h 37"/>
                  <a:gd name="T10" fmla="*/ 0 w 29"/>
                  <a:gd name="T11" fmla="*/ 37 h 37"/>
                  <a:gd name="T12" fmla="*/ 0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37"/>
                    </a:moveTo>
                    <a:lnTo>
                      <a:pt x="0" y="37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29" y="0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9" name="Freeform 1190"/>
              <p:cNvSpPr>
                <a:spLocks/>
              </p:cNvSpPr>
              <p:nvPr/>
            </p:nvSpPr>
            <p:spPr bwMode="auto">
              <a:xfrm>
                <a:off x="4406" y="1370"/>
                <a:ext cx="14" cy="18"/>
              </a:xfrm>
              <a:custGeom>
                <a:avLst/>
                <a:gdLst>
                  <a:gd name="T0" fmla="*/ 0 w 29"/>
                  <a:gd name="T1" fmla="*/ 37 h 37"/>
                  <a:gd name="T2" fmla="*/ 0 w 29"/>
                  <a:gd name="T3" fmla="*/ 37 h 37"/>
                  <a:gd name="T4" fmla="*/ 29 w 29"/>
                  <a:gd name="T5" fmla="*/ 0 h 37"/>
                  <a:gd name="T6" fmla="*/ 29 w 29"/>
                  <a:gd name="T7" fmla="*/ 0 h 37"/>
                  <a:gd name="T8" fmla="*/ 29 w 29"/>
                  <a:gd name="T9" fmla="*/ 7 h 37"/>
                  <a:gd name="T10" fmla="*/ 0 w 29"/>
                  <a:gd name="T11" fmla="*/ 37 h 37"/>
                  <a:gd name="T12" fmla="*/ 0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37"/>
                    </a:moveTo>
                    <a:lnTo>
                      <a:pt x="0" y="37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0" name="Freeform 1191"/>
              <p:cNvSpPr>
                <a:spLocks/>
              </p:cNvSpPr>
              <p:nvPr/>
            </p:nvSpPr>
            <p:spPr bwMode="auto">
              <a:xfrm>
                <a:off x="4406" y="1370"/>
                <a:ext cx="14" cy="18"/>
              </a:xfrm>
              <a:custGeom>
                <a:avLst/>
                <a:gdLst>
                  <a:gd name="T0" fmla="*/ 0 w 29"/>
                  <a:gd name="T1" fmla="*/ 37 h 37"/>
                  <a:gd name="T2" fmla="*/ 0 w 29"/>
                  <a:gd name="T3" fmla="*/ 37 h 37"/>
                  <a:gd name="T4" fmla="*/ 29 w 29"/>
                  <a:gd name="T5" fmla="*/ 0 h 37"/>
                  <a:gd name="T6" fmla="*/ 29 w 29"/>
                  <a:gd name="T7" fmla="*/ 0 h 37"/>
                  <a:gd name="T8" fmla="*/ 29 w 29"/>
                  <a:gd name="T9" fmla="*/ 7 h 37"/>
                  <a:gd name="T10" fmla="*/ 0 w 29"/>
                  <a:gd name="T11" fmla="*/ 37 h 37"/>
                  <a:gd name="T12" fmla="*/ 0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37"/>
                    </a:moveTo>
                    <a:lnTo>
                      <a:pt x="0" y="37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1" name="Freeform 1192"/>
              <p:cNvSpPr>
                <a:spLocks/>
              </p:cNvSpPr>
              <p:nvPr/>
            </p:nvSpPr>
            <p:spPr bwMode="auto">
              <a:xfrm>
                <a:off x="4406" y="1370"/>
                <a:ext cx="14" cy="18"/>
              </a:xfrm>
              <a:custGeom>
                <a:avLst/>
                <a:gdLst>
                  <a:gd name="T0" fmla="*/ 0 w 29"/>
                  <a:gd name="T1" fmla="*/ 37 h 37"/>
                  <a:gd name="T2" fmla="*/ 0 w 29"/>
                  <a:gd name="T3" fmla="*/ 37 h 37"/>
                  <a:gd name="T4" fmla="*/ 0 w 29"/>
                  <a:gd name="T5" fmla="*/ 29 h 37"/>
                  <a:gd name="T6" fmla="*/ 0 w 29"/>
                  <a:gd name="T7" fmla="*/ 29 h 37"/>
                  <a:gd name="T8" fmla="*/ 29 w 29"/>
                  <a:gd name="T9" fmla="*/ 0 h 37"/>
                  <a:gd name="T10" fmla="*/ 0 w 29"/>
                  <a:gd name="T11" fmla="*/ 37 h 37"/>
                  <a:gd name="T12" fmla="*/ 0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37"/>
                    </a:moveTo>
                    <a:lnTo>
                      <a:pt x="0" y="37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29" y="0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2" name="Freeform 1193"/>
              <p:cNvSpPr>
                <a:spLocks/>
              </p:cNvSpPr>
              <p:nvPr/>
            </p:nvSpPr>
            <p:spPr bwMode="auto">
              <a:xfrm>
                <a:off x="4406" y="1370"/>
                <a:ext cx="14" cy="18"/>
              </a:xfrm>
              <a:custGeom>
                <a:avLst/>
                <a:gdLst>
                  <a:gd name="T0" fmla="*/ 0 w 29"/>
                  <a:gd name="T1" fmla="*/ 37 h 37"/>
                  <a:gd name="T2" fmla="*/ 0 w 29"/>
                  <a:gd name="T3" fmla="*/ 37 h 37"/>
                  <a:gd name="T4" fmla="*/ 0 w 29"/>
                  <a:gd name="T5" fmla="*/ 29 h 37"/>
                  <a:gd name="T6" fmla="*/ 0 w 29"/>
                  <a:gd name="T7" fmla="*/ 29 h 37"/>
                  <a:gd name="T8" fmla="*/ 29 w 29"/>
                  <a:gd name="T9" fmla="*/ 0 h 37"/>
                  <a:gd name="T10" fmla="*/ 0 w 29"/>
                  <a:gd name="T11" fmla="*/ 37 h 37"/>
                  <a:gd name="T12" fmla="*/ 0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0" y="37"/>
                    </a:moveTo>
                    <a:lnTo>
                      <a:pt x="0" y="37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29" y="0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3" name="Freeform 1194"/>
              <p:cNvSpPr>
                <a:spLocks/>
              </p:cNvSpPr>
              <p:nvPr/>
            </p:nvSpPr>
            <p:spPr bwMode="auto">
              <a:xfrm>
                <a:off x="4398" y="1347"/>
                <a:ext cx="19" cy="34"/>
              </a:xfrm>
              <a:custGeom>
                <a:avLst/>
                <a:gdLst>
                  <a:gd name="T0" fmla="*/ 0 w 37"/>
                  <a:gd name="T1" fmla="*/ 67 h 67"/>
                  <a:gd name="T2" fmla="*/ 0 w 37"/>
                  <a:gd name="T3" fmla="*/ 67 h 67"/>
                  <a:gd name="T4" fmla="*/ 8 w 37"/>
                  <a:gd name="T5" fmla="*/ 0 h 67"/>
                  <a:gd name="T6" fmla="*/ 8 w 37"/>
                  <a:gd name="T7" fmla="*/ 0 h 67"/>
                  <a:gd name="T8" fmla="*/ 37 w 37"/>
                  <a:gd name="T9" fmla="*/ 30 h 67"/>
                  <a:gd name="T10" fmla="*/ 0 w 37"/>
                  <a:gd name="T11" fmla="*/ 67 h 67"/>
                  <a:gd name="T12" fmla="*/ 0 w 37"/>
                  <a:gd name="T1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67">
                    <a:moveTo>
                      <a:pt x="0" y="67"/>
                    </a:moveTo>
                    <a:lnTo>
                      <a:pt x="0" y="6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37" y="30"/>
                    </a:lnTo>
                    <a:lnTo>
                      <a:pt x="0" y="67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4" name="Freeform 1195"/>
              <p:cNvSpPr>
                <a:spLocks/>
              </p:cNvSpPr>
              <p:nvPr/>
            </p:nvSpPr>
            <p:spPr bwMode="auto">
              <a:xfrm>
                <a:off x="4398" y="1347"/>
                <a:ext cx="19" cy="34"/>
              </a:xfrm>
              <a:custGeom>
                <a:avLst/>
                <a:gdLst>
                  <a:gd name="T0" fmla="*/ 0 w 37"/>
                  <a:gd name="T1" fmla="*/ 67 h 67"/>
                  <a:gd name="T2" fmla="*/ 0 w 37"/>
                  <a:gd name="T3" fmla="*/ 67 h 67"/>
                  <a:gd name="T4" fmla="*/ 8 w 37"/>
                  <a:gd name="T5" fmla="*/ 0 h 67"/>
                  <a:gd name="T6" fmla="*/ 8 w 37"/>
                  <a:gd name="T7" fmla="*/ 0 h 67"/>
                  <a:gd name="T8" fmla="*/ 37 w 37"/>
                  <a:gd name="T9" fmla="*/ 30 h 67"/>
                  <a:gd name="T10" fmla="*/ 0 w 37"/>
                  <a:gd name="T11" fmla="*/ 67 h 67"/>
                  <a:gd name="T12" fmla="*/ 0 w 37"/>
                  <a:gd name="T1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67">
                    <a:moveTo>
                      <a:pt x="0" y="67"/>
                    </a:moveTo>
                    <a:lnTo>
                      <a:pt x="0" y="6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37" y="30"/>
                    </a:lnTo>
                    <a:lnTo>
                      <a:pt x="0" y="67"/>
                    </a:lnTo>
                    <a:lnTo>
                      <a:pt x="0" y="6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5" name="Freeform 1196"/>
              <p:cNvSpPr>
                <a:spLocks/>
              </p:cNvSpPr>
              <p:nvPr/>
            </p:nvSpPr>
            <p:spPr bwMode="auto">
              <a:xfrm>
                <a:off x="4384" y="1347"/>
                <a:ext cx="18" cy="34"/>
              </a:xfrm>
              <a:custGeom>
                <a:avLst/>
                <a:gdLst>
                  <a:gd name="T0" fmla="*/ 29 w 37"/>
                  <a:gd name="T1" fmla="*/ 67 h 67"/>
                  <a:gd name="T2" fmla="*/ 29 w 37"/>
                  <a:gd name="T3" fmla="*/ 67 h 67"/>
                  <a:gd name="T4" fmla="*/ 0 w 37"/>
                  <a:gd name="T5" fmla="*/ 45 h 67"/>
                  <a:gd name="T6" fmla="*/ 0 w 37"/>
                  <a:gd name="T7" fmla="*/ 45 h 67"/>
                  <a:gd name="T8" fmla="*/ 37 w 37"/>
                  <a:gd name="T9" fmla="*/ 0 h 67"/>
                  <a:gd name="T10" fmla="*/ 29 w 37"/>
                  <a:gd name="T11" fmla="*/ 67 h 67"/>
                  <a:gd name="T12" fmla="*/ 29 w 37"/>
                  <a:gd name="T1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67">
                    <a:moveTo>
                      <a:pt x="29" y="67"/>
                    </a:moveTo>
                    <a:lnTo>
                      <a:pt x="29" y="67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37" y="0"/>
                    </a:lnTo>
                    <a:lnTo>
                      <a:pt x="29" y="67"/>
                    </a:lnTo>
                    <a:lnTo>
                      <a:pt x="29" y="67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6" name="Freeform 1197"/>
              <p:cNvSpPr>
                <a:spLocks/>
              </p:cNvSpPr>
              <p:nvPr/>
            </p:nvSpPr>
            <p:spPr bwMode="auto">
              <a:xfrm>
                <a:off x="4384" y="1347"/>
                <a:ext cx="18" cy="34"/>
              </a:xfrm>
              <a:custGeom>
                <a:avLst/>
                <a:gdLst>
                  <a:gd name="T0" fmla="*/ 29 w 37"/>
                  <a:gd name="T1" fmla="*/ 67 h 67"/>
                  <a:gd name="T2" fmla="*/ 29 w 37"/>
                  <a:gd name="T3" fmla="*/ 67 h 67"/>
                  <a:gd name="T4" fmla="*/ 0 w 37"/>
                  <a:gd name="T5" fmla="*/ 45 h 67"/>
                  <a:gd name="T6" fmla="*/ 0 w 37"/>
                  <a:gd name="T7" fmla="*/ 45 h 67"/>
                  <a:gd name="T8" fmla="*/ 37 w 37"/>
                  <a:gd name="T9" fmla="*/ 0 h 67"/>
                  <a:gd name="T10" fmla="*/ 29 w 37"/>
                  <a:gd name="T11" fmla="*/ 67 h 67"/>
                  <a:gd name="T12" fmla="*/ 29 w 37"/>
                  <a:gd name="T1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67">
                    <a:moveTo>
                      <a:pt x="29" y="67"/>
                    </a:moveTo>
                    <a:lnTo>
                      <a:pt x="29" y="67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37" y="0"/>
                    </a:lnTo>
                    <a:lnTo>
                      <a:pt x="29" y="67"/>
                    </a:lnTo>
                    <a:lnTo>
                      <a:pt x="29" y="6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7" name="Freeform 1198"/>
              <p:cNvSpPr>
                <a:spLocks/>
              </p:cNvSpPr>
              <p:nvPr/>
            </p:nvSpPr>
            <p:spPr bwMode="auto">
              <a:xfrm>
                <a:off x="4372" y="1339"/>
                <a:ext cx="19" cy="16"/>
              </a:xfrm>
              <a:custGeom>
                <a:avLst/>
                <a:gdLst>
                  <a:gd name="T0" fmla="*/ 0 w 37"/>
                  <a:gd name="T1" fmla="*/ 30 h 30"/>
                  <a:gd name="T2" fmla="*/ 0 w 37"/>
                  <a:gd name="T3" fmla="*/ 30 h 30"/>
                  <a:gd name="T4" fmla="*/ 29 w 37"/>
                  <a:gd name="T5" fmla="*/ 0 h 30"/>
                  <a:gd name="T6" fmla="*/ 29 w 37"/>
                  <a:gd name="T7" fmla="*/ 0 h 30"/>
                  <a:gd name="T8" fmla="*/ 37 w 37"/>
                  <a:gd name="T9" fmla="*/ 0 h 30"/>
                  <a:gd name="T10" fmla="*/ 0 w 37"/>
                  <a:gd name="T11" fmla="*/ 30 h 30"/>
                  <a:gd name="T12" fmla="*/ 0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30"/>
                    </a:move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8" name="Freeform 1199"/>
              <p:cNvSpPr>
                <a:spLocks/>
              </p:cNvSpPr>
              <p:nvPr/>
            </p:nvSpPr>
            <p:spPr bwMode="auto">
              <a:xfrm>
                <a:off x="4372" y="1339"/>
                <a:ext cx="19" cy="16"/>
              </a:xfrm>
              <a:custGeom>
                <a:avLst/>
                <a:gdLst>
                  <a:gd name="T0" fmla="*/ 0 w 37"/>
                  <a:gd name="T1" fmla="*/ 30 h 30"/>
                  <a:gd name="T2" fmla="*/ 0 w 37"/>
                  <a:gd name="T3" fmla="*/ 30 h 30"/>
                  <a:gd name="T4" fmla="*/ 29 w 37"/>
                  <a:gd name="T5" fmla="*/ 0 h 30"/>
                  <a:gd name="T6" fmla="*/ 29 w 37"/>
                  <a:gd name="T7" fmla="*/ 0 h 30"/>
                  <a:gd name="T8" fmla="*/ 37 w 37"/>
                  <a:gd name="T9" fmla="*/ 0 h 30"/>
                  <a:gd name="T10" fmla="*/ 0 w 37"/>
                  <a:gd name="T11" fmla="*/ 30 h 30"/>
                  <a:gd name="T12" fmla="*/ 0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30"/>
                    </a:move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9" name="Freeform 1200"/>
              <p:cNvSpPr>
                <a:spLocks/>
              </p:cNvSpPr>
              <p:nvPr/>
            </p:nvSpPr>
            <p:spPr bwMode="auto">
              <a:xfrm>
                <a:off x="4372" y="1339"/>
                <a:ext cx="15" cy="16"/>
              </a:xfrm>
              <a:custGeom>
                <a:avLst/>
                <a:gdLst>
                  <a:gd name="T0" fmla="*/ 0 w 29"/>
                  <a:gd name="T1" fmla="*/ 30 h 30"/>
                  <a:gd name="T2" fmla="*/ 0 w 29"/>
                  <a:gd name="T3" fmla="*/ 30 h 30"/>
                  <a:gd name="T4" fmla="*/ 0 w 29"/>
                  <a:gd name="T5" fmla="*/ 30 h 30"/>
                  <a:gd name="T6" fmla="*/ 0 w 29"/>
                  <a:gd name="T7" fmla="*/ 30 h 30"/>
                  <a:gd name="T8" fmla="*/ 29 w 29"/>
                  <a:gd name="T9" fmla="*/ 0 h 30"/>
                  <a:gd name="T10" fmla="*/ 0 w 29"/>
                  <a:gd name="T11" fmla="*/ 30 h 30"/>
                  <a:gd name="T12" fmla="*/ 0 w 29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0" name="Freeform 1201"/>
              <p:cNvSpPr>
                <a:spLocks/>
              </p:cNvSpPr>
              <p:nvPr/>
            </p:nvSpPr>
            <p:spPr bwMode="auto">
              <a:xfrm>
                <a:off x="4372" y="1339"/>
                <a:ext cx="15" cy="16"/>
              </a:xfrm>
              <a:custGeom>
                <a:avLst/>
                <a:gdLst>
                  <a:gd name="T0" fmla="*/ 0 w 29"/>
                  <a:gd name="T1" fmla="*/ 30 h 30"/>
                  <a:gd name="T2" fmla="*/ 0 w 29"/>
                  <a:gd name="T3" fmla="*/ 30 h 30"/>
                  <a:gd name="T4" fmla="*/ 0 w 29"/>
                  <a:gd name="T5" fmla="*/ 30 h 30"/>
                  <a:gd name="T6" fmla="*/ 0 w 29"/>
                  <a:gd name="T7" fmla="*/ 30 h 30"/>
                  <a:gd name="T8" fmla="*/ 29 w 29"/>
                  <a:gd name="T9" fmla="*/ 0 h 30"/>
                  <a:gd name="T10" fmla="*/ 0 w 29"/>
                  <a:gd name="T11" fmla="*/ 30 h 30"/>
                  <a:gd name="T12" fmla="*/ 0 w 29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1" name="Freeform 1202"/>
              <p:cNvSpPr>
                <a:spLocks/>
              </p:cNvSpPr>
              <p:nvPr/>
            </p:nvSpPr>
            <p:spPr bwMode="auto">
              <a:xfrm>
                <a:off x="4372" y="1339"/>
                <a:ext cx="19" cy="16"/>
              </a:xfrm>
              <a:custGeom>
                <a:avLst/>
                <a:gdLst>
                  <a:gd name="T0" fmla="*/ 0 w 37"/>
                  <a:gd name="T1" fmla="*/ 30 h 30"/>
                  <a:gd name="T2" fmla="*/ 0 w 37"/>
                  <a:gd name="T3" fmla="*/ 30 h 30"/>
                  <a:gd name="T4" fmla="*/ 29 w 37"/>
                  <a:gd name="T5" fmla="*/ 0 h 30"/>
                  <a:gd name="T6" fmla="*/ 29 w 37"/>
                  <a:gd name="T7" fmla="*/ 0 h 30"/>
                  <a:gd name="T8" fmla="*/ 37 w 37"/>
                  <a:gd name="T9" fmla="*/ 0 h 30"/>
                  <a:gd name="T10" fmla="*/ 0 w 37"/>
                  <a:gd name="T11" fmla="*/ 30 h 30"/>
                  <a:gd name="T12" fmla="*/ 0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30"/>
                    </a:move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2" name="Freeform 1203"/>
              <p:cNvSpPr>
                <a:spLocks/>
              </p:cNvSpPr>
              <p:nvPr/>
            </p:nvSpPr>
            <p:spPr bwMode="auto">
              <a:xfrm>
                <a:off x="4372" y="1339"/>
                <a:ext cx="19" cy="16"/>
              </a:xfrm>
              <a:custGeom>
                <a:avLst/>
                <a:gdLst>
                  <a:gd name="T0" fmla="*/ 0 w 37"/>
                  <a:gd name="T1" fmla="*/ 30 h 30"/>
                  <a:gd name="T2" fmla="*/ 0 w 37"/>
                  <a:gd name="T3" fmla="*/ 30 h 30"/>
                  <a:gd name="T4" fmla="*/ 29 w 37"/>
                  <a:gd name="T5" fmla="*/ 0 h 30"/>
                  <a:gd name="T6" fmla="*/ 29 w 37"/>
                  <a:gd name="T7" fmla="*/ 0 h 30"/>
                  <a:gd name="T8" fmla="*/ 37 w 37"/>
                  <a:gd name="T9" fmla="*/ 0 h 30"/>
                  <a:gd name="T10" fmla="*/ 0 w 37"/>
                  <a:gd name="T11" fmla="*/ 30 h 30"/>
                  <a:gd name="T12" fmla="*/ 0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0" y="30"/>
                    </a:move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3" name="Freeform 1204"/>
              <p:cNvSpPr>
                <a:spLocks/>
              </p:cNvSpPr>
              <p:nvPr/>
            </p:nvSpPr>
            <p:spPr bwMode="auto">
              <a:xfrm>
                <a:off x="4372" y="1339"/>
                <a:ext cx="15" cy="16"/>
              </a:xfrm>
              <a:custGeom>
                <a:avLst/>
                <a:gdLst>
                  <a:gd name="T0" fmla="*/ 0 w 29"/>
                  <a:gd name="T1" fmla="*/ 30 h 30"/>
                  <a:gd name="T2" fmla="*/ 0 w 29"/>
                  <a:gd name="T3" fmla="*/ 30 h 30"/>
                  <a:gd name="T4" fmla="*/ 0 w 29"/>
                  <a:gd name="T5" fmla="*/ 30 h 30"/>
                  <a:gd name="T6" fmla="*/ 0 w 29"/>
                  <a:gd name="T7" fmla="*/ 30 h 30"/>
                  <a:gd name="T8" fmla="*/ 29 w 29"/>
                  <a:gd name="T9" fmla="*/ 0 h 30"/>
                  <a:gd name="T10" fmla="*/ 0 w 29"/>
                  <a:gd name="T11" fmla="*/ 30 h 30"/>
                  <a:gd name="T12" fmla="*/ 0 w 29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4" name="Freeform 1205"/>
              <p:cNvSpPr>
                <a:spLocks/>
              </p:cNvSpPr>
              <p:nvPr/>
            </p:nvSpPr>
            <p:spPr bwMode="auto">
              <a:xfrm>
                <a:off x="4372" y="1339"/>
                <a:ext cx="15" cy="16"/>
              </a:xfrm>
              <a:custGeom>
                <a:avLst/>
                <a:gdLst>
                  <a:gd name="T0" fmla="*/ 0 w 29"/>
                  <a:gd name="T1" fmla="*/ 30 h 30"/>
                  <a:gd name="T2" fmla="*/ 0 w 29"/>
                  <a:gd name="T3" fmla="*/ 30 h 30"/>
                  <a:gd name="T4" fmla="*/ 0 w 29"/>
                  <a:gd name="T5" fmla="*/ 30 h 30"/>
                  <a:gd name="T6" fmla="*/ 0 w 29"/>
                  <a:gd name="T7" fmla="*/ 30 h 30"/>
                  <a:gd name="T8" fmla="*/ 29 w 29"/>
                  <a:gd name="T9" fmla="*/ 0 h 30"/>
                  <a:gd name="T10" fmla="*/ 0 w 29"/>
                  <a:gd name="T11" fmla="*/ 30 h 30"/>
                  <a:gd name="T12" fmla="*/ 0 w 29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5" name="Freeform 1206"/>
              <p:cNvSpPr>
                <a:spLocks/>
              </p:cNvSpPr>
              <p:nvPr/>
            </p:nvSpPr>
            <p:spPr bwMode="auto">
              <a:xfrm>
                <a:off x="4336" y="1313"/>
                <a:ext cx="59" cy="53"/>
              </a:xfrm>
              <a:custGeom>
                <a:avLst/>
                <a:gdLst>
                  <a:gd name="T0" fmla="*/ 117 w 117"/>
                  <a:gd name="T1" fmla="*/ 0 h 105"/>
                  <a:gd name="T2" fmla="*/ 117 w 117"/>
                  <a:gd name="T3" fmla="*/ 0 h 105"/>
                  <a:gd name="T4" fmla="*/ 0 w 117"/>
                  <a:gd name="T5" fmla="*/ 75 h 105"/>
                  <a:gd name="T6" fmla="*/ 0 w 117"/>
                  <a:gd name="T7" fmla="*/ 75 h 105"/>
                  <a:gd name="T8" fmla="*/ 29 w 117"/>
                  <a:gd name="T9" fmla="*/ 105 h 105"/>
                  <a:gd name="T10" fmla="*/ 117 w 117"/>
                  <a:gd name="T11" fmla="*/ 0 h 105"/>
                  <a:gd name="T12" fmla="*/ 117 w 117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105">
                    <a:moveTo>
                      <a:pt x="117" y="0"/>
                    </a:moveTo>
                    <a:lnTo>
                      <a:pt x="117" y="0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29" y="105"/>
                    </a:lnTo>
                    <a:lnTo>
                      <a:pt x="117" y="0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6" name="Freeform 1207"/>
              <p:cNvSpPr>
                <a:spLocks/>
              </p:cNvSpPr>
              <p:nvPr/>
            </p:nvSpPr>
            <p:spPr bwMode="auto">
              <a:xfrm>
                <a:off x="4336" y="1313"/>
                <a:ext cx="59" cy="53"/>
              </a:xfrm>
              <a:custGeom>
                <a:avLst/>
                <a:gdLst>
                  <a:gd name="T0" fmla="*/ 117 w 117"/>
                  <a:gd name="T1" fmla="*/ 0 h 105"/>
                  <a:gd name="T2" fmla="*/ 117 w 117"/>
                  <a:gd name="T3" fmla="*/ 0 h 105"/>
                  <a:gd name="T4" fmla="*/ 0 w 117"/>
                  <a:gd name="T5" fmla="*/ 75 h 105"/>
                  <a:gd name="T6" fmla="*/ 0 w 117"/>
                  <a:gd name="T7" fmla="*/ 75 h 105"/>
                  <a:gd name="T8" fmla="*/ 29 w 117"/>
                  <a:gd name="T9" fmla="*/ 105 h 105"/>
                  <a:gd name="T10" fmla="*/ 117 w 117"/>
                  <a:gd name="T11" fmla="*/ 0 h 105"/>
                  <a:gd name="T12" fmla="*/ 117 w 117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105">
                    <a:moveTo>
                      <a:pt x="117" y="0"/>
                    </a:moveTo>
                    <a:lnTo>
                      <a:pt x="117" y="0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29" y="105"/>
                    </a:lnTo>
                    <a:lnTo>
                      <a:pt x="117" y="0"/>
                    </a:lnTo>
                    <a:lnTo>
                      <a:pt x="11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7" name="Freeform 1208"/>
              <p:cNvSpPr>
                <a:spLocks/>
              </p:cNvSpPr>
              <p:nvPr/>
            </p:nvSpPr>
            <p:spPr bwMode="auto">
              <a:xfrm>
                <a:off x="4336" y="1297"/>
                <a:ext cx="59" cy="53"/>
              </a:xfrm>
              <a:custGeom>
                <a:avLst/>
                <a:gdLst>
                  <a:gd name="T0" fmla="*/ 117 w 117"/>
                  <a:gd name="T1" fmla="*/ 30 h 105"/>
                  <a:gd name="T2" fmla="*/ 117 w 117"/>
                  <a:gd name="T3" fmla="*/ 30 h 105"/>
                  <a:gd name="T4" fmla="*/ 80 w 117"/>
                  <a:gd name="T5" fmla="*/ 0 h 105"/>
                  <a:gd name="T6" fmla="*/ 80 w 117"/>
                  <a:gd name="T7" fmla="*/ 0 h 105"/>
                  <a:gd name="T8" fmla="*/ 0 w 117"/>
                  <a:gd name="T9" fmla="*/ 105 h 105"/>
                  <a:gd name="T10" fmla="*/ 117 w 117"/>
                  <a:gd name="T11" fmla="*/ 30 h 105"/>
                  <a:gd name="T12" fmla="*/ 117 w 117"/>
                  <a:gd name="T13" fmla="*/ 3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105">
                    <a:moveTo>
                      <a:pt x="117" y="30"/>
                    </a:moveTo>
                    <a:lnTo>
                      <a:pt x="117" y="3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0" y="105"/>
                    </a:lnTo>
                    <a:lnTo>
                      <a:pt x="117" y="30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8" name="Freeform 1209"/>
              <p:cNvSpPr>
                <a:spLocks/>
              </p:cNvSpPr>
              <p:nvPr/>
            </p:nvSpPr>
            <p:spPr bwMode="auto">
              <a:xfrm>
                <a:off x="4336" y="1297"/>
                <a:ext cx="59" cy="53"/>
              </a:xfrm>
              <a:custGeom>
                <a:avLst/>
                <a:gdLst>
                  <a:gd name="T0" fmla="*/ 117 w 117"/>
                  <a:gd name="T1" fmla="*/ 30 h 105"/>
                  <a:gd name="T2" fmla="*/ 117 w 117"/>
                  <a:gd name="T3" fmla="*/ 30 h 105"/>
                  <a:gd name="T4" fmla="*/ 80 w 117"/>
                  <a:gd name="T5" fmla="*/ 0 h 105"/>
                  <a:gd name="T6" fmla="*/ 80 w 117"/>
                  <a:gd name="T7" fmla="*/ 0 h 105"/>
                  <a:gd name="T8" fmla="*/ 0 w 117"/>
                  <a:gd name="T9" fmla="*/ 105 h 105"/>
                  <a:gd name="T10" fmla="*/ 117 w 117"/>
                  <a:gd name="T11" fmla="*/ 30 h 105"/>
                  <a:gd name="T12" fmla="*/ 117 w 117"/>
                  <a:gd name="T13" fmla="*/ 3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105">
                    <a:moveTo>
                      <a:pt x="117" y="30"/>
                    </a:moveTo>
                    <a:lnTo>
                      <a:pt x="117" y="3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0" y="105"/>
                    </a:lnTo>
                    <a:lnTo>
                      <a:pt x="117" y="30"/>
                    </a:lnTo>
                    <a:lnTo>
                      <a:pt x="117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1" name="Group 1411"/>
            <p:cNvGrpSpPr>
              <a:grpSpLocks/>
            </p:cNvGrpSpPr>
            <p:nvPr/>
          </p:nvGrpSpPr>
          <p:grpSpPr bwMode="auto">
            <a:xfrm>
              <a:off x="4814888" y="1577594"/>
              <a:ext cx="1751013" cy="574675"/>
              <a:chOff x="3273" y="988"/>
              <a:chExt cx="1103" cy="362"/>
            </a:xfrm>
          </p:grpSpPr>
          <p:sp>
            <p:nvSpPr>
              <p:cNvPr id="859" name="Freeform 1211"/>
              <p:cNvSpPr>
                <a:spLocks/>
              </p:cNvSpPr>
              <p:nvPr/>
            </p:nvSpPr>
            <p:spPr bwMode="auto">
              <a:xfrm>
                <a:off x="4313" y="1297"/>
                <a:ext cx="63" cy="53"/>
              </a:xfrm>
              <a:custGeom>
                <a:avLst/>
                <a:gdLst>
                  <a:gd name="T0" fmla="*/ 124 w 124"/>
                  <a:gd name="T1" fmla="*/ 0 h 105"/>
                  <a:gd name="T2" fmla="*/ 124 w 124"/>
                  <a:gd name="T3" fmla="*/ 0 h 105"/>
                  <a:gd name="T4" fmla="*/ 0 w 124"/>
                  <a:gd name="T5" fmla="*/ 75 h 105"/>
                  <a:gd name="T6" fmla="*/ 0 w 124"/>
                  <a:gd name="T7" fmla="*/ 75 h 105"/>
                  <a:gd name="T8" fmla="*/ 44 w 124"/>
                  <a:gd name="T9" fmla="*/ 105 h 105"/>
                  <a:gd name="T10" fmla="*/ 124 w 124"/>
                  <a:gd name="T11" fmla="*/ 0 h 105"/>
                  <a:gd name="T12" fmla="*/ 124 w 124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105">
                    <a:moveTo>
                      <a:pt x="124" y="0"/>
                    </a:moveTo>
                    <a:lnTo>
                      <a:pt x="124" y="0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44" y="105"/>
                    </a:lnTo>
                    <a:lnTo>
                      <a:pt x="124" y="0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0" name="Freeform 1212"/>
              <p:cNvSpPr>
                <a:spLocks/>
              </p:cNvSpPr>
              <p:nvPr/>
            </p:nvSpPr>
            <p:spPr bwMode="auto">
              <a:xfrm>
                <a:off x="4313" y="1297"/>
                <a:ext cx="63" cy="53"/>
              </a:xfrm>
              <a:custGeom>
                <a:avLst/>
                <a:gdLst>
                  <a:gd name="T0" fmla="*/ 124 w 124"/>
                  <a:gd name="T1" fmla="*/ 0 h 105"/>
                  <a:gd name="T2" fmla="*/ 124 w 124"/>
                  <a:gd name="T3" fmla="*/ 0 h 105"/>
                  <a:gd name="T4" fmla="*/ 0 w 124"/>
                  <a:gd name="T5" fmla="*/ 75 h 105"/>
                  <a:gd name="T6" fmla="*/ 0 w 124"/>
                  <a:gd name="T7" fmla="*/ 75 h 105"/>
                  <a:gd name="T8" fmla="*/ 44 w 124"/>
                  <a:gd name="T9" fmla="*/ 105 h 105"/>
                  <a:gd name="T10" fmla="*/ 124 w 124"/>
                  <a:gd name="T11" fmla="*/ 0 h 105"/>
                  <a:gd name="T12" fmla="*/ 124 w 124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105">
                    <a:moveTo>
                      <a:pt x="124" y="0"/>
                    </a:moveTo>
                    <a:lnTo>
                      <a:pt x="124" y="0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44" y="105"/>
                    </a:lnTo>
                    <a:lnTo>
                      <a:pt x="124" y="0"/>
                    </a:lnTo>
                    <a:lnTo>
                      <a:pt x="12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1" name="Freeform 1213"/>
              <p:cNvSpPr>
                <a:spLocks/>
              </p:cNvSpPr>
              <p:nvPr/>
            </p:nvSpPr>
            <p:spPr bwMode="auto">
              <a:xfrm>
                <a:off x="4313" y="1283"/>
                <a:ext cx="63" cy="52"/>
              </a:xfrm>
              <a:custGeom>
                <a:avLst/>
                <a:gdLst>
                  <a:gd name="T0" fmla="*/ 124 w 124"/>
                  <a:gd name="T1" fmla="*/ 29 h 104"/>
                  <a:gd name="T2" fmla="*/ 124 w 124"/>
                  <a:gd name="T3" fmla="*/ 29 h 104"/>
                  <a:gd name="T4" fmla="*/ 88 w 124"/>
                  <a:gd name="T5" fmla="*/ 0 h 104"/>
                  <a:gd name="T6" fmla="*/ 88 w 124"/>
                  <a:gd name="T7" fmla="*/ 0 h 104"/>
                  <a:gd name="T8" fmla="*/ 0 w 124"/>
                  <a:gd name="T9" fmla="*/ 104 h 104"/>
                  <a:gd name="T10" fmla="*/ 124 w 124"/>
                  <a:gd name="T11" fmla="*/ 29 h 104"/>
                  <a:gd name="T12" fmla="*/ 124 w 124"/>
                  <a:gd name="T13" fmla="*/ 2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104">
                    <a:moveTo>
                      <a:pt x="124" y="29"/>
                    </a:moveTo>
                    <a:lnTo>
                      <a:pt x="124" y="29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0" y="104"/>
                    </a:lnTo>
                    <a:lnTo>
                      <a:pt x="124" y="29"/>
                    </a:lnTo>
                    <a:lnTo>
                      <a:pt x="124" y="29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2" name="Freeform 1214"/>
              <p:cNvSpPr>
                <a:spLocks/>
              </p:cNvSpPr>
              <p:nvPr/>
            </p:nvSpPr>
            <p:spPr bwMode="auto">
              <a:xfrm>
                <a:off x="4313" y="1283"/>
                <a:ext cx="63" cy="52"/>
              </a:xfrm>
              <a:custGeom>
                <a:avLst/>
                <a:gdLst>
                  <a:gd name="T0" fmla="*/ 124 w 124"/>
                  <a:gd name="T1" fmla="*/ 29 h 104"/>
                  <a:gd name="T2" fmla="*/ 124 w 124"/>
                  <a:gd name="T3" fmla="*/ 29 h 104"/>
                  <a:gd name="T4" fmla="*/ 88 w 124"/>
                  <a:gd name="T5" fmla="*/ 0 h 104"/>
                  <a:gd name="T6" fmla="*/ 88 w 124"/>
                  <a:gd name="T7" fmla="*/ 0 h 104"/>
                  <a:gd name="T8" fmla="*/ 0 w 124"/>
                  <a:gd name="T9" fmla="*/ 104 h 104"/>
                  <a:gd name="T10" fmla="*/ 124 w 124"/>
                  <a:gd name="T11" fmla="*/ 29 h 104"/>
                  <a:gd name="T12" fmla="*/ 124 w 124"/>
                  <a:gd name="T13" fmla="*/ 2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104">
                    <a:moveTo>
                      <a:pt x="124" y="29"/>
                    </a:moveTo>
                    <a:lnTo>
                      <a:pt x="124" y="29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0" y="104"/>
                    </a:lnTo>
                    <a:lnTo>
                      <a:pt x="124" y="29"/>
                    </a:lnTo>
                    <a:lnTo>
                      <a:pt x="124" y="2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3" name="Freeform 1215"/>
              <p:cNvSpPr>
                <a:spLocks/>
              </p:cNvSpPr>
              <p:nvPr/>
            </p:nvSpPr>
            <p:spPr bwMode="auto">
              <a:xfrm>
                <a:off x="4324" y="1294"/>
                <a:ext cx="12" cy="19"/>
              </a:xfrm>
              <a:custGeom>
                <a:avLst/>
                <a:gdLst>
                  <a:gd name="T0" fmla="*/ 0 w 22"/>
                  <a:gd name="T1" fmla="*/ 37 h 37"/>
                  <a:gd name="T2" fmla="*/ 0 w 22"/>
                  <a:gd name="T3" fmla="*/ 37 h 37"/>
                  <a:gd name="T4" fmla="*/ 22 w 22"/>
                  <a:gd name="T5" fmla="*/ 0 h 37"/>
                  <a:gd name="T6" fmla="*/ 22 w 22"/>
                  <a:gd name="T7" fmla="*/ 0 h 37"/>
                  <a:gd name="T8" fmla="*/ 22 w 22"/>
                  <a:gd name="T9" fmla="*/ 0 h 37"/>
                  <a:gd name="T10" fmla="*/ 0 w 22"/>
                  <a:gd name="T11" fmla="*/ 37 h 37"/>
                  <a:gd name="T12" fmla="*/ 0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37"/>
                    </a:move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4" name="Freeform 1216"/>
              <p:cNvSpPr>
                <a:spLocks/>
              </p:cNvSpPr>
              <p:nvPr/>
            </p:nvSpPr>
            <p:spPr bwMode="auto">
              <a:xfrm>
                <a:off x="4324" y="1294"/>
                <a:ext cx="12" cy="19"/>
              </a:xfrm>
              <a:custGeom>
                <a:avLst/>
                <a:gdLst>
                  <a:gd name="T0" fmla="*/ 0 w 22"/>
                  <a:gd name="T1" fmla="*/ 37 h 37"/>
                  <a:gd name="T2" fmla="*/ 0 w 22"/>
                  <a:gd name="T3" fmla="*/ 37 h 37"/>
                  <a:gd name="T4" fmla="*/ 22 w 22"/>
                  <a:gd name="T5" fmla="*/ 0 h 37"/>
                  <a:gd name="T6" fmla="*/ 22 w 22"/>
                  <a:gd name="T7" fmla="*/ 0 h 37"/>
                  <a:gd name="T8" fmla="*/ 22 w 22"/>
                  <a:gd name="T9" fmla="*/ 0 h 37"/>
                  <a:gd name="T10" fmla="*/ 0 w 22"/>
                  <a:gd name="T11" fmla="*/ 37 h 37"/>
                  <a:gd name="T12" fmla="*/ 0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37"/>
                    </a:move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5" name="Freeform 1217"/>
              <p:cNvSpPr>
                <a:spLocks/>
              </p:cNvSpPr>
              <p:nvPr/>
            </p:nvSpPr>
            <p:spPr bwMode="auto">
              <a:xfrm>
                <a:off x="4321" y="1294"/>
                <a:ext cx="15" cy="19"/>
              </a:xfrm>
              <a:custGeom>
                <a:avLst/>
                <a:gdLst>
                  <a:gd name="T0" fmla="*/ 7 w 29"/>
                  <a:gd name="T1" fmla="*/ 37 h 37"/>
                  <a:gd name="T2" fmla="*/ 7 w 29"/>
                  <a:gd name="T3" fmla="*/ 37 h 37"/>
                  <a:gd name="T4" fmla="*/ 0 w 29"/>
                  <a:gd name="T5" fmla="*/ 37 h 37"/>
                  <a:gd name="T6" fmla="*/ 0 w 29"/>
                  <a:gd name="T7" fmla="*/ 37 h 37"/>
                  <a:gd name="T8" fmla="*/ 29 w 29"/>
                  <a:gd name="T9" fmla="*/ 0 h 37"/>
                  <a:gd name="T10" fmla="*/ 7 w 29"/>
                  <a:gd name="T11" fmla="*/ 37 h 37"/>
                  <a:gd name="T12" fmla="*/ 7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7" y="37"/>
                    </a:moveTo>
                    <a:lnTo>
                      <a:pt x="7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9" y="0"/>
                    </a:lnTo>
                    <a:lnTo>
                      <a:pt x="7" y="37"/>
                    </a:lnTo>
                    <a:lnTo>
                      <a:pt x="7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6" name="Freeform 1218"/>
              <p:cNvSpPr>
                <a:spLocks/>
              </p:cNvSpPr>
              <p:nvPr/>
            </p:nvSpPr>
            <p:spPr bwMode="auto">
              <a:xfrm>
                <a:off x="4321" y="1294"/>
                <a:ext cx="15" cy="19"/>
              </a:xfrm>
              <a:custGeom>
                <a:avLst/>
                <a:gdLst>
                  <a:gd name="T0" fmla="*/ 7 w 29"/>
                  <a:gd name="T1" fmla="*/ 37 h 37"/>
                  <a:gd name="T2" fmla="*/ 7 w 29"/>
                  <a:gd name="T3" fmla="*/ 37 h 37"/>
                  <a:gd name="T4" fmla="*/ 0 w 29"/>
                  <a:gd name="T5" fmla="*/ 37 h 37"/>
                  <a:gd name="T6" fmla="*/ 0 w 29"/>
                  <a:gd name="T7" fmla="*/ 37 h 37"/>
                  <a:gd name="T8" fmla="*/ 29 w 29"/>
                  <a:gd name="T9" fmla="*/ 0 h 37"/>
                  <a:gd name="T10" fmla="*/ 7 w 29"/>
                  <a:gd name="T11" fmla="*/ 37 h 37"/>
                  <a:gd name="T12" fmla="*/ 7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7" y="37"/>
                    </a:moveTo>
                    <a:lnTo>
                      <a:pt x="7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9" y="0"/>
                    </a:lnTo>
                    <a:lnTo>
                      <a:pt x="7" y="37"/>
                    </a:lnTo>
                    <a:lnTo>
                      <a:pt x="7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7" name="Freeform 1219"/>
              <p:cNvSpPr>
                <a:spLocks/>
              </p:cNvSpPr>
              <p:nvPr/>
            </p:nvSpPr>
            <p:spPr bwMode="auto">
              <a:xfrm>
                <a:off x="4324" y="1294"/>
                <a:ext cx="12" cy="19"/>
              </a:xfrm>
              <a:custGeom>
                <a:avLst/>
                <a:gdLst>
                  <a:gd name="T0" fmla="*/ 0 w 22"/>
                  <a:gd name="T1" fmla="*/ 37 h 37"/>
                  <a:gd name="T2" fmla="*/ 0 w 22"/>
                  <a:gd name="T3" fmla="*/ 37 h 37"/>
                  <a:gd name="T4" fmla="*/ 22 w 22"/>
                  <a:gd name="T5" fmla="*/ 0 h 37"/>
                  <a:gd name="T6" fmla="*/ 22 w 22"/>
                  <a:gd name="T7" fmla="*/ 0 h 37"/>
                  <a:gd name="T8" fmla="*/ 22 w 22"/>
                  <a:gd name="T9" fmla="*/ 0 h 37"/>
                  <a:gd name="T10" fmla="*/ 0 w 22"/>
                  <a:gd name="T11" fmla="*/ 37 h 37"/>
                  <a:gd name="T12" fmla="*/ 0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37"/>
                    </a:move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8" name="Freeform 1220"/>
              <p:cNvSpPr>
                <a:spLocks/>
              </p:cNvSpPr>
              <p:nvPr/>
            </p:nvSpPr>
            <p:spPr bwMode="auto">
              <a:xfrm>
                <a:off x="4324" y="1294"/>
                <a:ext cx="12" cy="19"/>
              </a:xfrm>
              <a:custGeom>
                <a:avLst/>
                <a:gdLst>
                  <a:gd name="T0" fmla="*/ 0 w 22"/>
                  <a:gd name="T1" fmla="*/ 37 h 37"/>
                  <a:gd name="T2" fmla="*/ 0 w 22"/>
                  <a:gd name="T3" fmla="*/ 37 h 37"/>
                  <a:gd name="T4" fmla="*/ 22 w 22"/>
                  <a:gd name="T5" fmla="*/ 0 h 37"/>
                  <a:gd name="T6" fmla="*/ 22 w 22"/>
                  <a:gd name="T7" fmla="*/ 0 h 37"/>
                  <a:gd name="T8" fmla="*/ 22 w 22"/>
                  <a:gd name="T9" fmla="*/ 0 h 37"/>
                  <a:gd name="T10" fmla="*/ 0 w 22"/>
                  <a:gd name="T11" fmla="*/ 37 h 37"/>
                  <a:gd name="T12" fmla="*/ 0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37"/>
                    </a:move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9" name="Freeform 1221"/>
              <p:cNvSpPr>
                <a:spLocks/>
              </p:cNvSpPr>
              <p:nvPr/>
            </p:nvSpPr>
            <p:spPr bwMode="auto">
              <a:xfrm>
                <a:off x="4321" y="1294"/>
                <a:ext cx="15" cy="19"/>
              </a:xfrm>
              <a:custGeom>
                <a:avLst/>
                <a:gdLst>
                  <a:gd name="T0" fmla="*/ 7 w 29"/>
                  <a:gd name="T1" fmla="*/ 37 h 37"/>
                  <a:gd name="T2" fmla="*/ 7 w 29"/>
                  <a:gd name="T3" fmla="*/ 37 h 37"/>
                  <a:gd name="T4" fmla="*/ 0 w 29"/>
                  <a:gd name="T5" fmla="*/ 37 h 37"/>
                  <a:gd name="T6" fmla="*/ 0 w 29"/>
                  <a:gd name="T7" fmla="*/ 37 h 37"/>
                  <a:gd name="T8" fmla="*/ 29 w 29"/>
                  <a:gd name="T9" fmla="*/ 0 h 37"/>
                  <a:gd name="T10" fmla="*/ 7 w 29"/>
                  <a:gd name="T11" fmla="*/ 37 h 37"/>
                  <a:gd name="T12" fmla="*/ 7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7" y="37"/>
                    </a:moveTo>
                    <a:lnTo>
                      <a:pt x="7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9" y="0"/>
                    </a:lnTo>
                    <a:lnTo>
                      <a:pt x="7" y="37"/>
                    </a:lnTo>
                    <a:lnTo>
                      <a:pt x="7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0" name="Freeform 1222"/>
              <p:cNvSpPr>
                <a:spLocks/>
              </p:cNvSpPr>
              <p:nvPr/>
            </p:nvSpPr>
            <p:spPr bwMode="auto">
              <a:xfrm>
                <a:off x="4321" y="1294"/>
                <a:ext cx="15" cy="19"/>
              </a:xfrm>
              <a:custGeom>
                <a:avLst/>
                <a:gdLst>
                  <a:gd name="T0" fmla="*/ 7 w 29"/>
                  <a:gd name="T1" fmla="*/ 37 h 37"/>
                  <a:gd name="T2" fmla="*/ 7 w 29"/>
                  <a:gd name="T3" fmla="*/ 37 h 37"/>
                  <a:gd name="T4" fmla="*/ 0 w 29"/>
                  <a:gd name="T5" fmla="*/ 37 h 37"/>
                  <a:gd name="T6" fmla="*/ 0 w 29"/>
                  <a:gd name="T7" fmla="*/ 37 h 37"/>
                  <a:gd name="T8" fmla="*/ 29 w 29"/>
                  <a:gd name="T9" fmla="*/ 0 h 37"/>
                  <a:gd name="T10" fmla="*/ 7 w 29"/>
                  <a:gd name="T11" fmla="*/ 37 h 37"/>
                  <a:gd name="T12" fmla="*/ 7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7" y="37"/>
                    </a:moveTo>
                    <a:lnTo>
                      <a:pt x="7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9" y="0"/>
                    </a:lnTo>
                    <a:lnTo>
                      <a:pt x="7" y="37"/>
                    </a:lnTo>
                    <a:lnTo>
                      <a:pt x="7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1" name="Freeform 1223"/>
              <p:cNvSpPr>
                <a:spLocks/>
              </p:cNvSpPr>
              <p:nvPr/>
            </p:nvSpPr>
            <p:spPr bwMode="auto">
              <a:xfrm>
                <a:off x="4302" y="1275"/>
                <a:ext cx="15" cy="26"/>
              </a:xfrm>
              <a:custGeom>
                <a:avLst/>
                <a:gdLst>
                  <a:gd name="T0" fmla="*/ 0 w 30"/>
                  <a:gd name="T1" fmla="*/ 52 h 52"/>
                  <a:gd name="T2" fmla="*/ 0 w 30"/>
                  <a:gd name="T3" fmla="*/ 52 h 52"/>
                  <a:gd name="T4" fmla="*/ 15 w 30"/>
                  <a:gd name="T5" fmla="*/ 0 h 52"/>
                  <a:gd name="T6" fmla="*/ 15 w 30"/>
                  <a:gd name="T7" fmla="*/ 0 h 52"/>
                  <a:gd name="T8" fmla="*/ 30 w 30"/>
                  <a:gd name="T9" fmla="*/ 7 h 52"/>
                  <a:gd name="T10" fmla="*/ 0 w 30"/>
                  <a:gd name="T11" fmla="*/ 52 h 52"/>
                  <a:gd name="T12" fmla="*/ 0 w 30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52">
                    <a:moveTo>
                      <a:pt x="0" y="52"/>
                    </a:moveTo>
                    <a:lnTo>
                      <a:pt x="0" y="52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30" y="7"/>
                    </a:lnTo>
                    <a:lnTo>
                      <a:pt x="0" y="5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2" name="Freeform 1224"/>
              <p:cNvSpPr>
                <a:spLocks/>
              </p:cNvSpPr>
              <p:nvPr/>
            </p:nvSpPr>
            <p:spPr bwMode="auto">
              <a:xfrm>
                <a:off x="4302" y="1275"/>
                <a:ext cx="15" cy="26"/>
              </a:xfrm>
              <a:custGeom>
                <a:avLst/>
                <a:gdLst>
                  <a:gd name="T0" fmla="*/ 0 w 30"/>
                  <a:gd name="T1" fmla="*/ 52 h 52"/>
                  <a:gd name="T2" fmla="*/ 0 w 30"/>
                  <a:gd name="T3" fmla="*/ 52 h 52"/>
                  <a:gd name="T4" fmla="*/ 15 w 30"/>
                  <a:gd name="T5" fmla="*/ 0 h 52"/>
                  <a:gd name="T6" fmla="*/ 15 w 30"/>
                  <a:gd name="T7" fmla="*/ 0 h 52"/>
                  <a:gd name="T8" fmla="*/ 30 w 30"/>
                  <a:gd name="T9" fmla="*/ 7 h 52"/>
                  <a:gd name="T10" fmla="*/ 0 w 30"/>
                  <a:gd name="T11" fmla="*/ 52 h 52"/>
                  <a:gd name="T12" fmla="*/ 0 w 30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52">
                    <a:moveTo>
                      <a:pt x="0" y="52"/>
                    </a:moveTo>
                    <a:lnTo>
                      <a:pt x="0" y="52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30" y="7"/>
                    </a:lnTo>
                    <a:lnTo>
                      <a:pt x="0" y="52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3" name="Freeform 1225"/>
              <p:cNvSpPr>
                <a:spLocks/>
              </p:cNvSpPr>
              <p:nvPr/>
            </p:nvSpPr>
            <p:spPr bwMode="auto">
              <a:xfrm>
                <a:off x="4292" y="1275"/>
                <a:ext cx="18" cy="26"/>
              </a:xfrm>
              <a:custGeom>
                <a:avLst/>
                <a:gdLst>
                  <a:gd name="T0" fmla="*/ 21 w 36"/>
                  <a:gd name="T1" fmla="*/ 52 h 52"/>
                  <a:gd name="T2" fmla="*/ 21 w 36"/>
                  <a:gd name="T3" fmla="*/ 52 h 52"/>
                  <a:gd name="T4" fmla="*/ 0 w 36"/>
                  <a:gd name="T5" fmla="*/ 44 h 52"/>
                  <a:gd name="T6" fmla="*/ 0 w 36"/>
                  <a:gd name="T7" fmla="*/ 44 h 52"/>
                  <a:gd name="T8" fmla="*/ 36 w 36"/>
                  <a:gd name="T9" fmla="*/ 0 h 52"/>
                  <a:gd name="T10" fmla="*/ 21 w 36"/>
                  <a:gd name="T11" fmla="*/ 52 h 52"/>
                  <a:gd name="T12" fmla="*/ 21 w 36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52">
                    <a:moveTo>
                      <a:pt x="21" y="52"/>
                    </a:moveTo>
                    <a:lnTo>
                      <a:pt x="21" y="52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36" y="0"/>
                    </a:lnTo>
                    <a:lnTo>
                      <a:pt x="21" y="52"/>
                    </a:lnTo>
                    <a:lnTo>
                      <a:pt x="21" y="5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4" name="Freeform 1226"/>
              <p:cNvSpPr>
                <a:spLocks/>
              </p:cNvSpPr>
              <p:nvPr/>
            </p:nvSpPr>
            <p:spPr bwMode="auto">
              <a:xfrm>
                <a:off x="4292" y="1275"/>
                <a:ext cx="18" cy="26"/>
              </a:xfrm>
              <a:custGeom>
                <a:avLst/>
                <a:gdLst>
                  <a:gd name="T0" fmla="*/ 21 w 36"/>
                  <a:gd name="T1" fmla="*/ 52 h 52"/>
                  <a:gd name="T2" fmla="*/ 21 w 36"/>
                  <a:gd name="T3" fmla="*/ 52 h 52"/>
                  <a:gd name="T4" fmla="*/ 0 w 36"/>
                  <a:gd name="T5" fmla="*/ 44 h 52"/>
                  <a:gd name="T6" fmla="*/ 0 w 36"/>
                  <a:gd name="T7" fmla="*/ 44 h 52"/>
                  <a:gd name="T8" fmla="*/ 36 w 36"/>
                  <a:gd name="T9" fmla="*/ 0 h 52"/>
                  <a:gd name="T10" fmla="*/ 21 w 36"/>
                  <a:gd name="T11" fmla="*/ 52 h 52"/>
                  <a:gd name="T12" fmla="*/ 21 w 36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52">
                    <a:moveTo>
                      <a:pt x="21" y="52"/>
                    </a:moveTo>
                    <a:lnTo>
                      <a:pt x="21" y="52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36" y="0"/>
                    </a:lnTo>
                    <a:lnTo>
                      <a:pt x="21" y="52"/>
                    </a:lnTo>
                    <a:lnTo>
                      <a:pt x="21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5" name="Freeform 1227"/>
              <p:cNvSpPr>
                <a:spLocks/>
              </p:cNvSpPr>
              <p:nvPr/>
            </p:nvSpPr>
            <p:spPr bwMode="auto">
              <a:xfrm>
                <a:off x="4288" y="1271"/>
                <a:ext cx="14" cy="19"/>
              </a:xfrm>
              <a:custGeom>
                <a:avLst/>
                <a:gdLst>
                  <a:gd name="T0" fmla="*/ 0 w 29"/>
                  <a:gd name="T1" fmla="*/ 38 h 38"/>
                  <a:gd name="T2" fmla="*/ 0 w 29"/>
                  <a:gd name="T3" fmla="*/ 38 h 38"/>
                  <a:gd name="T4" fmla="*/ 22 w 29"/>
                  <a:gd name="T5" fmla="*/ 0 h 38"/>
                  <a:gd name="T6" fmla="*/ 22 w 29"/>
                  <a:gd name="T7" fmla="*/ 0 h 38"/>
                  <a:gd name="T8" fmla="*/ 29 w 29"/>
                  <a:gd name="T9" fmla="*/ 0 h 38"/>
                  <a:gd name="T10" fmla="*/ 0 w 29"/>
                  <a:gd name="T11" fmla="*/ 38 h 38"/>
                  <a:gd name="T12" fmla="*/ 0 w 29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8">
                    <a:moveTo>
                      <a:pt x="0" y="38"/>
                    </a:moveTo>
                    <a:lnTo>
                      <a:pt x="0" y="38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6" name="Freeform 1228"/>
              <p:cNvSpPr>
                <a:spLocks/>
              </p:cNvSpPr>
              <p:nvPr/>
            </p:nvSpPr>
            <p:spPr bwMode="auto">
              <a:xfrm>
                <a:off x="4288" y="1271"/>
                <a:ext cx="14" cy="19"/>
              </a:xfrm>
              <a:custGeom>
                <a:avLst/>
                <a:gdLst>
                  <a:gd name="T0" fmla="*/ 0 w 29"/>
                  <a:gd name="T1" fmla="*/ 38 h 38"/>
                  <a:gd name="T2" fmla="*/ 0 w 29"/>
                  <a:gd name="T3" fmla="*/ 38 h 38"/>
                  <a:gd name="T4" fmla="*/ 22 w 29"/>
                  <a:gd name="T5" fmla="*/ 0 h 38"/>
                  <a:gd name="T6" fmla="*/ 22 w 29"/>
                  <a:gd name="T7" fmla="*/ 0 h 38"/>
                  <a:gd name="T8" fmla="*/ 29 w 29"/>
                  <a:gd name="T9" fmla="*/ 0 h 38"/>
                  <a:gd name="T10" fmla="*/ 0 w 29"/>
                  <a:gd name="T11" fmla="*/ 38 h 38"/>
                  <a:gd name="T12" fmla="*/ 0 w 29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8">
                    <a:moveTo>
                      <a:pt x="0" y="38"/>
                    </a:moveTo>
                    <a:lnTo>
                      <a:pt x="0" y="38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7" name="Freeform 1229"/>
              <p:cNvSpPr>
                <a:spLocks/>
              </p:cNvSpPr>
              <p:nvPr/>
            </p:nvSpPr>
            <p:spPr bwMode="auto">
              <a:xfrm>
                <a:off x="4288" y="1271"/>
                <a:ext cx="11" cy="19"/>
              </a:xfrm>
              <a:custGeom>
                <a:avLst/>
                <a:gdLst>
                  <a:gd name="T0" fmla="*/ 0 w 22"/>
                  <a:gd name="T1" fmla="*/ 38 h 38"/>
                  <a:gd name="T2" fmla="*/ 0 w 22"/>
                  <a:gd name="T3" fmla="*/ 38 h 38"/>
                  <a:gd name="T4" fmla="*/ 0 w 22"/>
                  <a:gd name="T5" fmla="*/ 38 h 38"/>
                  <a:gd name="T6" fmla="*/ 0 w 22"/>
                  <a:gd name="T7" fmla="*/ 38 h 38"/>
                  <a:gd name="T8" fmla="*/ 22 w 22"/>
                  <a:gd name="T9" fmla="*/ 0 h 38"/>
                  <a:gd name="T10" fmla="*/ 0 w 22"/>
                  <a:gd name="T11" fmla="*/ 38 h 38"/>
                  <a:gd name="T12" fmla="*/ 0 w 22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2" y="0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8" name="Freeform 1230"/>
              <p:cNvSpPr>
                <a:spLocks/>
              </p:cNvSpPr>
              <p:nvPr/>
            </p:nvSpPr>
            <p:spPr bwMode="auto">
              <a:xfrm>
                <a:off x="4288" y="1271"/>
                <a:ext cx="11" cy="19"/>
              </a:xfrm>
              <a:custGeom>
                <a:avLst/>
                <a:gdLst>
                  <a:gd name="T0" fmla="*/ 0 w 22"/>
                  <a:gd name="T1" fmla="*/ 38 h 38"/>
                  <a:gd name="T2" fmla="*/ 0 w 22"/>
                  <a:gd name="T3" fmla="*/ 38 h 38"/>
                  <a:gd name="T4" fmla="*/ 0 w 22"/>
                  <a:gd name="T5" fmla="*/ 38 h 38"/>
                  <a:gd name="T6" fmla="*/ 0 w 22"/>
                  <a:gd name="T7" fmla="*/ 38 h 38"/>
                  <a:gd name="T8" fmla="*/ 22 w 22"/>
                  <a:gd name="T9" fmla="*/ 0 h 38"/>
                  <a:gd name="T10" fmla="*/ 0 w 22"/>
                  <a:gd name="T11" fmla="*/ 38 h 38"/>
                  <a:gd name="T12" fmla="*/ 0 w 22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2" y="0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9" name="Freeform 1231"/>
              <p:cNvSpPr>
                <a:spLocks/>
              </p:cNvSpPr>
              <p:nvPr/>
            </p:nvSpPr>
            <p:spPr bwMode="auto">
              <a:xfrm>
                <a:off x="4288" y="1271"/>
                <a:ext cx="14" cy="19"/>
              </a:xfrm>
              <a:custGeom>
                <a:avLst/>
                <a:gdLst>
                  <a:gd name="T0" fmla="*/ 0 w 29"/>
                  <a:gd name="T1" fmla="*/ 38 h 38"/>
                  <a:gd name="T2" fmla="*/ 0 w 29"/>
                  <a:gd name="T3" fmla="*/ 38 h 38"/>
                  <a:gd name="T4" fmla="*/ 22 w 29"/>
                  <a:gd name="T5" fmla="*/ 0 h 38"/>
                  <a:gd name="T6" fmla="*/ 22 w 29"/>
                  <a:gd name="T7" fmla="*/ 0 h 38"/>
                  <a:gd name="T8" fmla="*/ 29 w 29"/>
                  <a:gd name="T9" fmla="*/ 0 h 38"/>
                  <a:gd name="T10" fmla="*/ 0 w 29"/>
                  <a:gd name="T11" fmla="*/ 38 h 38"/>
                  <a:gd name="T12" fmla="*/ 0 w 29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8">
                    <a:moveTo>
                      <a:pt x="0" y="38"/>
                    </a:moveTo>
                    <a:lnTo>
                      <a:pt x="0" y="38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0" name="Freeform 1232"/>
              <p:cNvSpPr>
                <a:spLocks/>
              </p:cNvSpPr>
              <p:nvPr/>
            </p:nvSpPr>
            <p:spPr bwMode="auto">
              <a:xfrm>
                <a:off x="4288" y="1271"/>
                <a:ext cx="14" cy="19"/>
              </a:xfrm>
              <a:custGeom>
                <a:avLst/>
                <a:gdLst>
                  <a:gd name="T0" fmla="*/ 0 w 29"/>
                  <a:gd name="T1" fmla="*/ 38 h 38"/>
                  <a:gd name="T2" fmla="*/ 0 w 29"/>
                  <a:gd name="T3" fmla="*/ 38 h 38"/>
                  <a:gd name="T4" fmla="*/ 22 w 29"/>
                  <a:gd name="T5" fmla="*/ 0 h 38"/>
                  <a:gd name="T6" fmla="*/ 22 w 29"/>
                  <a:gd name="T7" fmla="*/ 0 h 38"/>
                  <a:gd name="T8" fmla="*/ 29 w 29"/>
                  <a:gd name="T9" fmla="*/ 0 h 38"/>
                  <a:gd name="T10" fmla="*/ 0 w 29"/>
                  <a:gd name="T11" fmla="*/ 38 h 38"/>
                  <a:gd name="T12" fmla="*/ 0 w 29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8">
                    <a:moveTo>
                      <a:pt x="0" y="38"/>
                    </a:moveTo>
                    <a:lnTo>
                      <a:pt x="0" y="38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1" name="Freeform 1233"/>
              <p:cNvSpPr>
                <a:spLocks/>
              </p:cNvSpPr>
              <p:nvPr/>
            </p:nvSpPr>
            <p:spPr bwMode="auto">
              <a:xfrm>
                <a:off x="4288" y="1271"/>
                <a:ext cx="11" cy="19"/>
              </a:xfrm>
              <a:custGeom>
                <a:avLst/>
                <a:gdLst>
                  <a:gd name="T0" fmla="*/ 0 w 22"/>
                  <a:gd name="T1" fmla="*/ 38 h 38"/>
                  <a:gd name="T2" fmla="*/ 0 w 22"/>
                  <a:gd name="T3" fmla="*/ 38 h 38"/>
                  <a:gd name="T4" fmla="*/ 0 w 22"/>
                  <a:gd name="T5" fmla="*/ 38 h 38"/>
                  <a:gd name="T6" fmla="*/ 0 w 22"/>
                  <a:gd name="T7" fmla="*/ 38 h 38"/>
                  <a:gd name="T8" fmla="*/ 22 w 22"/>
                  <a:gd name="T9" fmla="*/ 0 h 38"/>
                  <a:gd name="T10" fmla="*/ 0 w 22"/>
                  <a:gd name="T11" fmla="*/ 38 h 38"/>
                  <a:gd name="T12" fmla="*/ 0 w 22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2" y="0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2" name="Freeform 1234"/>
              <p:cNvSpPr>
                <a:spLocks/>
              </p:cNvSpPr>
              <p:nvPr/>
            </p:nvSpPr>
            <p:spPr bwMode="auto">
              <a:xfrm>
                <a:off x="4288" y="1271"/>
                <a:ext cx="11" cy="19"/>
              </a:xfrm>
              <a:custGeom>
                <a:avLst/>
                <a:gdLst>
                  <a:gd name="T0" fmla="*/ 0 w 22"/>
                  <a:gd name="T1" fmla="*/ 38 h 38"/>
                  <a:gd name="T2" fmla="*/ 0 w 22"/>
                  <a:gd name="T3" fmla="*/ 38 h 38"/>
                  <a:gd name="T4" fmla="*/ 0 w 22"/>
                  <a:gd name="T5" fmla="*/ 38 h 38"/>
                  <a:gd name="T6" fmla="*/ 0 w 22"/>
                  <a:gd name="T7" fmla="*/ 38 h 38"/>
                  <a:gd name="T8" fmla="*/ 22 w 22"/>
                  <a:gd name="T9" fmla="*/ 0 h 38"/>
                  <a:gd name="T10" fmla="*/ 0 w 22"/>
                  <a:gd name="T11" fmla="*/ 38 h 38"/>
                  <a:gd name="T12" fmla="*/ 0 w 22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2" y="0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3" name="Freeform 1235"/>
              <p:cNvSpPr>
                <a:spLocks/>
              </p:cNvSpPr>
              <p:nvPr/>
            </p:nvSpPr>
            <p:spPr bwMode="auto">
              <a:xfrm>
                <a:off x="4210" y="1219"/>
                <a:ext cx="11" cy="18"/>
              </a:xfrm>
              <a:custGeom>
                <a:avLst/>
                <a:gdLst>
                  <a:gd name="T0" fmla="*/ 0 w 22"/>
                  <a:gd name="T1" fmla="*/ 37 h 37"/>
                  <a:gd name="T2" fmla="*/ 0 w 22"/>
                  <a:gd name="T3" fmla="*/ 37 h 37"/>
                  <a:gd name="T4" fmla="*/ 22 w 22"/>
                  <a:gd name="T5" fmla="*/ 0 h 37"/>
                  <a:gd name="T6" fmla="*/ 22 w 22"/>
                  <a:gd name="T7" fmla="*/ 0 h 37"/>
                  <a:gd name="T8" fmla="*/ 22 w 22"/>
                  <a:gd name="T9" fmla="*/ 0 h 37"/>
                  <a:gd name="T10" fmla="*/ 0 w 22"/>
                  <a:gd name="T11" fmla="*/ 37 h 37"/>
                  <a:gd name="T12" fmla="*/ 0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37"/>
                    </a:move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4" name="Freeform 1236"/>
              <p:cNvSpPr>
                <a:spLocks/>
              </p:cNvSpPr>
              <p:nvPr/>
            </p:nvSpPr>
            <p:spPr bwMode="auto">
              <a:xfrm>
                <a:off x="4210" y="1219"/>
                <a:ext cx="11" cy="18"/>
              </a:xfrm>
              <a:custGeom>
                <a:avLst/>
                <a:gdLst>
                  <a:gd name="T0" fmla="*/ 0 w 22"/>
                  <a:gd name="T1" fmla="*/ 37 h 37"/>
                  <a:gd name="T2" fmla="*/ 0 w 22"/>
                  <a:gd name="T3" fmla="*/ 37 h 37"/>
                  <a:gd name="T4" fmla="*/ 22 w 22"/>
                  <a:gd name="T5" fmla="*/ 0 h 37"/>
                  <a:gd name="T6" fmla="*/ 22 w 22"/>
                  <a:gd name="T7" fmla="*/ 0 h 37"/>
                  <a:gd name="T8" fmla="*/ 22 w 22"/>
                  <a:gd name="T9" fmla="*/ 0 h 37"/>
                  <a:gd name="T10" fmla="*/ 0 w 22"/>
                  <a:gd name="T11" fmla="*/ 37 h 37"/>
                  <a:gd name="T12" fmla="*/ 0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37"/>
                    </a:move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5" name="Freeform 1237"/>
              <p:cNvSpPr>
                <a:spLocks/>
              </p:cNvSpPr>
              <p:nvPr/>
            </p:nvSpPr>
            <p:spPr bwMode="auto">
              <a:xfrm>
                <a:off x="4210" y="1219"/>
                <a:ext cx="11" cy="18"/>
              </a:xfrm>
              <a:custGeom>
                <a:avLst/>
                <a:gdLst>
                  <a:gd name="T0" fmla="*/ 0 w 22"/>
                  <a:gd name="T1" fmla="*/ 37 h 37"/>
                  <a:gd name="T2" fmla="*/ 0 w 22"/>
                  <a:gd name="T3" fmla="*/ 37 h 37"/>
                  <a:gd name="T4" fmla="*/ 0 w 22"/>
                  <a:gd name="T5" fmla="*/ 37 h 37"/>
                  <a:gd name="T6" fmla="*/ 0 w 22"/>
                  <a:gd name="T7" fmla="*/ 37 h 37"/>
                  <a:gd name="T8" fmla="*/ 22 w 22"/>
                  <a:gd name="T9" fmla="*/ 0 h 37"/>
                  <a:gd name="T10" fmla="*/ 0 w 22"/>
                  <a:gd name="T11" fmla="*/ 37 h 37"/>
                  <a:gd name="T12" fmla="*/ 0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37"/>
                    </a:move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6" name="Freeform 1238"/>
              <p:cNvSpPr>
                <a:spLocks/>
              </p:cNvSpPr>
              <p:nvPr/>
            </p:nvSpPr>
            <p:spPr bwMode="auto">
              <a:xfrm>
                <a:off x="4210" y="1219"/>
                <a:ext cx="11" cy="18"/>
              </a:xfrm>
              <a:custGeom>
                <a:avLst/>
                <a:gdLst>
                  <a:gd name="T0" fmla="*/ 0 w 22"/>
                  <a:gd name="T1" fmla="*/ 37 h 37"/>
                  <a:gd name="T2" fmla="*/ 0 w 22"/>
                  <a:gd name="T3" fmla="*/ 37 h 37"/>
                  <a:gd name="T4" fmla="*/ 0 w 22"/>
                  <a:gd name="T5" fmla="*/ 37 h 37"/>
                  <a:gd name="T6" fmla="*/ 0 w 22"/>
                  <a:gd name="T7" fmla="*/ 37 h 37"/>
                  <a:gd name="T8" fmla="*/ 22 w 22"/>
                  <a:gd name="T9" fmla="*/ 0 h 37"/>
                  <a:gd name="T10" fmla="*/ 0 w 22"/>
                  <a:gd name="T11" fmla="*/ 37 h 37"/>
                  <a:gd name="T12" fmla="*/ 0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37"/>
                    </a:move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7" name="Freeform 1239"/>
              <p:cNvSpPr>
                <a:spLocks/>
              </p:cNvSpPr>
              <p:nvPr/>
            </p:nvSpPr>
            <p:spPr bwMode="auto">
              <a:xfrm>
                <a:off x="4210" y="1219"/>
                <a:ext cx="11" cy="18"/>
              </a:xfrm>
              <a:custGeom>
                <a:avLst/>
                <a:gdLst>
                  <a:gd name="T0" fmla="*/ 0 w 22"/>
                  <a:gd name="T1" fmla="*/ 37 h 37"/>
                  <a:gd name="T2" fmla="*/ 0 w 22"/>
                  <a:gd name="T3" fmla="*/ 37 h 37"/>
                  <a:gd name="T4" fmla="*/ 22 w 22"/>
                  <a:gd name="T5" fmla="*/ 0 h 37"/>
                  <a:gd name="T6" fmla="*/ 22 w 22"/>
                  <a:gd name="T7" fmla="*/ 0 h 37"/>
                  <a:gd name="T8" fmla="*/ 22 w 22"/>
                  <a:gd name="T9" fmla="*/ 0 h 37"/>
                  <a:gd name="T10" fmla="*/ 0 w 22"/>
                  <a:gd name="T11" fmla="*/ 37 h 37"/>
                  <a:gd name="T12" fmla="*/ 0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37"/>
                    </a:move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8" name="Freeform 1240"/>
              <p:cNvSpPr>
                <a:spLocks/>
              </p:cNvSpPr>
              <p:nvPr/>
            </p:nvSpPr>
            <p:spPr bwMode="auto">
              <a:xfrm>
                <a:off x="4210" y="1219"/>
                <a:ext cx="11" cy="18"/>
              </a:xfrm>
              <a:custGeom>
                <a:avLst/>
                <a:gdLst>
                  <a:gd name="T0" fmla="*/ 0 w 22"/>
                  <a:gd name="T1" fmla="*/ 37 h 37"/>
                  <a:gd name="T2" fmla="*/ 0 w 22"/>
                  <a:gd name="T3" fmla="*/ 37 h 37"/>
                  <a:gd name="T4" fmla="*/ 22 w 22"/>
                  <a:gd name="T5" fmla="*/ 0 h 37"/>
                  <a:gd name="T6" fmla="*/ 22 w 22"/>
                  <a:gd name="T7" fmla="*/ 0 h 37"/>
                  <a:gd name="T8" fmla="*/ 22 w 22"/>
                  <a:gd name="T9" fmla="*/ 0 h 37"/>
                  <a:gd name="T10" fmla="*/ 0 w 22"/>
                  <a:gd name="T11" fmla="*/ 37 h 37"/>
                  <a:gd name="T12" fmla="*/ 0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37"/>
                    </a:move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9" name="Freeform 1241"/>
              <p:cNvSpPr>
                <a:spLocks/>
              </p:cNvSpPr>
              <p:nvPr/>
            </p:nvSpPr>
            <p:spPr bwMode="auto">
              <a:xfrm>
                <a:off x="4210" y="1219"/>
                <a:ext cx="11" cy="18"/>
              </a:xfrm>
              <a:custGeom>
                <a:avLst/>
                <a:gdLst>
                  <a:gd name="T0" fmla="*/ 0 w 22"/>
                  <a:gd name="T1" fmla="*/ 37 h 37"/>
                  <a:gd name="T2" fmla="*/ 0 w 22"/>
                  <a:gd name="T3" fmla="*/ 37 h 37"/>
                  <a:gd name="T4" fmla="*/ 0 w 22"/>
                  <a:gd name="T5" fmla="*/ 37 h 37"/>
                  <a:gd name="T6" fmla="*/ 0 w 22"/>
                  <a:gd name="T7" fmla="*/ 37 h 37"/>
                  <a:gd name="T8" fmla="*/ 22 w 22"/>
                  <a:gd name="T9" fmla="*/ 0 h 37"/>
                  <a:gd name="T10" fmla="*/ 0 w 22"/>
                  <a:gd name="T11" fmla="*/ 37 h 37"/>
                  <a:gd name="T12" fmla="*/ 0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37"/>
                    </a:move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0" name="Freeform 1242"/>
              <p:cNvSpPr>
                <a:spLocks/>
              </p:cNvSpPr>
              <p:nvPr/>
            </p:nvSpPr>
            <p:spPr bwMode="auto">
              <a:xfrm>
                <a:off x="4210" y="1219"/>
                <a:ext cx="11" cy="18"/>
              </a:xfrm>
              <a:custGeom>
                <a:avLst/>
                <a:gdLst>
                  <a:gd name="T0" fmla="*/ 0 w 22"/>
                  <a:gd name="T1" fmla="*/ 37 h 37"/>
                  <a:gd name="T2" fmla="*/ 0 w 22"/>
                  <a:gd name="T3" fmla="*/ 37 h 37"/>
                  <a:gd name="T4" fmla="*/ 0 w 22"/>
                  <a:gd name="T5" fmla="*/ 37 h 37"/>
                  <a:gd name="T6" fmla="*/ 0 w 22"/>
                  <a:gd name="T7" fmla="*/ 37 h 37"/>
                  <a:gd name="T8" fmla="*/ 22 w 22"/>
                  <a:gd name="T9" fmla="*/ 0 h 37"/>
                  <a:gd name="T10" fmla="*/ 0 w 22"/>
                  <a:gd name="T11" fmla="*/ 37 h 37"/>
                  <a:gd name="T12" fmla="*/ 0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37"/>
                    </a:move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1" name="Freeform 1243"/>
              <p:cNvSpPr>
                <a:spLocks/>
              </p:cNvSpPr>
              <p:nvPr/>
            </p:nvSpPr>
            <p:spPr bwMode="auto">
              <a:xfrm>
                <a:off x="4203" y="1207"/>
                <a:ext cx="15" cy="27"/>
              </a:xfrm>
              <a:custGeom>
                <a:avLst/>
                <a:gdLst>
                  <a:gd name="T0" fmla="*/ 0 w 29"/>
                  <a:gd name="T1" fmla="*/ 53 h 53"/>
                  <a:gd name="T2" fmla="*/ 0 w 29"/>
                  <a:gd name="T3" fmla="*/ 53 h 53"/>
                  <a:gd name="T4" fmla="*/ 7 w 29"/>
                  <a:gd name="T5" fmla="*/ 0 h 53"/>
                  <a:gd name="T6" fmla="*/ 7 w 29"/>
                  <a:gd name="T7" fmla="*/ 0 h 53"/>
                  <a:gd name="T8" fmla="*/ 29 w 29"/>
                  <a:gd name="T9" fmla="*/ 8 h 53"/>
                  <a:gd name="T10" fmla="*/ 0 w 29"/>
                  <a:gd name="T11" fmla="*/ 53 h 53"/>
                  <a:gd name="T12" fmla="*/ 0 w 29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3">
                    <a:moveTo>
                      <a:pt x="0" y="53"/>
                    </a:moveTo>
                    <a:lnTo>
                      <a:pt x="0" y="5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9" y="8"/>
                    </a:lnTo>
                    <a:lnTo>
                      <a:pt x="0" y="5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2" name="Freeform 1244"/>
              <p:cNvSpPr>
                <a:spLocks/>
              </p:cNvSpPr>
              <p:nvPr/>
            </p:nvSpPr>
            <p:spPr bwMode="auto">
              <a:xfrm>
                <a:off x="4203" y="1207"/>
                <a:ext cx="15" cy="27"/>
              </a:xfrm>
              <a:custGeom>
                <a:avLst/>
                <a:gdLst>
                  <a:gd name="T0" fmla="*/ 0 w 29"/>
                  <a:gd name="T1" fmla="*/ 53 h 53"/>
                  <a:gd name="T2" fmla="*/ 0 w 29"/>
                  <a:gd name="T3" fmla="*/ 53 h 53"/>
                  <a:gd name="T4" fmla="*/ 7 w 29"/>
                  <a:gd name="T5" fmla="*/ 0 h 53"/>
                  <a:gd name="T6" fmla="*/ 7 w 29"/>
                  <a:gd name="T7" fmla="*/ 0 h 53"/>
                  <a:gd name="T8" fmla="*/ 29 w 29"/>
                  <a:gd name="T9" fmla="*/ 8 h 53"/>
                  <a:gd name="T10" fmla="*/ 0 w 29"/>
                  <a:gd name="T11" fmla="*/ 53 h 53"/>
                  <a:gd name="T12" fmla="*/ 0 w 29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3">
                    <a:moveTo>
                      <a:pt x="0" y="53"/>
                    </a:moveTo>
                    <a:lnTo>
                      <a:pt x="0" y="5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9" y="8"/>
                    </a:lnTo>
                    <a:lnTo>
                      <a:pt x="0" y="53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3" name="Freeform 1245"/>
              <p:cNvSpPr>
                <a:spLocks/>
              </p:cNvSpPr>
              <p:nvPr/>
            </p:nvSpPr>
            <p:spPr bwMode="auto">
              <a:xfrm>
                <a:off x="4192" y="1207"/>
                <a:ext cx="14" cy="27"/>
              </a:xfrm>
              <a:custGeom>
                <a:avLst/>
                <a:gdLst>
                  <a:gd name="T0" fmla="*/ 22 w 29"/>
                  <a:gd name="T1" fmla="*/ 53 h 53"/>
                  <a:gd name="T2" fmla="*/ 22 w 29"/>
                  <a:gd name="T3" fmla="*/ 53 h 53"/>
                  <a:gd name="T4" fmla="*/ 0 w 29"/>
                  <a:gd name="T5" fmla="*/ 45 h 53"/>
                  <a:gd name="T6" fmla="*/ 0 w 29"/>
                  <a:gd name="T7" fmla="*/ 45 h 53"/>
                  <a:gd name="T8" fmla="*/ 29 w 29"/>
                  <a:gd name="T9" fmla="*/ 0 h 53"/>
                  <a:gd name="T10" fmla="*/ 22 w 29"/>
                  <a:gd name="T11" fmla="*/ 53 h 53"/>
                  <a:gd name="T12" fmla="*/ 22 w 29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3">
                    <a:moveTo>
                      <a:pt x="22" y="53"/>
                    </a:moveTo>
                    <a:lnTo>
                      <a:pt x="22" y="53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29" y="0"/>
                    </a:lnTo>
                    <a:lnTo>
                      <a:pt x="22" y="53"/>
                    </a:lnTo>
                    <a:lnTo>
                      <a:pt x="22" y="53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4" name="Freeform 1246"/>
              <p:cNvSpPr>
                <a:spLocks/>
              </p:cNvSpPr>
              <p:nvPr/>
            </p:nvSpPr>
            <p:spPr bwMode="auto">
              <a:xfrm>
                <a:off x="4192" y="1207"/>
                <a:ext cx="14" cy="27"/>
              </a:xfrm>
              <a:custGeom>
                <a:avLst/>
                <a:gdLst>
                  <a:gd name="T0" fmla="*/ 22 w 29"/>
                  <a:gd name="T1" fmla="*/ 53 h 53"/>
                  <a:gd name="T2" fmla="*/ 22 w 29"/>
                  <a:gd name="T3" fmla="*/ 53 h 53"/>
                  <a:gd name="T4" fmla="*/ 0 w 29"/>
                  <a:gd name="T5" fmla="*/ 45 h 53"/>
                  <a:gd name="T6" fmla="*/ 0 w 29"/>
                  <a:gd name="T7" fmla="*/ 45 h 53"/>
                  <a:gd name="T8" fmla="*/ 29 w 29"/>
                  <a:gd name="T9" fmla="*/ 0 h 53"/>
                  <a:gd name="T10" fmla="*/ 22 w 29"/>
                  <a:gd name="T11" fmla="*/ 53 h 53"/>
                  <a:gd name="T12" fmla="*/ 22 w 29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3">
                    <a:moveTo>
                      <a:pt x="22" y="53"/>
                    </a:moveTo>
                    <a:lnTo>
                      <a:pt x="22" y="53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29" y="0"/>
                    </a:lnTo>
                    <a:lnTo>
                      <a:pt x="22" y="53"/>
                    </a:lnTo>
                    <a:lnTo>
                      <a:pt x="22" y="5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5" name="Freeform 1247"/>
              <p:cNvSpPr>
                <a:spLocks/>
              </p:cNvSpPr>
              <p:nvPr/>
            </p:nvSpPr>
            <p:spPr bwMode="auto">
              <a:xfrm>
                <a:off x="4177" y="1196"/>
                <a:ext cx="11" cy="19"/>
              </a:xfrm>
              <a:custGeom>
                <a:avLst/>
                <a:gdLst>
                  <a:gd name="T0" fmla="*/ 0 w 22"/>
                  <a:gd name="T1" fmla="*/ 37 h 37"/>
                  <a:gd name="T2" fmla="*/ 0 w 22"/>
                  <a:gd name="T3" fmla="*/ 37 h 37"/>
                  <a:gd name="T4" fmla="*/ 14 w 22"/>
                  <a:gd name="T5" fmla="*/ 0 h 37"/>
                  <a:gd name="T6" fmla="*/ 14 w 22"/>
                  <a:gd name="T7" fmla="*/ 0 h 37"/>
                  <a:gd name="T8" fmla="*/ 22 w 22"/>
                  <a:gd name="T9" fmla="*/ 0 h 37"/>
                  <a:gd name="T10" fmla="*/ 0 w 22"/>
                  <a:gd name="T11" fmla="*/ 37 h 37"/>
                  <a:gd name="T12" fmla="*/ 0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37"/>
                    </a:moveTo>
                    <a:lnTo>
                      <a:pt x="0" y="37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6" name="Freeform 1248"/>
              <p:cNvSpPr>
                <a:spLocks/>
              </p:cNvSpPr>
              <p:nvPr/>
            </p:nvSpPr>
            <p:spPr bwMode="auto">
              <a:xfrm>
                <a:off x="4177" y="1196"/>
                <a:ext cx="11" cy="19"/>
              </a:xfrm>
              <a:custGeom>
                <a:avLst/>
                <a:gdLst>
                  <a:gd name="T0" fmla="*/ 0 w 22"/>
                  <a:gd name="T1" fmla="*/ 37 h 37"/>
                  <a:gd name="T2" fmla="*/ 0 w 22"/>
                  <a:gd name="T3" fmla="*/ 37 h 37"/>
                  <a:gd name="T4" fmla="*/ 14 w 22"/>
                  <a:gd name="T5" fmla="*/ 0 h 37"/>
                  <a:gd name="T6" fmla="*/ 14 w 22"/>
                  <a:gd name="T7" fmla="*/ 0 h 37"/>
                  <a:gd name="T8" fmla="*/ 22 w 22"/>
                  <a:gd name="T9" fmla="*/ 0 h 37"/>
                  <a:gd name="T10" fmla="*/ 0 w 22"/>
                  <a:gd name="T11" fmla="*/ 37 h 37"/>
                  <a:gd name="T12" fmla="*/ 0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37"/>
                    </a:moveTo>
                    <a:lnTo>
                      <a:pt x="0" y="37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7" name="Freeform 1249"/>
              <p:cNvSpPr>
                <a:spLocks/>
              </p:cNvSpPr>
              <p:nvPr/>
            </p:nvSpPr>
            <p:spPr bwMode="auto">
              <a:xfrm>
                <a:off x="4173" y="1196"/>
                <a:ext cx="11" cy="19"/>
              </a:xfrm>
              <a:custGeom>
                <a:avLst/>
                <a:gdLst>
                  <a:gd name="T0" fmla="*/ 8 w 22"/>
                  <a:gd name="T1" fmla="*/ 37 h 37"/>
                  <a:gd name="T2" fmla="*/ 8 w 22"/>
                  <a:gd name="T3" fmla="*/ 37 h 37"/>
                  <a:gd name="T4" fmla="*/ 0 w 22"/>
                  <a:gd name="T5" fmla="*/ 37 h 37"/>
                  <a:gd name="T6" fmla="*/ 0 w 22"/>
                  <a:gd name="T7" fmla="*/ 37 h 37"/>
                  <a:gd name="T8" fmla="*/ 22 w 22"/>
                  <a:gd name="T9" fmla="*/ 0 h 37"/>
                  <a:gd name="T10" fmla="*/ 8 w 22"/>
                  <a:gd name="T11" fmla="*/ 37 h 37"/>
                  <a:gd name="T12" fmla="*/ 8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8" y="37"/>
                    </a:moveTo>
                    <a:lnTo>
                      <a:pt x="8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8" y="37"/>
                    </a:lnTo>
                    <a:lnTo>
                      <a:pt x="8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8" name="Freeform 1250"/>
              <p:cNvSpPr>
                <a:spLocks/>
              </p:cNvSpPr>
              <p:nvPr/>
            </p:nvSpPr>
            <p:spPr bwMode="auto">
              <a:xfrm>
                <a:off x="4173" y="1196"/>
                <a:ext cx="11" cy="19"/>
              </a:xfrm>
              <a:custGeom>
                <a:avLst/>
                <a:gdLst>
                  <a:gd name="T0" fmla="*/ 8 w 22"/>
                  <a:gd name="T1" fmla="*/ 37 h 37"/>
                  <a:gd name="T2" fmla="*/ 8 w 22"/>
                  <a:gd name="T3" fmla="*/ 37 h 37"/>
                  <a:gd name="T4" fmla="*/ 0 w 22"/>
                  <a:gd name="T5" fmla="*/ 37 h 37"/>
                  <a:gd name="T6" fmla="*/ 0 w 22"/>
                  <a:gd name="T7" fmla="*/ 37 h 37"/>
                  <a:gd name="T8" fmla="*/ 22 w 22"/>
                  <a:gd name="T9" fmla="*/ 0 h 37"/>
                  <a:gd name="T10" fmla="*/ 8 w 22"/>
                  <a:gd name="T11" fmla="*/ 37 h 37"/>
                  <a:gd name="T12" fmla="*/ 8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8" y="37"/>
                    </a:moveTo>
                    <a:lnTo>
                      <a:pt x="8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8" y="37"/>
                    </a:lnTo>
                    <a:lnTo>
                      <a:pt x="8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9" name="Freeform 1251"/>
              <p:cNvSpPr>
                <a:spLocks/>
              </p:cNvSpPr>
              <p:nvPr/>
            </p:nvSpPr>
            <p:spPr bwMode="auto">
              <a:xfrm>
                <a:off x="4177" y="1196"/>
                <a:ext cx="11" cy="19"/>
              </a:xfrm>
              <a:custGeom>
                <a:avLst/>
                <a:gdLst>
                  <a:gd name="T0" fmla="*/ 0 w 22"/>
                  <a:gd name="T1" fmla="*/ 37 h 37"/>
                  <a:gd name="T2" fmla="*/ 0 w 22"/>
                  <a:gd name="T3" fmla="*/ 37 h 37"/>
                  <a:gd name="T4" fmla="*/ 14 w 22"/>
                  <a:gd name="T5" fmla="*/ 0 h 37"/>
                  <a:gd name="T6" fmla="*/ 14 w 22"/>
                  <a:gd name="T7" fmla="*/ 0 h 37"/>
                  <a:gd name="T8" fmla="*/ 22 w 22"/>
                  <a:gd name="T9" fmla="*/ 0 h 37"/>
                  <a:gd name="T10" fmla="*/ 0 w 22"/>
                  <a:gd name="T11" fmla="*/ 37 h 37"/>
                  <a:gd name="T12" fmla="*/ 0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37"/>
                    </a:moveTo>
                    <a:lnTo>
                      <a:pt x="0" y="37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0" name="Freeform 1252"/>
              <p:cNvSpPr>
                <a:spLocks/>
              </p:cNvSpPr>
              <p:nvPr/>
            </p:nvSpPr>
            <p:spPr bwMode="auto">
              <a:xfrm>
                <a:off x="4177" y="1196"/>
                <a:ext cx="11" cy="19"/>
              </a:xfrm>
              <a:custGeom>
                <a:avLst/>
                <a:gdLst>
                  <a:gd name="T0" fmla="*/ 0 w 22"/>
                  <a:gd name="T1" fmla="*/ 37 h 37"/>
                  <a:gd name="T2" fmla="*/ 0 w 22"/>
                  <a:gd name="T3" fmla="*/ 37 h 37"/>
                  <a:gd name="T4" fmla="*/ 14 w 22"/>
                  <a:gd name="T5" fmla="*/ 0 h 37"/>
                  <a:gd name="T6" fmla="*/ 14 w 22"/>
                  <a:gd name="T7" fmla="*/ 0 h 37"/>
                  <a:gd name="T8" fmla="*/ 22 w 22"/>
                  <a:gd name="T9" fmla="*/ 0 h 37"/>
                  <a:gd name="T10" fmla="*/ 0 w 22"/>
                  <a:gd name="T11" fmla="*/ 37 h 37"/>
                  <a:gd name="T12" fmla="*/ 0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0" y="37"/>
                    </a:moveTo>
                    <a:lnTo>
                      <a:pt x="0" y="37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1" name="Freeform 1253"/>
              <p:cNvSpPr>
                <a:spLocks/>
              </p:cNvSpPr>
              <p:nvPr/>
            </p:nvSpPr>
            <p:spPr bwMode="auto">
              <a:xfrm>
                <a:off x="4173" y="1196"/>
                <a:ext cx="11" cy="19"/>
              </a:xfrm>
              <a:custGeom>
                <a:avLst/>
                <a:gdLst>
                  <a:gd name="T0" fmla="*/ 8 w 22"/>
                  <a:gd name="T1" fmla="*/ 37 h 37"/>
                  <a:gd name="T2" fmla="*/ 8 w 22"/>
                  <a:gd name="T3" fmla="*/ 37 h 37"/>
                  <a:gd name="T4" fmla="*/ 0 w 22"/>
                  <a:gd name="T5" fmla="*/ 37 h 37"/>
                  <a:gd name="T6" fmla="*/ 0 w 22"/>
                  <a:gd name="T7" fmla="*/ 37 h 37"/>
                  <a:gd name="T8" fmla="*/ 22 w 22"/>
                  <a:gd name="T9" fmla="*/ 0 h 37"/>
                  <a:gd name="T10" fmla="*/ 8 w 22"/>
                  <a:gd name="T11" fmla="*/ 37 h 37"/>
                  <a:gd name="T12" fmla="*/ 8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8" y="37"/>
                    </a:moveTo>
                    <a:lnTo>
                      <a:pt x="8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8" y="37"/>
                    </a:lnTo>
                    <a:lnTo>
                      <a:pt x="8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2" name="Freeform 1254"/>
              <p:cNvSpPr>
                <a:spLocks/>
              </p:cNvSpPr>
              <p:nvPr/>
            </p:nvSpPr>
            <p:spPr bwMode="auto">
              <a:xfrm>
                <a:off x="4173" y="1196"/>
                <a:ext cx="11" cy="19"/>
              </a:xfrm>
              <a:custGeom>
                <a:avLst/>
                <a:gdLst>
                  <a:gd name="T0" fmla="*/ 8 w 22"/>
                  <a:gd name="T1" fmla="*/ 37 h 37"/>
                  <a:gd name="T2" fmla="*/ 8 w 22"/>
                  <a:gd name="T3" fmla="*/ 37 h 37"/>
                  <a:gd name="T4" fmla="*/ 0 w 22"/>
                  <a:gd name="T5" fmla="*/ 37 h 37"/>
                  <a:gd name="T6" fmla="*/ 0 w 22"/>
                  <a:gd name="T7" fmla="*/ 37 h 37"/>
                  <a:gd name="T8" fmla="*/ 22 w 22"/>
                  <a:gd name="T9" fmla="*/ 0 h 37"/>
                  <a:gd name="T10" fmla="*/ 8 w 22"/>
                  <a:gd name="T11" fmla="*/ 37 h 37"/>
                  <a:gd name="T12" fmla="*/ 8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8" y="37"/>
                    </a:moveTo>
                    <a:lnTo>
                      <a:pt x="8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8" y="37"/>
                    </a:lnTo>
                    <a:lnTo>
                      <a:pt x="8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3" name="Freeform 1255"/>
              <p:cNvSpPr>
                <a:spLocks/>
              </p:cNvSpPr>
              <p:nvPr/>
            </p:nvSpPr>
            <p:spPr bwMode="auto">
              <a:xfrm>
                <a:off x="4136" y="1170"/>
                <a:ext cx="52" cy="60"/>
              </a:xfrm>
              <a:custGeom>
                <a:avLst/>
                <a:gdLst>
                  <a:gd name="T0" fmla="*/ 103 w 103"/>
                  <a:gd name="T1" fmla="*/ 0 h 119"/>
                  <a:gd name="T2" fmla="*/ 103 w 103"/>
                  <a:gd name="T3" fmla="*/ 0 h 119"/>
                  <a:gd name="T4" fmla="*/ 0 w 103"/>
                  <a:gd name="T5" fmla="*/ 97 h 119"/>
                  <a:gd name="T6" fmla="*/ 0 w 103"/>
                  <a:gd name="T7" fmla="*/ 97 h 119"/>
                  <a:gd name="T8" fmla="*/ 44 w 103"/>
                  <a:gd name="T9" fmla="*/ 119 h 119"/>
                  <a:gd name="T10" fmla="*/ 103 w 103"/>
                  <a:gd name="T11" fmla="*/ 0 h 119"/>
                  <a:gd name="T12" fmla="*/ 103 w 103"/>
                  <a:gd name="T13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119">
                    <a:moveTo>
                      <a:pt x="103" y="0"/>
                    </a:moveTo>
                    <a:lnTo>
                      <a:pt x="103" y="0"/>
                    </a:lnTo>
                    <a:lnTo>
                      <a:pt x="0" y="97"/>
                    </a:lnTo>
                    <a:lnTo>
                      <a:pt x="0" y="97"/>
                    </a:lnTo>
                    <a:lnTo>
                      <a:pt x="44" y="119"/>
                    </a:lnTo>
                    <a:lnTo>
                      <a:pt x="103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4" name="Freeform 1256"/>
              <p:cNvSpPr>
                <a:spLocks/>
              </p:cNvSpPr>
              <p:nvPr/>
            </p:nvSpPr>
            <p:spPr bwMode="auto">
              <a:xfrm>
                <a:off x="4136" y="1170"/>
                <a:ext cx="52" cy="60"/>
              </a:xfrm>
              <a:custGeom>
                <a:avLst/>
                <a:gdLst>
                  <a:gd name="T0" fmla="*/ 103 w 103"/>
                  <a:gd name="T1" fmla="*/ 0 h 119"/>
                  <a:gd name="T2" fmla="*/ 103 w 103"/>
                  <a:gd name="T3" fmla="*/ 0 h 119"/>
                  <a:gd name="T4" fmla="*/ 0 w 103"/>
                  <a:gd name="T5" fmla="*/ 97 h 119"/>
                  <a:gd name="T6" fmla="*/ 0 w 103"/>
                  <a:gd name="T7" fmla="*/ 97 h 119"/>
                  <a:gd name="T8" fmla="*/ 44 w 103"/>
                  <a:gd name="T9" fmla="*/ 119 h 119"/>
                  <a:gd name="T10" fmla="*/ 103 w 103"/>
                  <a:gd name="T11" fmla="*/ 0 h 119"/>
                  <a:gd name="T12" fmla="*/ 103 w 103"/>
                  <a:gd name="T13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119">
                    <a:moveTo>
                      <a:pt x="103" y="0"/>
                    </a:moveTo>
                    <a:lnTo>
                      <a:pt x="103" y="0"/>
                    </a:lnTo>
                    <a:lnTo>
                      <a:pt x="0" y="97"/>
                    </a:lnTo>
                    <a:lnTo>
                      <a:pt x="0" y="97"/>
                    </a:lnTo>
                    <a:lnTo>
                      <a:pt x="44" y="119"/>
                    </a:lnTo>
                    <a:lnTo>
                      <a:pt x="103" y="0"/>
                    </a:lnTo>
                    <a:lnTo>
                      <a:pt x="10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5" name="Freeform 1257"/>
              <p:cNvSpPr>
                <a:spLocks/>
              </p:cNvSpPr>
              <p:nvPr/>
            </p:nvSpPr>
            <p:spPr bwMode="auto">
              <a:xfrm>
                <a:off x="4136" y="1158"/>
                <a:ext cx="52" cy="61"/>
              </a:xfrm>
              <a:custGeom>
                <a:avLst/>
                <a:gdLst>
                  <a:gd name="T0" fmla="*/ 103 w 103"/>
                  <a:gd name="T1" fmla="*/ 23 h 120"/>
                  <a:gd name="T2" fmla="*/ 103 w 103"/>
                  <a:gd name="T3" fmla="*/ 23 h 120"/>
                  <a:gd name="T4" fmla="*/ 66 w 103"/>
                  <a:gd name="T5" fmla="*/ 0 h 120"/>
                  <a:gd name="T6" fmla="*/ 66 w 103"/>
                  <a:gd name="T7" fmla="*/ 0 h 120"/>
                  <a:gd name="T8" fmla="*/ 0 w 103"/>
                  <a:gd name="T9" fmla="*/ 120 h 120"/>
                  <a:gd name="T10" fmla="*/ 103 w 103"/>
                  <a:gd name="T11" fmla="*/ 23 h 120"/>
                  <a:gd name="T12" fmla="*/ 103 w 103"/>
                  <a:gd name="T13" fmla="*/ 2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120">
                    <a:moveTo>
                      <a:pt x="103" y="23"/>
                    </a:moveTo>
                    <a:lnTo>
                      <a:pt x="103" y="23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0" y="120"/>
                    </a:lnTo>
                    <a:lnTo>
                      <a:pt x="103" y="23"/>
                    </a:lnTo>
                    <a:lnTo>
                      <a:pt x="103" y="23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6" name="Freeform 1258"/>
              <p:cNvSpPr>
                <a:spLocks/>
              </p:cNvSpPr>
              <p:nvPr/>
            </p:nvSpPr>
            <p:spPr bwMode="auto">
              <a:xfrm>
                <a:off x="4136" y="1158"/>
                <a:ext cx="52" cy="61"/>
              </a:xfrm>
              <a:custGeom>
                <a:avLst/>
                <a:gdLst>
                  <a:gd name="T0" fmla="*/ 103 w 103"/>
                  <a:gd name="T1" fmla="*/ 23 h 120"/>
                  <a:gd name="T2" fmla="*/ 103 w 103"/>
                  <a:gd name="T3" fmla="*/ 23 h 120"/>
                  <a:gd name="T4" fmla="*/ 66 w 103"/>
                  <a:gd name="T5" fmla="*/ 0 h 120"/>
                  <a:gd name="T6" fmla="*/ 66 w 103"/>
                  <a:gd name="T7" fmla="*/ 0 h 120"/>
                  <a:gd name="T8" fmla="*/ 0 w 103"/>
                  <a:gd name="T9" fmla="*/ 120 h 120"/>
                  <a:gd name="T10" fmla="*/ 103 w 103"/>
                  <a:gd name="T11" fmla="*/ 23 h 120"/>
                  <a:gd name="T12" fmla="*/ 103 w 103"/>
                  <a:gd name="T13" fmla="*/ 2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120">
                    <a:moveTo>
                      <a:pt x="103" y="23"/>
                    </a:moveTo>
                    <a:lnTo>
                      <a:pt x="103" y="23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0" y="120"/>
                    </a:lnTo>
                    <a:lnTo>
                      <a:pt x="103" y="23"/>
                    </a:lnTo>
                    <a:lnTo>
                      <a:pt x="103" y="2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7" name="Freeform 1259"/>
              <p:cNvSpPr>
                <a:spLocks/>
              </p:cNvSpPr>
              <p:nvPr/>
            </p:nvSpPr>
            <p:spPr bwMode="auto">
              <a:xfrm>
                <a:off x="4114" y="1158"/>
                <a:ext cx="56" cy="61"/>
              </a:xfrm>
              <a:custGeom>
                <a:avLst/>
                <a:gdLst>
                  <a:gd name="T0" fmla="*/ 110 w 110"/>
                  <a:gd name="T1" fmla="*/ 0 h 120"/>
                  <a:gd name="T2" fmla="*/ 110 w 110"/>
                  <a:gd name="T3" fmla="*/ 0 h 120"/>
                  <a:gd name="T4" fmla="*/ 0 w 110"/>
                  <a:gd name="T5" fmla="*/ 97 h 120"/>
                  <a:gd name="T6" fmla="*/ 0 w 110"/>
                  <a:gd name="T7" fmla="*/ 97 h 120"/>
                  <a:gd name="T8" fmla="*/ 44 w 110"/>
                  <a:gd name="T9" fmla="*/ 120 h 120"/>
                  <a:gd name="T10" fmla="*/ 110 w 110"/>
                  <a:gd name="T11" fmla="*/ 0 h 120"/>
                  <a:gd name="T12" fmla="*/ 110 w 110"/>
                  <a:gd name="T1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20">
                    <a:moveTo>
                      <a:pt x="110" y="0"/>
                    </a:moveTo>
                    <a:lnTo>
                      <a:pt x="110" y="0"/>
                    </a:lnTo>
                    <a:lnTo>
                      <a:pt x="0" y="97"/>
                    </a:lnTo>
                    <a:lnTo>
                      <a:pt x="0" y="97"/>
                    </a:lnTo>
                    <a:lnTo>
                      <a:pt x="44" y="120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8" name="Freeform 1260"/>
              <p:cNvSpPr>
                <a:spLocks/>
              </p:cNvSpPr>
              <p:nvPr/>
            </p:nvSpPr>
            <p:spPr bwMode="auto">
              <a:xfrm>
                <a:off x="4114" y="1158"/>
                <a:ext cx="56" cy="61"/>
              </a:xfrm>
              <a:custGeom>
                <a:avLst/>
                <a:gdLst>
                  <a:gd name="T0" fmla="*/ 110 w 110"/>
                  <a:gd name="T1" fmla="*/ 0 h 120"/>
                  <a:gd name="T2" fmla="*/ 110 w 110"/>
                  <a:gd name="T3" fmla="*/ 0 h 120"/>
                  <a:gd name="T4" fmla="*/ 0 w 110"/>
                  <a:gd name="T5" fmla="*/ 97 h 120"/>
                  <a:gd name="T6" fmla="*/ 0 w 110"/>
                  <a:gd name="T7" fmla="*/ 97 h 120"/>
                  <a:gd name="T8" fmla="*/ 44 w 110"/>
                  <a:gd name="T9" fmla="*/ 120 h 120"/>
                  <a:gd name="T10" fmla="*/ 110 w 110"/>
                  <a:gd name="T11" fmla="*/ 0 h 120"/>
                  <a:gd name="T12" fmla="*/ 110 w 110"/>
                  <a:gd name="T1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20">
                    <a:moveTo>
                      <a:pt x="110" y="0"/>
                    </a:moveTo>
                    <a:lnTo>
                      <a:pt x="110" y="0"/>
                    </a:lnTo>
                    <a:lnTo>
                      <a:pt x="0" y="97"/>
                    </a:lnTo>
                    <a:lnTo>
                      <a:pt x="0" y="97"/>
                    </a:lnTo>
                    <a:lnTo>
                      <a:pt x="44" y="120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9" name="Freeform 1261"/>
              <p:cNvSpPr>
                <a:spLocks/>
              </p:cNvSpPr>
              <p:nvPr/>
            </p:nvSpPr>
            <p:spPr bwMode="auto">
              <a:xfrm>
                <a:off x="4114" y="1147"/>
                <a:ext cx="56" cy="60"/>
              </a:xfrm>
              <a:custGeom>
                <a:avLst/>
                <a:gdLst>
                  <a:gd name="T0" fmla="*/ 110 w 110"/>
                  <a:gd name="T1" fmla="*/ 22 h 119"/>
                  <a:gd name="T2" fmla="*/ 110 w 110"/>
                  <a:gd name="T3" fmla="*/ 22 h 119"/>
                  <a:gd name="T4" fmla="*/ 66 w 110"/>
                  <a:gd name="T5" fmla="*/ 0 h 119"/>
                  <a:gd name="T6" fmla="*/ 66 w 110"/>
                  <a:gd name="T7" fmla="*/ 0 h 119"/>
                  <a:gd name="T8" fmla="*/ 0 w 110"/>
                  <a:gd name="T9" fmla="*/ 119 h 119"/>
                  <a:gd name="T10" fmla="*/ 110 w 110"/>
                  <a:gd name="T11" fmla="*/ 22 h 119"/>
                  <a:gd name="T12" fmla="*/ 110 w 110"/>
                  <a:gd name="T13" fmla="*/ 22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19">
                    <a:moveTo>
                      <a:pt x="110" y="22"/>
                    </a:moveTo>
                    <a:lnTo>
                      <a:pt x="110" y="22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0" y="119"/>
                    </a:lnTo>
                    <a:lnTo>
                      <a:pt x="110" y="22"/>
                    </a:lnTo>
                    <a:lnTo>
                      <a:pt x="110" y="22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0" name="Freeform 1262"/>
              <p:cNvSpPr>
                <a:spLocks/>
              </p:cNvSpPr>
              <p:nvPr/>
            </p:nvSpPr>
            <p:spPr bwMode="auto">
              <a:xfrm>
                <a:off x="4114" y="1147"/>
                <a:ext cx="56" cy="60"/>
              </a:xfrm>
              <a:custGeom>
                <a:avLst/>
                <a:gdLst>
                  <a:gd name="T0" fmla="*/ 110 w 110"/>
                  <a:gd name="T1" fmla="*/ 22 h 119"/>
                  <a:gd name="T2" fmla="*/ 110 w 110"/>
                  <a:gd name="T3" fmla="*/ 22 h 119"/>
                  <a:gd name="T4" fmla="*/ 66 w 110"/>
                  <a:gd name="T5" fmla="*/ 0 h 119"/>
                  <a:gd name="T6" fmla="*/ 66 w 110"/>
                  <a:gd name="T7" fmla="*/ 0 h 119"/>
                  <a:gd name="T8" fmla="*/ 0 w 110"/>
                  <a:gd name="T9" fmla="*/ 119 h 119"/>
                  <a:gd name="T10" fmla="*/ 110 w 110"/>
                  <a:gd name="T11" fmla="*/ 22 h 119"/>
                  <a:gd name="T12" fmla="*/ 110 w 110"/>
                  <a:gd name="T13" fmla="*/ 22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19">
                    <a:moveTo>
                      <a:pt x="110" y="22"/>
                    </a:moveTo>
                    <a:lnTo>
                      <a:pt x="110" y="22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0" y="119"/>
                    </a:lnTo>
                    <a:lnTo>
                      <a:pt x="110" y="22"/>
                    </a:lnTo>
                    <a:lnTo>
                      <a:pt x="110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1" name="Freeform 1263"/>
              <p:cNvSpPr>
                <a:spLocks/>
              </p:cNvSpPr>
              <p:nvPr/>
            </p:nvSpPr>
            <p:spPr bwMode="auto">
              <a:xfrm>
                <a:off x="4118" y="1162"/>
                <a:ext cx="7" cy="23"/>
              </a:xfrm>
              <a:custGeom>
                <a:avLst/>
                <a:gdLst>
                  <a:gd name="T0" fmla="*/ 0 w 15"/>
                  <a:gd name="T1" fmla="*/ 45 h 45"/>
                  <a:gd name="T2" fmla="*/ 0 w 15"/>
                  <a:gd name="T3" fmla="*/ 45 h 45"/>
                  <a:gd name="T4" fmla="*/ 15 w 15"/>
                  <a:gd name="T5" fmla="*/ 0 h 45"/>
                  <a:gd name="T6" fmla="*/ 15 w 15"/>
                  <a:gd name="T7" fmla="*/ 0 h 45"/>
                  <a:gd name="T8" fmla="*/ 15 w 15"/>
                  <a:gd name="T9" fmla="*/ 0 h 45"/>
                  <a:gd name="T10" fmla="*/ 0 w 15"/>
                  <a:gd name="T11" fmla="*/ 45 h 45"/>
                  <a:gd name="T12" fmla="*/ 0 w 15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0" y="45"/>
                    </a:move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2" name="Freeform 1264"/>
              <p:cNvSpPr>
                <a:spLocks/>
              </p:cNvSpPr>
              <p:nvPr/>
            </p:nvSpPr>
            <p:spPr bwMode="auto">
              <a:xfrm>
                <a:off x="4118" y="1162"/>
                <a:ext cx="7" cy="23"/>
              </a:xfrm>
              <a:custGeom>
                <a:avLst/>
                <a:gdLst>
                  <a:gd name="T0" fmla="*/ 0 w 15"/>
                  <a:gd name="T1" fmla="*/ 45 h 45"/>
                  <a:gd name="T2" fmla="*/ 0 w 15"/>
                  <a:gd name="T3" fmla="*/ 45 h 45"/>
                  <a:gd name="T4" fmla="*/ 15 w 15"/>
                  <a:gd name="T5" fmla="*/ 0 h 45"/>
                  <a:gd name="T6" fmla="*/ 15 w 15"/>
                  <a:gd name="T7" fmla="*/ 0 h 45"/>
                  <a:gd name="T8" fmla="*/ 15 w 15"/>
                  <a:gd name="T9" fmla="*/ 0 h 45"/>
                  <a:gd name="T10" fmla="*/ 0 w 15"/>
                  <a:gd name="T11" fmla="*/ 45 h 45"/>
                  <a:gd name="T12" fmla="*/ 0 w 15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0" y="45"/>
                    </a:move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3" name="Freeform 1265"/>
              <p:cNvSpPr>
                <a:spLocks/>
              </p:cNvSpPr>
              <p:nvPr/>
            </p:nvSpPr>
            <p:spPr bwMode="auto">
              <a:xfrm>
                <a:off x="4114" y="1162"/>
                <a:ext cx="11" cy="23"/>
              </a:xfrm>
              <a:custGeom>
                <a:avLst/>
                <a:gdLst>
                  <a:gd name="T0" fmla="*/ 7 w 22"/>
                  <a:gd name="T1" fmla="*/ 45 h 45"/>
                  <a:gd name="T2" fmla="*/ 7 w 22"/>
                  <a:gd name="T3" fmla="*/ 45 h 45"/>
                  <a:gd name="T4" fmla="*/ 0 w 22"/>
                  <a:gd name="T5" fmla="*/ 37 h 45"/>
                  <a:gd name="T6" fmla="*/ 0 w 22"/>
                  <a:gd name="T7" fmla="*/ 37 h 45"/>
                  <a:gd name="T8" fmla="*/ 22 w 22"/>
                  <a:gd name="T9" fmla="*/ 0 h 45"/>
                  <a:gd name="T10" fmla="*/ 7 w 22"/>
                  <a:gd name="T11" fmla="*/ 45 h 45"/>
                  <a:gd name="T12" fmla="*/ 7 w 22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7" y="45"/>
                    </a:moveTo>
                    <a:lnTo>
                      <a:pt x="7" y="45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7" y="45"/>
                    </a:lnTo>
                    <a:lnTo>
                      <a:pt x="7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4" name="Freeform 1266"/>
              <p:cNvSpPr>
                <a:spLocks/>
              </p:cNvSpPr>
              <p:nvPr/>
            </p:nvSpPr>
            <p:spPr bwMode="auto">
              <a:xfrm>
                <a:off x="4114" y="1162"/>
                <a:ext cx="11" cy="23"/>
              </a:xfrm>
              <a:custGeom>
                <a:avLst/>
                <a:gdLst>
                  <a:gd name="T0" fmla="*/ 7 w 22"/>
                  <a:gd name="T1" fmla="*/ 45 h 45"/>
                  <a:gd name="T2" fmla="*/ 7 w 22"/>
                  <a:gd name="T3" fmla="*/ 45 h 45"/>
                  <a:gd name="T4" fmla="*/ 0 w 22"/>
                  <a:gd name="T5" fmla="*/ 37 h 45"/>
                  <a:gd name="T6" fmla="*/ 0 w 22"/>
                  <a:gd name="T7" fmla="*/ 37 h 45"/>
                  <a:gd name="T8" fmla="*/ 22 w 22"/>
                  <a:gd name="T9" fmla="*/ 0 h 45"/>
                  <a:gd name="T10" fmla="*/ 7 w 22"/>
                  <a:gd name="T11" fmla="*/ 45 h 45"/>
                  <a:gd name="T12" fmla="*/ 7 w 22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7" y="45"/>
                    </a:moveTo>
                    <a:lnTo>
                      <a:pt x="7" y="45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7" y="45"/>
                    </a:lnTo>
                    <a:lnTo>
                      <a:pt x="7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5" name="Freeform 1267"/>
              <p:cNvSpPr>
                <a:spLocks/>
              </p:cNvSpPr>
              <p:nvPr/>
            </p:nvSpPr>
            <p:spPr bwMode="auto">
              <a:xfrm>
                <a:off x="4118" y="1162"/>
                <a:ext cx="7" cy="23"/>
              </a:xfrm>
              <a:custGeom>
                <a:avLst/>
                <a:gdLst>
                  <a:gd name="T0" fmla="*/ 0 w 15"/>
                  <a:gd name="T1" fmla="*/ 45 h 45"/>
                  <a:gd name="T2" fmla="*/ 0 w 15"/>
                  <a:gd name="T3" fmla="*/ 45 h 45"/>
                  <a:gd name="T4" fmla="*/ 15 w 15"/>
                  <a:gd name="T5" fmla="*/ 0 h 45"/>
                  <a:gd name="T6" fmla="*/ 15 w 15"/>
                  <a:gd name="T7" fmla="*/ 0 h 45"/>
                  <a:gd name="T8" fmla="*/ 15 w 15"/>
                  <a:gd name="T9" fmla="*/ 0 h 45"/>
                  <a:gd name="T10" fmla="*/ 0 w 15"/>
                  <a:gd name="T11" fmla="*/ 45 h 45"/>
                  <a:gd name="T12" fmla="*/ 0 w 15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0" y="45"/>
                    </a:move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6" name="Freeform 1268"/>
              <p:cNvSpPr>
                <a:spLocks/>
              </p:cNvSpPr>
              <p:nvPr/>
            </p:nvSpPr>
            <p:spPr bwMode="auto">
              <a:xfrm>
                <a:off x="4118" y="1162"/>
                <a:ext cx="7" cy="23"/>
              </a:xfrm>
              <a:custGeom>
                <a:avLst/>
                <a:gdLst>
                  <a:gd name="T0" fmla="*/ 0 w 15"/>
                  <a:gd name="T1" fmla="*/ 45 h 45"/>
                  <a:gd name="T2" fmla="*/ 0 w 15"/>
                  <a:gd name="T3" fmla="*/ 45 h 45"/>
                  <a:gd name="T4" fmla="*/ 15 w 15"/>
                  <a:gd name="T5" fmla="*/ 0 h 45"/>
                  <a:gd name="T6" fmla="*/ 15 w 15"/>
                  <a:gd name="T7" fmla="*/ 0 h 45"/>
                  <a:gd name="T8" fmla="*/ 15 w 15"/>
                  <a:gd name="T9" fmla="*/ 0 h 45"/>
                  <a:gd name="T10" fmla="*/ 0 w 15"/>
                  <a:gd name="T11" fmla="*/ 45 h 45"/>
                  <a:gd name="T12" fmla="*/ 0 w 15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0" y="45"/>
                    </a:move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7" name="Freeform 1269"/>
              <p:cNvSpPr>
                <a:spLocks/>
              </p:cNvSpPr>
              <p:nvPr/>
            </p:nvSpPr>
            <p:spPr bwMode="auto">
              <a:xfrm>
                <a:off x="4114" y="1162"/>
                <a:ext cx="11" cy="23"/>
              </a:xfrm>
              <a:custGeom>
                <a:avLst/>
                <a:gdLst>
                  <a:gd name="T0" fmla="*/ 7 w 22"/>
                  <a:gd name="T1" fmla="*/ 45 h 45"/>
                  <a:gd name="T2" fmla="*/ 7 w 22"/>
                  <a:gd name="T3" fmla="*/ 45 h 45"/>
                  <a:gd name="T4" fmla="*/ 0 w 22"/>
                  <a:gd name="T5" fmla="*/ 37 h 45"/>
                  <a:gd name="T6" fmla="*/ 0 w 22"/>
                  <a:gd name="T7" fmla="*/ 37 h 45"/>
                  <a:gd name="T8" fmla="*/ 22 w 22"/>
                  <a:gd name="T9" fmla="*/ 0 h 45"/>
                  <a:gd name="T10" fmla="*/ 7 w 22"/>
                  <a:gd name="T11" fmla="*/ 45 h 45"/>
                  <a:gd name="T12" fmla="*/ 7 w 22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7" y="45"/>
                    </a:moveTo>
                    <a:lnTo>
                      <a:pt x="7" y="45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7" y="45"/>
                    </a:lnTo>
                    <a:lnTo>
                      <a:pt x="7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8" name="Freeform 1270"/>
              <p:cNvSpPr>
                <a:spLocks/>
              </p:cNvSpPr>
              <p:nvPr/>
            </p:nvSpPr>
            <p:spPr bwMode="auto">
              <a:xfrm>
                <a:off x="4114" y="1162"/>
                <a:ext cx="11" cy="23"/>
              </a:xfrm>
              <a:custGeom>
                <a:avLst/>
                <a:gdLst>
                  <a:gd name="T0" fmla="*/ 7 w 22"/>
                  <a:gd name="T1" fmla="*/ 45 h 45"/>
                  <a:gd name="T2" fmla="*/ 7 w 22"/>
                  <a:gd name="T3" fmla="*/ 45 h 45"/>
                  <a:gd name="T4" fmla="*/ 0 w 22"/>
                  <a:gd name="T5" fmla="*/ 37 h 45"/>
                  <a:gd name="T6" fmla="*/ 0 w 22"/>
                  <a:gd name="T7" fmla="*/ 37 h 45"/>
                  <a:gd name="T8" fmla="*/ 22 w 22"/>
                  <a:gd name="T9" fmla="*/ 0 h 45"/>
                  <a:gd name="T10" fmla="*/ 7 w 22"/>
                  <a:gd name="T11" fmla="*/ 45 h 45"/>
                  <a:gd name="T12" fmla="*/ 7 w 22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7" y="45"/>
                    </a:moveTo>
                    <a:lnTo>
                      <a:pt x="7" y="45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7" y="45"/>
                    </a:lnTo>
                    <a:lnTo>
                      <a:pt x="7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9" name="Freeform 1271"/>
              <p:cNvSpPr>
                <a:spLocks/>
              </p:cNvSpPr>
              <p:nvPr/>
            </p:nvSpPr>
            <p:spPr bwMode="auto">
              <a:xfrm>
                <a:off x="4092" y="1147"/>
                <a:ext cx="19" cy="34"/>
              </a:xfrm>
              <a:custGeom>
                <a:avLst/>
                <a:gdLst>
                  <a:gd name="T0" fmla="*/ 15 w 37"/>
                  <a:gd name="T1" fmla="*/ 67 h 67"/>
                  <a:gd name="T2" fmla="*/ 15 w 37"/>
                  <a:gd name="T3" fmla="*/ 67 h 67"/>
                  <a:gd name="T4" fmla="*/ 0 w 37"/>
                  <a:gd name="T5" fmla="*/ 0 h 67"/>
                  <a:gd name="T6" fmla="*/ 0 w 37"/>
                  <a:gd name="T7" fmla="*/ 0 h 67"/>
                  <a:gd name="T8" fmla="*/ 37 w 37"/>
                  <a:gd name="T9" fmla="*/ 15 h 67"/>
                  <a:gd name="T10" fmla="*/ 15 w 37"/>
                  <a:gd name="T11" fmla="*/ 67 h 67"/>
                  <a:gd name="T12" fmla="*/ 15 w 37"/>
                  <a:gd name="T1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67">
                    <a:moveTo>
                      <a:pt x="15" y="67"/>
                    </a:moveTo>
                    <a:lnTo>
                      <a:pt x="15" y="6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7" y="15"/>
                    </a:lnTo>
                    <a:lnTo>
                      <a:pt x="15" y="67"/>
                    </a:lnTo>
                    <a:lnTo>
                      <a:pt x="15" y="67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0" name="Freeform 1272"/>
              <p:cNvSpPr>
                <a:spLocks/>
              </p:cNvSpPr>
              <p:nvPr/>
            </p:nvSpPr>
            <p:spPr bwMode="auto">
              <a:xfrm>
                <a:off x="4092" y="1147"/>
                <a:ext cx="19" cy="34"/>
              </a:xfrm>
              <a:custGeom>
                <a:avLst/>
                <a:gdLst>
                  <a:gd name="T0" fmla="*/ 15 w 37"/>
                  <a:gd name="T1" fmla="*/ 67 h 67"/>
                  <a:gd name="T2" fmla="*/ 15 w 37"/>
                  <a:gd name="T3" fmla="*/ 67 h 67"/>
                  <a:gd name="T4" fmla="*/ 0 w 37"/>
                  <a:gd name="T5" fmla="*/ 0 h 67"/>
                  <a:gd name="T6" fmla="*/ 0 w 37"/>
                  <a:gd name="T7" fmla="*/ 0 h 67"/>
                  <a:gd name="T8" fmla="*/ 37 w 37"/>
                  <a:gd name="T9" fmla="*/ 15 h 67"/>
                  <a:gd name="T10" fmla="*/ 15 w 37"/>
                  <a:gd name="T11" fmla="*/ 67 h 67"/>
                  <a:gd name="T12" fmla="*/ 15 w 37"/>
                  <a:gd name="T1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67">
                    <a:moveTo>
                      <a:pt x="15" y="67"/>
                    </a:moveTo>
                    <a:lnTo>
                      <a:pt x="15" y="6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7" y="15"/>
                    </a:lnTo>
                    <a:lnTo>
                      <a:pt x="15" y="67"/>
                    </a:lnTo>
                    <a:lnTo>
                      <a:pt x="15" y="6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1" name="Freeform 1273"/>
              <p:cNvSpPr>
                <a:spLocks/>
              </p:cNvSpPr>
              <p:nvPr/>
            </p:nvSpPr>
            <p:spPr bwMode="auto">
              <a:xfrm>
                <a:off x="4085" y="1147"/>
                <a:ext cx="14" cy="34"/>
              </a:xfrm>
              <a:custGeom>
                <a:avLst/>
                <a:gdLst>
                  <a:gd name="T0" fmla="*/ 29 w 29"/>
                  <a:gd name="T1" fmla="*/ 67 h 67"/>
                  <a:gd name="T2" fmla="*/ 29 w 29"/>
                  <a:gd name="T3" fmla="*/ 67 h 67"/>
                  <a:gd name="T4" fmla="*/ 0 w 29"/>
                  <a:gd name="T5" fmla="*/ 52 h 67"/>
                  <a:gd name="T6" fmla="*/ 0 w 29"/>
                  <a:gd name="T7" fmla="*/ 52 h 67"/>
                  <a:gd name="T8" fmla="*/ 14 w 29"/>
                  <a:gd name="T9" fmla="*/ 0 h 67"/>
                  <a:gd name="T10" fmla="*/ 29 w 29"/>
                  <a:gd name="T11" fmla="*/ 67 h 67"/>
                  <a:gd name="T12" fmla="*/ 29 w 29"/>
                  <a:gd name="T1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7">
                    <a:moveTo>
                      <a:pt x="29" y="67"/>
                    </a:moveTo>
                    <a:lnTo>
                      <a:pt x="29" y="67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4" y="0"/>
                    </a:lnTo>
                    <a:lnTo>
                      <a:pt x="29" y="67"/>
                    </a:lnTo>
                    <a:lnTo>
                      <a:pt x="29" y="67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2" name="Freeform 1274"/>
              <p:cNvSpPr>
                <a:spLocks/>
              </p:cNvSpPr>
              <p:nvPr/>
            </p:nvSpPr>
            <p:spPr bwMode="auto">
              <a:xfrm>
                <a:off x="4085" y="1147"/>
                <a:ext cx="14" cy="34"/>
              </a:xfrm>
              <a:custGeom>
                <a:avLst/>
                <a:gdLst>
                  <a:gd name="T0" fmla="*/ 29 w 29"/>
                  <a:gd name="T1" fmla="*/ 67 h 67"/>
                  <a:gd name="T2" fmla="*/ 29 w 29"/>
                  <a:gd name="T3" fmla="*/ 67 h 67"/>
                  <a:gd name="T4" fmla="*/ 0 w 29"/>
                  <a:gd name="T5" fmla="*/ 52 h 67"/>
                  <a:gd name="T6" fmla="*/ 0 w 29"/>
                  <a:gd name="T7" fmla="*/ 52 h 67"/>
                  <a:gd name="T8" fmla="*/ 14 w 29"/>
                  <a:gd name="T9" fmla="*/ 0 h 67"/>
                  <a:gd name="T10" fmla="*/ 29 w 29"/>
                  <a:gd name="T11" fmla="*/ 67 h 67"/>
                  <a:gd name="T12" fmla="*/ 29 w 29"/>
                  <a:gd name="T1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7">
                    <a:moveTo>
                      <a:pt x="29" y="67"/>
                    </a:moveTo>
                    <a:lnTo>
                      <a:pt x="29" y="67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4" y="0"/>
                    </a:lnTo>
                    <a:lnTo>
                      <a:pt x="29" y="67"/>
                    </a:lnTo>
                    <a:lnTo>
                      <a:pt x="29" y="6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3" name="Freeform 1275"/>
              <p:cNvSpPr>
                <a:spLocks/>
              </p:cNvSpPr>
              <p:nvPr/>
            </p:nvSpPr>
            <p:spPr bwMode="auto">
              <a:xfrm>
                <a:off x="4077" y="1143"/>
                <a:ext cx="8" cy="23"/>
              </a:xfrm>
              <a:custGeom>
                <a:avLst/>
                <a:gdLst>
                  <a:gd name="T0" fmla="*/ 0 w 15"/>
                  <a:gd name="T1" fmla="*/ 44 h 44"/>
                  <a:gd name="T2" fmla="*/ 0 w 15"/>
                  <a:gd name="T3" fmla="*/ 44 h 44"/>
                  <a:gd name="T4" fmla="*/ 15 w 15"/>
                  <a:gd name="T5" fmla="*/ 0 h 44"/>
                  <a:gd name="T6" fmla="*/ 15 w 15"/>
                  <a:gd name="T7" fmla="*/ 0 h 44"/>
                  <a:gd name="T8" fmla="*/ 15 w 15"/>
                  <a:gd name="T9" fmla="*/ 7 h 44"/>
                  <a:gd name="T10" fmla="*/ 0 w 15"/>
                  <a:gd name="T11" fmla="*/ 44 h 44"/>
                  <a:gd name="T12" fmla="*/ 0 w 15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4">
                    <a:moveTo>
                      <a:pt x="0" y="44"/>
                    </a:moveTo>
                    <a:lnTo>
                      <a:pt x="0" y="44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4" name="Freeform 1276"/>
              <p:cNvSpPr>
                <a:spLocks/>
              </p:cNvSpPr>
              <p:nvPr/>
            </p:nvSpPr>
            <p:spPr bwMode="auto">
              <a:xfrm>
                <a:off x="4077" y="1143"/>
                <a:ext cx="8" cy="23"/>
              </a:xfrm>
              <a:custGeom>
                <a:avLst/>
                <a:gdLst>
                  <a:gd name="T0" fmla="*/ 0 w 15"/>
                  <a:gd name="T1" fmla="*/ 44 h 44"/>
                  <a:gd name="T2" fmla="*/ 0 w 15"/>
                  <a:gd name="T3" fmla="*/ 44 h 44"/>
                  <a:gd name="T4" fmla="*/ 15 w 15"/>
                  <a:gd name="T5" fmla="*/ 0 h 44"/>
                  <a:gd name="T6" fmla="*/ 15 w 15"/>
                  <a:gd name="T7" fmla="*/ 0 h 44"/>
                  <a:gd name="T8" fmla="*/ 15 w 15"/>
                  <a:gd name="T9" fmla="*/ 7 h 44"/>
                  <a:gd name="T10" fmla="*/ 0 w 15"/>
                  <a:gd name="T11" fmla="*/ 44 h 44"/>
                  <a:gd name="T12" fmla="*/ 0 w 15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4">
                    <a:moveTo>
                      <a:pt x="0" y="44"/>
                    </a:moveTo>
                    <a:lnTo>
                      <a:pt x="0" y="44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5" name="Freeform 1277"/>
              <p:cNvSpPr>
                <a:spLocks/>
              </p:cNvSpPr>
              <p:nvPr/>
            </p:nvSpPr>
            <p:spPr bwMode="auto">
              <a:xfrm>
                <a:off x="4074" y="1143"/>
                <a:ext cx="11" cy="23"/>
              </a:xfrm>
              <a:custGeom>
                <a:avLst/>
                <a:gdLst>
                  <a:gd name="T0" fmla="*/ 7 w 22"/>
                  <a:gd name="T1" fmla="*/ 44 h 44"/>
                  <a:gd name="T2" fmla="*/ 7 w 22"/>
                  <a:gd name="T3" fmla="*/ 44 h 44"/>
                  <a:gd name="T4" fmla="*/ 0 w 22"/>
                  <a:gd name="T5" fmla="*/ 44 h 44"/>
                  <a:gd name="T6" fmla="*/ 0 w 22"/>
                  <a:gd name="T7" fmla="*/ 44 h 44"/>
                  <a:gd name="T8" fmla="*/ 22 w 22"/>
                  <a:gd name="T9" fmla="*/ 0 h 44"/>
                  <a:gd name="T10" fmla="*/ 7 w 22"/>
                  <a:gd name="T11" fmla="*/ 44 h 44"/>
                  <a:gd name="T12" fmla="*/ 7 w 22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4">
                    <a:moveTo>
                      <a:pt x="7" y="44"/>
                    </a:moveTo>
                    <a:lnTo>
                      <a:pt x="7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2" y="0"/>
                    </a:lnTo>
                    <a:lnTo>
                      <a:pt x="7" y="44"/>
                    </a:lnTo>
                    <a:lnTo>
                      <a:pt x="7" y="44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6" name="Freeform 1278"/>
              <p:cNvSpPr>
                <a:spLocks/>
              </p:cNvSpPr>
              <p:nvPr/>
            </p:nvSpPr>
            <p:spPr bwMode="auto">
              <a:xfrm>
                <a:off x="4074" y="1143"/>
                <a:ext cx="11" cy="23"/>
              </a:xfrm>
              <a:custGeom>
                <a:avLst/>
                <a:gdLst>
                  <a:gd name="T0" fmla="*/ 7 w 22"/>
                  <a:gd name="T1" fmla="*/ 44 h 44"/>
                  <a:gd name="T2" fmla="*/ 7 w 22"/>
                  <a:gd name="T3" fmla="*/ 44 h 44"/>
                  <a:gd name="T4" fmla="*/ 0 w 22"/>
                  <a:gd name="T5" fmla="*/ 44 h 44"/>
                  <a:gd name="T6" fmla="*/ 0 w 22"/>
                  <a:gd name="T7" fmla="*/ 44 h 44"/>
                  <a:gd name="T8" fmla="*/ 22 w 22"/>
                  <a:gd name="T9" fmla="*/ 0 h 44"/>
                  <a:gd name="T10" fmla="*/ 7 w 22"/>
                  <a:gd name="T11" fmla="*/ 44 h 44"/>
                  <a:gd name="T12" fmla="*/ 7 w 22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4">
                    <a:moveTo>
                      <a:pt x="7" y="44"/>
                    </a:moveTo>
                    <a:lnTo>
                      <a:pt x="7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2" y="0"/>
                    </a:lnTo>
                    <a:lnTo>
                      <a:pt x="7" y="44"/>
                    </a:lnTo>
                    <a:lnTo>
                      <a:pt x="7" y="4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7" name="Freeform 1279"/>
              <p:cNvSpPr>
                <a:spLocks/>
              </p:cNvSpPr>
              <p:nvPr/>
            </p:nvSpPr>
            <p:spPr bwMode="auto">
              <a:xfrm>
                <a:off x="4077" y="1143"/>
                <a:ext cx="8" cy="23"/>
              </a:xfrm>
              <a:custGeom>
                <a:avLst/>
                <a:gdLst>
                  <a:gd name="T0" fmla="*/ 0 w 15"/>
                  <a:gd name="T1" fmla="*/ 44 h 44"/>
                  <a:gd name="T2" fmla="*/ 0 w 15"/>
                  <a:gd name="T3" fmla="*/ 44 h 44"/>
                  <a:gd name="T4" fmla="*/ 15 w 15"/>
                  <a:gd name="T5" fmla="*/ 0 h 44"/>
                  <a:gd name="T6" fmla="*/ 15 w 15"/>
                  <a:gd name="T7" fmla="*/ 0 h 44"/>
                  <a:gd name="T8" fmla="*/ 15 w 15"/>
                  <a:gd name="T9" fmla="*/ 7 h 44"/>
                  <a:gd name="T10" fmla="*/ 0 w 15"/>
                  <a:gd name="T11" fmla="*/ 44 h 44"/>
                  <a:gd name="T12" fmla="*/ 0 w 15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4">
                    <a:moveTo>
                      <a:pt x="0" y="44"/>
                    </a:moveTo>
                    <a:lnTo>
                      <a:pt x="0" y="44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8" name="Freeform 1280"/>
              <p:cNvSpPr>
                <a:spLocks/>
              </p:cNvSpPr>
              <p:nvPr/>
            </p:nvSpPr>
            <p:spPr bwMode="auto">
              <a:xfrm>
                <a:off x="4077" y="1143"/>
                <a:ext cx="8" cy="23"/>
              </a:xfrm>
              <a:custGeom>
                <a:avLst/>
                <a:gdLst>
                  <a:gd name="T0" fmla="*/ 0 w 15"/>
                  <a:gd name="T1" fmla="*/ 44 h 44"/>
                  <a:gd name="T2" fmla="*/ 0 w 15"/>
                  <a:gd name="T3" fmla="*/ 44 h 44"/>
                  <a:gd name="T4" fmla="*/ 15 w 15"/>
                  <a:gd name="T5" fmla="*/ 0 h 44"/>
                  <a:gd name="T6" fmla="*/ 15 w 15"/>
                  <a:gd name="T7" fmla="*/ 0 h 44"/>
                  <a:gd name="T8" fmla="*/ 15 w 15"/>
                  <a:gd name="T9" fmla="*/ 7 h 44"/>
                  <a:gd name="T10" fmla="*/ 0 w 15"/>
                  <a:gd name="T11" fmla="*/ 44 h 44"/>
                  <a:gd name="T12" fmla="*/ 0 w 15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4">
                    <a:moveTo>
                      <a:pt x="0" y="44"/>
                    </a:moveTo>
                    <a:lnTo>
                      <a:pt x="0" y="44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9" name="Freeform 1281"/>
              <p:cNvSpPr>
                <a:spLocks/>
              </p:cNvSpPr>
              <p:nvPr/>
            </p:nvSpPr>
            <p:spPr bwMode="auto">
              <a:xfrm>
                <a:off x="4074" y="1143"/>
                <a:ext cx="11" cy="23"/>
              </a:xfrm>
              <a:custGeom>
                <a:avLst/>
                <a:gdLst>
                  <a:gd name="T0" fmla="*/ 7 w 22"/>
                  <a:gd name="T1" fmla="*/ 44 h 44"/>
                  <a:gd name="T2" fmla="*/ 7 w 22"/>
                  <a:gd name="T3" fmla="*/ 44 h 44"/>
                  <a:gd name="T4" fmla="*/ 0 w 22"/>
                  <a:gd name="T5" fmla="*/ 44 h 44"/>
                  <a:gd name="T6" fmla="*/ 0 w 22"/>
                  <a:gd name="T7" fmla="*/ 44 h 44"/>
                  <a:gd name="T8" fmla="*/ 22 w 22"/>
                  <a:gd name="T9" fmla="*/ 0 h 44"/>
                  <a:gd name="T10" fmla="*/ 7 w 22"/>
                  <a:gd name="T11" fmla="*/ 44 h 44"/>
                  <a:gd name="T12" fmla="*/ 7 w 22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4">
                    <a:moveTo>
                      <a:pt x="7" y="44"/>
                    </a:moveTo>
                    <a:lnTo>
                      <a:pt x="7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2" y="0"/>
                    </a:lnTo>
                    <a:lnTo>
                      <a:pt x="7" y="44"/>
                    </a:lnTo>
                    <a:lnTo>
                      <a:pt x="7" y="44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0" name="Freeform 1282"/>
              <p:cNvSpPr>
                <a:spLocks/>
              </p:cNvSpPr>
              <p:nvPr/>
            </p:nvSpPr>
            <p:spPr bwMode="auto">
              <a:xfrm>
                <a:off x="4074" y="1143"/>
                <a:ext cx="11" cy="23"/>
              </a:xfrm>
              <a:custGeom>
                <a:avLst/>
                <a:gdLst>
                  <a:gd name="T0" fmla="*/ 7 w 22"/>
                  <a:gd name="T1" fmla="*/ 44 h 44"/>
                  <a:gd name="T2" fmla="*/ 7 w 22"/>
                  <a:gd name="T3" fmla="*/ 44 h 44"/>
                  <a:gd name="T4" fmla="*/ 0 w 22"/>
                  <a:gd name="T5" fmla="*/ 44 h 44"/>
                  <a:gd name="T6" fmla="*/ 0 w 22"/>
                  <a:gd name="T7" fmla="*/ 44 h 44"/>
                  <a:gd name="T8" fmla="*/ 22 w 22"/>
                  <a:gd name="T9" fmla="*/ 0 h 44"/>
                  <a:gd name="T10" fmla="*/ 7 w 22"/>
                  <a:gd name="T11" fmla="*/ 44 h 44"/>
                  <a:gd name="T12" fmla="*/ 7 w 22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4">
                    <a:moveTo>
                      <a:pt x="7" y="44"/>
                    </a:moveTo>
                    <a:lnTo>
                      <a:pt x="7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2" y="0"/>
                    </a:lnTo>
                    <a:lnTo>
                      <a:pt x="7" y="44"/>
                    </a:lnTo>
                    <a:lnTo>
                      <a:pt x="7" y="4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1" name="Freeform 1283"/>
              <p:cNvSpPr>
                <a:spLocks/>
              </p:cNvSpPr>
              <p:nvPr/>
            </p:nvSpPr>
            <p:spPr bwMode="auto">
              <a:xfrm>
                <a:off x="4066" y="1136"/>
                <a:ext cx="11" cy="30"/>
              </a:xfrm>
              <a:custGeom>
                <a:avLst/>
                <a:gdLst>
                  <a:gd name="T0" fmla="*/ 0 w 22"/>
                  <a:gd name="T1" fmla="*/ 59 h 59"/>
                  <a:gd name="T2" fmla="*/ 0 w 22"/>
                  <a:gd name="T3" fmla="*/ 59 h 59"/>
                  <a:gd name="T4" fmla="*/ 8 w 22"/>
                  <a:gd name="T5" fmla="*/ 0 h 59"/>
                  <a:gd name="T6" fmla="*/ 8 w 22"/>
                  <a:gd name="T7" fmla="*/ 0 h 59"/>
                  <a:gd name="T8" fmla="*/ 22 w 22"/>
                  <a:gd name="T9" fmla="*/ 7 h 59"/>
                  <a:gd name="T10" fmla="*/ 0 w 22"/>
                  <a:gd name="T11" fmla="*/ 59 h 59"/>
                  <a:gd name="T12" fmla="*/ 0 w 2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9">
                    <a:moveTo>
                      <a:pt x="0" y="59"/>
                    </a:moveTo>
                    <a:lnTo>
                      <a:pt x="0" y="59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22" y="7"/>
                    </a:lnTo>
                    <a:lnTo>
                      <a:pt x="0" y="5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2" name="Freeform 1284"/>
              <p:cNvSpPr>
                <a:spLocks/>
              </p:cNvSpPr>
              <p:nvPr/>
            </p:nvSpPr>
            <p:spPr bwMode="auto">
              <a:xfrm>
                <a:off x="4066" y="1136"/>
                <a:ext cx="11" cy="30"/>
              </a:xfrm>
              <a:custGeom>
                <a:avLst/>
                <a:gdLst>
                  <a:gd name="T0" fmla="*/ 0 w 22"/>
                  <a:gd name="T1" fmla="*/ 59 h 59"/>
                  <a:gd name="T2" fmla="*/ 0 w 22"/>
                  <a:gd name="T3" fmla="*/ 59 h 59"/>
                  <a:gd name="T4" fmla="*/ 8 w 22"/>
                  <a:gd name="T5" fmla="*/ 0 h 59"/>
                  <a:gd name="T6" fmla="*/ 8 w 22"/>
                  <a:gd name="T7" fmla="*/ 0 h 59"/>
                  <a:gd name="T8" fmla="*/ 22 w 22"/>
                  <a:gd name="T9" fmla="*/ 7 h 59"/>
                  <a:gd name="T10" fmla="*/ 0 w 22"/>
                  <a:gd name="T11" fmla="*/ 59 h 59"/>
                  <a:gd name="T12" fmla="*/ 0 w 2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9">
                    <a:moveTo>
                      <a:pt x="0" y="59"/>
                    </a:moveTo>
                    <a:lnTo>
                      <a:pt x="0" y="59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22" y="7"/>
                    </a:lnTo>
                    <a:lnTo>
                      <a:pt x="0" y="59"/>
                    </a:lnTo>
                    <a:lnTo>
                      <a:pt x="0" y="5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3" name="Freeform 1285"/>
              <p:cNvSpPr>
                <a:spLocks/>
              </p:cNvSpPr>
              <p:nvPr/>
            </p:nvSpPr>
            <p:spPr bwMode="auto">
              <a:xfrm>
                <a:off x="4059" y="1136"/>
                <a:ext cx="11" cy="30"/>
              </a:xfrm>
              <a:custGeom>
                <a:avLst/>
                <a:gdLst>
                  <a:gd name="T0" fmla="*/ 14 w 22"/>
                  <a:gd name="T1" fmla="*/ 59 h 59"/>
                  <a:gd name="T2" fmla="*/ 14 w 22"/>
                  <a:gd name="T3" fmla="*/ 59 h 59"/>
                  <a:gd name="T4" fmla="*/ 0 w 22"/>
                  <a:gd name="T5" fmla="*/ 52 h 59"/>
                  <a:gd name="T6" fmla="*/ 0 w 22"/>
                  <a:gd name="T7" fmla="*/ 52 h 59"/>
                  <a:gd name="T8" fmla="*/ 22 w 22"/>
                  <a:gd name="T9" fmla="*/ 0 h 59"/>
                  <a:gd name="T10" fmla="*/ 14 w 22"/>
                  <a:gd name="T11" fmla="*/ 59 h 59"/>
                  <a:gd name="T12" fmla="*/ 14 w 2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9">
                    <a:moveTo>
                      <a:pt x="14" y="59"/>
                    </a:moveTo>
                    <a:lnTo>
                      <a:pt x="14" y="59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22" y="0"/>
                    </a:lnTo>
                    <a:lnTo>
                      <a:pt x="14" y="59"/>
                    </a:lnTo>
                    <a:lnTo>
                      <a:pt x="14" y="59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4" name="Freeform 1286"/>
              <p:cNvSpPr>
                <a:spLocks/>
              </p:cNvSpPr>
              <p:nvPr/>
            </p:nvSpPr>
            <p:spPr bwMode="auto">
              <a:xfrm>
                <a:off x="4059" y="1136"/>
                <a:ext cx="11" cy="30"/>
              </a:xfrm>
              <a:custGeom>
                <a:avLst/>
                <a:gdLst>
                  <a:gd name="T0" fmla="*/ 14 w 22"/>
                  <a:gd name="T1" fmla="*/ 59 h 59"/>
                  <a:gd name="T2" fmla="*/ 14 w 22"/>
                  <a:gd name="T3" fmla="*/ 59 h 59"/>
                  <a:gd name="T4" fmla="*/ 0 w 22"/>
                  <a:gd name="T5" fmla="*/ 52 h 59"/>
                  <a:gd name="T6" fmla="*/ 0 w 22"/>
                  <a:gd name="T7" fmla="*/ 52 h 59"/>
                  <a:gd name="T8" fmla="*/ 22 w 22"/>
                  <a:gd name="T9" fmla="*/ 0 h 59"/>
                  <a:gd name="T10" fmla="*/ 14 w 22"/>
                  <a:gd name="T11" fmla="*/ 59 h 59"/>
                  <a:gd name="T12" fmla="*/ 14 w 2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9">
                    <a:moveTo>
                      <a:pt x="14" y="59"/>
                    </a:moveTo>
                    <a:lnTo>
                      <a:pt x="14" y="59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22" y="0"/>
                    </a:lnTo>
                    <a:lnTo>
                      <a:pt x="14" y="59"/>
                    </a:lnTo>
                    <a:lnTo>
                      <a:pt x="14" y="5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5" name="Freeform 1287"/>
              <p:cNvSpPr>
                <a:spLocks/>
              </p:cNvSpPr>
              <p:nvPr/>
            </p:nvSpPr>
            <p:spPr bwMode="auto">
              <a:xfrm>
                <a:off x="3919" y="1075"/>
                <a:ext cx="11" cy="27"/>
              </a:xfrm>
              <a:custGeom>
                <a:avLst/>
                <a:gdLst>
                  <a:gd name="T0" fmla="*/ 0 w 22"/>
                  <a:gd name="T1" fmla="*/ 53 h 53"/>
                  <a:gd name="T2" fmla="*/ 0 w 22"/>
                  <a:gd name="T3" fmla="*/ 53 h 53"/>
                  <a:gd name="T4" fmla="*/ 7 w 22"/>
                  <a:gd name="T5" fmla="*/ 0 h 53"/>
                  <a:gd name="T6" fmla="*/ 7 w 22"/>
                  <a:gd name="T7" fmla="*/ 0 h 53"/>
                  <a:gd name="T8" fmla="*/ 22 w 22"/>
                  <a:gd name="T9" fmla="*/ 7 h 53"/>
                  <a:gd name="T10" fmla="*/ 0 w 22"/>
                  <a:gd name="T11" fmla="*/ 53 h 53"/>
                  <a:gd name="T12" fmla="*/ 0 w 22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3">
                    <a:moveTo>
                      <a:pt x="0" y="53"/>
                    </a:moveTo>
                    <a:lnTo>
                      <a:pt x="0" y="5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2" y="7"/>
                    </a:lnTo>
                    <a:lnTo>
                      <a:pt x="0" y="5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6" name="Freeform 1288"/>
              <p:cNvSpPr>
                <a:spLocks/>
              </p:cNvSpPr>
              <p:nvPr/>
            </p:nvSpPr>
            <p:spPr bwMode="auto">
              <a:xfrm>
                <a:off x="3919" y="1075"/>
                <a:ext cx="11" cy="27"/>
              </a:xfrm>
              <a:custGeom>
                <a:avLst/>
                <a:gdLst>
                  <a:gd name="T0" fmla="*/ 0 w 22"/>
                  <a:gd name="T1" fmla="*/ 53 h 53"/>
                  <a:gd name="T2" fmla="*/ 0 w 22"/>
                  <a:gd name="T3" fmla="*/ 53 h 53"/>
                  <a:gd name="T4" fmla="*/ 7 w 22"/>
                  <a:gd name="T5" fmla="*/ 0 h 53"/>
                  <a:gd name="T6" fmla="*/ 7 w 22"/>
                  <a:gd name="T7" fmla="*/ 0 h 53"/>
                  <a:gd name="T8" fmla="*/ 22 w 22"/>
                  <a:gd name="T9" fmla="*/ 7 h 53"/>
                  <a:gd name="T10" fmla="*/ 0 w 22"/>
                  <a:gd name="T11" fmla="*/ 53 h 53"/>
                  <a:gd name="T12" fmla="*/ 0 w 22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3">
                    <a:moveTo>
                      <a:pt x="0" y="53"/>
                    </a:moveTo>
                    <a:lnTo>
                      <a:pt x="0" y="5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2" y="7"/>
                    </a:lnTo>
                    <a:lnTo>
                      <a:pt x="0" y="53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7" name="Freeform 1289"/>
              <p:cNvSpPr>
                <a:spLocks/>
              </p:cNvSpPr>
              <p:nvPr/>
            </p:nvSpPr>
            <p:spPr bwMode="auto">
              <a:xfrm>
                <a:off x="3911" y="1075"/>
                <a:ext cx="11" cy="27"/>
              </a:xfrm>
              <a:custGeom>
                <a:avLst/>
                <a:gdLst>
                  <a:gd name="T0" fmla="*/ 15 w 22"/>
                  <a:gd name="T1" fmla="*/ 53 h 53"/>
                  <a:gd name="T2" fmla="*/ 15 w 22"/>
                  <a:gd name="T3" fmla="*/ 53 h 53"/>
                  <a:gd name="T4" fmla="*/ 0 w 22"/>
                  <a:gd name="T5" fmla="*/ 53 h 53"/>
                  <a:gd name="T6" fmla="*/ 0 w 22"/>
                  <a:gd name="T7" fmla="*/ 53 h 53"/>
                  <a:gd name="T8" fmla="*/ 22 w 22"/>
                  <a:gd name="T9" fmla="*/ 0 h 53"/>
                  <a:gd name="T10" fmla="*/ 15 w 22"/>
                  <a:gd name="T11" fmla="*/ 53 h 53"/>
                  <a:gd name="T12" fmla="*/ 15 w 22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3">
                    <a:moveTo>
                      <a:pt x="15" y="53"/>
                    </a:moveTo>
                    <a:lnTo>
                      <a:pt x="15" y="53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22" y="0"/>
                    </a:lnTo>
                    <a:lnTo>
                      <a:pt x="15" y="53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8" name="Freeform 1290"/>
              <p:cNvSpPr>
                <a:spLocks/>
              </p:cNvSpPr>
              <p:nvPr/>
            </p:nvSpPr>
            <p:spPr bwMode="auto">
              <a:xfrm>
                <a:off x="3911" y="1075"/>
                <a:ext cx="11" cy="27"/>
              </a:xfrm>
              <a:custGeom>
                <a:avLst/>
                <a:gdLst>
                  <a:gd name="T0" fmla="*/ 15 w 22"/>
                  <a:gd name="T1" fmla="*/ 53 h 53"/>
                  <a:gd name="T2" fmla="*/ 15 w 22"/>
                  <a:gd name="T3" fmla="*/ 53 h 53"/>
                  <a:gd name="T4" fmla="*/ 0 w 22"/>
                  <a:gd name="T5" fmla="*/ 53 h 53"/>
                  <a:gd name="T6" fmla="*/ 0 w 22"/>
                  <a:gd name="T7" fmla="*/ 53 h 53"/>
                  <a:gd name="T8" fmla="*/ 22 w 22"/>
                  <a:gd name="T9" fmla="*/ 0 h 53"/>
                  <a:gd name="T10" fmla="*/ 15 w 22"/>
                  <a:gd name="T11" fmla="*/ 53 h 53"/>
                  <a:gd name="T12" fmla="*/ 15 w 22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3">
                    <a:moveTo>
                      <a:pt x="15" y="53"/>
                    </a:moveTo>
                    <a:lnTo>
                      <a:pt x="15" y="53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22" y="0"/>
                    </a:lnTo>
                    <a:lnTo>
                      <a:pt x="15" y="53"/>
                    </a:lnTo>
                    <a:lnTo>
                      <a:pt x="15" y="5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9" name="Freeform 1291"/>
              <p:cNvSpPr>
                <a:spLocks/>
              </p:cNvSpPr>
              <p:nvPr/>
            </p:nvSpPr>
            <p:spPr bwMode="auto">
              <a:xfrm>
                <a:off x="3904" y="1072"/>
                <a:ext cx="7" cy="22"/>
              </a:xfrm>
              <a:custGeom>
                <a:avLst/>
                <a:gdLst>
                  <a:gd name="T0" fmla="*/ 0 w 15"/>
                  <a:gd name="T1" fmla="*/ 44 h 44"/>
                  <a:gd name="T2" fmla="*/ 0 w 15"/>
                  <a:gd name="T3" fmla="*/ 44 h 44"/>
                  <a:gd name="T4" fmla="*/ 15 w 15"/>
                  <a:gd name="T5" fmla="*/ 0 h 44"/>
                  <a:gd name="T6" fmla="*/ 15 w 15"/>
                  <a:gd name="T7" fmla="*/ 0 h 44"/>
                  <a:gd name="T8" fmla="*/ 15 w 15"/>
                  <a:gd name="T9" fmla="*/ 7 h 44"/>
                  <a:gd name="T10" fmla="*/ 0 w 15"/>
                  <a:gd name="T11" fmla="*/ 44 h 44"/>
                  <a:gd name="T12" fmla="*/ 0 w 15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4">
                    <a:moveTo>
                      <a:pt x="0" y="44"/>
                    </a:moveTo>
                    <a:lnTo>
                      <a:pt x="0" y="44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0" name="Freeform 1292"/>
              <p:cNvSpPr>
                <a:spLocks/>
              </p:cNvSpPr>
              <p:nvPr/>
            </p:nvSpPr>
            <p:spPr bwMode="auto">
              <a:xfrm>
                <a:off x="3904" y="1072"/>
                <a:ext cx="7" cy="22"/>
              </a:xfrm>
              <a:custGeom>
                <a:avLst/>
                <a:gdLst>
                  <a:gd name="T0" fmla="*/ 0 w 15"/>
                  <a:gd name="T1" fmla="*/ 44 h 44"/>
                  <a:gd name="T2" fmla="*/ 0 w 15"/>
                  <a:gd name="T3" fmla="*/ 44 h 44"/>
                  <a:gd name="T4" fmla="*/ 15 w 15"/>
                  <a:gd name="T5" fmla="*/ 0 h 44"/>
                  <a:gd name="T6" fmla="*/ 15 w 15"/>
                  <a:gd name="T7" fmla="*/ 0 h 44"/>
                  <a:gd name="T8" fmla="*/ 15 w 15"/>
                  <a:gd name="T9" fmla="*/ 7 h 44"/>
                  <a:gd name="T10" fmla="*/ 0 w 15"/>
                  <a:gd name="T11" fmla="*/ 44 h 44"/>
                  <a:gd name="T12" fmla="*/ 0 w 15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4">
                    <a:moveTo>
                      <a:pt x="0" y="44"/>
                    </a:moveTo>
                    <a:lnTo>
                      <a:pt x="0" y="44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1" name="Freeform 1293"/>
              <p:cNvSpPr>
                <a:spLocks/>
              </p:cNvSpPr>
              <p:nvPr/>
            </p:nvSpPr>
            <p:spPr bwMode="auto">
              <a:xfrm>
                <a:off x="3900" y="1072"/>
                <a:ext cx="11" cy="22"/>
              </a:xfrm>
              <a:custGeom>
                <a:avLst/>
                <a:gdLst>
                  <a:gd name="T0" fmla="*/ 7 w 22"/>
                  <a:gd name="T1" fmla="*/ 44 h 44"/>
                  <a:gd name="T2" fmla="*/ 7 w 22"/>
                  <a:gd name="T3" fmla="*/ 44 h 44"/>
                  <a:gd name="T4" fmla="*/ 0 w 22"/>
                  <a:gd name="T5" fmla="*/ 44 h 44"/>
                  <a:gd name="T6" fmla="*/ 0 w 22"/>
                  <a:gd name="T7" fmla="*/ 44 h 44"/>
                  <a:gd name="T8" fmla="*/ 22 w 22"/>
                  <a:gd name="T9" fmla="*/ 0 h 44"/>
                  <a:gd name="T10" fmla="*/ 7 w 22"/>
                  <a:gd name="T11" fmla="*/ 44 h 44"/>
                  <a:gd name="T12" fmla="*/ 7 w 22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4">
                    <a:moveTo>
                      <a:pt x="7" y="44"/>
                    </a:moveTo>
                    <a:lnTo>
                      <a:pt x="7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2" y="0"/>
                    </a:lnTo>
                    <a:lnTo>
                      <a:pt x="7" y="44"/>
                    </a:lnTo>
                    <a:lnTo>
                      <a:pt x="7" y="44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2" name="Freeform 1294"/>
              <p:cNvSpPr>
                <a:spLocks/>
              </p:cNvSpPr>
              <p:nvPr/>
            </p:nvSpPr>
            <p:spPr bwMode="auto">
              <a:xfrm>
                <a:off x="3900" y="1072"/>
                <a:ext cx="11" cy="22"/>
              </a:xfrm>
              <a:custGeom>
                <a:avLst/>
                <a:gdLst>
                  <a:gd name="T0" fmla="*/ 7 w 22"/>
                  <a:gd name="T1" fmla="*/ 44 h 44"/>
                  <a:gd name="T2" fmla="*/ 7 w 22"/>
                  <a:gd name="T3" fmla="*/ 44 h 44"/>
                  <a:gd name="T4" fmla="*/ 0 w 22"/>
                  <a:gd name="T5" fmla="*/ 44 h 44"/>
                  <a:gd name="T6" fmla="*/ 0 w 22"/>
                  <a:gd name="T7" fmla="*/ 44 h 44"/>
                  <a:gd name="T8" fmla="*/ 22 w 22"/>
                  <a:gd name="T9" fmla="*/ 0 h 44"/>
                  <a:gd name="T10" fmla="*/ 7 w 22"/>
                  <a:gd name="T11" fmla="*/ 44 h 44"/>
                  <a:gd name="T12" fmla="*/ 7 w 22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4">
                    <a:moveTo>
                      <a:pt x="7" y="44"/>
                    </a:moveTo>
                    <a:lnTo>
                      <a:pt x="7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2" y="0"/>
                    </a:lnTo>
                    <a:lnTo>
                      <a:pt x="7" y="44"/>
                    </a:lnTo>
                    <a:lnTo>
                      <a:pt x="7" y="4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3" name="Freeform 1295"/>
              <p:cNvSpPr>
                <a:spLocks/>
              </p:cNvSpPr>
              <p:nvPr/>
            </p:nvSpPr>
            <p:spPr bwMode="auto">
              <a:xfrm>
                <a:off x="3904" y="1072"/>
                <a:ext cx="7" cy="22"/>
              </a:xfrm>
              <a:custGeom>
                <a:avLst/>
                <a:gdLst>
                  <a:gd name="T0" fmla="*/ 0 w 15"/>
                  <a:gd name="T1" fmla="*/ 44 h 44"/>
                  <a:gd name="T2" fmla="*/ 0 w 15"/>
                  <a:gd name="T3" fmla="*/ 44 h 44"/>
                  <a:gd name="T4" fmla="*/ 15 w 15"/>
                  <a:gd name="T5" fmla="*/ 0 h 44"/>
                  <a:gd name="T6" fmla="*/ 15 w 15"/>
                  <a:gd name="T7" fmla="*/ 0 h 44"/>
                  <a:gd name="T8" fmla="*/ 15 w 15"/>
                  <a:gd name="T9" fmla="*/ 7 h 44"/>
                  <a:gd name="T10" fmla="*/ 0 w 15"/>
                  <a:gd name="T11" fmla="*/ 44 h 44"/>
                  <a:gd name="T12" fmla="*/ 0 w 15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4">
                    <a:moveTo>
                      <a:pt x="0" y="44"/>
                    </a:moveTo>
                    <a:lnTo>
                      <a:pt x="0" y="44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4" name="Freeform 1296"/>
              <p:cNvSpPr>
                <a:spLocks/>
              </p:cNvSpPr>
              <p:nvPr/>
            </p:nvSpPr>
            <p:spPr bwMode="auto">
              <a:xfrm>
                <a:off x="3904" y="1072"/>
                <a:ext cx="7" cy="22"/>
              </a:xfrm>
              <a:custGeom>
                <a:avLst/>
                <a:gdLst>
                  <a:gd name="T0" fmla="*/ 0 w 15"/>
                  <a:gd name="T1" fmla="*/ 44 h 44"/>
                  <a:gd name="T2" fmla="*/ 0 w 15"/>
                  <a:gd name="T3" fmla="*/ 44 h 44"/>
                  <a:gd name="T4" fmla="*/ 15 w 15"/>
                  <a:gd name="T5" fmla="*/ 0 h 44"/>
                  <a:gd name="T6" fmla="*/ 15 w 15"/>
                  <a:gd name="T7" fmla="*/ 0 h 44"/>
                  <a:gd name="T8" fmla="*/ 15 w 15"/>
                  <a:gd name="T9" fmla="*/ 7 h 44"/>
                  <a:gd name="T10" fmla="*/ 0 w 15"/>
                  <a:gd name="T11" fmla="*/ 44 h 44"/>
                  <a:gd name="T12" fmla="*/ 0 w 15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4">
                    <a:moveTo>
                      <a:pt x="0" y="44"/>
                    </a:moveTo>
                    <a:lnTo>
                      <a:pt x="0" y="44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5" name="Freeform 1297"/>
              <p:cNvSpPr>
                <a:spLocks/>
              </p:cNvSpPr>
              <p:nvPr/>
            </p:nvSpPr>
            <p:spPr bwMode="auto">
              <a:xfrm>
                <a:off x="3900" y="1072"/>
                <a:ext cx="11" cy="22"/>
              </a:xfrm>
              <a:custGeom>
                <a:avLst/>
                <a:gdLst>
                  <a:gd name="T0" fmla="*/ 7 w 22"/>
                  <a:gd name="T1" fmla="*/ 44 h 44"/>
                  <a:gd name="T2" fmla="*/ 7 w 22"/>
                  <a:gd name="T3" fmla="*/ 44 h 44"/>
                  <a:gd name="T4" fmla="*/ 0 w 22"/>
                  <a:gd name="T5" fmla="*/ 44 h 44"/>
                  <a:gd name="T6" fmla="*/ 0 w 22"/>
                  <a:gd name="T7" fmla="*/ 44 h 44"/>
                  <a:gd name="T8" fmla="*/ 22 w 22"/>
                  <a:gd name="T9" fmla="*/ 0 h 44"/>
                  <a:gd name="T10" fmla="*/ 7 w 22"/>
                  <a:gd name="T11" fmla="*/ 44 h 44"/>
                  <a:gd name="T12" fmla="*/ 7 w 22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4">
                    <a:moveTo>
                      <a:pt x="7" y="44"/>
                    </a:moveTo>
                    <a:lnTo>
                      <a:pt x="7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2" y="0"/>
                    </a:lnTo>
                    <a:lnTo>
                      <a:pt x="7" y="44"/>
                    </a:lnTo>
                    <a:lnTo>
                      <a:pt x="7" y="44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6" name="Freeform 1298"/>
              <p:cNvSpPr>
                <a:spLocks/>
              </p:cNvSpPr>
              <p:nvPr/>
            </p:nvSpPr>
            <p:spPr bwMode="auto">
              <a:xfrm>
                <a:off x="3900" y="1072"/>
                <a:ext cx="11" cy="22"/>
              </a:xfrm>
              <a:custGeom>
                <a:avLst/>
                <a:gdLst>
                  <a:gd name="T0" fmla="*/ 7 w 22"/>
                  <a:gd name="T1" fmla="*/ 44 h 44"/>
                  <a:gd name="T2" fmla="*/ 7 w 22"/>
                  <a:gd name="T3" fmla="*/ 44 h 44"/>
                  <a:gd name="T4" fmla="*/ 0 w 22"/>
                  <a:gd name="T5" fmla="*/ 44 h 44"/>
                  <a:gd name="T6" fmla="*/ 0 w 22"/>
                  <a:gd name="T7" fmla="*/ 44 h 44"/>
                  <a:gd name="T8" fmla="*/ 22 w 22"/>
                  <a:gd name="T9" fmla="*/ 0 h 44"/>
                  <a:gd name="T10" fmla="*/ 7 w 22"/>
                  <a:gd name="T11" fmla="*/ 44 h 44"/>
                  <a:gd name="T12" fmla="*/ 7 w 22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4">
                    <a:moveTo>
                      <a:pt x="7" y="44"/>
                    </a:moveTo>
                    <a:lnTo>
                      <a:pt x="7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2" y="0"/>
                    </a:lnTo>
                    <a:lnTo>
                      <a:pt x="7" y="44"/>
                    </a:lnTo>
                    <a:lnTo>
                      <a:pt x="7" y="4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7" name="Freeform 1299"/>
              <p:cNvSpPr>
                <a:spLocks/>
              </p:cNvSpPr>
              <p:nvPr/>
            </p:nvSpPr>
            <p:spPr bwMode="auto">
              <a:xfrm>
                <a:off x="3886" y="1060"/>
                <a:ext cx="18" cy="34"/>
              </a:xfrm>
              <a:custGeom>
                <a:avLst/>
                <a:gdLst>
                  <a:gd name="T0" fmla="*/ 14 w 36"/>
                  <a:gd name="T1" fmla="*/ 67 h 67"/>
                  <a:gd name="T2" fmla="*/ 14 w 36"/>
                  <a:gd name="T3" fmla="*/ 67 h 67"/>
                  <a:gd name="T4" fmla="*/ 0 w 36"/>
                  <a:gd name="T5" fmla="*/ 0 h 67"/>
                  <a:gd name="T6" fmla="*/ 0 w 36"/>
                  <a:gd name="T7" fmla="*/ 0 h 67"/>
                  <a:gd name="T8" fmla="*/ 36 w 36"/>
                  <a:gd name="T9" fmla="*/ 15 h 67"/>
                  <a:gd name="T10" fmla="*/ 14 w 36"/>
                  <a:gd name="T11" fmla="*/ 67 h 67"/>
                  <a:gd name="T12" fmla="*/ 14 w 36"/>
                  <a:gd name="T1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7">
                    <a:moveTo>
                      <a:pt x="14" y="67"/>
                    </a:moveTo>
                    <a:lnTo>
                      <a:pt x="14" y="6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" y="15"/>
                    </a:lnTo>
                    <a:lnTo>
                      <a:pt x="14" y="67"/>
                    </a:lnTo>
                    <a:lnTo>
                      <a:pt x="14" y="67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8" name="Freeform 1300"/>
              <p:cNvSpPr>
                <a:spLocks/>
              </p:cNvSpPr>
              <p:nvPr/>
            </p:nvSpPr>
            <p:spPr bwMode="auto">
              <a:xfrm>
                <a:off x="3886" y="1060"/>
                <a:ext cx="18" cy="34"/>
              </a:xfrm>
              <a:custGeom>
                <a:avLst/>
                <a:gdLst>
                  <a:gd name="T0" fmla="*/ 14 w 36"/>
                  <a:gd name="T1" fmla="*/ 67 h 67"/>
                  <a:gd name="T2" fmla="*/ 14 w 36"/>
                  <a:gd name="T3" fmla="*/ 67 h 67"/>
                  <a:gd name="T4" fmla="*/ 0 w 36"/>
                  <a:gd name="T5" fmla="*/ 0 h 67"/>
                  <a:gd name="T6" fmla="*/ 0 w 36"/>
                  <a:gd name="T7" fmla="*/ 0 h 67"/>
                  <a:gd name="T8" fmla="*/ 36 w 36"/>
                  <a:gd name="T9" fmla="*/ 15 h 67"/>
                  <a:gd name="T10" fmla="*/ 14 w 36"/>
                  <a:gd name="T11" fmla="*/ 67 h 67"/>
                  <a:gd name="T12" fmla="*/ 14 w 36"/>
                  <a:gd name="T1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7">
                    <a:moveTo>
                      <a:pt x="14" y="67"/>
                    </a:moveTo>
                    <a:lnTo>
                      <a:pt x="14" y="6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" y="15"/>
                    </a:lnTo>
                    <a:lnTo>
                      <a:pt x="14" y="67"/>
                    </a:lnTo>
                    <a:lnTo>
                      <a:pt x="14" y="6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9" name="Freeform 1301"/>
              <p:cNvSpPr>
                <a:spLocks/>
              </p:cNvSpPr>
              <p:nvPr/>
            </p:nvSpPr>
            <p:spPr bwMode="auto">
              <a:xfrm>
                <a:off x="3874" y="1060"/>
                <a:ext cx="19" cy="34"/>
              </a:xfrm>
              <a:custGeom>
                <a:avLst/>
                <a:gdLst>
                  <a:gd name="T0" fmla="*/ 36 w 36"/>
                  <a:gd name="T1" fmla="*/ 67 h 67"/>
                  <a:gd name="T2" fmla="*/ 36 w 36"/>
                  <a:gd name="T3" fmla="*/ 67 h 67"/>
                  <a:gd name="T4" fmla="*/ 0 w 36"/>
                  <a:gd name="T5" fmla="*/ 52 h 67"/>
                  <a:gd name="T6" fmla="*/ 0 w 36"/>
                  <a:gd name="T7" fmla="*/ 52 h 67"/>
                  <a:gd name="T8" fmla="*/ 22 w 36"/>
                  <a:gd name="T9" fmla="*/ 0 h 67"/>
                  <a:gd name="T10" fmla="*/ 36 w 36"/>
                  <a:gd name="T11" fmla="*/ 67 h 67"/>
                  <a:gd name="T12" fmla="*/ 36 w 36"/>
                  <a:gd name="T1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7">
                    <a:moveTo>
                      <a:pt x="36" y="67"/>
                    </a:moveTo>
                    <a:lnTo>
                      <a:pt x="36" y="67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22" y="0"/>
                    </a:lnTo>
                    <a:lnTo>
                      <a:pt x="36" y="67"/>
                    </a:lnTo>
                    <a:lnTo>
                      <a:pt x="36" y="67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0" name="Freeform 1302"/>
              <p:cNvSpPr>
                <a:spLocks/>
              </p:cNvSpPr>
              <p:nvPr/>
            </p:nvSpPr>
            <p:spPr bwMode="auto">
              <a:xfrm>
                <a:off x="3874" y="1060"/>
                <a:ext cx="19" cy="34"/>
              </a:xfrm>
              <a:custGeom>
                <a:avLst/>
                <a:gdLst>
                  <a:gd name="T0" fmla="*/ 36 w 36"/>
                  <a:gd name="T1" fmla="*/ 67 h 67"/>
                  <a:gd name="T2" fmla="*/ 36 w 36"/>
                  <a:gd name="T3" fmla="*/ 67 h 67"/>
                  <a:gd name="T4" fmla="*/ 0 w 36"/>
                  <a:gd name="T5" fmla="*/ 52 h 67"/>
                  <a:gd name="T6" fmla="*/ 0 w 36"/>
                  <a:gd name="T7" fmla="*/ 52 h 67"/>
                  <a:gd name="T8" fmla="*/ 22 w 36"/>
                  <a:gd name="T9" fmla="*/ 0 h 67"/>
                  <a:gd name="T10" fmla="*/ 36 w 36"/>
                  <a:gd name="T11" fmla="*/ 67 h 67"/>
                  <a:gd name="T12" fmla="*/ 36 w 36"/>
                  <a:gd name="T1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7">
                    <a:moveTo>
                      <a:pt x="36" y="67"/>
                    </a:moveTo>
                    <a:lnTo>
                      <a:pt x="36" y="67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22" y="0"/>
                    </a:lnTo>
                    <a:lnTo>
                      <a:pt x="36" y="67"/>
                    </a:lnTo>
                    <a:lnTo>
                      <a:pt x="36" y="6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1" name="Freeform 1303"/>
              <p:cNvSpPr>
                <a:spLocks/>
              </p:cNvSpPr>
              <p:nvPr/>
            </p:nvSpPr>
            <p:spPr bwMode="auto">
              <a:xfrm>
                <a:off x="3863" y="1056"/>
                <a:ext cx="7" cy="23"/>
              </a:xfrm>
              <a:custGeom>
                <a:avLst/>
                <a:gdLst>
                  <a:gd name="T0" fmla="*/ 0 w 14"/>
                  <a:gd name="T1" fmla="*/ 44 h 44"/>
                  <a:gd name="T2" fmla="*/ 0 w 14"/>
                  <a:gd name="T3" fmla="*/ 44 h 44"/>
                  <a:gd name="T4" fmla="*/ 14 w 14"/>
                  <a:gd name="T5" fmla="*/ 0 h 44"/>
                  <a:gd name="T6" fmla="*/ 14 w 14"/>
                  <a:gd name="T7" fmla="*/ 0 h 44"/>
                  <a:gd name="T8" fmla="*/ 14 w 14"/>
                  <a:gd name="T9" fmla="*/ 0 h 44"/>
                  <a:gd name="T10" fmla="*/ 0 w 14"/>
                  <a:gd name="T11" fmla="*/ 44 h 44"/>
                  <a:gd name="T12" fmla="*/ 0 w 14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4">
                    <a:moveTo>
                      <a:pt x="0" y="44"/>
                    </a:moveTo>
                    <a:lnTo>
                      <a:pt x="0" y="4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2" name="Freeform 1304"/>
              <p:cNvSpPr>
                <a:spLocks/>
              </p:cNvSpPr>
              <p:nvPr/>
            </p:nvSpPr>
            <p:spPr bwMode="auto">
              <a:xfrm>
                <a:off x="3863" y="1056"/>
                <a:ext cx="7" cy="23"/>
              </a:xfrm>
              <a:custGeom>
                <a:avLst/>
                <a:gdLst>
                  <a:gd name="T0" fmla="*/ 0 w 14"/>
                  <a:gd name="T1" fmla="*/ 44 h 44"/>
                  <a:gd name="T2" fmla="*/ 0 w 14"/>
                  <a:gd name="T3" fmla="*/ 44 h 44"/>
                  <a:gd name="T4" fmla="*/ 14 w 14"/>
                  <a:gd name="T5" fmla="*/ 0 h 44"/>
                  <a:gd name="T6" fmla="*/ 14 w 14"/>
                  <a:gd name="T7" fmla="*/ 0 h 44"/>
                  <a:gd name="T8" fmla="*/ 14 w 14"/>
                  <a:gd name="T9" fmla="*/ 0 h 44"/>
                  <a:gd name="T10" fmla="*/ 0 w 14"/>
                  <a:gd name="T11" fmla="*/ 44 h 44"/>
                  <a:gd name="T12" fmla="*/ 0 w 14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4">
                    <a:moveTo>
                      <a:pt x="0" y="44"/>
                    </a:moveTo>
                    <a:lnTo>
                      <a:pt x="0" y="4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3" name="Freeform 1305"/>
              <p:cNvSpPr>
                <a:spLocks/>
              </p:cNvSpPr>
              <p:nvPr/>
            </p:nvSpPr>
            <p:spPr bwMode="auto">
              <a:xfrm>
                <a:off x="3860" y="1056"/>
                <a:ext cx="10" cy="23"/>
              </a:xfrm>
              <a:custGeom>
                <a:avLst/>
                <a:gdLst>
                  <a:gd name="T0" fmla="*/ 7 w 21"/>
                  <a:gd name="T1" fmla="*/ 44 h 44"/>
                  <a:gd name="T2" fmla="*/ 7 w 21"/>
                  <a:gd name="T3" fmla="*/ 44 h 44"/>
                  <a:gd name="T4" fmla="*/ 0 w 21"/>
                  <a:gd name="T5" fmla="*/ 37 h 44"/>
                  <a:gd name="T6" fmla="*/ 0 w 21"/>
                  <a:gd name="T7" fmla="*/ 37 h 44"/>
                  <a:gd name="T8" fmla="*/ 21 w 21"/>
                  <a:gd name="T9" fmla="*/ 0 h 44"/>
                  <a:gd name="T10" fmla="*/ 7 w 21"/>
                  <a:gd name="T11" fmla="*/ 44 h 44"/>
                  <a:gd name="T12" fmla="*/ 7 w 2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44">
                    <a:moveTo>
                      <a:pt x="7" y="44"/>
                    </a:moveTo>
                    <a:lnTo>
                      <a:pt x="7" y="4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1" y="0"/>
                    </a:lnTo>
                    <a:lnTo>
                      <a:pt x="7" y="44"/>
                    </a:lnTo>
                    <a:lnTo>
                      <a:pt x="7" y="44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4" name="Freeform 1306"/>
              <p:cNvSpPr>
                <a:spLocks/>
              </p:cNvSpPr>
              <p:nvPr/>
            </p:nvSpPr>
            <p:spPr bwMode="auto">
              <a:xfrm>
                <a:off x="3860" y="1056"/>
                <a:ext cx="10" cy="23"/>
              </a:xfrm>
              <a:custGeom>
                <a:avLst/>
                <a:gdLst>
                  <a:gd name="T0" fmla="*/ 7 w 21"/>
                  <a:gd name="T1" fmla="*/ 44 h 44"/>
                  <a:gd name="T2" fmla="*/ 7 w 21"/>
                  <a:gd name="T3" fmla="*/ 44 h 44"/>
                  <a:gd name="T4" fmla="*/ 0 w 21"/>
                  <a:gd name="T5" fmla="*/ 37 h 44"/>
                  <a:gd name="T6" fmla="*/ 0 w 21"/>
                  <a:gd name="T7" fmla="*/ 37 h 44"/>
                  <a:gd name="T8" fmla="*/ 21 w 21"/>
                  <a:gd name="T9" fmla="*/ 0 h 44"/>
                  <a:gd name="T10" fmla="*/ 7 w 21"/>
                  <a:gd name="T11" fmla="*/ 44 h 44"/>
                  <a:gd name="T12" fmla="*/ 7 w 2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44">
                    <a:moveTo>
                      <a:pt x="7" y="44"/>
                    </a:moveTo>
                    <a:lnTo>
                      <a:pt x="7" y="4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1" y="0"/>
                    </a:lnTo>
                    <a:lnTo>
                      <a:pt x="7" y="44"/>
                    </a:lnTo>
                    <a:lnTo>
                      <a:pt x="7" y="4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5" name="Freeform 1307"/>
              <p:cNvSpPr>
                <a:spLocks/>
              </p:cNvSpPr>
              <p:nvPr/>
            </p:nvSpPr>
            <p:spPr bwMode="auto">
              <a:xfrm>
                <a:off x="3863" y="1056"/>
                <a:ext cx="7" cy="23"/>
              </a:xfrm>
              <a:custGeom>
                <a:avLst/>
                <a:gdLst>
                  <a:gd name="T0" fmla="*/ 0 w 14"/>
                  <a:gd name="T1" fmla="*/ 44 h 44"/>
                  <a:gd name="T2" fmla="*/ 0 w 14"/>
                  <a:gd name="T3" fmla="*/ 44 h 44"/>
                  <a:gd name="T4" fmla="*/ 14 w 14"/>
                  <a:gd name="T5" fmla="*/ 0 h 44"/>
                  <a:gd name="T6" fmla="*/ 14 w 14"/>
                  <a:gd name="T7" fmla="*/ 0 h 44"/>
                  <a:gd name="T8" fmla="*/ 14 w 14"/>
                  <a:gd name="T9" fmla="*/ 0 h 44"/>
                  <a:gd name="T10" fmla="*/ 0 w 14"/>
                  <a:gd name="T11" fmla="*/ 44 h 44"/>
                  <a:gd name="T12" fmla="*/ 0 w 14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4">
                    <a:moveTo>
                      <a:pt x="0" y="44"/>
                    </a:moveTo>
                    <a:lnTo>
                      <a:pt x="0" y="4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6" name="Freeform 1308"/>
              <p:cNvSpPr>
                <a:spLocks/>
              </p:cNvSpPr>
              <p:nvPr/>
            </p:nvSpPr>
            <p:spPr bwMode="auto">
              <a:xfrm>
                <a:off x="3863" y="1056"/>
                <a:ext cx="7" cy="23"/>
              </a:xfrm>
              <a:custGeom>
                <a:avLst/>
                <a:gdLst>
                  <a:gd name="T0" fmla="*/ 0 w 14"/>
                  <a:gd name="T1" fmla="*/ 44 h 44"/>
                  <a:gd name="T2" fmla="*/ 0 w 14"/>
                  <a:gd name="T3" fmla="*/ 44 h 44"/>
                  <a:gd name="T4" fmla="*/ 14 w 14"/>
                  <a:gd name="T5" fmla="*/ 0 h 44"/>
                  <a:gd name="T6" fmla="*/ 14 w 14"/>
                  <a:gd name="T7" fmla="*/ 0 h 44"/>
                  <a:gd name="T8" fmla="*/ 14 w 14"/>
                  <a:gd name="T9" fmla="*/ 0 h 44"/>
                  <a:gd name="T10" fmla="*/ 0 w 14"/>
                  <a:gd name="T11" fmla="*/ 44 h 44"/>
                  <a:gd name="T12" fmla="*/ 0 w 14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4">
                    <a:moveTo>
                      <a:pt x="0" y="44"/>
                    </a:moveTo>
                    <a:lnTo>
                      <a:pt x="0" y="4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7" name="Freeform 1309"/>
              <p:cNvSpPr>
                <a:spLocks/>
              </p:cNvSpPr>
              <p:nvPr/>
            </p:nvSpPr>
            <p:spPr bwMode="auto">
              <a:xfrm>
                <a:off x="3860" y="1056"/>
                <a:ext cx="10" cy="23"/>
              </a:xfrm>
              <a:custGeom>
                <a:avLst/>
                <a:gdLst>
                  <a:gd name="T0" fmla="*/ 7 w 21"/>
                  <a:gd name="T1" fmla="*/ 44 h 44"/>
                  <a:gd name="T2" fmla="*/ 7 w 21"/>
                  <a:gd name="T3" fmla="*/ 44 h 44"/>
                  <a:gd name="T4" fmla="*/ 0 w 21"/>
                  <a:gd name="T5" fmla="*/ 37 h 44"/>
                  <a:gd name="T6" fmla="*/ 0 w 21"/>
                  <a:gd name="T7" fmla="*/ 37 h 44"/>
                  <a:gd name="T8" fmla="*/ 21 w 21"/>
                  <a:gd name="T9" fmla="*/ 0 h 44"/>
                  <a:gd name="T10" fmla="*/ 7 w 21"/>
                  <a:gd name="T11" fmla="*/ 44 h 44"/>
                  <a:gd name="T12" fmla="*/ 7 w 2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44">
                    <a:moveTo>
                      <a:pt x="7" y="44"/>
                    </a:moveTo>
                    <a:lnTo>
                      <a:pt x="7" y="4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1" y="0"/>
                    </a:lnTo>
                    <a:lnTo>
                      <a:pt x="7" y="44"/>
                    </a:lnTo>
                    <a:lnTo>
                      <a:pt x="7" y="44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8" name="Freeform 1310"/>
              <p:cNvSpPr>
                <a:spLocks/>
              </p:cNvSpPr>
              <p:nvPr/>
            </p:nvSpPr>
            <p:spPr bwMode="auto">
              <a:xfrm>
                <a:off x="3860" y="1056"/>
                <a:ext cx="10" cy="23"/>
              </a:xfrm>
              <a:custGeom>
                <a:avLst/>
                <a:gdLst>
                  <a:gd name="T0" fmla="*/ 7 w 21"/>
                  <a:gd name="T1" fmla="*/ 44 h 44"/>
                  <a:gd name="T2" fmla="*/ 7 w 21"/>
                  <a:gd name="T3" fmla="*/ 44 h 44"/>
                  <a:gd name="T4" fmla="*/ 0 w 21"/>
                  <a:gd name="T5" fmla="*/ 37 h 44"/>
                  <a:gd name="T6" fmla="*/ 0 w 21"/>
                  <a:gd name="T7" fmla="*/ 37 h 44"/>
                  <a:gd name="T8" fmla="*/ 21 w 21"/>
                  <a:gd name="T9" fmla="*/ 0 h 44"/>
                  <a:gd name="T10" fmla="*/ 7 w 21"/>
                  <a:gd name="T11" fmla="*/ 44 h 44"/>
                  <a:gd name="T12" fmla="*/ 7 w 21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44">
                    <a:moveTo>
                      <a:pt x="7" y="44"/>
                    </a:moveTo>
                    <a:lnTo>
                      <a:pt x="7" y="4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1" y="0"/>
                    </a:lnTo>
                    <a:lnTo>
                      <a:pt x="7" y="44"/>
                    </a:lnTo>
                    <a:lnTo>
                      <a:pt x="7" y="4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9" name="Freeform 1311"/>
              <p:cNvSpPr>
                <a:spLocks/>
              </p:cNvSpPr>
              <p:nvPr/>
            </p:nvSpPr>
            <p:spPr bwMode="auto">
              <a:xfrm>
                <a:off x="3822" y="1030"/>
                <a:ext cx="45" cy="64"/>
              </a:xfrm>
              <a:custGeom>
                <a:avLst/>
                <a:gdLst>
                  <a:gd name="T0" fmla="*/ 88 w 88"/>
                  <a:gd name="T1" fmla="*/ 0 h 127"/>
                  <a:gd name="T2" fmla="*/ 88 w 88"/>
                  <a:gd name="T3" fmla="*/ 0 h 127"/>
                  <a:gd name="T4" fmla="*/ 0 w 88"/>
                  <a:gd name="T5" fmla="*/ 112 h 127"/>
                  <a:gd name="T6" fmla="*/ 0 w 88"/>
                  <a:gd name="T7" fmla="*/ 112 h 127"/>
                  <a:gd name="T8" fmla="*/ 44 w 88"/>
                  <a:gd name="T9" fmla="*/ 127 h 127"/>
                  <a:gd name="T10" fmla="*/ 88 w 88"/>
                  <a:gd name="T11" fmla="*/ 0 h 127"/>
                  <a:gd name="T12" fmla="*/ 88 w 88"/>
                  <a:gd name="T13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27">
                    <a:moveTo>
                      <a:pt x="88" y="0"/>
                    </a:moveTo>
                    <a:lnTo>
                      <a:pt x="88" y="0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44" y="127"/>
                    </a:lnTo>
                    <a:lnTo>
                      <a:pt x="88" y="0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0" name="Freeform 1312"/>
              <p:cNvSpPr>
                <a:spLocks/>
              </p:cNvSpPr>
              <p:nvPr/>
            </p:nvSpPr>
            <p:spPr bwMode="auto">
              <a:xfrm>
                <a:off x="3822" y="1030"/>
                <a:ext cx="45" cy="64"/>
              </a:xfrm>
              <a:custGeom>
                <a:avLst/>
                <a:gdLst>
                  <a:gd name="T0" fmla="*/ 88 w 88"/>
                  <a:gd name="T1" fmla="*/ 0 h 127"/>
                  <a:gd name="T2" fmla="*/ 88 w 88"/>
                  <a:gd name="T3" fmla="*/ 0 h 127"/>
                  <a:gd name="T4" fmla="*/ 0 w 88"/>
                  <a:gd name="T5" fmla="*/ 112 h 127"/>
                  <a:gd name="T6" fmla="*/ 0 w 88"/>
                  <a:gd name="T7" fmla="*/ 112 h 127"/>
                  <a:gd name="T8" fmla="*/ 44 w 88"/>
                  <a:gd name="T9" fmla="*/ 127 h 127"/>
                  <a:gd name="T10" fmla="*/ 88 w 88"/>
                  <a:gd name="T11" fmla="*/ 0 h 127"/>
                  <a:gd name="T12" fmla="*/ 88 w 88"/>
                  <a:gd name="T13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27">
                    <a:moveTo>
                      <a:pt x="88" y="0"/>
                    </a:moveTo>
                    <a:lnTo>
                      <a:pt x="88" y="0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44" y="127"/>
                    </a:lnTo>
                    <a:lnTo>
                      <a:pt x="88" y="0"/>
                    </a:lnTo>
                    <a:lnTo>
                      <a:pt x="88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1" name="Freeform 1313"/>
              <p:cNvSpPr>
                <a:spLocks/>
              </p:cNvSpPr>
              <p:nvPr/>
            </p:nvSpPr>
            <p:spPr bwMode="auto">
              <a:xfrm>
                <a:off x="3822" y="1023"/>
                <a:ext cx="45" cy="63"/>
              </a:xfrm>
              <a:custGeom>
                <a:avLst/>
                <a:gdLst>
                  <a:gd name="T0" fmla="*/ 88 w 88"/>
                  <a:gd name="T1" fmla="*/ 14 h 126"/>
                  <a:gd name="T2" fmla="*/ 88 w 88"/>
                  <a:gd name="T3" fmla="*/ 14 h 126"/>
                  <a:gd name="T4" fmla="*/ 44 w 88"/>
                  <a:gd name="T5" fmla="*/ 0 h 126"/>
                  <a:gd name="T6" fmla="*/ 44 w 88"/>
                  <a:gd name="T7" fmla="*/ 0 h 126"/>
                  <a:gd name="T8" fmla="*/ 0 w 88"/>
                  <a:gd name="T9" fmla="*/ 126 h 126"/>
                  <a:gd name="T10" fmla="*/ 88 w 88"/>
                  <a:gd name="T11" fmla="*/ 14 h 126"/>
                  <a:gd name="T12" fmla="*/ 88 w 88"/>
                  <a:gd name="T13" fmla="*/ 1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26">
                    <a:moveTo>
                      <a:pt x="88" y="14"/>
                    </a:moveTo>
                    <a:lnTo>
                      <a:pt x="88" y="1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126"/>
                    </a:lnTo>
                    <a:lnTo>
                      <a:pt x="88" y="14"/>
                    </a:lnTo>
                    <a:lnTo>
                      <a:pt x="88" y="14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2" name="Freeform 1314"/>
              <p:cNvSpPr>
                <a:spLocks/>
              </p:cNvSpPr>
              <p:nvPr/>
            </p:nvSpPr>
            <p:spPr bwMode="auto">
              <a:xfrm>
                <a:off x="3822" y="1023"/>
                <a:ext cx="45" cy="63"/>
              </a:xfrm>
              <a:custGeom>
                <a:avLst/>
                <a:gdLst>
                  <a:gd name="T0" fmla="*/ 88 w 88"/>
                  <a:gd name="T1" fmla="*/ 14 h 126"/>
                  <a:gd name="T2" fmla="*/ 88 w 88"/>
                  <a:gd name="T3" fmla="*/ 14 h 126"/>
                  <a:gd name="T4" fmla="*/ 44 w 88"/>
                  <a:gd name="T5" fmla="*/ 0 h 126"/>
                  <a:gd name="T6" fmla="*/ 44 w 88"/>
                  <a:gd name="T7" fmla="*/ 0 h 126"/>
                  <a:gd name="T8" fmla="*/ 0 w 88"/>
                  <a:gd name="T9" fmla="*/ 126 h 126"/>
                  <a:gd name="T10" fmla="*/ 88 w 88"/>
                  <a:gd name="T11" fmla="*/ 14 h 126"/>
                  <a:gd name="T12" fmla="*/ 88 w 88"/>
                  <a:gd name="T13" fmla="*/ 1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26">
                    <a:moveTo>
                      <a:pt x="88" y="14"/>
                    </a:moveTo>
                    <a:lnTo>
                      <a:pt x="88" y="1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126"/>
                    </a:lnTo>
                    <a:lnTo>
                      <a:pt x="88" y="14"/>
                    </a:lnTo>
                    <a:lnTo>
                      <a:pt x="88" y="1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3" name="Freeform 1315"/>
              <p:cNvSpPr>
                <a:spLocks/>
              </p:cNvSpPr>
              <p:nvPr/>
            </p:nvSpPr>
            <p:spPr bwMode="auto">
              <a:xfrm>
                <a:off x="3801" y="1023"/>
                <a:ext cx="44" cy="63"/>
              </a:xfrm>
              <a:custGeom>
                <a:avLst/>
                <a:gdLst>
                  <a:gd name="T0" fmla="*/ 87 w 87"/>
                  <a:gd name="T1" fmla="*/ 0 h 126"/>
                  <a:gd name="T2" fmla="*/ 87 w 87"/>
                  <a:gd name="T3" fmla="*/ 0 h 126"/>
                  <a:gd name="T4" fmla="*/ 0 w 87"/>
                  <a:gd name="T5" fmla="*/ 119 h 126"/>
                  <a:gd name="T6" fmla="*/ 0 w 87"/>
                  <a:gd name="T7" fmla="*/ 119 h 126"/>
                  <a:gd name="T8" fmla="*/ 43 w 87"/>
                  <a:gd name="T9" fmla="*/ 126 h 126"/>
                  <a:gd name="T10" fmla="*/ 87 w 87"/>
                  <a:gd name="T11" fmla="*/ 0 h 126"/>
                  <a:gd name="T12" fmla="*/ 87 w 87"/>
                  <a:gd name="T1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126">
                    <a:moveTo>
                      <a:pt x="87" y="0"/>
                    </a:moveTo>
                    <a:lnTo>
                      <a:pt x="87" y="0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43" y="126"/>
                    </a:lnTo>
                    <a:lnTo>
                      <a:pt x="87" y="0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4" name="Freeform 1316"/>
              <p:cNvSpPr>
                <a:spLocks/>
              </p:cNvSpPr>
              <p:nvPr/>
            </p:nvSpPr>
            <p:spPr bwMode="auto">
              <a:xfrm>
                <a:off x="3801" y="1023"/>
                <a:ext cx="44" cy="63"/>
              </a:xfrm>
              <a:custGeom>
                <a:avLst/>
                <a:gdLst>
                  <a:gd name="T0" fmla="*/ 87 w 87"/>
                  <a:gd name="T1" fmla="*/ 0 h 126"/>
                  <a:gd name="T2" fmla="*/ 87 w 87"/>
                  <a:gd name="T3" fmla="*/ 0 h 126"/>
                  <a:gd name="T4" fmla="*/ 0 w 87"/>
                  <a:gd name="T5" fmla="*/ 119 h 126"/>
                  <a:gd name="T6" fmla="*/ 0 w 87"/>
                  <a:gd name="T7" fmla="*/ 119 h 126"/>
                  <a:gd name="T8" fmla="*/ 43 w 87"/>
                  <a:gd name="T9" fmla="*/ 126 h 126"/>
                  <a:gd name="T10" fmla="*/ 87 w 87"/>
                  <a:gd name="T11" fmla="*/ 0 h 126"/>
                  <a:gd name="T12" fmla="*/ 87 w 87"/>
                  <a:gd name="T1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126">
                    <a:moveTo>
                      <a:pt x="87" y="0"/>
                    </a:moveTo>
                    <a:lnTo>
                      <a:pt x="87" y="0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43" y="126"/>
                    </a:lnTo>
                    <a:lnTo>
                      <a:pt x="87" y="0"/>
                    </a:lnTo>
                    <a:lnTo>
                      <a:pt x="8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5" name="Freeform 1317"/>
              <p:cNvSpPr>
                <a:spLocks/>
              </p:cNvSpPr>
              <p:nvPr/>
            </p:nvSpPr>
            <p:spPr bwMode="auto">
              <a:xfrm>
                <a:off x="3801" y="1015"/>
                <a:ext cx="44" cy="68"/>
              </a:xfrm>
              <a:custGeom>
                <a:avLst/>
                <a:gdLst>
                  <a:gd name="T0" fmla="*/ 87 w 87"/>
                  <a:gd name="T1" fmla="*/ 15 h 134"/>
                  <a:gd name="T2" fmla="*/ 87 w 87"/>
                  <a:gd name="T3" fmla="*/ 15 h 134"/>
                  <a:gd name="T4" fmla="*/ 36 w 87"/>
                  <a:gd name="T5" fmla="*/ 0 h 134"/>
                  <a:gd name="T6" fmla="*/ 36 w 87"/>
                  <a:gd name="T7" fmla="*/ 0 h 134"/>
                  <a:gd name="T8" fmla="*/ 0 w 87"/>
                  <a:gd name="T9" fmla="*/ 134 h 134"/>
                  <a:gd name="T10" fmla="*/ 87 w 87"/>
                  <a:gd name="T11" fmla="*/ 15 h 134"/>
                  <a:gd name="T12" fmla="*/ 87 w 87"/>
                  <a:gd name="T13" fmla="*/ 15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134">
                    <a:moveTo>
                      <a:pt x="87" y="15"/>
                    </a:moveTo>
                    <a:lnTo>
                      <a:pt x="87" y="15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134"/>
                    </a:lnTo>
                    <a:lnTo>
                      <a:pt x="87" y="15"/>
                    </a:lnTo>
                    <a:lnTo>
                      <a:pt x="87" y="15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6" name="Freeform 1318"/>
              <p:cNvSpPr>
                <a:spLocks/>
              </p:cNvSpPr>
              <p:nvPr/>
            </p:nvSpPr>
            <p:spPr bwMode="auto">
              <a:xfrm>
                <a:off x="3801" y="1015"/>
                <a:ext cx="44" cy="68"/>
              </a:xfrm>
              <a:custGeom>
                <a:avLst/>
                <a:gdLst>
                  <a:gd name="T0" fmla="*/ 87 w 87"/>
                  <a:gd name="T1" fmla="*/ 15 h 134"/>
                  <a:gd name="T2" fmla="*/ 87 w 87"/>
                  <a:gd name="T3" fmla="*/ 15 h 134"/>
                  <a:gd name="T4" fmla="*/ 36 w 87"/>
                  <a:gd name="T5" fmla="*/ 0 h 134"/>
                  <a:gd name="T6" fmla="*/ 36 w 87"/>
                  <a:gd name="T7" fmla="*/ 0 h 134"/>
                  <a:gd name="T8" fmla="*/ 0 w 87"/>
                  <a:gd name="T9" fmla="*/ 134 h 134"/>
                  <a:gd name="T10" fmla="*/ 87 w 87"/>
                  <a:gd name="T11" fmla="*/ 15 h 134"/>
                  <a:gd name="T12" fmla="*/ 87 w 87"/>
                  <a:gd name="T13" fmla="*/ 15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134">
                    <a:moveTo>
                      <a:pt x="87" y="15"/>
                    </a:moveTo>
                    <a:lnTo>
                      <a:pt x="87" y="15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134"/>
                    </a:lnTo>
                    <a:lnTo>
                      <a:pt x="87" y="15"/>
                    </a:lnTo>
                    <a:lnTo>
                      <a:pt x="87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7" name="Freeform 1319"/>
              <p:cNvSpPr>
                <a:spLocks/>
              </p:cNvSpPr>
              <p:nvPr/>
            </p:nvSpPr>
            <p:spPr bwMode="auto">
              <a:xfrm>
                <a:off x="3801" y="1034"/>
                <a:ext cx="3" cy="22"/>
              </a:xfrm>
              <a:custGeom>
                <a:avLst/>
                <a:gdLst>
                  <a:gd name="T0" fmla="*/ 0 w 7"/>
                  <a:gd name="T1" fmla="*/ 45 h 45"/>
                  <a:gd name="T2" fmla="*/ 0 w 7"/>
                  <a:gd name="T3" fmla="*/ 45 h 45"/>
                  <a:gd name="T4" fmla="*/ 0 w 7"/>
                  <a:gd name="T5" fmla="*/ 0 h 45"/>
                  <a:gd name="T6" fmla="*/ 0 w 7"/>
                  <a:gd name="T7" fmla="*/ 0 h 45"/>
                  <a:gd name="T8" fmla="*/ 7 w 7"/>
                  <a:gd name="T9" fmla="*/ 7 h 45"/>
                  <a:gd name="T10" fmla="*/ 0 w 7"/>
                  <a:gd name="T11" fmla="*/ 45 h 45"/>
                  <a:gd name="T12" fmla="*/ 0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7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8" name="Freeform 1320"/>
              <p:cNvSpPr>
                <a:spLocks/>
              </p:cNvSpPr>
              <p:nvPr/>
            </p:nvSpPr>
            <p:spPr bwMode="auto">
              <a:xfrm>
                <a:off x="3801" y="1034"/>
                <a:ext cx="3" cy="22"/>
              </a:xfrm>
              <a:custGeom>
                <a:avLst/>
                <a:gdLst>
                  <a:gd name="T0" fmla="*/ 0 w 7"/>
                  <a:gd name="T1" fmla="*/ 45 h 45"/>
                  <a:gd name="T2" fmla="*/ 0 w 7"/>
                  <a:gd name="T3" fmla="*/ 45 h 45"/>
                  <a:gd name="T4" fmla="*/ 0 w 7"/>
                  <a:gd name="T5" fmla="*/ 0 h 45"/>
                  <a:gd name="T6" fmla="*/ 0 w 7"/>
                  <a:gd name="T7" fmla="*/ 0 h 45"/>
                  <a:gd name="T8" fmla="*/ 7 w 7"/>
                  <a:gd name="T9" fmla="*/ 7 h 45"/>
                  <a:gd name="T10" fmla="*/ 0 w 7"/>
                  <a:gd name="T11" fmla="*/ 45 h 45"/>
                  <a:gd name="T12" fmla="*/ 0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7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9" name="Freeform 1321"/>
              <p:cNvSpPr>
                <a:spLocks/>
              </p:cNvSpPr>
              <p:nvPr/>
            </p:nvSpPr>
            <p:spPr bwMode="auto">
              <a:xfrm>
                <a:off x="3797" y="1034"/>
                <a:ext cx="4" cy="22"/>
              </a:xfrm>
              <a:custGeom>
                <a:avLst/>
                <a:gdLst>
                  <a:gd name="T0" fmla="*/ 8 w 8"/>
                  <a:gd name="T1" fmla="*/ 45 h 45"/>
                  <a:gd name="T2" fmla="*/ 8 w 8"/>
                  <a:gd name="T3" fmla="*/ 45 h 45"/>
                  <a:gd name="T4" fmla="*/ 0 w 8"/>
                  <a:gd name="T5" fmla="*/ 45 h 45"/>
                  <a:gd name="T6" fmla="*/ 0 w 8"/>
                  <a:gd name="T7" fmla="*/ 45 h 45"/>
                  <a:gd name="T8" fmla="*/ 8 w 8"/>
                  <a:gd name="T9" fmla="*/ 0 h 45"/>
                  <a:gd name="T10" fmla="*/ 8 w 8"/>
                  <a:gd name="T11" fmla="*/ 45 h 45"/>
                  <a:gd name="T12" fmla="*/ 8 w 8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8" y="45"/>
                    </a:moveTo>
                    <a:lnTo>
                      <a:pt x="8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8" y="0"/>
                    </a:lnTo>
                    <a:lnTo>
                      <a:pt x="8" y="45"/>
                    </a:lnTo>
                    <a:lnTo>
                      <a:pt x="8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0" name="Freeform 1322"/>
              <p:cNvSpPr>
                <a:spLocks/>
              </p:cNvSpPr>
              <p:nvPr/>
            </p:nvSpPr>
            <p:spPr bwMode="auto">
              <a:xfrm>
                <a:off x="3797" y="1034"/>
                <a:ext cx="4" cy="22"/>
              </a:xfrm>
              <a:custGeom>
                <a:avLst/>
                <a:gdLst>
                  <a:gd name="T0" fmla="*/ 8 w 8"/>
                  <a:gd name="T1" fmla="*/ 45 h 45"/>
                  <a:gd name="T2" fmla="*/ 8 w 8"/>
                  <a:gd name="T3" fmla="*/ 45 h 45"/>
                  <a:gd name="T4" fmla="*/ 0 w 8"/>
                  <a:gd name="T5" fmla="*/ 45 h 45"/>
                  <a:gd name="T6" fmla="*/ 0 w 8"/>
                  <a:gd name="T7" fmla="*/ 45 h 45"/>
                  <a:gd name="T8" fmla="*/ 8 w 8"/>
                  <a:gd name="T9" fmla="*/ 0 h 45"/>
                  <a:gd name="T10" fmla="*/ 8 w 8"/>
                  <a:gd name="T11" fmla="*/ 45 h 45"/>
                  <a:gd name="T12" fmla="*/ 8 w 8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8" y="45"/>
                    </a:moveTo>
                    <a:lnTo>
                      <a:pt x="8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8" y="0"/>
                    </a:lnTo>
                    <a:lnTo>
                      <a:pt x="8" y="45"/>
                    </a:lnTo>
                    <a:lnTo>
                      <a:pt x="8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1" name="Freeform 1323"/>
              <p:cNvSpPr>
                <a:spLocks/>
              </p:cNvSpPr>
              <p:nvPr/>
            </p:nvSpPr>
            <p:spPr bwMode="auto">
              <a:xfrm>
                <a:off x="3801" y="1034"/>
                <a:ext cx="3" cy="22"/>
              </a:xfrm>
              <a:custGeom>
                <a:avLst/>
                <a:gdLst>
                  <a:gd name="T0" fmla="*/ 0 w 7"/>
                  <a:gd name="T1" fmla="*/ 45 h 45"/>
                  <a:gd name="T2" fmla="*/ 0 w 7"/>
                  <a:gd name="T3" fmla="*/ 45 h 45"/>
                  <a:gd name="T4" fmla="*/ 0 w 7"/>
                  <a:gd name="T5" fmla="*/ 0 h 45"/>
                  <a:gd name="T6" fmla="*/ 0 w 7"/>
                  <a:gd name="T7" fmla="*/ 0 h 45"/>
                  <a:gd name="T8" fmla="*/ 7 w 7"/>
                  <a:gd name="T9" fmla="*/ 7 h 45"/>
                  <a:gd name="T10" fmla="*/ 0 w 7"/>
                  <a:gd name="T11" fmla="*/ 45 h 45"/>
                  <a:gd name="T12" fmla="*/ 0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7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2" name="Freeform 1324"/>
              <p:cNvSpPr>
                <a:spLocks/>
              </p:cNvSpPr>
              <p:nvPr/>
            </p:nvSpPr>
            <p:spPr bwMode="auto">
              <a:xfrm>
                <a:off x="3801" y="1034"/>
                <a:ext cx="3" cy="22"/>
              </a:xfrm>
              <a:custGeom>
                <a:avLst/>
                <a:gdLst>
                  <a:gd name="T0" fmla="*/ 0 w 7"/>
                  <a:gd name="T1" fmla="*/ 45 h 45"/>
                  <a:gd name="T2" fmla="*/ 0 w 7"/>
                  <a:gd name="T3" fmla="*/ 45 h 45"/>
                  <a:gd name="T4" fmla="*/ 0 w 7"/>
                  <a:gd name="T5" fmla="*/ 0 h 45"/>
                  <a:gd name="T6" fmla="*/ 0 w 7"/>
                  <a:gd name="T7" fmla="*/ 0 h 45"/>
                  <a:gd name="T8" fmla="*/ 7 w 7"/>
                  <a:gd name="T9" fmla="*/ 7 h 45"/>
                  <a:gd name="T10" fmla="*/ 0 w 7"/>
                  <a:gd name="T11" fmla="*/ 45 h 45"/>
                  <a:gd name="T12" fmla="*/ 0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7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3" name="Freeform 1325"/>
              <p:cNvSpPr>
                <a:spLocks/>
              </p:cNvSpPr>
              <p:nvPr/>
            </p:nvSpPr>
            <p:spPr bwMode="auto">
              <a:xfrm>
                <a:off x="3797" y="1034"/>
                <a:ext cx="4" cy="22"/>
              </a:xfrm>
              <a:custGeom>
                <a:avLst/>
                <a:gdLst>
                  <a:gd name="T0" fmla="*/ 8 w 8"/>
                  <a:gd name="T1" fmla="*/ 45 h 45"/>
                  <a:gd name="T2" fmla="*/ 8 w 8"/>
                  <a:gd name="T3" fmla="*/ 45 h 45"/>
                  <a:gd name="T4" fmla="*/ 0 w 8"/>
                  <a:gd name="T5" fmla="*/ 45 h 45"/>
                  <a:gd name="T6" fmla="*/ 0 w 8"/>
                  <a:gd name="T7" fmla="*/ 45 h 45"/>
                  <a:gd name="T8" fmla="*/ 8 w 8"/>
                  <a:gd name="T9" fmla="*/ 0 h 45"/>
                  <a:gd name="T10" fmla="*/ 8 w 8"/>
                  <a:gd name="T11" fmla="*/ 45 h 45"/>
                  <a:gd name="T12" fmla="*/ 8 w 8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8" y="45"/>
                    </a:moveTo>
                    <a:lnTo>
                      <a:pt x="8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8" y="0"/>
                    </a:lnTo>
                    <a:lnTo>
                      <a:pt x="8" y="45"/>
                    </a:lnTo>
                    <a:lnTo>
                      <a:pt x="8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4" name="Freeform 1326"/>
              <p:cNvSpPr>
                <a:spLocks/>
              </p:cNvSpPr>
              <p:nvPr/>
            </p:nvSpPr>
            <p:spPr bwMode="auto">
              <a:xfrm>
                <a:off x="3797" y="1034"/>
                <a:ext cx="4" cy="22"/>
              </a:xfrm>
              <a:custGeom>
                <a:avLst/>
                <a:gdLst>
                  <a:gd name="T0" fmla="*/ 8 w 8"/>
                  <a:gd name="T1" fmla="*/ 45 h 45"/>
                  <a:gd name="T2" fmla="*/ 8 w 8"/>
                  <a:gd name="T3" fmla="*/ 45 h 45"/>
                  <a:gd name="T4" fmla="*/ 0 w 8"/>
                  <a:gd name="T5" fmla="*/ 45 h 45"/>
                  <a:gd name="T6" fmla="*/ 0 w 8"/>
                  <a:gd name="T7" fmla="*/ 45 h 45"/>
                  <a:gd name="T8" fmla="*/ 8 w 8"/>
                  <a:gd name="T9" fmla="*/ 0 h 45"/>
                  <a:gd name="T10" fmla="*/ 8 w 8"/>
                  <a:gd name="T11" fmla="*/ 45 h 45"/>
                  <a:gd name="T12" fmla="*/ 8 w 8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8" y="45"/>
                    </a:moveTo>
                    <a:lnTo>
                      <a:pt x="8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8" y="0"/>
                    </a:lnTo>
                    <a:lnTo>
                      <a:pt x="8" y="45"/>
                    </a:lnTo>
                    <a:lnTo>
                      <a:pt x="8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5" name="Freeform 1327"/>
              <p:cNvSpPr>
                <a:spLocks/>
              </p:cNvSpPr>
              <p:nvPr/>
            </p:nvSpPr>
            <p:spPr bwMode="auto">
              <a:xfrm>
                <a:off x="3790" y="1030"/>
                <a:ext cx="7" cy="30"/>
              </a:xfrm>
              <a:custGeom>
                <a:avLst/>
                <a:gdLst>
                  <a:gd name="T0" fmla="*/ 0 w 14"/>
                  <a:gd name="T1" fmla="*/ 60 h 60"/>
                  <a:gd name="T2" fmla="*/ 0 w 14"/>
                  <a:gd name="T3" fmla="*/ 60 h 60"/>
                  <a:gd name="T4" fmla="*/ 7 w 14"/>
                  <a:gd name="T5" fmla="*/ 0 h 60"/>
                  <a:gd name="T6" fmla="*/ 7 w 14"/>
                  <a:gd name="T7" fmla="*/ 0 h 60"/>
                  <a:gd name="T8" fmla="*/ 14 w 14"/>
                  <a:gd name="T9" fmla="*/ 0 h 60"/>
                  <a:gd name="T10" fmla="*/ 0 w 14"/>
                  <a:gd name="T11" fmla="*/ 60 h 60"/>
                  <a:gd name="T12" fmla="*/ 0 w 14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60">
                    <a:moveTo>
                      <a:pt x="0" y="60"/>
                    </a:moveTo>
                    <a:lnTo>
                      <a:pt x="0" y="6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0" y="60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6" name="Freeform 1328"/>
              <p:cNvSpPr>
                <a:spLocks/>
              </p:cNvSpPr>
              <p:nvPr/>
            </p:nvSpPr>
            <p:spPr bwMode="auto">
              <a:xfrm>
                <a:off x="3790" y="1030"/>
                <a:ext cx="7" cy="30"/>
              </a:xfrm>
              <a:custGeom>
                <a:avLst/>
                <a:gdLst>
                  <a:gd name="T0" fmla="*/ 0 w 14"/>
                  <a:gd name="T1" fmla="*/ 60 h 60"/>
                  <a:gd name="T2" fmla="*/ 0 w 14"/>
                  <a:gd name="T3" fmla="*/ 60 h 60"/>
                  <a:gd name="T4" fmla="*/ 7 w 14"/>
                  <a:gd name="T5" fmla="*/ 0 h 60"/>
                  <a:gd name="T6" fmla="*/ 7 w 14"/>
                  <a:gd name="T7" fmla="*/ 0 h 60"/>
                  <a:gd name="T8" fmla="*/ 14 w 14"/>
                  <a:gd name="T9" fmla="*/ 0 h 60"/>
                  <a:gd name="T10" fmla="*/ 0 w 14"/>
                  <a:gd name="T11" fmla="*/ 60 h 60"/>
                  <a:gd name="T12" fmla="*/ 0 w 14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60">
                    <a:moveTo>
                      <a:pt x="0" y="60"/>
                    </a:moveTo>
                    <a:lnTo>
                      <a:pt x="0" y="6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0" y="60"/>
                    </a:lnTo>
                    <a:lnTo>
                      <a:pt x="0" y="6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7" name="Freeform 1329"/>
              <p:cNvSpPr>
                <a:spLocks/>
              </p:cNvSpPr>
              <p:nvPr/>
            </p:nvSpPr>
            <p:spPr bwMode="auto">
              <a:xfrm>
                <a:off x="3786" y="1030"/>
                <a:ext cx="7" cy="30"/>
              </a:xfrm>
              <a:custGeom>
                <a:avLst/>
                <a:gdLst>
                  <a:gd name="T0" fmla="*/ 8 w 15"/>
                  <a:gd name="T1" fmla="*/ 60 h 60"/>
                  <a:gd name="T2" fmla="*/ 8 w 15"/>
                  <a:gd name="T3" fmla="*/ 60 h 60"/>
                  <a:gd name="T4" fmla="*/ 0 w 15"/>
                  <a:gd name="T5" fmla="*/ 53 h 60"/>
                  <a:gd name="T6" fmla="*/ 0 w 15"/>
                  <a:gd name="T7" fmla="*/ 53 h 60"/>
                  <a:gd name="T8" fmla="*/ 15 w 15"/>
                  <a:gd name="T9" fmla="*/ 0 h 60"/>
                  <a:gd name="T10" fmla="*/ 8 w 15"/>
                  <a:gd name="T11" fmla="*/ 60 h 60"/>
                  <a:gd name="T12" fmla="*/ 8 w 15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0">
                    <a:moveTo>
                      <a:pt x="8" y="60"/>
                    </a:moveTo>
                    <a:lnTo>
                      <a:pt x="8" y="60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15" y="0"/>
                    </a:lnTo>
                    <a:lnTo>
                      <a:pt x="8" y="60"/>
                    </a:lnTo>
                    <a:lnTo>
                      <a:pt x="8" y="6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8" name="Freeform 1330"/>
              <p:cNvSpPr>
                <a:spLocks/>
              </p:cNvSpPr>
              <p:nvPr/>
            </p:nvSpPr>
            <p:spPr bwMode="auto">
              <a:xfrm>
                <a:off x="3786" y="1030"/>
                <a:ext cx="7" cy="30"/>
              </a:xfrm>
              <a:custGeom>
                <a:avLst/>
                <a:gdLst>
                  <a:gd name="T0" fmla="*/ 8 w 15"/>
                  <a:gd name="T1" fmla="*/ 60 h 60"/>
                  <a:gd name="T2" fmla="*/ 8 w 15"/>
                  <a:gd name="T3" fmla="*/ 60 h 60"/>
                  <a:gd name="T4" fmla="*/ 0 w 15"/>
                  <a:gd name="T5" fmla="*/ 53 h 60"/>
                  <a:gd name="T6" fmla="*/ 0 w 15"/>
                  <a:gd name="T7" fmla="*/ 53 h 60"/>
                  <a:gd name="T8" fmla="*/ 15 w 15"/>
                  <a:gd name="T9" fmla="*/ 0 h 60"/>
                  <a:gd name="T10" fmla="*/ 8 w 15"/>
                  <a:gd name="T11" fmla="*/ 60 h 60"/>
                  <a:gd name="T12" fmla="*/ 8 w 15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0">
                    <a:moveTo>
                      <a:pt x="8" y="60"/>
                    </a:moveTo>
                    <a:lnTo>
                      <a:pt x="8" y="60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15" y="0"/>
                    </a:lnTo>
                    <a:lnTo>
                      <a:pt x="8" y="60"/>
                    </a:lnTo>
                    <a:lnTo>
                      <a:pt x="8" y="6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9" name="Freeform 1331"/>
              <p:cNvSpPr>
                <a:spLocks/>
              </p:cNvSpPr>
              <p:nvPr/>
            </p:nvSpPr>
            <p:spPr bwMode="auto">
              <a:xfrm>
                <a:off x="3771" y="1026"/>
                <a:ext cx="8" cy="30"/>
              </a:xfrm>
              <a:custGeom>
                <a:avLst/>
                <a:gdLst>
                  <a:gd name="T0" fmla="*/ 7 w 15"/>
                  <a:gd name="T1" fmla="*/ 60 h 60"/>
                  <a:gd name="T2" fmla="*/ 7 w 15"/>
                  <a:gd name="T3" fmla="*/ 60 h 60"/>
                  <a:gd name="T4" fmla="*/ 0 w 15"/>
                  <a:gd name="T5" fmla="*/ 0 h 60"/>
                  <a:gd name="T6" fmla="*/ 0 w 15"/>
                  <a:gd name="T7" fmla="*/ 0 h 60"/>
                  <a:gd name="T8" fmla="*/ 15 w 15"/>
                  <a:gd name="T9" fmla="*/ 0 h 60"/>
                  <a:gd name="T10" fmla="*/ 7 w 15"/>
                  <a:gd name="T11" fmla="*/ 60 h 60"/>
                  <a:gd name="T12" fmla="*/ 7 w 15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0">
                    <a:moveTo>
                      <a:pt x="7" y="60"/>
                    </a:moveTo>
                    <a:lnTo>
                      <a:pt x="7" y="6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7" y="60"/>
                    </a:lnTo>
                    <a:lnTo>
                      <a:pt x="7" y="6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0" name="Freeform 1332"/>
              <p:cNvSpPr>
                <a:spLocks/>
              </p:cNvSpPr>
              <p:nvPr/>
            </p:nvSpPr>
            <p:spPr bwMode="auto">
              <a:xfrm>
                <a:off x="3771" y="1026"/>
                <a:ext cx="8" cy="30"/>
              </a:xfrm>
              <a:custGeom>
                <a:avLst/>
                <a:gdLst>
                  <a:gd name="T0" fmla="*/ 7 w 15"/>
                  <a:gd name="T1" fmla="*/ 60 h 60"/>
                  <a:gd name="T2" fmla="*/ 7 w 15"/>
                  <a:gd name="T3" fmla="*/ 60 h 60"/>
                  <a:gd name="T4" fmla="*/ 0 w 15"/>
                  <a:gd name="T5" fmla="*/ 0 h 60"/>
                  <a:gd name="T6" fmla="*/ 0 w 15"/>
                  <a:gd name="T7" fmla="*/ 0 h 60"/>
                  <a:gd name="T8" fmla="*/ 15 w 15"/>
                  <a:gd name="T9" fmla="*/ 0 h 60"/>
                  <a:gd name="T10" fmla="*/ 7 w 15"/>
                  <a:gd name="T11" fmla="*/ 60 h 60"/>
                  <a:gd name="T12" fmla="*/ 7 w 15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0">
                    <a:moveTo>
                      <a:pt x="7" y="60"/>
                    </a:moveTo>
                    <a:lnTo>
                      <a:pt x="7" y="6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7" y="60"/>
                    </a:lnTo>
                    <a:lnTo>
                      <a:pt x="7" y="6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1" name="Freeform 1333"/>
              <p:cNvSpPr>
                <a:spLocks/>
              </p:cNvSpPr>
              <p:nvPr/>
            </p:nvSpPr>
            <p:spPr bwMode="auto">
              <a:xfrm>
                <a:off x="3763" y="1026"/>
                <a:ext cx="12" cy="30"/>
              </a:xfrm>
              <a:custGeom>
                <a:avLst/>
                <a:gdLst>
                  <a:gd name="T0" fmla="*/ 22 w 22"/>
                  <a:gd name="T1" fmla="*/ 60 h 60"/>
                  <a:gd name="T2" fmla="*/ 22 w 22"/>
                  <a:gd name="T3" fmla="*/ 60 h 60"/>
                  <a:gd name="T4" fmla="*/ 0 w 22"/>
                  <a:gd name="T5" fmla="*/ 52 h 60"/>
                  <a:gd name="T6" fmla="*/ 0 w 22"/>
                  <a:gd name="T7" fmla="*/ 52 h 60"/>
                  <a:gd name="T8" fmla="*/ 15 w 22"/>
                  <a:gd name="T9" fmla="*/ 0 h 60"/>
                  <a:gd name="T10" fmla="*/ 22 w 22"/>
                  <a:gd name="T11" fmla="*/ 60 h 60"/>
                  <a:gd name="T12" fmla="*/ 22 w 22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0">
                    <a:moveTo>
                      <a:pt x="22" y="60"/>
                    </a:moveTo>
                    <a:lnTo>
                      <a:pt x="22" y="60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5" y="0"/>
                    </a:lnTo>
                    <a:lnTo>
                      <a:pt x="22" y="60"/>
                    </a:lnTo>
                    <a:lnTo>
                      <a:pt x="22" y="6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2" name="Freeform 1334"/>
              <p:cNvSpPr>
                <a:spLocks/>
              </p:cNvSpPr>
              <p:nvPr/>
            </p:nvSpPr>
            <p:spPr bwMode="auto">
              <a:xfrm>
                <a:off x="3763" y="1026"/>
                <a:ext cx="12" cy="30"/>
              </a:xfrm>
              <a:custGeom>
                <a:avLst/>
                <a:gdLst>
                  <a:gd name="T0" fmla="*/ 22 w 22"/>
                  <a:gd name="T1" fmla="*/ 60 h 60"/>
                  <a:gd name="T2" fmla="*/ 22 w 22"/>
                  <a:gd name="T3" fmla="*/ 60 h 60"/>
                  <a:gd name="T4" fmla="*/ 0 w 22"/>
                  <a:gd name="T5" fmla="*/ 52 h 60"/>
                  <a:gd name="T6" fmla="*/ 0 w 22"/>
                  <a:gd name="T7" fmla="*/ 52 h 60"/>
                  <a:gd name="T8" fmla="*/ 15 w 22"/>
                  <a:gd name="T9" fmla="*/ 0 h 60"/>
                  <a:gd name="T10" fmla="*/ 22 w 22"/>
                  <a:gd name="T11" fmla="*/ 60 h 60"/>
                  <a:gd name="T12" fmla="*/ 22 w 22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0">
                    <a:moveTo>
                      <a:pt x="22" y="60"/>
                    </a:moveTo>
                    <a:lnTo>
                      <a:pt x="22" y="60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5" y="0"/>
                    </a:lnTo>
                    <a:lnTo>
                      <a:pt x="22" y="60"/>
                    </a:lnTo>
                    <a:lnTo>
                      <a:pt x="22" y="6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3" name="Freeform 1335"/>
              <p:cNvSpPr>
                <a:spLocks/>
              </p:cNvSpPr>
              <p:nvPr/>
            </p:nvSpPr>
            <p:spPr bwMode="auto">
              <a:xfrm>
                <a:off x="3756" y="1026"/>
                <a:ext cx="7" cy="23"/>
              </a:xfrm>
              <a:custGeom>
                <a:avLst/>
                <a:gdLst>
                  <a:gd name="T0" fmla="*/ 0 w 14"/>
                  <a:gd name="T1" fmla="*/ 45 h 45"/>
                  <a:gd name="T2" fmla="*/ 0 w 14"/>
                  <a:gd name="T3" fmla="*/ 45 h 45"/>
                  <a:gd name="T4" fmla="*/ 7 w 14"/>
                  <a:gd name="T5" fmla="*/ 0 h 45"/>
                  <a:gd name="T6" fmla="*/ 7 w 14"/>
                  <a:gd name="T7" fmla="*/ 0 h 45"/>
                  <a:gd name="T8" fmla="*/ 14 w 14"/>
                  <a:gd name="T9" fmla="*/ 0 h 45"/>
                  <a:gd name="T10" fmla="*/ 0 w 14"/>
                  <a:gd name="T11" fmla="*/ 45 h 45"/>
                  <a:gd name="T12" fmla="*/ 0 w 14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5">
                    <a:moveTo>
                      <a:pt x="0" y="45"/>
                    </a:moveTo>
                    <a:lnTo>
                      <a:pt x="0" y="45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4" name="Freeform 1336"/>
              <p:cNvSpPr>
                <a:spLocks/>
              </p:cNvSpPr>
              <p:nvPr/>
            </p:nvSpPr>
            <p:spPr bwMode="auto">
              <a:xfrm>
                <a:off x="3756" y="1026"/>
                <a:ext cx="7" cy="23"/>
              </a:xfrm>
              <a:custGeom>
                <a:avLst/>
                <a:gdLst>
                  <a:gd name="T0" fmla="*/ 0 w 14"/>
                  <a:gd name="T1" fmla="*/ 45 h 45"/>
                  <a:gd name="T2" fmla="*/ 0 w 14"/>
                  <a:gd name="T3" fmla="*/ 45 h 45"/>
                  <a:gd name="T4" fmla="*/ 7 w 14"/>
                  <a:gd name="T5" fmla="*/ 0 h 45"/>
                  <a:gd name="T6" fmla="*/ 7 w 14"/>
                  <a:gd name="T7" fmla="*/ 0 h 45"/>
                  <a:gd name="T8" fmla="*/ 14 w 14"/>
                  <a:gd name="T9" fmla="*/ 0 h 45"/>
                  <a:gd name="T10" fmla="*/ 0 w 14"/>
                  <a:gd name="T11" fmla="*/ 45 h 45"/>
                  <a:gd name="T12" fmla="*/ 0 w 14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5">
                    <a:moveTo>
                      <a:pt x="0" y="45"/>
                    </a:moveTo>
                    <a:lnTo>
                      <a:pt x="0" y="45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5" name="Freeform 1337"/>
              <p:cNvSpPr>
                <a:spLocks/>
              </p:cNvSpPr>
              <p:nvPr/>
            </p:nvSpPr>
            <p:spPr bwMode="auto">
              <a:xfrm>
                <a:off x="3756" y="1026"/>
                <a:ext cx="4" cy="23"/>
              </a:xfrm>
              <a:custGeom>
                <a:avLst/>
                <a:gdLst>
                  <a:gd name="T0" fmla="*/ 0 w 7"/>
                  <a:gd name="T1" fmla="*/ 45 h 45"/>
                  <a:gd name="T2" fmla="*/ 0 w 7"/>
                  <a:gd name="T3" fmla="*/ 45 h 45"/>
                  <a:gd name="T4" fmla="*/ 0 w 7"/>
                  <a:gd name="T5" fmla="*/ 45 h 45"/>
                  <a:gd name="T6" fmla="*/ 0 w 7"/>
                  <a:gd name="T7" fmla="*/ 45 h 45"/>
                  <a:gd name="T8" fmla="*/ 7 w 7"/>
                  <a:gd name="T9" fmla="*/ 0 h 45"/>
                  <a:gd name="T10" fmla="*/ 0 w 7"/>
                  <a:gd name="T11" fmla="*/ 45 h 45"/>
                  <a:gd name="T12" fmla="*/ 0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7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6" name="Freeform 1338"/>
              <p:cNvSpPr>
                <a:spLocks/>
              </p:cNvSpPr>
              <p:nvPr/>
            </p:nvSpPr>
            <p:spPr bwMode="auto">
              <a:xfrm>
                <a:off x="3756" y="1026"/>
                <a:ext cx="4" cy="23"/>
              </a:xfrm>
              <a:custGeom>
                <a:avLst/>
                <a:gdLst>
                  <a:gd name="T0" fmla="*/ 0 w 7"/>
                  <a:gd name="T1" fmla="*/ 45 h 45"/>
                  <a:gd name="T2" fmla="*/ 0 w 7"/>
                  <a:gd name="T3" fmla="*/ 45 h 45"/>
                  <a:gd name="T4" fmla="*/ 0 w 7"/>
                  <a:gd name="T5" fmla="*/ 45 h 45"/>
                  <a:gd name="T6" fmla="*/ 0 w 7"/>
                  <a:gd name="T7" fmla="*/ 45 h 45"/>
                  <a:gd name="T8" fmla="*/ 7 w 7"/>
                  <a:gd name="T9" fmla="*/ 0 h 45"/>
                  <a:gd name="T10" fmla="*/ 0 w 7"/>
                  <a:gd name="T11" fmla="*/ 45 h 45"/>
                  <a:gd name="T12" fmla="*/ 0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7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7" name="Freeform 1339"/>
              <p:cNvSpPr>
                <a:spLocks/>
              </p:cNvSpPr>
              <p:nvPr/>
            </p:nvSpPr>
            <p:spPr bwMode="auto">
              <a:xfrm>
                <a:off x="3756" y="1026"/>
                <a:ext cx="7" cy="23"/>
              </a:xfrm>
              <a:custGeom>
                <a:avLst/>
                <a:gdLst>
                  <a:gd name="T0" fmla="*/ 0 w 14"/>
                  <a:gd name="T1" fmla="*/ 45 h 45"/>
                  <a:gd name="T2" fmla="*/ 0 w 14"/>
                  <a:gd name="T3" fmla="*/ 45 h 45"/>
                  <a:gd name="T4" fmla="*/ 7 w 14"/>
                  <a:gd name="T5" fmla="*/ 0 h 45"/>
                  <a:gd name="T6" fmla="*/ 7 w 14"/>
                  <a:gd name="T7" fmla="*/ 0 h 45"/>
                  <a:gd name="T8" fmla="*/ 14 w 14"/>
                  <a:gd name="T9" fmla="*/ 0 h 45"/>
                  <a:gd name="T10" fmla="*/ 0 w 14"/>
                  <a:gd name="T11" fmla="*/ 45 h 45"/>
                  <a:gd name="T12" fmla="*/ 0 w 14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5">
                    <a:moveTo>
                      <a:pt x="0" y="45"/>
                    </a:moveTo>
                    <a:lnTo>
                      <a:pt x="0" y="45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8" name="Freeform 1340"/>
              <p:cNvSpPr>
                <a:spLocks/>
              </p:cNvSpPr>
              <p:nvPr/>
            </p:nvSpPr>
            <p:spPr bwMode="auto">
              <a:xfrm>
                <a:off x="3756" y="1026"/>
                <a:ext cx="7" cy="23"/>
              </a:xfrm>
              <a:custGeom>
                <a:avLst/>
                <a:gdLst>
                  <a:gd name="T0" fmla="*/ 0 w 14"/>
                  <a:gd name="T1" fmla="*/ 45 h 45"/>
                  <a:gd name="T2" fmla="*/ 0 w 14"/>
                  <a:gd name="T3" fmla="*/ 45 h 45"/>
                  <a:gd name="T4" fmla="*/ 7 w 14"/>
                  <a:gd name="T5" fmla="*/ 0 h 45"/>
                  <a:gd name="T6" fmla="*/ 7 w 14"/>
                  <a:gd name="T7" fmla="*/ 0 h 45"/>
                  <a:gd name="T8" fmla="*/ 14 w 14"/>
                  <a:gd name="T9" fmla="*/ 0 h 45"/>
                  <a:gd name="T10" fmla="*/ 0 w 14"/>
                  <a:gd name="T11" fmla="*/ 45 h 45"/>
                  <a:gd name="T12" fmla="*/ 0 w 14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5">
                    <a:moveTo>
                      <a:pt x="0" y="45"/>
                    </a:moveTo>
                    <a:lnTo>
                      <a:pt x="0" y="45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9" name="Freeform 1341"/>
              <p:cNvSpPr>
                <a:spLocks/>
              </p:cNvSpPr>
              <p:nvPr/>
            </p:nvSpPr>
            <p:spPr bwMode="auto">
              <a:xfrm>
                <a:off x="3756" y="1026"/>
                <a:ext cx="4" cy="23"/>
              </a:xfrm>
              <a:custGeom>
                <a:avLst/>
                <a:gdLst>
                  <a:gd name="T0" fmla="*/ 0 w 7"/>
                  <a:gd name="T1" fmla="*/ 45 h 45"/>
                  <a:gd name="T2" fmla="*/ 0 w 7"/>
                  <a:gd name="T3" fmla="*/ 45 h 45"/>
                  <a:gd name="T4" fmla="*/ 0 w 7"/>
                  <a:gd name="T5" fmla="*/ 45 h 45"/>
                  <a:gd name="T6" fmla="*/ 0 w 7"/>
                  <a:gd name="T7" fmla="*/ 45 h 45"/>
                  <a:gd name="T8" fmla="*/ 7 w 7"/>
                  <a:gd name="T9" fmla="*/ 0 h 45"/>
                  <a:gd name="T10" fmla="*/ 0 w 7"/>
                  <a:gd name="T11" fmla="*/ 45 h 45"/>
                  <a:gd name="T12" fmla="*/ 0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7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0" name="Freeform 1342"/>
              <p:cNvSpPr>
                <a:spLocks/>
              </p:cNvSpPr>
              <p:nvPr/>
            </p:nvSpPr>
            <p:spPr bwMode="auto">
              <a:xfrm>
                <a:off x="3756" y="1026"/>
                <a:ext cx="4" cy="23"/>
              </a:xfrm>
              <a:custGeom>
                <a:avLst/>
                <a:gdLst>
                  <a:gd name="T0" fmla="*/ 0 w 7"/>
                  <a:gd name="T1" fmla="*/ 45 h 45"/>
                  <a:gd name="T2" fmla="*/ 0 w 7"/>
                  <a:gd name="T3" fmla="*/ 45 h 45"/>
                  <a:gd name="T4" fmla="*/ 0 w 7"/>
                  <a:gd name="T5" fmla="*/ 45 h 45"/>
                  <a:gd name="T6" fmla="*/ 0 w 7"/>
                  <a:gd name="T7" fmla="*/ 45 h 45"/>
                  <a:gd name="T8" fmla="*/ 7 w 7"/>
                  <a:gd name="T9" fmla="*/ 0 h 45"/>
                  <a:gd name="T10" fmla="*/ 0 w 7"/>
                  <a:gd name="T11" fmla="*/ 45 h 45"/>
                  <a:gd name="T12" fmla="*/ 0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7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1" name="Freeform 1343"/>
              <p:cNvSpPr>
                <a:spLocks/>
              </p:cNvSpPr>
              <p:nvPr/>
            </p:nvSpPr>
            <p:spPr bwMode="auto">
              <a:xfrm>
                <a:off x="3741" y="1023"/>
                <a:ext cx="11" cy="26"/>
              </a:xfrm>
              <a:custGeom>
                <a:avLst/>
                <a:gdLst>
                  <a:gd name="T0" fmla="*/ 8 w 22"/>
                  <a:gd name="T1" fmla="*/ 52 h 52"/>
                  <a:gd name="T2" fmla="*/ 8 w 22"/>
                  <a:gd name="T3" fmla="*/ 52 h 52"/>
                  <a:gd name="T4" fmla="*/ 0 w 22"/>
                  <a:gd name="T5" fmla="*/ 0 h 52"/>
                  <a:gd name="T6" fmla="*/ 0 w 22"/>
                  <a:gd name="T7" fmla="*/ 0 h 52"/>
                  <a:gd name="T8" fmla="*/ 22 w 22"/>
                  <a:gd name="T9" fmla="*/ 0 h 52"/>
                  <a:gd name="T10" fmla="*/ 8 w 22"/>
                  <a:gd name="T11" fmla="*/ 52 h 52"/>
                  <a:gd name="T12" fmla="*/ 8 w 22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2">
                    <a:moveTo>
                      <a:pt x="8" y="52"/>
                    </a:moveTo>
                    <a:lnTo>
                      <a:pt x="8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8" y="52"/>
                    </a:lnTo>
                    <a:lnTo>
                      <a:pt x="8" y="5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2" name="Freeform 1344"/>
              <p:cNvSpPr>
                <a:spLocks/>
              </p:cNvSpPr>
              <p:nvPr/>
            </p:nvSpPr>
            <p:spPr bwMode="auto">
              <a:xfrm>
                <a:off x="3741" y="1023"/>
                <a:ext cx="11" cy="26"/>
              </a:xfrm>
              <a:custGeom>
                <a:avLst/>
                <a:gdLst>
                  <a:gd name="T0" fmla="*/ 8 w 22"/>
                  <a:gd name="T1" fmla="*/ 52 h 52"/>
                  <a:gd name="T2" fmla="*/ 8 w 22"/>
                  <a:gd name="T3" fmla="*/ 52 h 52"/>
                  <a:gd name="T4" fmla="*/ 0 w 22"/>
                  <a:gd name="T5" fmla="*/ 0 h 52"/>
                  <a:gd name="T6" fmla="*/ 0 w 22"/>
                  <a:gd name="T7" fmla="*/ 0 h 52"/>
                  <a:gd name="T8" fmla="*/ 22 w 22"/>
                  <a:gd name="T9" fmla="*/ 0 h 52"/>
                  <a:gd name="T10" fmla="*/ 8 w 22"/>
                  <a:gd name="T11" fmla="*/ 52 h 52"/>
                  <a:gd name="T12" fmla="*/ 8 w 22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2">
                    <a:moveTo>
                      <a:pt x="8" y="52"/>
                    </a:moveTo>
                    <a:lnTo>
                      <a:pt x="8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8" y="52"/>
                    </a:lnTo>
                    <a:lnTo>
                      <a:pt x="8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3" name="Freeform 1345"/>
              <p:cNvSpPr>
                <a:spLocks/>
              </p:cNvSpPr>
              <p:nvPr/>
            </p:nvSpPr>
            <p:spPr bwMode="auto">
              <a:xfrm>
                <a:off x="3738" y="1023"/>
                <a:ext cx="7" cy="26"/>
              </a:xfrm>
              <a:custGeom>
                <a:avLst/>
                <a:gdLst>
                  <a:gd name="T0" fmla="*/ 15 w 15"/>
                  <a:gd name="T1" fmla="*/ 52 h 52"/>
                  <a:gd name="T2" fmla="*/ 15 w 15"/>
                  <a:gd name="T3" fmla="*/ 52 h 52"/>
                  <a:gd name="T4" fmla="*/ 0 w 15"/>
                  <a:gd name="T5" fmla="*/ 52 h 52"/>
                  <a:gd name="T6" fmla="*/ 0 w 15"/>
                  <a:gd name="T7" fmla="*/ 52 h 52"/>
                  <a:gd name="T8" fmla="*/ 7 w 15"/>
                  <a:gd name="T9" fmla="*/ 0 h 52"/>
                  <a:gd name="T10" fmla="*/ 15 w 15"/>
                  <a:gd name="T11" fmla="*/ 52 h 52"/>
                  <a:gd name="T12" fmla="*/ 15 w 15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2">
                    <a:moveTo>
                      <a:pt x="15" y="52"/>
                    </a:moveTo>
                    <a:lnTo>
                      <a:pt x="15" y="52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7" y="0"/>
                    </a:lnTo>
                    <a:lnTo>
                      <a:pt x="15" y="52"/>
                    </a:lnTo>
                    <a:lnTo>
                      <a:pt x="15" y="5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4" name="Freeform 1346"/>
              <p:cNvSpPr>
                <a:spLocks/>
              </p:cNvSpPr>
              <p:nvPr/>
            </p:nvSpPr>
            <p:spPr bwMode="auto">
              <a:xfrm>
                <a:off x="3738" y="1023"/>
                <a:ext cx="7" cy="26"/>
              </a:xfrm>
              <a:custGeom>
                <a:avLst/>
                <a:gdLst>
                  <a:gd name="T0" fmla="*/ 15 w 15"/>
                  <a:gd name="T1" fmla="*/ 52 h 52"/>
                  <a:gd name="T2" fmla="*/ 15 w 15"/>
                  <a:gd name="T3" fmla="*/ 52 h 52"/>
                  <a:gd name="T4" fmla="*/ 0 w 15"/>
                  <a:gd name="T5" fmla="*/ 52 h 52"/>
                  <a:gd name="T6" fmla="*/ 0 w 15"/>
                  <a:gd name="T7" fmla="*/ 52 h 52"/>
                  <a:gd name="T8" fmla="*/ 7 w 15"/>
                  <a:gd name="T9" fmla="*/ 0 h 52"/>
                  <a:gd name="T10" fmla="*/ 15 w 15"/>
                  <a:gd name="T11" fmla="*/ 52 h 52"/>
                  <a:gd name="T12" fmla="*/ 15 w 15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2">
                    <a:moveTo>
                      <a:pt x="15" y="52"/>
                    </a:moveTo>
                    <a:lnTo>
                      <a:pt x="15" y="52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7" y="0"/>
                    </a:lnTo>
                    <a:lnTo>
                      <a:pt x="15" y="52"/>
                    </a:lnTo>
                    <a:lnTo>
                      <a:pt x="15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5" name="Freeform 1347"/>
              <p:cNvSpPr>
                <a:spLocks/>
              </p:cNvSpPr>
              <p:nvPr/>
            </p:nvSpPr>
            <p:spPr bwMode="auto">
              <a:xfrm>
                <a:off x="3723" y="1019"/>
                <a:ext cx="7" cy="26"/>
              </a:xfrm>
              <a:custGeom>
                <a:avLst/>
                <a:gdLst>
                  <a:gd name="T0" fmla="*/ 0 w 14"/>
                  <a:gd name="T1" fmla="*/ 52 h 52"/>
                  <a:gd name="T2" fmla="*/ 0 w 14"/>
                  <a:gd name="T3" fmla="*/ 52 h 52"/>
                  <a:gd name="T4" fmla="*/ 0 w 14"/>
                  <a:gd name="T5" fmla="*/ 0 h 52"/>
                  <a:gd name="T6" fmla="*/ 0 w 14"/>
                  <a:gd name="T7" fmla="*/ 0 h 52"/>
                  <a:gd name="T8" fmla="*/ 14 w 14"/>
                  <a:gd name="T9" fmla="*/ 0 h 52"/>
                  <a:gd name="T10" fmla="*/ 0 w 14"/>
                  <a:gd name="T11" fmla="*/ 52 h 52"/>
                  <a:gd name="T12" fmla="*/ 0 w 14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2">
                    <a:moveTo>
                      <a:pt x="0" y="52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0" y="5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6" name="Freeform 1348"/>
              <p:cNvSpPr>
                <a:spLocks/>
              </p:cNvSpPr>
              <p:nvPr/>
            </p:nvSpPr>
            <p:spPr bwMode="auto">
              <a:xfrm>
                <a:off x="3723" y="1019"/>
                <a:ext cx="7" cy="26"/>
              </a:xfrm>
              <a:custGeom>
                <a:avLst/>
                <a:gdLst>
                  <a:gd name="T0" fmla="*/ 0 w 14"/>
                  <a:gd name="T1" fmla="*/ 52 h 52"/>
                  <a:gd name="T2" fmla="*/ 0 w 14"/>
                  <a:gd name="T3" fmla="*/ 52 h 52"/>
                  <a:gd name="T4" fmla="*/ 0 w 14"/>
                  <a:gd name="T5" fmla="*/ 0 h 52"/>
                  <a:gd name="T6" fmla="*/ 0 w 14"/>
                  <a:gd name="T7" fmla="*/ 0 h 52"/>
                  <a:gd name="T8" fmla="*/ 14 w 14"/>
                  <a:gd name="T9" fmla="*/ 0 h 52"/>
                  <a:gd name="T10" fmla="*/ 0 w 14"/>
                  <a:gd name="T11" fmla="*/ 52 h 52"/>
                  <a:gd name="T12" fmla="*/ 0 w 14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2">
                    <a:moveTo>
                      <a:pt x="0" y="52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0" y="52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7" name="Freeform 1349"/>
              <p:cNvSpPr>
                <a:spLocks/>
              </p:cNvSpPr>
              <p:nvPr/>
            </p:nvSpPr>
            <p:spPr bwMode="auto">
              <a:xfrm>
                <a:off x="3720" y="1019"/>
                <a:ext cx="3" cy="26"/>
              </a:xfrm>
              <a:custGeom>
                <a:avLst/>
                <a:gdLst>
                  <a:gd name="T0" fmla="*/ 7 w 7"/>
                  <a:gd name="T1" fmla="*/ 52 h 52"/>
                  <a:gd name="T2" fmla="*/ 7 w 7"/>
                  <a:gd name="T3" fmla="*/ 52 h 52"/>
                  <a:gd name="T4" fmla="*/ 0 w 7"/>
                  <a:gd name="T5" fmla="*/ 52 h 52"/>
                  <a:gd name="T6" fmla="*/ 0 w 7"/>
                  <a:gd name="T7" fmla="*/ 52 h 52"/>
                  <a:gd name="T8" fmla="*/ 7 w 7"/>
                  <a:gd name="T9" fmla="*/ 0 h 52"/>
                  <a:gd name="T10" fmla="*/ 7 w 7"/>
                  <a:gd name="T11" fmla="*/ 52 h 52"/>
                  <a:gd name="T12" fmla="*/ 7 w 7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52">
                    <a:moveTo>
                      <a:pt x="7" y="52"/>
                    </a:moveTo>
                    <a:lnTo>
                      <a:pt x="7" y="52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7" y="0"/>
                    </a:lnTo>
                    <a:lnTo>
                      <a:pt x="7" y="52"/>
                    </a:lnTo>
                    <a:lnTo>
                      <a:pt x="7" y="5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8" name="Freeform 1350"/>
              <p:cNvSpPr>
                <a:spLocks/>
              </p:cNvSpPr>
              <p:nvPr/>
            </p:nvSpPr>
            <p:spPr bwMode="auto">
              <a:xfrm>
                <a:off x="3720" y="1019"/>
                <a:ext cx="3" cy="26"/>
              </a:xfrm>
              <a:custGeom>
                <a:avLst/>
                <a:gdLst>
                  <a:gd name="T0" fmla="*/ 7 w 7"/>
                  <a:gd name="T1" fmla="*/ 52 h 52"/>
                  <a:gd name="T2" fmla="*/ 7 w 7"/>
                  <a:gd name="T3" fmla="*/ 52 h 52"/>
                  <a:gd name="T4" fmla="*/ 0 w 7"/>
                  <a:gd name="T5" fmla="*/ 52 h 52"/>
                  <a:gd name="T6" fmla="*/ 0 w 7"/>
                  <a:gd name="T7" fmla="*/ 52 h 52"/>
                  <a:gd name="T8" fmla="*/ 7 w 7"/>
                  <a:gd name="T9" fmla="*/ 0 h 52"/>
                  <a:gd name="T10" fmla="*/ 7 w 7"/>
                  <a:gd name="T11" fmla="*/ 52 h 52"/>
                  <a:gd name="T12" fmla="*/ 7 w 7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52">
                    <a:moveTo>
                      <a:pt x="7" y="52"/>
                    </a:moveTo>
                    <a:lnTo>
                      <a:pt x="7" y="52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7" y="0"/>
                    </a:lnTo>
                    <a:lnTo>
                      <a:pt x="7" y="52"/>
                    </a:lnTo>
                    <a:lnTo>
                      <a:pt x="7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9" name="Freeform 1351"/>
              <p:cNvSpPr>
                <a:spLocks/>
              </p:cNvSpPr>
              <p:nvPr/>
            </p:nvSpPr>
            <p:spPr bwMode="auto">
              <a:xfrm>
                <a:off x="3712" y="1019"/>
                <a:ext cx="3" cy="22"/>
              </a:xfrm>
              <a:custGeom>
                <a:avLst/>
                <a:gdLst>
                  <a:gd name="T0" fmla="*/ 0 w 7"/>
                  <a:gd name="T1" fmla="*/ 45 h 45"/>
                  <a:gd name="T2" fmla="*/ 0 w 7"/>
                  <a:gd name="T3" fmla="*/ 45 h 45"/>
                  <a:gd name="T4" fmla="*/ 7 w 7"/>
                  <a:gd name="T5" fmla="*/ 0 h 45"/>
                  <a:gd name="T6" fmla="*/ 7 w 7"/>
                  <a:gd name="T7" fmla="*/ 0 h 45"/>
                  <a:gd name="T8" fmla="*/ 7 w 7"/>
                  <a:gd name="T9" fmla="*/ 0 h 45"/>
                  <a:gd name="T10" fmla="*/ 0 w 7"/>
                  <a:gd name="T11" fmla="*/ 45 h 45"/>
                  <a:gd name="T12" fmla="*/ 0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45"/>
                    </a:moveTo>
                    <a:lnTo>
                      <a:pt x="0" y="45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0" name="Freeform 1352"/>
              <p:cNvSpPr>
                <a:spLocks/>
              </p:cNvSpPr>
              <p:nvPr/>
            </p:nvSpPr>
            <p:spPr bwMode="auto">
              <a:xfrm>
                <a:off x="3712" y="1019"/>
                <a:ext cx="3" cy="22"/>
              </a:xfrm>
              <a:custGeom>
                <a:avLst/>
                <a:gdLst>
                  <a:gd name="T0" fmla="*/ 0 w 7"/>
                  <a:gd name="T1" fmla="*/ 45 h 45"/>
                  <a:gd name="T2" fmla="*/ 0 w 7"/>
                  <a:gd name="T3" fmla="*/ 45 h 45"/>
                  <a:gd name="T4" fmla="*/ 7 w 7"/>
                  <a:gd name="T5" fmla="*/ 0 h 45"/>
                  <a:gd name="T6" fmla="*/ 7 w 7"/>
                  <a:gd name="T7" fmla="*/ 0 h 45"/>
                  <a:gd name="T8" fmla="*/ 7 w 7"/>
                  <a:gd name="T9" fmla="*/ 0 h 45"/>
                  <a:gd name="T10" fmla="*/ 0 w 7"/>
                  <a:gd name="T11" fmla="*/ 45 h 45"/>
                  <a:gd name="T12" fmla="*/ 0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45"/>
                    </a:moveTo>
                    <a:lnTo>
                      <a:pt x="0" y="45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1" name="Freeform 1353"/>
              <p:cNvSpPr>
                <a:spLocks/>
              </p:cNvSpPr>
              <p:nvPr/>
            </p:nvSpPr>
            <p:spPr bwMode="auto">
              <a:xfrm>
                <a:off x="3712" y="1019"/>
                <a:ext cx="3" cy="22"/>
              </a:xfrm>
              <a:custGeom>
                <a:avLst/>
                <a:gdLst>
                  <a:gd name="T0" fmla="*/ 0 w 7"/>
                  <a:gd name="T1" fmla="*/ 45 h 45"/>
                  <a:gd name="T2" fmla="*/ 0 w 7"/>
                  <a:gd name="T3" fmla="*/ 45 h 45"/>
                  <a:gd name="T4" fmla="*/ 0 w 7"/>
                  <a:gd name="T5" fmla="*/ 45 h 45"/>
                  <a:gd name="T6" fmla="*/ 0 w 7"/>
                  <a:gd name="T7" fmla="*/ 45 h 45"/>
                  <a:gd name="T8" fmla="*/ 7 w 7"/>
                  <a:gd name="T9" fmla="*/ 0 h 45"/>
                  <a:gd name="T10" fmla="*/ 0 w 7"/>
                  <a:gd name="T11" fmla="*/ 45 h 45"/>
                  <a:gd name="T12" fmla="*/ 0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7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2" name="Freeform 1354"/>
              <p:cNvSpPr>
                <a:spLocks/>
              </p:cNvSpPr>
              <p:nvPr/>
            </p:nvSpPr>
            <p:spPr bwMode="auto">
              <a:xfrm>
                <a:off x="3712" y="1019"/>
                <a:ext cx="3" cy="22"/>
              </a:xfrm>
              <a:custGeom>
                <a:avLst/>
                <a:gdLst>
                  <a:gd name="T0" fmla="*/ 0 w 7"/>
                  <a:gd name="T1" fmla="*/ 45 h 45"/>
                  <a:gd name="T2" fmla="*/ 0 w 7"/>
                  <a:gd name="T3" fmla="*/ 45 h 45"/>
                  <a:gd name="T4" fmla="*/ 0 w 7"/>
                  <a:gd name="T5" fmla="*/ 45 h 45"/>
                  <a:gd name="T6" fmla="*/ 0 w 7"/>
                  <a:gd name="T7" fmla="*/ 45 h 45"/>
                  <a:gd name="T8" fmla="*/ 7 w 7"/>
                  <a:gd name="T9" fmla="*/ 0 h 45"/>
                  <a:gd name="T10" fmla="*/ 0 w 7"/>
                  <a:gd name="T11" fmla="*/ 45 h 45"/>
                  <a:gd name="T12" fmla="*/ 0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7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3" name="Freeform 1355"/>
              <p:cNvSpPr>
                <a:spLocks/>
              </p:cNvSpPr>
              <p:nvPr/>
            </p:nvSpPr>
            <p:spPr bwMode="auto">
              <a:xfrm>
                <a:off x="3712" y="1019"/>
                <a:ext cx="3" cy="22"/>
              </a:xfrm>
              <a:custGeom>
                <a:avLst/>
                <a:gdLst>
                  <a:gd name="T0" fmla="*/ 0 w 7"/>
                  <a:gd name="T1" fmla="*/ 45 h 45"/>
                  <a:gd name="T2" fmla="*/ 0 w 7"/>
                  <a:gd name="T3" fmla="*/ 45 h 45"/>
                  <a:gd name="T4" fmla="*/ 7 w 7"/>
                  <a:gd name="T5" fmla="*/ 0 h 45"/>
                  <a:gd name="T6" fmla="*/ 7 w 7"/>
                  <a:gd name="T7" fmla="*/ 0 h 45"/>
                  <a:gd name="T8" fmla="*/ 7 w 7"/>
                  <a:gd name="T9" fmla="*/ 0 h 45"/>
                  <a:gd name="T10" fmla="*/ 0 w 7"/>
                  <a:gd name="T11" fmla="*/ 45 h 45"/>
                  <a:gd name="T12" fmla="*/ 0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45"/>
                    </a:moveTo>
                    <a:lnTo>
                      <a:pt x="0" y="45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4" name="Freeform 1356"/>
              <p:cNvSpPr>
                <a:spLocks/>
              </p:cNvSpPr>
              <p:nvPr/>
            </p:nvSpPr>
            <p:spPr bwMode="auto">
              <a:xfrm>
                <a:off x="3712" y="1019"/>
                <a:ext cx="3" cy="22"/>
              </a:xfrm>
              <a:custGeom>
                <a:avLst/>
                <a:gdLst>
                  <a:gd name="T0" fmla="*/ 0 w 7"/>
                  <a:gd name="T1" fmla="*/ 45 h 45"/>
                  <a:gd name="T2" fmla="*/ 0 w 7"/>
                  <a:gd name="T3" fmla="*/ 45 h 45"/>
                  <a:gd name="T4" fmla="*/ 7 w 7"/>
                  <a:gd name="T5" fmla="*/ 0 h 45"/>
                  <a:gd name="T6" fmla="*/ 7 w 7"/>
                  <a:gd name="T7" fmla="*/ 0 h 45"/>
                  <a:gd name="T8" fmla="*/ 7 w 7"/>
                  <a:gd name="T9" fmla="*/ 0 h 45"/>
                  <a:gd name="T10" fmla="*/ 0 w 7"/>
                  <a:gd name="T11" fmla="*/ 45 h 45"/>
                  <a:gd name="T12" fmla="*/ 0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45"/>
                    </a:moveTo>
                    <a:lnTo>
                      <a:pt x="0" y="45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5" name="Freeform 1357"/>
              <p:cNvSpPr>
                <a:spLocks/>
              </p:cNvSpPr>
              <p:nvPr/>
            </p:nvSpPr>
            <p:spPr bwMode="auto">
              <a:xfrm>
                <a:off x="3712" y="1019"/>
                <a:ext cx="3" cy="22"/>
              </a:xfrm>
              <a:custGeom>
                <a:avLst/>
                <a:gdLst>
                  <a:gd name="T0" fmla="*/ 0 w 7"/>
                  <a:gd name="T1" fmla="*/ 45 h 45"/>
                  <a:gd name="T2" fmla="*/ 0 w 7"/>
                  <a:gd name="T3" fmla="*/ 45 h 45"/>
                  <a:gd name="T4" fmla="*/ 0 w 7"/>
                  <a:gd name="T5" fmla="*/ 45 h 45"/>
                  <a:gd name="T6" fmla="*/ 0 w 7"/>
                  <a:gd name="T7" fmla="*/ 45 h 45"/>
                  <a:gd name="T8" fmla="*/ 7 w 7"/>
                  <a:gd name="T9" fmla="*/ 0 h 45"/>
                  <a:gd name="T10" fmla="*/ 0 w 7"/>
                  <a:gd name="T11" fmla="*/ 45 h 45"/>
                  <a:gd name="T12" fmla="*/ 0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7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6" name="Freeform 1358"/>
              <p:cNvSpPr>
                <a:spLocks/>
              </p:cNvSpPr>
              <p:nvPr/>
            </p:nvSpPr>
            <p:spPr bwMode="auto">
              <a:xfrm>
                <a:off x="3712" y="1019"/>
                <a:ext cx="3" cy="22"/>
              </a:xfrm>
              <a:custGeom>
                <a:avLst/>
                <a:gdLst>
                  <a:gd name="T0" fmla="*/ 0 w 7"/>
                  <a:gd name="T1" fmla="*/ 45 h 45"/>
                  <a:gd name="T2" fmla="*/ 0 w 7"/>
                  <a:gd name="T3" fmla="*/ 45 h 45"/>
                  <a:gd name="T4" fmla="*/ 0 w 7"/>
                  <a:gd name="T5" fmla="*/ 45 h 45"/>
                  <a:gd name="T6" fmla="*/ 0 w 7"/>
                  <a:gd name="T7" fmla="*/ 45 h 45"/>
                  <a:gd name="T8" fmla="*/ 7 w 7"/>
                  <a:gd name="T9" fmla="*/ 0 h 45"/>
                  <a:gd name="T10" fmla="*/ 0 w 7"/>
                  <a:gd name="T11" fmla="*/ 45 h 45"/>
                  <a:gd name="T12" fmla="*/ 0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7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7" name="Freeform 1359"/>
              <p:cNvSpPr>
                <a:spLocks/>
              </p:cNvSpPr>
              <p:nvPr/>
            </p:nvSpPr>
            <p:spPr bwMode="auto">
              <a:xfrm>
                <a:off x="3679" y="992"/>
                <a:ext cx="29" cy="68"/>
              </a:xfrm>
              <a:custGeom>
                <a:avLst/>
                <a:gdLst>
                  <a:gd name="T0" fmla="*/ 59 w 59"/>
                  <a:gd name="T1" fmla="*/ 0 h 134"/>
                  <a:gd name="T2" fmla="*/ 59 w 59"/>
                  <a:gd name="T3" fmla="*/ 0 h 134"/>
                  <a:gd name="T4" fmla="*/ 0 w 59"/>
                  <a:gd name="T5" fmla="*/ 127 h 134"/>
                  <a:gd name="T6" fmla="*/ 0 w 59"/>
                  <a:gd name="T7" fmla="*/ 127 h 134"/>
                  <a:gd name="T8" fmla="*/ 44 w 59"/>
                  <a:gd name="T9" fmla="*/ 134 h 134"/>
                  <a:gd name="T10" fmla="*/ 59 w 59"/>
                  <a:gd name="T11" fmla="*/ 0 h 134"/>
                  <a:gd name="T12" fmla="*/ 59 w 59"/>
                  <a:gd name="T13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34">
                    <a:moveTo>
                      <a:pt x="59" y="0"/>
                    </a:moveTo>
                    <a:lnTo>
                      <a:pt x="59" y="0"/>
                    </a:lnTo>
                    <a:lnTo>
                      <a:pt x="0" y="127"/>
                    </a:lnTo>
                    <a:lnTo>
                      <a:pt x="0" y="127"/>
                    </a:lnTo>
                    <a:lnTo>
                      <a:pt x="44" y="134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8" name="Freeform 1360"/>
              <p:cNvSpPr>
                <a:spLocks/>
              </p:cNvSpPr>
              <p:nvPr/>
            </p:nvSpPr>
            <p:spPr bwMode="auto">
              <a:xfrm>
                <a:off x="3679" y="992"/>
                <a:ext cx="29" cy="68"/>
              </a:xfrm>
              <a:custGeom>
                <a:avLst/>
                <a:gdLst>
                  <a:gd name="T0" fmla="*/ 59 w 59"/>
                  <a:gd name="T1" fmla="*/ 0 h 134"/>
                  <a:gd name="T2" fmla="*/ 59 w 59"/>
                  <a:gd name="T3" fmla="*/ 0 h 134"/>
                  <a:gd name="T4" fmla="*/ 0 w 59"/>
                  <a:gd name="T5" fmla="*/ 127 h 134"/>
                  <a:gd name="T6" fmla="*/ 0 w 59"/>
                  <a:gd name="T7" fmla="*/ 127 h 134"/>
                  <a:gd name="T8" fmla="*/ 44 w 59"/>
                  <a:gd name="T9" fmla="*/ 134 h 134"/>
                  <a:gd name="T10" fmla="*/ 59 w 59"/>
                  <a:gd name="T11" fmla="*/ 0 h 134"/>
                  <a:gd name="T12" fmla="*/ 59 w 59"/>
                  <a:gd name="T13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34">
                    <a:moveTo>
                      <a:pt x="59" y="0"/>
                    </a:moveTo>
                    <a:lnTo>
                      <a:pt x="59" y="0"/>
                    </a:lnTo>
                    <a:lnTo>
                      <a:pt x="0" y="127"/>
                    </a:lnTo>
                    <a:lnTo>
                      <a:pt x="0" y="127"/>
                    </a:lnTo>
                    <a:lnTo>
                      <a:pt x="44" y="134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9" name="Freeform 1361"/>
              <p:cNvSpPr>
                <a:spLocks/>
              </p:cNvSpPr>
              <p:nvPr/>
            </p:nvSpPr>
            <p:spPr bwMode="auto">
              <a:xfrm>
                <a:off x="3679" y="988"/>
                <a:ext cx="29" cy="68"/>
              </a:xfrm>
              <a:custGeom>
                <a:avLst/>
                <a:gdLst>
                  <a:gd name="T0" fmla="*/ 59 w 59"/>
                  <a:gd name="T1" fmla="*/ 8 h 135"/>
                  <a:gd name="T2" fmla="*/ 59 w 59"/>
                  <a:gd name="T3" fmla="*/ 8 h 135"/>
                  <a:gd name="T4" fmla="*/ 7 w 59"/>
                  <a:gd name="T5" fmla="*/ 0 h 135"/>
                  <a:gd name="T6" fmla="*/ 7 w 59"/>
                  <a:gd name="T7" fmla="*/ 0 h 135"/>
                  <a:gd name="T8" fmla="*/ 0 w 59"/>
                  <a:gd name="T9" fmla="*/ 135 h 135"/>
                  <a:gd name="T10" fmla="*/ 59 w 59"/>
                  <a:gd name="T11" fmla="*/ 8 h 135"/>
                  <a:gd name="T12" fmla="*/ 59 w 59"/>
                  <a:gd name="T13" fmla="*/ 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35">
                    <a:moveTo>
                      <a:pt x="59" y="8"/>
                    </a:moveTo>
                    <a:lnTo>
                      <a:pt x="59" y="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35"/>
                    </a:lnTo>
                    <a:lnTo>
                      <a:pt x="59" y="8"/>
                    </a:lnTo>
                    <a:lnTo>
                      <a:pt x="59" y="8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0" name="Freeform 1362"/>
              <p:cNvSpPr>
                <a:spLocks/>
              </p:cNvSpPr>
              <p:nvPr/>
            </p:nvSpPr>
            <p:spPr bwMode="auto">
              <a:xfrm>
                <a:off x="3679" y="988"/>
                <a:ext cx="29" cy="68"/>
              </a:xfrm>
              <a:custGeom>
                <a:avLst/>
                <a:gdLst>
                  <a:gd name="T0" fmla="*/ 59 w 59"/>
                  <a:gd name="T1" fmla="*/ 8 h 135"/>
                  <a:gd name="T2" fmla="*/ 59 w 59"/>
                  <a:gd name="T3" fmla="*/ 8 h 135"/>
                  <a:gd name="T4" fmla="*/ 7 w 59"/>
                  <a:gd name="T5" fmla="*/ 0 h 135"/>
                  <a:gd name="T6" fmla="*/ 7 w 59"/>
                  <a:gd name="T7" fmla="*/ 0 h 135"/>
                  <a:gd name="T8" fmla="*/ 0 w 59"/>
                  <a:gd name="T9" fmla="*/ 135 h 135"/>
                  <a:gd name="T10" fmla="*/ 59 w 59"/>
                  <a:gd name="T11" fmla="*/ 8 h 135"/>
                  <a:gd name="T12" fmla="*/ 59 w 59"/>
                  <a:gd name="T13" fmla="*/ 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35">
                    <a:moveTo>
                      <a:pt x="59" y="8"/>
                    </a:moveTo>
                    <a:lnTo>
                      <a:pt x="59" y="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35"/>
                    </a:lnTo>
                    <a:lnTo>
                      <a:pt x="59" y="8"/>
                    </a:lnTo>
                    <a:lnTo>
                      <a:pt x="59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1" name="Freeform 1363"/>
              <p:cNvSpPr>
                <a:spLocks/>
              </p:cNvSpPr>
              <p:nvPr/>
            </p:nvSpPr>
            <p:spPr bwMode="auto">
              <a:xfrm>
                <a:off x="3653" y="988"/>
                <a:ext cx="29" cy="68"/>
              </a:xfrm>
              <a:custGeom>
                <a:avLst/>
                <a:gdLst>
                  <a:gd name="T0" fmla="*/ 58 w 58"/>
                  <a:gd name="T1" fmla="*/ 0 h 135"/>
                  <a:gd name="T2" fmla="*/ 58 w 58"/>
                  <a:gd name="T3" fmla="*/ 0 h 135"/>
                  <a:gd name="T4" fmla="*/ 0 w 58"/>
                  <a:gd name="T5" fmla="*/ 135 h 135"/>
                  <a:gd name="T6" fmla="*/ 0 w 58"/>
                  <a:gd name="T7" fmla="*/ 135 h 135"/>
                  <a:gd name="T8" fmla="*/ 51 w 58"/>
                  <a:gd name="T9" fmla="*/ 135 h 135"/>
                  <a:gd name="T10" fmla="*/ 58 w 58"/>
                  <a:gd name="T11" fmla="*/ 0 h 135"/>
                  <a:gd name="T12" fmla="*/ 58 w 58"/>
                  <a:gd name="T1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135">
                    <a:moveTo>
                      <a:pt x="58" y="0"/>
                    </a:moveTo>
                    <a:lnTo>
                      <a:pt x="58" y="0"/>
                    </a:lnTo>
                    <a:lnTo>
                      <a:pt x="0" y="135"/>
                    </a:lnTo>
                    <a:lnTo>
                      <a:pt x="0" y="135"/>
                    </a:lnTo>
                    <a:lnTo>
                      <a:pt x="51" y="13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2" name="Freeform 1364"/>
              <p:cNvSpPr>
                <a:spLocks/>
              </p:cNvSpPr>
              <p:nvPr/>
            </p:nvSpPr>
            <p:spPr bwMode="auto">
              <a:xfrm>
                <a:off x="3653" y="988"/>
                <a:ext cx="29" cy="68"/>
              </a:xfrm>
              <a:custGeom>
                <a:avLst/>
                <a:gdLst>
                  <a:gd name="T0" fmla="*/ 58 w 58"/>
                  <a:gd name="T1" fmla="*/ 0 h 135"/>
                  <a:gd name="T2" fmla="*/ 58 w 58"/>
                  <a:gd name="T3" fmla="*/ 0 h 135"/>
                  <a:gd name="T4" fmla="*/ 0 w 58"/>
                  <a:gd name="T5" fmla="*/ 135 h 135"/>
                  <a:gd name="T6" fmla="*/ 0 w 58"/>
                  <a:gd name="T7" fmla="*/ 135 h 135"/>
                  <a:gd name="T8" fmla="*/ 51 w 58"/>
                  <a:gd name="T9" fmla="*/ 135 h 135"/>
                  <a:gd name="T10" fmla="*/ 58 w 58"/>
                  <a:gd name="T11" fmla="*/ 0 h 135"/>
                  <a:gd name="T12" fmla="*/ 58 w 58"/>
                  <a:gd name="T1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135">
                    <a:moveTo>
                      <a:pt x="58" y="0"/>
                    </a:moveTo>
                    <a:lnTo>
                      <a:pt x="58" y="0"/>
                    </a:lnTo>
                    <a:lnTo>
                      <a:pt x="0" y="135"/>
                    </a:lnTo>
                    <a:lnTo>
                      <a:pt x="0" y="135"/>
                    </a:lnTo>
                    <a:lnTo>
                      <a:pt x="51" y="13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3" name="Freeform 1365"/>
              <p:cNvSpPr>
                <a:spLocks/>
              </p:cNvSpPr>
              <p:nvPr/>
            </p:nvSpPr>
            <p:spPr bwMode="auto">
              <a:xfrm>
                <a:off x="3653" y="988"/>
                <a:ext cx="29" cy="68"/>
              </a:xfrm>
              <a:custGeom>
                <a:avLst/>
                <a:gdLst>
                  <a:gd name="T0" fmla="*/ 58 w 58"/>
                  <a:gd name="T1" fmla="*/ 0 h 135"/>
                  <a:gd name="T2" fmla="*/ 58 w 58"/>
                  <a:gd name="T3" fmla="*/ 0 h 135"/>
                  <a:gd name="T4" fmla="*/ 15 w 58"/>
                  <a:gd name="T5" fmla="*/ 0 h 135"/>
                  <a:gd name="T6" fmla="*/ 15 w 58"/>
                  <a:gd name="T7" fmla="*/ 0 h 135"/>
                  <a:gd name="T8" fmla="*/ 0 w 58"/>
                  <a:gd name="T9" fmla="*/ 135 h 135"/>
                  <a:gd name="T10" fmla="*/ 58 w 58"/>
                  <a:gd name="T11" fmla="*/ 0 h 135"/>
                  <a:gd name="T12" fmla="*/ 58 w 58"/>
                  <a:gd name="T1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135">
                    <a:moveTo>
                      <a:pt x="58" y="0"/>
                    </a:moveTo>
                    <a:lnTo>
                      <a:pt x="58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0" y="13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4" name="Freeform 1366"/>
              <p:cNvSpPr>
                <a:spLocks/>
              </p:cNvSpPr>
              <p:nvPr/>
            </p:nvSpPr>
            <p:spPr bwMode="auto">
              <a:xfrm>
                <a:off x="3653" y="988"/>
                <a:ext cx="29" cy="68"/>
              </a:xfrm>
              <a:custGeom>
                <a:avLst/>
                <a:gdLst>
                  <a:gd name="T0" fmla="*/ 58 w 58"/>
                  <a:gd name="T1" fmla="*/ 0 h 135"/>
                  <a:gd name="T2" fmla="*/ 58 w 58"/>
                  <a:gd name="T3" fmla="*/ 0 h 135"/>
                  <a:gd name="T4" fmla="*/ 15 w 58"/>
                  <a:gd name="T5" fmla="*/ 0 h 135"/>
                  <a:gd name="T6" fmla="*/ 15 w 58"/>
                  <a:gd name="T7" fmla="*/ 0 h 135"/>
                  <a:gd name="T8" fmla="*/ 0 w 58"/>
                  <a:gd name="T9" fmla="*/ 135 h 135"/>
                  <a:gd name="T10" fmla="*/ 58 w 58"/>
                  <a:gd name="T11" fmla="*/ 0 h 135"/>
                  <a:gd name="T12" fmla="*/ 58 w 58"/>
                  <a:gd name="T1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135">
                    <a:moveTo>
                      <a:pt x="58" y="0"/>
                    </a:moveTo>
                    <a:lnTo>
                      <a:pt x="58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0" y="13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5" name="Freeform 1367"/>
              <p:cNvSpPr>
                <a:spLocks/>
              </p:cNvSpPr>
              <p:nvPr/>
            </p:nvSpPr>
            <p:spPr bwMode="auto">
              <a:xfrm>
                <a:off x="3645" y="1011"/>
                <a:ext cx="4" cy="23"/>
              </a:xfrm>
              <a:custGeom>
                <a:avLst/>
                <a:gdLst>
                  <a:gd name="T0" fmla="*/ 7 w 7"/>
                  <a:gd name="T1" fmla="*/ 45 h 45"/>
                  <a:gd name="T2" fmla="*/ 7 w 7"/>
                  <a:gd name="T3" fmla="*/ 45 h 45"/>
                  <a:gd name="T4" fmla="*/ 0 w 7"/>
                  <a:gd name="T5" fmla="*/ 0 h 45"/>
                  <a:gd name="T6" fmla="*/ 0 w 7"/>
                  <a:gd name="T7" fmla="*/ 0 h 45"/>
                  <a:gd name="T8" fmla="*/ 7 w 7"/>
                  <a:gd name="T9" fmla="*/ 0 h 45"/>
                  <a:gd name="T10" fmla="*/ 7 w 7"/>
                  <a:gd name="T11" fmla="*/ 45 h 45"/>
                  <a:gd name="T12" fmla="*/ 7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45"/>
                    </a:moveTo>
                    <a:lnTo>
                      <a:pt x="7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45"/>
                    </a:lnTo>
                    <a:lnTo>
                      <a:pt x="7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6" name="Freeform 1368"/>
              <p:cNvSpPr>
                <a:spLocks/>
              </p:cNvSpPr>
              <p:nvPr/>
            </p:nvSpPr>
            <p:spPr bwMode="auto">
              <a:xfrm>
                <a:off x="3645" y="1011"/>
                <a:ext cx="4" cy="23"/>
              </a:xfrm>
              <a:custGeom>
                <a:avLst/>
                <a:gdLst>
                  <a:gd name="T0" fmla="*/ 7 w 7"/>
                  <a:gd name="T1" fmla="*/ 45 h 45"/>
                  <a:gd name="T2" fmla="*/ 7 w 7"/>
                  <a:gd name="T3" fmla="*/ 45 h 45"/>
                  <a:gd name="T4" fmla="*/ 0 w 7"/>
                  <a:gd name="T5" fmla="*/ 0 h 45"/>
                  <a:gd name="T6" fmla="*/ 0 w 7"/>
                  <a:gd name="T7" fmla="*/ 0 h 45"/>
                  <a:gd name="T8" fmla="*/ 7 w 7"/>
                  <a:gd name="T9" fmla="*/ 0 h 45"/>
                  <a:gd name="T10" fmla="*/ 7 w 7"/>
                  <a:gd name="T11" fmla="*/ 45 h 45"/>
                  <a:gd name="T12" fmla="*/ 7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45"/>
                    </a:moveTo>
                    <a:lnTo>
                      <a:pt x="7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45"/>
                    </a:lnTo>
                    <a:lnTo>
                      <a:pt x="7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7" name="Freeform 1369"/>
              <p:cNvSpPr>
                <a:spLocks/>
              </p:cNvSpPr>
              <p:nvPr/>
            </p:nvSpPr>
            <p:spPr bwMode="auto">
              <a:xfrm>
                <a:off x="3645" y="1011"/>
                <a:ext cx="4" cy="23"/>
              </a:xfrm>
              <a:custGeom>
                <a:avLst/>
                <a:gdLst>
                  <a:gd name="T0" fmla="*/ 7 w 7"/>
                  <a:gd name="T1" fmla="*/ 45 h 45"/>
                  <a:gd name="T2" fmla="*/ 7 w 7"/>
                  <a:gd name="T3" fmla="*/ 45 h 45"/>
                  <a:gd name="T4" fmla="*/ 0 w 7"/>
                  <a:gd name="T5" fmla="*/ 45 h 45"/>
                  <a:gd name="T6" fmla="*/ 0 w 7"/>
                  <a:gd name="T7" fmla="*/ 45 h 45"/>
                  <a:gd name="T8" fmla="*/ 0 w 7"/>
                  <a:gd name="T9" fmla="*/ 0 h 45"/>
                  <a:gd name="T10" fmla="*/ 7 w 7"/>
                  <a:gd name="T11" fmla="*/ 45 h 45"/>
                  <a:gd name="T12" fmla="*/ 7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45"/>
                    </a:moveTo>
                    <a:lnTo>
                      <a:pt x="7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7" y="45"/>
                    </a:lnTo>
                    <a:lnTo>
                      <a:pt x="7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8" name="Freeform 1370"/>
              <p:cNvSpPr>
                <a:spLocks/>
              </p:cNvSpPr>
              <p:nvPr/>
            </p:nvSpPr>
            <p:spPr bwMode="auto">
              <a:xfrm>
                <a:off x="3645" y="1011"/>
                <a:ext cx="4" cy="23"/>
              </a:xfrm>
              <a:custGeom>
                <a:avLst/>
                <a:gdLst>
                  <a:gd name="T0" fmla="*/ 7 w 7"/>
                  <a:gd name="T1" fmla="*/ 45 h 45"/>
                  <a:gd name="T2" fmla="*/ 7 w 7"/>
                  <a:gd name="T3" fmla="*/ 45 h 45"/>
                  <a:gd name="T4" fmla="*/ 0 w 7"/>
                  <a:gd name="T5" fmla="*/ 45 h 45"/>
                  <a:gd name="T6" fmla="*/ 0 w 7"/>
                  <a:gd name="T7" fmla="*/ 45 h 45"/>
                  <a:gd name="T8" fmla="*/ 0 w 7"/>
                  <a:gd name="T9" fmla="*/ 0 h 45"/>
                  <a:gd name="T10" fmla="*/ 7 w 7"/>
                  <a:gd name="T11" fmla="*/ 45 h 45"/>
                  <a:gd name="T12" fmla="*/ 7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45"/>
                    </a:moveTo>
                    <a:lnTo>
                      <a:pt x="7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7" y="45"/>
                    </a:lnTo>
                    <a:lnTo>
                      <a:pt x="7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9" name="Freeform 1371"/>
              <p:cNvSpPr>
                <a:spLocks/>
              </p:cNvSpPr>
              <p:nvPr/>
            </p:nvSpPr>
            <p:spPr bwMode="auto">
              <a:xfrm>
                <a:off x="3645" y="1011"/>
                <a:ext cx="4" cy="23"/>
              </a:xfrm>
              <a:custGeom>
                <a:avLst/>
                <a:gdLst>
                  <a:gd name="T0" fmla="*/ 7 w 7"/>
                  <a:gd name="T1" fmla="*/ 45 h 45"/>
                  <a:gd name="T2" fmla="*/ 7 w 7"/>
                  <a:gd name="T3" fmla="*/ 45 h 45"/>
                  <a:gd name="T4" fmla="*/ 0 w 7"/>
                  <a:gd name="T5" fmla="*/ 0 h 45"/>
                  <a:gd name="T6" fmla="*/ 0 w 7"/>
                  <a:gd name="T7" fmla="*/ 0 h 45"/>
                  <a:gd name="T8" fmla="*/ 7 w 7"/>
                  <a:gd name="T9" fmla="*/ 0 h 45"/>
                  <a:gd name="T10" fmla="*/ 7 w 7"/>
                  <a:gd name="T11" fmla="*/ 45 h 45"/>
                  <a:gd name="T12" fmla="*/ 7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45"/>
                    </a:moveTo>
                    <a:lnTo>
                      <a:pt x="7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45"/>
                    </a:lnTo>
                    <a:lnTo>
                      <a:pt x="7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0" name="Freeform 1372"/>
              <p:cNvSpPr>
                <a:spLocks/>
              </p:cNvSpPr>
              <p:nvPr/>
            </p:nvSpPr>
            <p:spPr bwMode="auto">
              <a:xfrm>
                <a:off x="3645" y="1011"/>
                <a:ext cx="4" cy="23"/>
              </a:xfrm>
              <a:custGeom>
                <a:avLst/>
                <a:gdLst>
                  <a:gd name="T0" fmla="*/ 7 w 7"/>
                  <a:gd name="T1" fmla="*/ 45 h 45"/>
                  <a:gd name="T2" fmla="*/ 7 w 7"/>
                  <a:gd name="T3" fmla="*/ 45 h 45"/>
                  <a:gd name="T4" fmla="*/ 0 w 7"/>
                  <a:gd name="T5" fmla="*/ 0 h 45"/>
                  <a:gd name="T6" fmla="*/ 0 w 7"/>
                  <a:gd name="T7" fmla="*/ 0 h 45"/>
                  <a:gd name="T8" fmla="*/ 7 w 7"/>
                  <a:gd name="T9" fmla="*/ 0 h 45"/>
                  <a:gd name="T10" fmla="*/ 7 w 7"/>
                  <a:gd name="T11" fmla="*/ 45 h 45"/>
                  <a:gd name="T12" fmla="*/ 7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45"/>
                    </a:moveTo>
                    <a:lnTo>
                      <a:pt x="7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45"/>
                    </a:lnTo>
                    <a:lnTo>
                      <a:pt x="7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1" name="Freeform 1373"/>
              <p:cNvSpPr>
                <a:spLocks/>
              </p:cNvSpPr>
              <p:nvPr/>
            </p:nvSpPr>
            <p:spPr bwMode="auto">
              <a:xfrm>
                <a:off x="3645" y="1011"/>
                <a:ext cx="4" cy="23"/>
              </a:xfrm>
              <a:custGeom>
                <a:avLst/>
                <a:gdLst>
                  <a:gd name="T0" fmla="*/ 7 w 7"/>
                  <a:gd name="T1" fmla="*/ 45 h 45"/>
                  <a:gd name="T2" fmla="*/ 7 w 7"/>
                  <a:gd name="T3" fmla="*/ 45 h 45"/>
                  <a:gd name="T4" fmla="*/ 0 w 7"/>
                  <a:gd name="T5" fmla="*/ 45 h 45"/>
                  <a:gd name="T6" fmla="*/ 0 w 7"/>
                  <a:gd name="T7" fmla="*/ 45 h 45"/>
                  <a:gd name="T8" fmla="*/ 0 w 7"/>
                  <a:gd name="T9" fmla="*/ 0 h 45"/>
                  <a:gd name="T10" fmla="*/ 7 w 7"/>
                  <a:gd name="T11" fmla="*/ 45 h 45"/>
                  <a:gd name="T12" fmla="*/ 7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45"/>
                    </a:moveTo>
                    <a:lnTo>
                      <a:pt x="7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7" y="45"/>
                    </a:lnTo>
                    <a:lnTo>
                      <a:pt x="7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2" name="Freeform 1374"/>
              <p:cNvSpPr>
                <a:spLocks/>
              </p:cNvSpPr>
              <p:nvPr/>
            </p:nvSpPr>
            <p:spPr bwMode="auto">
              <a:xfrm>
                <a:off x="3645" y="1011"/>
                <a:ext cx="4" cy="23"/>
              </a:xfrm>
              <a:custGeom>
                <a:avLst/>
                <a:gdLst>
                  <a:gd name="T0" fmla="*/ 7 w 7"/>
                  <a:gd name="T1" fmla="*/ 45 h 45"/>
                  <a:gd name="T2" fmla="*/ 7 w 7"/>
                  <a:gd name="T3" fmla="*/ 45 h 45"/>
                  <a:gd name="T4" fmla="*/ 0 w 7"/>
                  <a:gd name="T5" fmla="*/ 45 h 45"/>
                  <a:gd name="T6" fmla="*/ 0 w 7"/>
                  <a:gd name="T7" fmla="*/ 45 h 45"/>
                  <a:gd name="T8" fmla="*/ 0 w 7"/>
                  <a:gd name="T9" fmla="*/ 0 h 45"/>
                  <a:gd name="T10" fmla="*/ 7 w 7"/>
                  <a:gd name="T11" fmla="*/ 45 h 45"/>
                  <a:gd name="T12" fmla="*/ 7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45"/>
                    </a:moveTo>
                    <a:lnTo>
                      <a:pt x="7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7" y="45"/>
                    </a:lnTo>
                    <a:lnTo>
                      <a:pt x="7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3" name="Freeform 1375"/>
              <p:cNvSpPr>
                <a:spLocks/>
              </p:cNvSpPr>
              <p:nvPr/>
            </p:nvSpPr>
            <p:spPr bwMode="auto">
              <a:xfrm>
                <a:off x="3620" y="1007"/>
                <a:ext cx="11" cy="30"/>
              </a:xfrm>
              <a:custGeom>
                <a:avLst/>
                <a:gdLst>
                  <a:gd name="T0" fmla="*/ 22 w 22"/>
                  <a:gd name="T1" fmla="*/ 59 h 59"/>
                  <a:gd name="T2" fmla="*/ 22 w 22"/>
                  <a:gd name="T3" fmla="*/ 59 h 59"/>
                  <a:gd name="T4" fmla="*/ 0 w 22"/>
                  <a:gd name="T5" fmla="*/ 0 h 59"/>
                  <a:gd name="T6" fmla="*/ 0 w 22"/>
                  <a:gd name="T7" fmla="*/ 0 h 59"/>
                  <a:gd name="T8" fmla="*/ 22 w 22"/>
                  <a:gd name="T9" fmla="*/ 0 h 59"/>
                  <a:gd name="T10" fmla="*/ 22 w 22"/>
                  <a:gd name="T11" fmla="*/ 59 h 59"/>
                  <a:gd name="T12" fmla="*/ 22 w 2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9">
                    <a:moveTo>
                      <a:pt x="22" y="59"/>
                    </a:moveTo>
                    <a:lnTo>
                      <a:pt x="22" y="5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59"/>
                    </a:lnTo>
                    <a:lnTo>
                      <a:pt x="22" y="59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4" name="Freeform 1376"/>
              <p:cNvSpPr>
                <a:spLocks/>
              </p:cNvSpPr>
              <p:nvPr/>
            </p:nvSpPr>
            <p:spPr bwMode="auto">
              <a:xfrm>
                <a:off x="3620" y="1007"/>
                <a:ext cx="11" cy="30"/>
              </a:xfrm>
              <a:custGeom>
                <a:avLst/>
                <a:gdLst>
                  <a:gd name="T0" fmla="*/ 22 w 22"/>
                  <a:gd name="T1" fmla="*/ 59 h 59"/>
                  <a:gd name="T2" fmla="*/ 22 w 22"/>
                  <a:gd name="T3" fmla="*/ 59 h 59"/>
                  <a:gd name="T4" fmla="*/ 0 w 22"/>
                  <a:gd name="T5" fmla="*/ 0 h 59"/>
                  <a:gd name="T6" fmla="*/ 0 w 22"/>
                  <a:gd name="T7" fmla="*/ 0 h 59"/>
                  <a:gd name="T8" fmla="*/ 22 w 22"/>
                  <a:gd name="T9" fmla="*/ 0 h 59"/>
                  <a:gd name="T10" fmla="*/ 22 w 22"/>
                  <a:gd name="T11" fmla="*/ 59 h 59"/>
                  <a:gd name="T12" fmla="*/ 22 w 2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9">
                    <a:moveTo>
                      <a:pt x="22" y="59"/>
                    </a:moveTo>
                    <a:lnTo>
                      <a:pt x="22" y="5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59"/>
                    </a:lnTo>
                    <a:lnTo>
                      <a:pt x="22" y="5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5" name="Freeform 1377"/>
              <p:cNvSpPr>
                <a:spLocks/>
              </p:cNvSpPr>
              <p:nvPr/>
            </p:nvSpPr>
            <p:spPr bwMode="auto">
              <a:xfrm>
                <a:off x="3620" y="1007"/>
                <a:ext cx="11" cy="30"/>
              </a:xfrm>
              <a:custGeom>
                <a:avLst/>
                <a:gdLst>
                  <a:gd name="T0" fmla="*/ 22 w 22"/>
                  <a:gd name="T1" fmla="*/ 59 h 59"/>
                  <a:gd name="T2" fmla="*/ 22 w 22"/>
                  <a:gd name="T3" fmla="*/ 59 h 59"/>
                  <a:gd name="T4" fmla="*/ 0 w 22"/>
                  <a:gd name="T5" fmla="*/ 59 h 59"/>
                  <a:gd name="T6" fmla="*/ 0 w 22"/>
                  <a:gd name="T7" fmla="*/ 59 h 59"/>
                  <a:gd name="T8" fmla="*/ 0 w 22"/>
                  <a:gd name="T9" fmla="*/ 0 h 59"/>
                  <a:gd name="T10" fmla="*/ 22 w 22"/>
                  <a:gd name="T11" fmla="*/ 59 h 59"/>
                  <a:gd name="T12" fmla="*/ 22 w 2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9">
                    <a:moveTo>
                      <a:pt x="22" y="59"/>
                    </a:moveTo>
                    <a:lnTo>
                      <a:pt x="22" y="59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0" y="0"/>
                    </a:lnTo>
                    <a:lnTo>
                      <a:pt x="22" y="59"/>
                    </a:lnTo>
                    <a:lnTo>
                      <a:pt x="22" y="59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6" name="Freeform 1378"/>
              <p:cNvSpPr>
                <a:spLocks/>
              </p:cNvSpPr>
              <p:nvPr/>
            </p:nvSpPr>
            <p:spPr bwMode="auto">
              <a:xfrm>
                <a:off x="3620" y="1007"/>
                <a:ext cx="11" cy="30"/>
              </a:xfrm>
              <a:custGeom>
                <a:avLst/>
                <a:gdLst>
                  <a:gd name="T0" fmla="*/ 22 w 22"/>
                  <a:gd name="T1" fmla="*/ 59 h 59"/>
                  <a:gd name="T2" fmla="*/ 22 w 22"/>
                  <a:gd name="T3" fmla="*/ 59 h 59"/>
                  <a:gd name="T4" fmla="*/ 0 w 22"/>
                  <a:gd name="T5" fmla="*/ 59 h 59"/>
                  <a:gd name="T6" fmla="*/ 0 w 22"/>
                  <a:gd name="T7" fmla="*/ 59 h 59"/>
                  <a:gd name="T8" fmla="*/ 0 w 22"/>
                  <a:gd name="T9" fmla="*/ 0 h 59"/>
                  <a:gd name="T10" fmla="*/ 22 w 22"/>
                  <a:gd name="T11" fmla="*/ 59 h 59"/>
                  <a:gd name="T12" fmla="*/ 22 w 2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9">
                    <a:moveTo>
                      <a:pt x="22" y="59"/>
                    </a:moveTo>
                    <a:lnTo>
                      <a:pt x="22" y="59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0" y="0"/>
                    </a:lnTo>
                    <a:lnTo>
                      <a:pt x="22" y="59"/>
                    </a:lnTo>
                    <a:lnTo>
                      <a:pt x="22" y="5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7" name="Freeform 1379"/>
              <p:cNvSpPr>
                <a:spLocks/>
              </p:cNvSpPr>
              <p:nvPr/>
            </p:nvSpPr>
            <p:spPr bwMode="auto">
              <a:xfrm>
                <a:off x="3612" y="1011"/>
                <a:ext cx="0" cy="23"/>
              </a:xfrm>
              <a:custGeom>
                <a:avLst/>
                <a:gdLst>
                  <a:gd name="T0" fmla="*/ 45 h 45"/>
                  <a:gd name="T1" fmla="*/ 45 h 45"/>
                  <a:gd name="T2" fmla="*/ 0 h 45"/>
                  <a:gd name="T3" fmla="*/ 0 h 45"/>
                  <a:gd name="T4" fmla="*/ 0 h 45"/>
                  <a:gd name="T5" fmla="*/ 45 h 45"/>
                  <a:gd name="T6" fmla="*/ 45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8" name="Freeform 1380"/>
              <p:cNvSpPr>
                <a:spLocks/>
              </p:cNvSpPr>
              <p:nvPr/>
            </p:nvSpPr>
            <p:spPr bwMode="auto">
              <a:xfrm>
                <a:off x="3612" y="1011"/>
                <a:ext cx="0" cy="23"/>
              </a:xfrm>
              <a:custGeom>
                <a:avLst/>
                <a:gdLst>
                  <a:gd name="T0" fmla="*/ 45 h 45"/>
                  <a:gd name="T1" fmla="*/ 45 h 45"/>
                  <a:gd name="T2" fmla="*/ 0 h 45"/>
                  <a:gd name="T3" fmla="*/ 0 h 45"/>
                  <a:gd name="T4" fmla="*/ 0 h 45"/>
                  <a:gd name="T5" fmla="*/ 45 h 45"/>
                  <a:gd name="T6" fmla="*/ 45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9" name="Freeform 1381"/>
              <p:cNvSpPr>
                <a:spLocks/>
              </p:cNvSpPr>
              <p:nvPr/>
            </p:nvSpPr>
            <p:spPr bwMode="auto">
              <a:xfrm>
                <a:off x="3612" y="1011"/>
                <a:ext cx="0" cy="23"/>
              </a:xfrm>
              <a:custGeom>
                <a:avLst/>
                <a:gdLst>
                  <a:gd name="T0" fmla="*/ 45 h 45"/>
                  <a:gd name="T1" fmla="*/ 45 h 45"/>
                  <a:gd name="T2" fmla="*/ 45 h 45"/>
                  <a:gd name="T3" fmla="*/ 45 h 45"/>
                  <a:gd name="T4" fmla="*/ 0 h 45"/>
                  <a:gd name="T5" fmla="*/ 45 h 45"/>
                  <a:gd name="T6" fmla="*/ 45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0" name="Freeform 1382"/>
              <p:cNvSpPr>
                <a:spLocks/>
              </p:cNvSpPr>
              <p:nvPr/>
            </p:nvSpPr>
            <p:spPr bwMode="auto">
              <a:xfrm>
                <a:off x="3612" y="1011"/>
                <a:ext cx="0" cy="23"/>
              </a:xfrm>
              <a:custGeom>
                <a:avLst/>
                <a:gdLst>
                  <a:gd name="T0" fmla="*/ 45 h 45"/>
                  <a:gd name="T1" fmla="*/ 45 h 45"/>
                  <a:gd name="T2" fmla="*/ 45 h 45"/>
                  <a:gd name="T3" fmla="*/ 45 h 45"/>
                  <a:gd name="T4" fmla="*/ 0 h 45"/>
                  <a:gd name="T5" fmla="*/ 45 h 45"/>
                  <a:gd name="T6" fmla="*/ 45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1" name="Freeform 1383"/>
              <p:cNvSpPr>
                <a:spLocks/>
              </p:cNvSpPr>
              <p:nvPr/>
            </p:nvSpPr>
            <p:spPr bwMode="auto">
              <a:xfrm>
                <a:off x="3612" y="1011"/>
                <a:ext cx="0" cy="23"/>
              </a:xfrm>
              <a:custGeom>
                <a:avLst/>
                <a:gdLst>
                  <a:gd name="T0" fmla="*/ 45 h 45"/>
                  <a:gd name="T1" fmla="*/ 45 h 45"/>
                  <a:gd name="T2" fmla="*/ 0 h 45"/>
                  <a:gd name="T3" fmla="*/ 0 h 45"/>
                  <a:gd name="T4" fmla="*/ 0 h 45"/>
                  <a:gd name="T5" fmla="*/ 45 h 45"/>
                  <a:gd name="T6" fmla="*/ 45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2" name="Freeform 1384"/>
              <p:cNvSpPr>
                <a:spLocks/>
              </p:cNvSpPr>
              <p:nvPr/>
            </p:nvSpPr>
            <p:spPr bwMode="auto">
              <a:xfrm>
                <a:off x="3612" y="1011"/>
                <a:ext cx="0" cy="23"/>
              </a:xfrm>
              <a:custGeom>
                <a:avLst/>
                <a:gdLst>
                  <a:gd name="T0" fmla="*/ 45 h 45"/>
                  <a:gd name="T1" fmla="*/ 45 h 45"/>
                  <a:gd name="T2" fmla="*/ 0 h 45"/>
                  <a:gd name="T3" fmla="*/ 0 h 45"/>
                  <a:gd name="T4" fmla="*/ 0 h 45"/>
                  <a:gd name="T5" fmla="*/ 45 h 45"/>
                  <a:gd name="T6" fmla="*/ 45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3" name="Freeform 1385"/>
              <p:cNvSpPr>
                <a:spLocks/>
              </p:cNvSpPr>
              <p:nvPr/>
            </p:nvSpPr>
            <p:spPr bwMode="auto">
              <a:xfrm>
                <a:off x="3612" y="1011"/>
                <a:ext cx="0" cy="23"/>
              </a:xfrm>
              <a:custGeom>
                <a:avLst/>
                <a:gdLst>
                  <a:gd name="T0" fmla="*/ 45 h 45"/>
                  <a:gd name="T1" fmla="*/ 45 h 45"/>
                  <a:gd name="T2" fmla="*/ 45 h 45"/>
                  <a:gd name="T3" fmla="*/ 45 h 45"/>
                  <a:gd name="T4" fmla="*/ 0 h 45"/>
                  <a:gd name="T5" fmla="*/ 45 h 45"/>
                  <a:gd name="T6" fmla="*/ 45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4" name="Freeform 1386"/>
              <p:cNvSpPr>
                <a:spLocks/>
              </p:cNvSpPr>
              <p:nvPr/>
            </p:nvSpPr>
            <p:spPr bwMode="auto">
              <a:xfrm>
                <a:off x="3612" y="1011"/>
                <a:ext cx="0" cy="23"/>
              </a:xfrm>
              <a:custGeom>
                <a:avLst/>
                <a:gdLst>
                  <a:gd name="T0" fmla="*/ 45 h 45"/>
                  <a:gd name="T1" fmla="*/ 45 h 45"/>
                  <a:gd name="T2" fmla="*/ 45 h 45"/>
                  <a:gd name="T3" fmla="*/ 45 h 45"/>
                  <a:gd name="T4" fmla="*/ 0 h 45"/>
                  <a:gd name="T5" fmla="*/ 45 h 45"/>
                  <a:gd name="T6" fmla="*/ 45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5" name="Freeform 1387"/>
              <p:cNvSpPr>
                <a:spLocks/>
              </p:cNvSpPr>
              <p:nvPr/>
            </p:nvSpPr>
            <p:spPr bwMode="auto">
              <a:xfrm>
                <a:off x="3597" y="1007"/>
                <a:ext cx="8" cy="30"/>
              </a:xfrm>
              <a:custGeom>
                <a:avLst/>
                <a:gdLst>
                  <a:gd name="T0" fmla="*/ 15 w 15"/>
                  <a:gd name="T1" fmla="*/ 59 h 59"/>
                  <a:gd name="T2" fmla="*/ 15 w 15"/>
                  <a:gd name="T3" fmla="*/ 59 h 59"/>
                  <a:gd name="T4" fmla="*/ 0 w 15"/>
                  <a:gd name="T5" fmla="*/ 0 h 59"/>
                  <a:gd name="T6" fmla="*/ 0 w 15"/>
                  <a:gd name="T7" fmla="*/ 0 h 59"/>
                  <a:gd name="T8" fmla="*/ 15 w 15"/>
                  <a:gd name="T9" fmla="*/ 0 h 59"/>
                  <a:gd name="T10" fmla="*/ 15 w 15"/>
                  <a:gd name="T11" fmla="*/ 59 h 59"/>
                  <a:gd name="T12" fmla="*/ 15 w 15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5" y="59"/>
                    </a:moveTo>
                    <a:lnTo>
                      <a:pt x="15" y="5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59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6" name="Freeform 1388"/>
              <p:cNvSpPr>
                <a:spLocks/>
              </p:cNvSpPr>
              <p:nvPr/>
            </p:nvSpPr>
            <p:spPr bwMode="auto">
              <a:xfrm>
                <a:off x="3597" y="1007"/>
                <a:ext cx="8" cy="30"/>
              </a:xfrm>
              <a:custGeom>
                <a:avLst/>
                <a:gdLst>
                  <a:gd name="T0" fmla="*/ 15 w 15"/>
                  <a:gd name="T1" fmla="*/ 59 h 59"/>
                  <a:gd name="T2" fmla="*/ 15 w 15"/>
                  <a:gd name="T3" fmla="*/ 59 h 59"/>
                  <a:gd name="T4" fmla="*/ 0 w 15"/>
                  <a:gd name="T5" fmla="*/ 0 h 59"/>
                  <a:gd name="T6" fmla="*/ 0 w 15"/>
                  <a:gd name="T7" fmla="*/ 0 h 59"/>
                  <a:gd name="T8" fmla="*/ 15 w 15"/>
                  <a:gd name="T9" fmla="*/ 0 h 59"/>
                  <a:gd name="T10" fmla="*/ 15 w 15"/>
                  <a:gd name="T11" fmla="*/ 59 h 59"/>
                  <a:gd name="T12" fmla="*/ 15 w 15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5" y="59"/>
                    </a:moveTo>
                    <a:lnTo>
                      <a:pt x="15" y="5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59"/>
                    </a:lnTo>
                    <a:lnTo>
                      <a:pt x="15" y="5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7" name="Freeform 1389"/>
              <p:cNvSpPr>
                <a:spLocks/>
              </p:cNvSpPr>
              <p:nvPr/>
            </p:nvSpPr>
            <p:spPr bwMode="auto">
              <a:xfrm>
                <a:off x="3597" y="1007"/>
                <a:ext cx="8" cy="30"/>
              </a:xfrm>
              <a:custGeom>
                <a:avLst/>
                <a:gdLst>
                  <a:gd name="T0" fmla="*/ 15 w 15"/>
                  <a:gd name="T1" fmla="*/ 59 h 59"/>
                  <a:gd name="T2" fmla="*/ 15 w 15"/>
                  <a:gd name="T3" fmla="*/ 59 h 59"/>
                  <a:gd name="T4" fmla="*/ 0 w 15"/>
                  <a:gd name="T5" fmla="*/ 59 h 59"/>
                  <a:gd name="T6" fmla="*/ 0 w 15"/>
                  <a:gd name="T7" fmla="*/ 59 h 59"/>
                  <a:gd name="T8" fmla="*/ 0 w 15"/>
                  <a:gd name="T9" fmla="*/ 0 h 59"/>
                  <a:gd name="T10" fmla="*/ 15 w 15"/>
                  <a:gd name="T11" fmla="*/ 59 h 59"/>
                  <a:gd name="T12" fmla="*/ 15 w 15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5" y="59"/>
                    </a:moveTo>
                    <a:lnTo>
                      <a:pt x="15" y="59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0" y="0"/>
                    </a:lnTo>
                    <a:lnTo>
                      <a:pt x="15" y="59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8" name="Freeform 1390"/>
              <p:cNvSpPr>
                <a:spLocks/>
              </p:cNvSpPr>
              <p:nvPr/>
            </p:nvSpPr>
            <p:spPr bwMode="auto">
              <a:xfrm>
                <a:off x="3597" y="1007"/>
                <a:ext cx="8" cy="30"/>
              </a:xfrm>
              <a:custGeom>
                <a:avLst/>
                <a:gdLst>
                  <a:gd name="T0" fmla="*/ 15 w 15"/>
                  <a:gd name="T1" fmla="*/ 59 h 59"/>
                  <a:gd name="T2" fmla="*/ 15 w 15"/>
                  <a:gd name="T3" fmla="*/ 59 h 59"/>
                  <a:gd name="T4" fmla="*/ 0 w 15"/>
                  <a:gd name="T5" fmla="*/ 59 h 59"/>
                  <a:gd name="T6" fmla="*/ 0 w 15"/>
                  <a:gd name="T7" fmla="*/ 59 h 59"/>
                  <a:gd name="T8" fmla="*/ 0 w 15"/>
                  <a:gd name="T9" fmla="*/ 0 h 59"/>
                  <a:gd name="T10" fmla="*/ 15 w 15"/>
                  <a:gd name="T11" fmla="*/ 59 h 59"/>
                  <a:gd name="T12" fmla="*/ 15 w 15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5" y="59"/>
                    </a:moveTo>
                    <a:lnTo>
                      <a:pt x="15" y="59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0" y="0"/>
                    </a:lnTo>
                    <a:lnTo>
                      <a:pt x="15" y="59"/>
                    </a:lnTo>
                    <a:lnTo>
                      <a:pt x="15" y="5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9" name="Freeform 1391"/>
              <p:cNvSpPr>
                <a:spLocks/>
              </p:cNvSpPr>
              <p:nvPr/>
            </p:nvSpPr>
            <p:spPr bwMode="auto">
              <a:xfrm>
                <a:off x="3579" y="1007"/>
                <a:ext cx="11" cy="30"/>
              </a:xfrm>
              <a:custGeom>
                <a:avLst/>
                <a:gdLst>
                  <a:gd name="T0" fmla="*/ 22 w 22"/>
                  <a:gd name="T1" fmla="*/ 59 h 59"/>
                  <a:gd name="T2" fmla="*/ 22 w 22"/>
                  <a:gd name="T3" fmla="*/ 59 h 59"/>
                  <a:gd name="T4" fmla="*/ 0 w 22"/>
                  <a:gd name="T5" fmla="*/ 0 h 59"/>
                  <a:gd name="T6" fmla="*/ 0 w 22"/>
                  <a:gd name="T7" fmla="*/ 0 h 59"/>
                  <a:gd name="T8" fmla="*/ 22 w 22"/>
                  <a:gd name="T9" fmla="*/ 0 h 59"/>
                  <a:gd name="T10" fmla="*/ 22 w 22"/>
                  <a:gd name="T11" fmla="*/ 59 h 59"/>
                  <a:gd name="T12" fmla="*/ 22 w 2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9">
                    <a:moveTo>
                      <a:pt x="22" y="59"/>
                    </a:moveTo>
                    <a:lnTo>
                      <a:pt x="22" y="5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59"/>
                    </a:lnTo>
                    <a:lnTo>
                      <a:pt x="22" y="59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0" name="Freeform 1392"/>
              <p:cNvSpPr>
                <a:spLocks/>
              </p:cNvSpPr>
              <p:nvPr/>
            </p:nvSpPr>
            <p:spPr bwMode="auto">
              <a:xfrm>
                <a:off x="3579" y="1007"/>
                <a:ext cx="11" cy="30"/>
              </a:xfrm>
              <a:custGeom>
                <a:avLst/>
                <a:gdLst>
                  <a:gd name="T0" fmla="*/ 22 w 22"/>
                  <a:gd name="T1" fmla="*/ 59 h 59"/>
                  <a:gd name="T2" fmla="*/ 22 w 22"/>
                  <a:gd name="T3" fmla="*/ 59 h 59"/>
                  <a:gd name="T4" fmla="*/ 0 w 22"/>
                  <a:gd name="T5" fmla="*/ 0 h 59"/>
                  <a:gd name="T6" fmla="*/ 0 w 22"/>
                  <a:gd name="T7" fmla="*/ 0 h 59"/>
                  <a:gd name="T8" fmla="*/ 22 w 22"/>
                  <a:gd name="T9" fmla="*/ 0 h 59"/>
                  <a:gd name="T10" fmla="*/ 22 w 22"/>
                  <a:gd name="T11" fmla="*/ 59 h 59"/>
                  <a:gd name="T12" fmla="*/ 22 w 2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9">
                    <a:moveTo>
                      <a:pt x="22" y="59"/>
                    </a:moveTo>
                    <a:lnTo>
                      <a:pt x="22" y="5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59"/>
                    </a:lnTo>
                    <a:lnTo>
                      <a:pt x="22" y="5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1" name="Freeform 1393"/>
              <p:cNvSpPr>
                <a:spLocks/>
              </p:cNvSpPr>
              <p:nvPr/>
            </p:nvSpPr>
            <p:spPr bwMode="auto">
              <a:xfrm>
                <a:off x="3579" y="1007"/>
                <a:ext cx="11" cy="30"/>
              </a:xfrm>
              <a:custGeom>
                <a:avLst/>
                <a:gdLst>
                  <a:gd name="T0" fmla="*/ 22 w 22"/>
                  <a:gd name="T1" fmla="*/ 59 h 59"/>
                  <a:gd name="T2" fmla="*/ 22 w 22"/>
                  <a:gd name="T3" fmla="*/ 59 h 59"/>
                  <a:gd name="T4" fmla="*/ 0 w 22"/>
                  <a:gd name="T5" fmla="*/ 59 h 59"/>
                  <a:gd name="T6" fmla="*/ 0 w 22"/>
                  <a:gd name="T7" fmla="*/ 59 h 59"/>
                  <a:gd name="T8" fmla="*/ 0 w 22"/>
                  <a:gd name="T9" fmla="*/ 0 h 59"/>
                  <a:gd name="T10" fmla="*/ 22 w 22"/>
                  <a:gd name="T11" fmla="*/ 59 h 59"/>
                  <a:gd name="T12" fmla="*/ 22 w 2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9">
                    <a:moveTo>
                      <a:pt x="22" y="59"/>
                    </a:moveTo>
                    <a:lnTo>
                      <a:pt x="22" y="59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0" y="0"/>
                    </a:lnTo>
                    <a:lnTo>
                      <a:pt x="22" y="59"/>
                    </a:lnTo>
                    <a:lnTo>
                      <a:pt x="22" y="59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2" name="Freeform 1394"/>
              <p:cNvSpPr>
                <a:spLocks/>
              </p:cNvSpPr>
              <p:nvPr/>
            </p:nvSpPr>
            <p:spPr bwMode="auto">
              <a:xfrm>
                <a:off x="3579" y="1007"/>
                <a:ext cx="11" cy="30"/>
              </a:xfrm>
              <a:custGeom>
                <a:avLst/>
                <a:gdLst>
                  <a:gd name="T0" fmla="*/ 22 w 22"/>
                  <a:gd name="T1" fmla="*/ 59 h 59"/>
                  <a:gd name="T2" fmla="*/ 22 w 22"/>
                  <a:gd name="T3" fmla="*/ 59 h 59"/>
                  <a:gd name="T4" fmla="*/ 0 w 22"/>
                  <a:gd name="T5" fmla="*/ 59 h 59"/>
                  <a:gd name="T6" fmla="*/ 0 w 22"/>
                  <a:gd name="T7" fmla="*/ 59 h 59"/>
                  <a:gd name="T8" fmla="*/ 0 w 22"/>
                  <a:gd name="T9" fmla="*/ 0 h 59"/>
                  <a:gd name="T10" fmla="*/ 22 w 22"/>
                  <a:gd name="T11" fmla="*/ 59 h 59"/>
                  <a:gd name="T12" fmla="*/ 22 w 2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9">
                    <a:moveTo>
                      <a:pt x="22" y="59"/>
                    </a:moveTo>
                    <a:lnTo>
                      <a:pt x="22" y="59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0" y="0"/>
                    </a:lnTo>
                    <a:lnTo>
                      <a:pt x="22" y="59"/>
                    </a:lnTo>
                    <a:lnTo>
                      <a:pt x="22" y="5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3" name="Freeform 1395"/>
              <p:cNvSpPr>
                <a:spLocks/>
              </p:cNvSpPr>
              <p:nvPr/>
            </p:nvSpPr>
            <p:spPr bwMode="auto">
              <a:xfrm>
                <a:off x="3295" y="1007"/>
                <a:ext cx="11" cy="30"/>
              </a:xfrm>
              <a:custGeom>
                <a:avLst/>
                <a:gdLst>
                  <a:gd name="T0" fmla="*/ 21 w 21"/>
                  <a:gd name="T1" fmla="*/ 59 h 59"/>
                  <a:gd name="T2" fmla="*/ 21 w 21"/>
                  <a:gd name="T3" fmla="*/ 59 h 59"/>
                  <a:gd name="T4" fmla="*/ 0 w 21"/>
                  <a:gd name="T5" fmla="*/ 0 h 59"/>
                  <a:gd name="T6" fmla="*/ 0 w 21"/>
                  <a:gd name="T7" fmla="*/ 0 h 59"/>
                  <a:gd name="T8" fmla="*/ 21 w 21"/>
                  <a:gd name="T9" fmla="*/ 0 h 59"/>
                  <a:gd name="T10" fmla="*/ 21 w 21"/>
                  <a:gd name="T11" fmla="*/ 59 h 59"/>
                  <a:gd name="T12" fmla="*/ 21 w 21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59">
                    <a:moveTo>
                      <a:pt x="21" y="59"/>
                    </a:moveTo>
                    <a:lnTo>
                      <a:pt x="21" y="5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59"/>
                    </a:lnTo>
                    <a:lnTo>
                      <a:pt x="21" y="59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4" name="Freeform 1396"/>
              <p:cNvSpPr>
                <a:spLocks/>
              </p:cNvSpPr>
              <p:nvPr/>
            </p:nvSpPr>
            <p:spPr bwMode="auto">
              <a:xfrm>
                <a:off x="3295" y="1007"/>
                <a:ext cx="11" cy="30"/>
              </a:xfrm>
              <a:custGeom>
                <a:avLst/>
                <a:gdLst>
                  <a:gd name="T0" fmla="*/ 21 w 21"/>
                  <a:gd name="T1" fmla="*/ 59 h 59"/>
                  <a:gd name="T2" fmla="*/ 21 w 21"/>
                  <a:gd name="T3" fmla="*/ 59 h 59"/>
                  <a:gd name="T4" fmla="*/ 0 w 21"/>
                  <a:gd name="T5" fmla="*/ 0 h 59"/>
                  <a:gd name="T6" fmla="*/ 0 w 21"/>
                  <a:gd name="T7" fmla="*/ 0 h 59"/>
                  <a:gd name="T8" fmla="*/ 21 w 21"/>
                  <a:gd name="T9" fmla="*/ 0 h 59"/>
                  <a:gd name="T10" fmla="*/ 21 w 21"/>
                  <a:gd name="T11" fmla="*/ 59 h 59"/>
                  <a:gd name="T12" fmla="*/ 21 w 21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59">
                    <a:moveTo>
                      <a:pt x="21" y="59"/>
                    </a:moveTo>
                    <a:lnTo>
                      <a:pt x="21" y="5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59"/>
                    </a:lnTo>
                    <a:lnTo>
                      <a:pt x="21" y="5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5" name="Freeform 1397"/>
              <p:cNvSpPr>
                <a:spLocks/>
              </p:cNvSpPr>
              <p:nvPr/>
            </p:nvSpPr>
            <p:spPr bwMode="auto">
              <a:xfrm>
                <a:off x="3295" y="1007"/>
                <a:ext cx="11" cy="30"/>
              </a:xfrm>
              <a:custGeom>
                <a:avLst/>
                <a:gdLst>
                  <a:gd name="T0" fmla="*/ 21 w 21"/>
                  <a:gd name="T1" fmla="*/ 59 h 59"/>
                  <a:gd name="T2" fmla="*/ 21 w 21"/>
                  <a:gd name="T3" fmla="*/ 59 h 59"/>
                  <a:gd name="T4" fmla="*/ 0 w 21"/>
                  <a:gd name="T5" fmla="*/ 59 h 59"/>
                  <a:gd name="T6" fmla="*/ 0 w 21"/>
                  <a:gd name="T7" fmla="*/ 59 h 59"/>
                  <a:gd name="T8" fmla="*/ 0 w 21"/>
                  <a:gd name="T9" fmla="*/ 0 h 59"/>
                  <a:gd name="T10" fmla="*/ 21 w 21"/>
                  <a:gd name="T11" fmla="*/ 59 h 59"/>
                  <a:gd name="T12" fmla="*/ 21 w 21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59">
                    <a:moveTo>
                      <a:pt x="21" y="59"/>
                    </a:moveTo>
                    <a:lnTo>
                      <a:pt x="21" y="59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0" y="0"/>
                    </a:lnTo>
                    <a:lnTo>
                      <a:pt x="21" y="59"/>
                    </a:lnTo>
                    <a:lnTo>
                      <a:pt x="21" y="59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6" name="Freeform 1398"/>
              <p:cNvSpPr>
                <a:spLocks/>
              </p:cNvSpPr>
              <p:nvPr/>
            </p:nvSpPr>
            <p:spPr bwMode="auto">
              <a:xfrm>
                <a:off x="3295" y="1007"/>
                <a:ext cx="11" cy="30"/>
              </a:xfrm>
              <a:custGeom>
                <a:avLst/>
                <a:gdLst>
                  <a:gd name="T0" fmla="*/ 21 w 21"/>
                  <a:gd name="T1" fmla="*/ 59 h 59"/>
                  <a:gd name="T2" fmla="*/ 21 w 21"/>
                  <a:gd name="T3" fmla="*/ 59 h 59"/>
                  <a:gd name="T4" fmla="*/ 0 w 21"/>
                  <a:gd name="T5" fmla="*/ 59 h 59"/>
                  <a:gd name="T6" fmla="*/ 0 w 21"/>
                  <a:gd name="T7" fmla="*/ 59 h 59"/>
                  <a:gd name="T8" fmla="*/ 0 w 21"/>
                  <a:gd name="T9" fmla="*/ 0 h 59"/>
                  <a:gd name="T10" fmla="*/ 21 w 21"/>
                  <a:gd name="T11" fmla="*/ 59 h 59"/>
                  <a:gd name="T12" fmla="*/ 21 w 21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59">
                    <a:moveTo>
                      <a:pt x="21" y="59"/>
                    </a:moveTo>
                    <a:lnTo>
                      <a:pt x="21" y="59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0" y="0"/>
                    </a:lnTo>
                    <a:lnTo>
                      <a:pt x="21" y="59"/>
                    </a:lnTo>
                    <a:lnTo>
                      <a:pt x="21" y="5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7" name="Freeform 1399"/>
              <p:cNvSpPr>
                <a:spLocks/>
              </p:cNvSpPr>
              <p:nvPr/>
            </p:nvSpPr>
            <p:spPr bwMode="auto">
              <a:xfrm>
                <a:off x="3280" y="1007"/>
                <a:ext cx="8" cy="30"/>
              </a:xfrm>
              <a:custGeom>
                <a:avLst/>
                <a:gdLst>
                  <a:gd name="T0" fmla="*/ 15 w 15"/>
                  <a:gd name="T1" fmla="*/ 59 h 59"/>
                  <a:gd name="T2" fmla="*/ 15 w 15"/>
                  <a:gd name="T3" fmla="*/ 59 h 59"/>
                  <a:gd name="T4" fmla="*/ 0 w 15"/>
                  <a:gd name="T5" fmla="*/ 0 h 59"/>
                  <a:gd name="T6" fmla="*/ 0 w 15"/>
                  <a:gd name="T7" fmla="*/ 0 h 59"/>
                  <a:gd name="T8" fmla="*/ 15 w 15"/>
                  <a:gd name="T9" fmla="*/ 0 h 59"/>
                  <a:gd name="T10" fmla="*/ 15 w 15"/>
                  <a:gd name="T11" fmla="*/ 59 h 59"/>
                  <a:gd name="T12" fmla="*/ 15 w 15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5" y="59"/>
                    </a:moveTo>
                    <a:lnTo>
                      <a:pt x="15" y="5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59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8" name="Freeform 1400"/>
              <p:cNvSpPr>
                <a:spLocks/>
              </p:cNvSpPr>
              <p:nvPr/>
            </p:nvSpPr>
            <p:spPr bwMode="auto">
              <a:xfrm>
                <a:off x="3280" y="1007"/>
                <a:ext cx="8" cy="30"/>
              </a:xfrm>
              <a:custGeom>
                <a:avLst/>
                <a:gdLst>
                  <a:gd name="T0" fmla="*/ 15 w 15"/>
                  <a:gd name="T1" fmla="*/ 59 h 59"/>
                  <a:gd name="T2" fmla="*/ 15 w 15"/>
                  <a:gd name="T3" fmla="*/ 59 h 59"/>
                  <a:gd name="T4" fmla="*/ 0 w 15"/>
                  <a:gd name="T5" fmla="*/ 0 h 59"/>
                  <a:gd name="T6" fmla="*/ 0 w 15"/>
                  <a:gd name="T7" fmla="*/ 0 h 59"/>
                  <a:gd name="T8" fmla="*/ 15 w 15"/>
                  <a:gd name="T9" fmla="*/ 0 h 59"/>
                  <a:gd name="T10" fmla="*/ 15 w 15"/>
                  <a:gd name="T11" fmla="*/ 59 h 59"/>
                  <a:gd name="T12" fmla="*/ 15 w 15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5" y="59"/>
                    </a:moveTo>
                    <a:lnTo>
                      <a:pt x="15" y="5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59"/>
                    </a:lnTo>
                    <a:lnTo>
                      <a:pt x="15" y="5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9" name="Freeform 1401"/>
              <p:cNvSpPr>
                <a:spLocks/>
              </p:cNvSpPr>
              <p:nvPr/>
            </p:nvSpPr>
            <p:spPr bwMode="auto">
              <a:xfrm>
                <a:off x="3280" y="1007"/>
                <a:ext cx="8" cy="30"/>
              </a:xfrm>
              <a:custGeom>
                <a:avLst/>
                <a:gdLst>
                  <a:gd name="T0" fmla="*/ 15 w 15"/>
                  <a:gd name="T1" fmla="*/ 59 h 59"/>
                  <a:gd name="T2" fmla="*/ 15 w 15"/>
                  <a:gd name="T3" fmla="*/ 59 h 59"/>
                  <a:gd name="T4" fmla="*/ 0 w 15"/>
                  <a:gd name="T5" fmla="*/ 59 h 59"/>
                  <a:gd name="T6" fmla="*/ 0 w 15"/>
                  <a:gd name="T7" fmla="*/ 59 h 59"/>
                  <a:gd name="T8" fmla="*/ 0 w 15"/>
                  <a:gd name="T9" fmla="*/ 0 h 59"/>
                  <a:gd name="T10" fmla="*/ 15 w 15"/>
                  <a:gd name="T11" fmla="*/ 59 h 59"/>
                  <a:gd name="T12" fmla="*/ 15 w 15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5" y="59"/>
                    </a:moveTo>
                    <a:lnTo>
                      <a:pt x="15" y="59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0" y="0"/>
                    </a:lnTo>
                    <a:lnTo>
                      <a:pt x="15" y="59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0" name="Freeform 1402"/>
              <p:cNvSpPr>
                <a:spLocks/>
              </p:cNvSpPr>
              <p:nvPr/>
            </p:nvSpPr>
            <p:spPr bwMode="auto">
              <a:xfrm>
                <a:off x="3280" y="1007"/>
                <a:ext cx="8" cy="30"/>
              </a:xfrm>
              <a:custGeom>
                <a:avLst/>
                <a:gdLst>
                  <a:gd name="T0" fmla="*/ 15 w 15"/>
                  <a:gd name="T1" fmla="*/ 59 h 59"/>
                  <a:gd name="T2" fmla="*/ 15 w 15"/>
                  <a:gd name="T3" fmla="*/ 59 h 59"/>
                  <a:gd name="T4" fmla="*/ 0 w 15"/>
                  <a:gd name="T5" fmla="*/ 59 h 59"/>
                  <a:gd name="T6" fmla="*/ 0 w 15"/>
                  <a:gd name="T7" fmla="*/ 59 h 59"/>
                  <a:gd name="T8" fmla="*/ 0 w 15"/>
                  <a:gd name="T9" fmla="*/ 0 h 59"/>
                  <a:gd name="T10" fmla="*/ 15 w 15"/>
                  <a:gd name="T11" fmla="*/ 59 h 59"/>
                  <a:gd name="T12" fmla="*/ 15 w 15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5" y="59"/>
                    </a:moveTo>
                    <a:lnTo>
                      <a:pt x="15" y="59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0" y="0"/>
                    </a:lnTo>
                    <a:lnTo>
                      <a:pt x="15" y="59"/>
                    </a:lnTo>
                    <a:lnTo>
                      <a:pt x="15" y="5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1" name="Freeform 1403"/>
              <p:cNvSpPr>
                <a:spLocks/>
              </p:cNvSpPr>
              <p:nvPr/>
            </p:nvSpPr>
            <p:spPr bwMode="auto">
              <a:xfrm>
                <a:off x="3273" y="1011"/>
                <a:ext cx="0" cy="23"/>
              </a:xfrm>
              <a:custGeom>
                <a:avLst/>
                <a:gdLst>
                  <a:gd name="T0" fmla="*/ 45 h 45"/>
                  <a:gd name="T1" fmla="*/ 45 h 45"/>
                  <a:gd name="T2" fmla="*/ 0 h 45"/>
                  <a:gd name="T3" fmla="*/ 0 h 45"/>
                  <a:gd name="T4" fmla="*/ 0 h 45"/>
                  <a:gd name="T5" fmla="*/ 45 h 45"/>
                  <a:gd name="T6" fmla="*/ 45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2" name="Freeform 1404"/>
              <p:cNvSpPr>
                <a:spLocks/>
              </p:cNvSpPr>
              <p:nvPr/>
            </p:nvSpPr>
            <p:spPr bwMode="auto">
              <a:xfrm>
                <a:off x="3273" y="1011"/>
                <a:ext cx="0" cy="23"/>
              </a:xfrm>
              <a:custGeom>
                <a:avLst/>
                <a:gdLst>
                  <a:gd name="T0" fmla="*/ 45 h 45"/>
                  <a:gd name="T1" fmla="*/ 45 h 45"/>
                  <a:gd name="T2" fmla="*/ 0 h 45"/>
                  <a:gd name="T3" fmla="*/ 0 h 45"/>
                  <a:gd name="T4" fmla="*/ 0 h 45"/>
                  <a:gd name="T5" fmla="*/ 45 h 45"/>
                  <a:gd name="T6" fmla="*/ 45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3" name="Freeform 1405"/>
              <p:cNvSpPr>
                <a:spLocks/>
              </p:cNvSpPr>
              <p:nvPr/>
            </p:nvSpPr>
            <p:spPr bwMode="auto">
              <a:xfrm>
                <a:off x="3273" y="1011"/>
                <a:ext cx="0" cy="23"/>
              </a:xfrm>
              <a:custGeom>
                <a:avLst/>
                <a:gdLst>
                  <a:gd name="T0" fmla="*/ 45 h 45"/>
                  <a:gd name="T1" fmla="*/ 45 h 45"/>
                  <a:gd name="T2" fmla="*/ 45 h 45"/>
                  <a:gd name="T3" fmla="*/ 45 h 45"/>
                  <a:gd name="T4" fmla="*/ 0 h 45"/>
                  <a:gd name="T5" fmla="*/ 45 h 45"/>
                  <a:gd name="T6" fmla="*/ 45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4" name="Freeform 1406"/>
              <p:cNvSpPr>
                <a:spLocks/>
              </p:cNvSpPr>
              <p:nvPr/>
            </p:nvSpPr>
            <p:spPr bwMode="auto">
              <a:xfrm>
                <a:off x="3273" y="1011"/>
                <a:ext cx="0" cy="23"/>
              </a:xfrm>
              <a:custGeom>
                <a:avLst/>
                <a:gdLst>
                  <a:gd name="T0" fmla="*/ 45 h 45"/>
                  <a:gd name="T1" fmla="*/ 45 h 45"/>
                  <a:gd name="T2" fmla="*/ 45 h 45"/>
                  <a:gd name="T3" fmla="*/ 45 h 45"/>
                  <a:gd name="T4" fmla="*/ 0 h 45"/>
                  <a:gd name="T5" fmla="*/ 45 h 45"/>
                  <a:gd name="T6" fmla="*/ 45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5" name="Freeform 1407"/>
              <p:cNvSpPr>
                <a:spLocks/>
              </p:cNvSpPr>
              <p:nvPr/>
            </p:nvSpPr>
            <p:spPr bwMode="auto">
              <a:xfrm>
                <a:off x="3273" y="1011"/>
                <a:ext cx="0" cy="23"/>
              </a:xfrm>
              <a:custGeom>
                <a:avLst/>
                <a:gdLst>
                  <a:gd name="T0" fmla="*/ 45 h 45"/>
                  <a:gd name="T1" fmla="*/ 45 h 45"/>
                  <a:gd name="T2" fmla="*/ 0 h 45"/>
                  <a:gd name="T3" fmla="*/ 0 h 45"/>
                  <a:gd name="T4" fmla="*/ 0 h 45"/>
                  <a:gd name="T5" fmla="*/ 45 h 45"/>
                  <a:gd name="T6" fmla="*/ 45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6" name="Freeform 1408"/>
              <p:cNvSpPr>
                <a:spLocks/>
              </p:cNvSpPr>
              <p:nvPr/>
            </p:nvSpPr>
            <p:spPr bwMode="auto">
              <a:xfrm>
                <a:off x="3273" y="1011"/>
                <a:ext cx="0" cy="23"/>
              </a:xfrm>
              <a:custGeom>
                <a:avLst/>
                <a:gdLst>
                  <a:gd name="T0" fmla="*/ 45 h 45"/>
                  <a:gd name="T1" fmla="*/ 45 h 45"/>
                  <a:gd name="T2" fmla="*/ 0 h 45"/>
                  <a:gd name="T3" fmla="*/ 0 h 45"/>
                  <a:gd name="T4" fmla="*/ 0 h 45"/>
                  <a:gd name="T5" fmla="*/ 45 h 45"/>
                  <a:gd name="T6" fmla="*/ 45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7" name="Freeform 1409"/>
              <p:cNvSpPr>
                <a:spLocks/>
              </p:cNvSpPr>
              <p:nvPr/>
            </p:nvSpPr>
            <p:spPr bwMode="auto">
              <a:xfrm>
                <a:off x="3273" y="1011"/>
                <a:ext cx="0" cy="23"/>
              </a:xfrm>
              <a:custGeom>
                <a:avLst/>
                <a:gdLst>
                  <a:gd name="T0" fmla="*/ 45 h 45"/>
                  <a:gd name="T1" fmla="*/ 45 h 45"/>
                  <a:gd name="T2" fmla="*/ 45 h 45"/>
                  <a:gd name="T3" fmla="*/ 45 h 45"/>
                  <a:gd name="T4" fmla="*/ 0 h 45"/>
                  <a:gd name="T5" fmla="*/ 45 h 45"/>
                  <a:gd name="T6" fmla="*/ 45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8" name="Freeform 1410"/>
              <p:cNvSpPr>
                <a:spLocks/>
              </p:cNvSpPr>
              <p:nvPr/>
            </p:nvSpPr>
            <p:spPr bwMode="auto">
              <a:xfrm>
                <a:off x="3273" y="1011"/>
                <a:ext cx="0" cy="23"/>
              </a:xfrm>
              <a:custGeom>
                <a:avLst/>
                <a:gdLst>
                  <a:gd name="T0" fmla="*/ 45 h 45"/>
                  <a:gd name="T1" fmla="*/ 45 h 45"/>
                  <a:gd name="T2" fmla="*/ 45 h 45"/>
                  <a:gd name="T3" fmla="*/ 45 h 45"/>
                  <a:gd name="T4" fmla="*/ 0 h 45"/>
                  <a:gd name="T5" fmla="*/ 45 h 45"/>
                  <a:gd name="T6" fmla="*/ 45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45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2" name="Group 1612"/>
            <p:cNvGrpSpPr>
              <a:grpSpLocks/>
            </p:cNvGrpSpPr>
            <p:nvPr/>
          </p:nvGrpSpPr>
          <p:grpSpPr bwMode="auto">
            <a:xfrm>
              <a:off x="3327400" y="1577594"/>
              <a:ext cx="1474788" cy="838200"/>
              <a:chOff x="2336" y="988"/>
              <a:chExt cx="929" cy="528"/>
            </a:xfrm>
          </p:grpSpPr>
          <p:sp>
            <p:nvSpPr>
              <p:cNvPr id="659" name="Freeform 1412"/>
              <p:cNvSpPr>
                <a:spLocks/>
              </p:cNvSpPr>
              <p:nvPr/>
            </p:nvSpPr>
            <p:spPr bwMode="auto">
              <a:xfrm>
                <a:off x="3254" y="1007"/>
                <a:ext cx="11" cy="30"/>
              </a:xfrm>
              <a:custGeom>
                <a:avLst/>
                <a:gdLst>
                  <a:gd name="T0" fmla="*/ 22 w 22"/>
                  <a:gd name="T1" fmla="*/ 59 h 59"/>
                  <a:gd name="T2" fmla="*/ 22 w 22"/>
                  <a:gd name="T3" fmla="*/ 59 h 59"/>
                  <a:gd name="T4" fmla="*/ 0 w 22"/>
                  <a:gd name="T5" fmla="*/ 0 h 59"/>
                  <a:gd name="T6" fmla="*/ 0 w 22"/>
                  <a:gd name="T7" fmla="*/ 0 h 59"/>
                  <a:gd name="T8" fmla="*/ 22 w 22"/>
                  <a:gd name="T9" fmla="*/ 0 h 59"/>
                  <a:gd name="T10" fmla="*/ 22 w 22"/>
                  <a:gd name="T11" fmla="*/ 59 h 59"/>
                  <a:gd name="T12" fmla="*/ 22 w 2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9">
                    <a:moveTo>
                      <a:pt x="22" y="59"/>
                    </a:moveTo>
                    <a:lnTo>
                      <a:pt x="22" y="5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59"/>
                    </a:lnTo>
                    <a:lnTo>
                      <a:pt x="22" y="59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0" name="Freeform 1413"/>
              <p:cNvSpPr>
                <a:spLocks/>
              </p:cNvSpPr>
              <p:nvPr/>
            </p:nvSpPr>
            <p:spPr bwMode="auto">
              <a:xfrm>
                <a:off x="3254" y="1007"/>
                <a:ext cx="11" cy="30"/>
              </a:xfrm>
              <a:custGeom>
                <a:avLst/>
                <a:gdLst>
                  <a:gd name="T0" fmla="*/ 22 w 22"/>
                  <a:gd name="T1" fmla="*/ 59 h 59"/>
                  <a:gd name="T2" fmla="*/ 22 w 22"/>
                  <a:gd name="T3" fmla="*/ 59 h 59"/>
                  <a:gd name="T4" fmla="*/ 0 w 22"/>
                  <a:gd name="T5" fmla="*/ 0 h 59"/>
                  <a:gd name="T6" fmla="*/ 0 w 22"/>
                  <a:gd name="T7" fmla="*/ 0 h 59"/>
                  <a:gd name="T8" fmla="*/ 22 w 22"/>
                  <a:gd name="T9" fmla="*/ 0 h 59"/>
                  <a:gd name="T10" fmla="*/ 22 w 22"/>
                  <a:gd name="T11" fmla="*/ 59 h 59"/>
                  <a:gd name="T12" fmla="*/ 22 w 2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9">
                    <a:moveTo>
                      <a:pt x="22" y="59"/>
                    </a:moveTo>
                    <a:lnTo>
                      <a:pt x="22" y="5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59"/>
                    </a:lnTo>
                    <a:lnTo>
                      <a:pt x="22" y="5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1" name="Freeform 1414"/>
              <p:cNvSpPr>
                <a:spLocks/>
              </p:cNvSpPr>
              <p:nvPr/>
            </p:nvSpPr>
            <p:spPr bwMode="auto">
              <a:xfrm>
                <a:off x="3254" y="1007"/>
                <a:ext cx="11" cy="30"/>
              </a:xfrm>
              <a:custGeom>
                <a:avLst/>
                <a:gdLst>
                  <a:gd name="T0" fmla="*/ 22 w 22"/>
                  <a:gd name="T1" fmla="*/ 59 h 59"/>
                  <a:gd name="T2" fmla="*/ 22 w 22"/>
                  <a:gd name="T3" fmla="*/ 59 h 59"/>
                  <a:gd name="T4" fmla="*/ 0 w 22"/>
                  <a:gd name="T5" fmla="*/ 59 h 59"/>
                  <a:gd name="T6" fmla="*/ 0 w 22"/>
                  <a:gd name="T7" fmla="*/ 59 h 59"/>
                  <a:gd name="T8" fmla="*/ 0 w 22"/>
                  <a:gd name="T9" fmla="*/ 0 h 59"/>
                  <a:gd name="T10" fmla="*/ 22 w 22"/>
                  <a:gd name="T11" fmla="*/ 59 h 59"/>
                  <a:gd name="T12" fmla="*/ 22 w 2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9">
                    <a:moveTo>
                      <a:pt x="22" y="59"/>
                    </a:moveTo>
                    <a:lnTo>
                      <a:pt x="22" y="59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0" y="0"/>
                    </a:lnTo>
                    <a:lnTo>
                      <a:pt x="22" y="59"/>
                    </a:lnTo>
                    <a:lnTo>
                      <a:pt x="22" y="59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2" name="Freeform 1415"/>
              <p:cNvSpPr>
                <a:spLocks/>
              </p:cNvSpPr>
              <p:nvPr/>
            </p:nvSpPr>
            <p:spPr bwMode="auto">
              <a:xfrm>
                <a:off x="3254" y="1007"/>
                <a:ext cx="11" cy="30"/>
              </a:xfrm>
              <a:custGeom>
                <a:avLst/>
                <a:gdLst>
                  <a:gd name="T0" fmla="*/ 22 w 22"/>
                  <a:gd name="T1" fmla="*/ 59 h 59"/>
                  <a:gd name="T2" fmla="*/ 22 w 22"/>
                  <a:gd name="T3" fmla="*/ 59 h 59"/>
                  <a:gd name="T4" fmla="*/ 0 w 22"/>
                  <a:gd name="T5" fmla="*/ 59 h 59"/>
                  <a:gd name="T6" fmla="*/ 0 w 22"/>
                  <a:gd name="T7" fmla="*/ 59 h 59"/>
                  <a:gd name="T8" fmla="*/ 0 w 22"/>
                  <a:gd name="T9" fmla="*/ 0 h 59"/>
                  <a:gd name="T10" fmla="*/ 22 w 22"/>
                  <a:gd name="T11" fmla="*/ 59 h 59"/>
                  <a:gd name="T12" fmla="*/ 22 w 2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9">
                    <a:moveTo>
                      <a:pt x="22" y="59"/>
                    </a:moveTo>
                    <a:lnTo>
                      <a:pt x="22" y="59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0" y="0"/>
                    </a:lnTo>
                    <a:lnTo>
                      <a:pt x="22" y="59"/>
                    </a:lnTo>
                    <a:lnTo>
                      <a:pt x="22" y="5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3" name="Freeform 1416"/>
              <p:cNvSpPr>
                <a:spLocks/>
              </p:cNvSpPr>
              <p:nvPr/>
            </p:nvSpPr>
            <p:spPr bwMode="auto">
              <a:xfrm>
                <a:off x="3236" y="1011"/>
                <a:ext cx="4" cy="23"/>
              </a:xfrm>
              <a:custGeom>
                <a:avLst/>
                <a:gdLst>
                  <a:gd name="T0" fmla="*/ 8 w 8"/>
                  <a:gd name="T1" fmla="*/ 45 h 45"/>
                  <a:gd name="T2" fmla="*/ 8 w 8"/>
                  <a:gd name="T3" fmla="*/ 45 h 45"/>
                  <a:gd name="T4" fmla="*/ 0 w 8"/>
                  <a:gd name="T5" fmla="*/ 0 h 45"/>
                  <a:gd name="T6" fmla="*/ 0 w 8"/>
                  <a:gd name="T7" fmla="*/ 0 h 45"/>
                  <a:gd name="T8" fmla="*/ 8 w 8"/>
                  <a:gd name="T9" fmla="*/ 0 h 45"/>
                  <a:gd name="T10" fmla="*/ 8 w 8"/>
                  <a:gd name="T11" fmla="*/ 45 h 45"/>
                  <a:gd name="T12" fmla="*/ 8 w 8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8" y="45"/>
                    </a:moveTo>
                    <a:lnTo>
                      <a:pt x="8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45"/>
                    </a:lnTo>
                    <a:lnTo>
                      <a:pt x="8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4" name="Freeform 1417"/>
              <p:cNvSpPr>
                <a:spLocks/>
              </p:cNvSpPr>
              <p:nvPr/>
            </p:nvSpPr>
            <p:spPr bwMode="auto">
              <a:xfrm>
                <a:off x="3236" y="1011"/>
                <a:ext cx="4" cy="23"/>
              </a:xfrm>
              <a:custGeom>
                <a:avLst/>
                <a:gdLst>
                  <a:gd name="T0" fmla="*/ 8 w 8"/>
                  <a:gd name="T1" fmla="*/ 45 h 45"/>
                  <a:gd name="T2" fmla="*/ 8 w 8"/>
                  <a:gd name="T3" fmla="*/ 45 h 45"/>
                  <a:gd name="T4" fmla="*/ 0 w 8"/>
                  <a:gd name="T5" fmla="*/ 0 h 45"/>
                  <a:gd name="T6" fmla="*/ 0 w 8"/>
                  <a:gd name="T7" fmla="*/ 0 h 45"/>
                  <a:gd name="T8" fmla="*/ 8 w 8"/>
                  <a:gd name="T9" fmla="*/ 0 h 45"/>
                  <a:gd name="T10" fmla="*/ 8 w 8"/>
                  <a:gd name="T11" fmla="*/ 45 h 45"/>
                  <a:gd name="T12" fmla="*/ 8 w 8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8" y="45"/>
                    </a:moveTo>
                    <a:lnTo>
                      <a:pt x="8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45"/>
                    </a:lnTo>
                    <a:lnTo>
                      <a:pt x="8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5" name="Freeform 1418"/>
              <p:cNvSpPr>
                <a:spLocks/>
              </p:cNvSpPr>
              <p:nvPr/>
            </p:nvSpPr>
            <p:spPr bwMode="auto">
              <a:xfrm>
                <a:off x="3236" y="1011"/>
                <a:ext cx="4" cy="23"/>
              </a:xfrm>
              <a:custGeom>
                <a:avLst/>
                <a:gdLst>
                  <a:gd name="T0" fmla="*/ 8 w 8"/>
                  <a:gd name="T1" fmla="*/ 45 h 45"/>
                  <a:gd name="T2" fmla="*/ 8 w 8"/>
                  <a:gd name="T3" fmla="*/ 45 h 45"/>
                  <a:gd name="T4" fmla="*/ 0 w 8"/>
                  <a:gd name="T5" fmla="*/ 45 h 45"/>
                  <a:gd name="T6" fmla="*/ 0 w 8"/>
                  <a:gd name="T7" fmla="*/ 45 h 45"/>
                  <a:gd name="T8" fmla="*/ 0 w 8"/>
                  <a:gd name="T9" fmla="*/ 0 h 45"/>
                  <a:gd name="T10" fmla="*/ 8 w 8"/>
                  <a:gd name="T11" fmla="*/ 45 h 45"/>
                  <a:gd name="T12" fmla="*/ 8 w 8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8" y="45"/>
                    </a:moveTo>
                    <a:lnTo>
                      <a:pt x="8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8" y="45"/>
                    </a:lnTo>
                    <a:lnTo>
                      <a:pt x="8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6" name="Freeform 1419"/>
              <p:cNvSpPr>
                <a:spLocks/>
              </p:cNvSpPr>
              <p:nvPr/>
            </p:nvSpPr>
            <p:spPr bwMode="auto">
              <a:xfrm>
                <a:off x="3236" y="1011"/>
                <a:ext cx="4" cy="23"/>
              </a:xfrm>
              <a:custGeom>
                <a:avLst/>
                <a:gdLst>
                  <a:gd name="T0" fmla="*/ 8 w 8"/>
                  <a:gd name="T1" fmla="*/ 45 h 45"/>
                  <a:gd name="T2" fmla="*/ 8 w 8"/>
                  <a:gd name="T3" fmla="*/ 45 h 45"/>
                  <a:gd name="T4" fmla="*/ 0 w 8"/>
                  <a:gd name="T5" fmla="*/ 45 h 45"/>
                  <a:gd name="T6" fmla="*/ 0 w 8"/>
                  <a:gd name="T7" fmla="*/ 45 h 45"/>
                  <a:gd name="T8" fmla="*/ 0 w 8"/>
                  <a:gd name="T9" fmla="*/ 0 h 45"/>
                  <a:gd name="T10" fmla="*/ 8 w 8"/>
                  <a:gd name="T11" fmla="*/ 45 h 45"/>
                  <a:gd name="T12" fmla="*/ 8 w 8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8" y="45"/>
                    </a:moveTo>
                    <a:lnTo>
                      <a:pt x="8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8" y="45"/>
                    </a:lnTo>
                    <a:lnTo>
                      <a:pt x="8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7" name="Freeform 1420"/>
              <p:cNvSpPr>
                <a:spLocks/>
              </p:cNvSpPr>
              <p:nvPr/>
            </p:nvSpPr>
            <p:spPr bwMode="auto">
              <a:xfrm>
                <a:off x="3236" y="1011"/>
                <a:ext cx="4" cy="23"/>
              </a:xfrm>
              <a:custGeom>
                <a:avLst/>
                <a:gdLst>
                  <a:gd name="T0" fmla="*/ 8 w 8"/>
                  <a:gd name="T1" fmla="*/ 45 h 45"/>
                  <a:gd name="T2" fmla="*/ 8 w 8"/>
                  <a:gd name="T3" fmla="*/ 45 h 45"/>
                  <a:gd name="T4" fmla="*/ 0 w 8"/>
                  <a:gd name="T5" fmla="*/ 0 h 45"/>
                  <a:gd name="T6" fmla="*/ 0 w 8"/>
                  <a:gd name="T7" fmla="*/ 0 h 45"/>
                  <a:gd name="T8" fmla="*/ 8 w 8"/>
                  <a:gd name="T9" fmla="*/ 0 h 45"/>
                  <a:gd name="T10" fmla="*/ 8 w 8"/>
                  <a:gd name="T11" fmla="*/ 45 h 45"/>
                  <a:gd name="T12" fmla="*/ 8 w 8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8" y="45"/>
                    </a:moveTo>
                    <a:lnTo>
                      <a:pt x="8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45"/>
                    </a:lnTo>
                    <a:lnTo>
                      <a:pt x="8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8" name="Freeform 1421"/>
              <p:cNvSpPr>
                <a:spLocks/>
              </p:cNvSpPr>
              <p:nvPr/>
            </p:nvSpPr>
            <p:spPr bwMode="auto">
              <a:xfrm>
                <a:off x="3236" y="1011"/>
                <a:ext cx="4" cy="23"/>
              </a:xfrm>
              <a:custGeom>
                <a:avLst/>
                <a:gdLst>
                  <a:gd name="T0" fmla="*/ 8 w 8"/>
                  <a:gd name="T1" fmla="*/ 45 h 45"/>
                  <a:gd name="T2" fmla="*/ 8 w 8"/>
                  <a:gd name="T3" fmla="*/ 45 h 45"/>
                  <a:gd name="T4" fmla="*/ 0 w 8"/>
                  <a:gd name="T5" fmla="*/ 0 h 45"/>
                  <a:gd name="T6" fmla="*/ 0 w 8"/>
                  <a:gd name="T7" fmla="*/ 0 h 45"/>
                  <a:gd name="T8" fmla="*/ 8 w 8"/>
                  <a:gd name="T9" fmla="*/ 0 h 45"/>
                  <a:gd name="T10" fmla="*/ 8 w 8"/>
                  <a:gd name="T11" fmla="*/ 45 h 45"/>
                  <a:gd name="T12" fmla="*/ 8 w 8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8" y="45"/>
                    </a:moveTo>
                    <a:lnTo>
                      <a:pt x="8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45"/>
                    </a:lnTo>
                    <a:lnTo>
                      <a:pt x="8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9" name="Freeform 1422"/>
              <p:cNvSpPr>
                <a:spLocks/>
              </p:cNvSpPr>
              <p:nvPr/>
            </p:nvSpPr>
            <p:spPr bwMode="auto">
              <a:xfrm>
                <a:off x="3236" y="1011"/>
                <a:ext cx="4" cy="23"/>
              </a:xfrm>
              <a:custGeom>
                <a:avLst/>
                <a:gdLst>
                  <a:gd name="T0" fmla="*/ 8 w 8"/>
                  <a:gd name="T1" fmla="*/ 45 h 45"/>
                  <a:gd name="T2" fmla="*/ 8 w 8"/>
                  <a:gd name="T3" fmla="*/ 45 h 45"/>
                  <a:gd name="T4" fmla="*/ 0 w 8"/>
                  <a:gd name="T5" fmla="*/ 45 h 45"/>
                  <a:gd name="T6" fmla="*/ 0 w 8"/>
                  <a:gd name="T7" fmla="*/ 45 h 45"/>
                  <a:gd name="T8" fmla="*/ 0 w 8"/>
                  <a:gd name="T9" fmla="*/ 0 h 45"/>
                  <a:gd name="T10" fmla="*/ 8 w 8"/>
                  <a:gd name="T11" fmla="*/ 45 h 45"/>
                  <a:gd name="T12" fmla="*/ 8 w 8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8" y="45"/>
                    </a:moveTo>
                    <a:lnTo>
                      <a:pt x="8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8" y="45"/>
                    </a:lnTo>
                    <a:lnTo>
                      <a:pt x="8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0" name="Freeform 1423"/>
              <p:cNvSpPr>
                <a:spLocks/>
              </p:cNvSpPr>
              <p:nvPr/>
            </p:nvSpPr>
            <p:spPr bwMode="auto">
              <a:xfrm>
                <a:off x="3236" y="1011"/>
                <a:ext cx="4" cy="23"/>
              </a:xfrm>
              <a:custGeom>
                <a:avLst/>
                <a:gdLst>
                  <a:gd name="T0" fmla="*/ 8 w 8"/>
                  <a:gd name="T1" fmla="*/ 45 h 45"/>
                  <a:gd name="T2" fmla="*/ 8 w 8"/>
                  <a:gd name="T3" fmla="*/ 45 h 45"/>
                  <a:gd name="T4" fmla="*/ 0 w 8"/>
                  <a:gd name="T5" fmla="*/ 45 h 45"/>
                  <a:gd name="T6" fmla="*/ 0 w 8"/>
                  <a:gd name="T7" fmla="*/ 45 h 45"/>
                  <a:gd name="T8" fmla="*/ 0 w 8"/>
                  <a:gd name="T9" fmla="*/ 0 h 45"/>
                  <a:gd name="T10" fmla="*/ 8 w 8"/>
                  <a:gd name="T11" fmla="*/ 45 h 45"/>
                  <a:gd name="T12" fmla="*/ 8 w 8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8" y="45"/>
                    </a:moveTo>
                    <a:lnTo>
                      <a:pt x="8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8" y="45"/>
                    </a:lnTo>
                    <a:lnTo>
                      <a:pt x="8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1" name="Freeform 1424"/>
              <p:cNvSpPr>
                <a:spLocks/>
              </p:cNvSpPr>
              <p:nvPr/>
            </p:nvSpPr>
            <p:spPr bwMode="auto">
              <a:xfrm>
                <a:off x="3206" y="988"/>
                <a:ext cx="26" cy="68"/>
              </a:xfrm>
              <a:custGeom>
                <a:avLst/>
                <a:gdLst>
                  <a:gd name="T0" fmla="*/ 36 w 51"/>
                  <a:gd name="T1" fmla="*/ 0 h 135"/>
                  <a:gd name="T2" fmla="*/ 36 w 51"/>
                  <a:gd name="T3" fmla="*/ 0 h 135"/>
                  <a:gd name="T4" fmla="*/ 0 w 51"/>
                  <a:gd name="T5" fmla="*/ 135 h 135"/>
                  <a:gd name="T6" fmla="*/ 0 w 51"/>
                  <a:gd name="T7" fmla="*/ 135 h 135"/>
                  <a:gd name="T8" fmla="*/ 51 w 51"/>
                  <a:gd name="T9" fmla="*/ 135 h 135"/>
                  <a:gd name="T10" fmla="*/ 36 w 51"/>
                  <a:gd name="T11" fmla="*/ 0 h 135"/>
                  <a:gd name="T12" fmla="*/ 36 w 51"/>
                  <a:gd name="T1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35">
                    <a:moveTo>
                      <a:pt x="36" y="0"/>
                    </a:moveTo>
                    <a:lnTo>
                      <a:pt x="36" y="0"/>
                    </a:lnTo>
                    <a:lnTo>
                      <a:pt x="0" y="135"/>
                    </a:lnTo>
                    <a:lnTo>
                      <a:pt x="0" y="135"/>
                    </a:lnTo>
                    <a:lnTo>
                      <a:pt x="51" y="135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2" name="Freeform 1425"/>
              <p:cNvSpPr>
                <a:spLocks/>
              </p:cNvSpPr>
              <p:nvPr/>
            </p:nvSpPr>
            <p:spPr bwMode="auto">
              <a:xfrm>
                <a:off x="3206" y="988"/>
                <a:ext cx="26" cy="68"/>
              </a:xfrm>
              <a:custGeom>
                <a:avLst/>
                <a:gdLst>
                  <a:gd name="T0" fmla="*/ 36 w 51"/>
                  <a:gd name="T1" fmla="*/ 0 h 135"/>
                  <a:gd name="T2" fmla="*/ 36 w 51"/>
                  <a:gd name="T3" fmla="*/ 0 h 135"/>
                  <a:gd name="T4" fmla="*/ 0 w 51"/>
                  <a:gd name="T5" fmla="*/ 135 h 135"/>
                  <a:gd name="T6" fmla="*/ 0 w 51"/>
                  <a:gd name="T7" fmla="*/ 135 h 135"/>
                  <a:gd name="T8" fmla="*/ 51 w 51"/>
                  <a:gd name="T9" fmla="*/ 135 h 135"/>
                  <a:gd name="T10" fmla="*/ 36 w 51"/>
                  <a:gd name="T11" fmla="*/ 0 h 135"/>
                  <a:gd name="T12" fmla="*/ 36 w 51"/>
                  <a:gd name="T1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35">
                    <a:moveTo>
                      <a:pt x="36" y="0"/>
                    </a:moveTo>
                    <a:lnTo>
                      <a:pt x="36" y="0"/>
                    </a:lnTo>
                    <a:lnTo>
                      <a:pt x="0" y="135"/>
                    </a:lnTo>
                    <a:lnTo>
                      <a:pt x="0" y="135"/>
                    </a:lnTo>
                    <a:lnTo>
                      <a:pt x="51" y="135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3" name="Freeform 1426"/>
              <p:cNvSpPr>
                <a:spLocks/>
              </p:cNvSpPr>
              <p:nvPr/>
            </p:nvSpPr>
            <p:spPr bwMode="auto">
              <a:xfrm>
                <a:off x="3202" y="988"/>
                <a:ext cx="23" cy="68"/>
              </a:xfrm>
              <a:custGeom>
                <a:avLst/>
                <a:gdLst>
                  <a:gd name="T0" fmla="*/ 44 w 44"/>
                  <a:gd name="T1" fmla="*/ 0 h 135"/>
                  <a:gd name="T2" fmla="*/ 44 w 44"/>
                  <a:gd name="T3" fmla="*/ 0 h 135"/>
                  <a:gd name="T4" fmla="*/ 0 w 44"/>
                  <a:gd name="T5" fmla="*/ 0 h 135"/>
                  <a:gd name="T6" fmla="*/ 0 w 44"/>
                  <a:gd name="T7" fmla="*/ 0 h 135"/>
                  <a:gd name="T8" fmla="*/ 8 w 44"/>
                  <a:gd name="T9" fmla="*/ 135 h 135"/>
                  <a:gd name="T10" fmla="*/ 44 w 44"/>
                  <a:gd name="T11" fmla="*/ 0 h 135"/>
                  <a:gd name="T12" fmla="*/ 44 w 44"/>
                  <a:gd name="T1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35">
                    <a:moveTo>
                      <a:pt x="44" y="0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135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4" name="Freeform 1427"/>
              <p:cNvSpPr>
                <a:spLocks/>
              </p:cNvSpPr>
              <p:nvPr/>
            </p:nvSpPr>
            <p:spPr bwMode="auto">
              <a:xfrm>
                <a:off x="3202" y="988"/>
                <a:ext cx="23" cy="68"/>
              </a:xfrm>
              <a:custGeom>
                <a:avLst/>
                <a:gdLst>
                  <a:gd name="T0" fmla="*/ 44 w 44"/>
                  <a:gd name="T1" fmla="*/ 0 h 135"/>
                  <a:gd name="T2" fmla="*/ 44 w 44"/>
                  <a:gd name="T3" fmla="*/ 0 h 135"/>
                  <a:gd name="T4" fmla="*/ 0 w 44"/>
                  <a:gd name="T5" fmla="*/ 0 h 135"/>
                  <a:gd name="T6" fmla="*/ 0 w 44"/>
                  <a:gd name="T7" fmla="*/ 0 h 135"/>
                  <a:gd name="T8" fmla="*/ 8 w 44"/>
                  <a:gd name="T9" fmla="*/ 135 h 135"/>
                  <a:gd name="T10" fmla="*/ 44 w 44"/>
                  <a:gd name="T11" fmla="*/ 0 h 135"/>
                  <a:gd name="T12" fmla="*/ 44 w 44"/>
                  <a:gd name="T1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35">
                    <a:moveTo>
                      <a:pt x="44" y="0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135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5" name="Freeform 1428"/>
              <p:cNvSpPr>
                <a:spLocks/>
              </p:cNvSpPr>
              <p:nvPr/>
            </p:nvSpPr>
            <p:spPr bwMode="auto">
              <a:xfrm>
                <a:off x="3184" y="988"/>
                <a:ext cx="22" cy="72"/>
              </a:xfrm>
              <a:custGeom>
                <a:avLst/>
                <a:gdLst>
                  <a:gd name="T0" fmla="*/ 36 w 44"/>
                  <a:gd name="T1" fmla="*/ 0 h 142"/>
                  <a:gd name="T2" fmla="*/ 36 w 44"/>
                  <a:gd name="T3" fmla="*/ 0 h 142"/>
                  <a:gd name="T4" fmla="*/ 0 w 44"/>
                  <a:gd name="T5" fmla="*/ 142 h 142"/>
                  <a:gd name="T6" fmla="*/ 0 w 44"/>
                  <a:gd name="T7" fmla="*/ 142 h 142"/>
                  <a:gd name="T8" fmla="*/ 44 w 44"/>
                  <a:gd name="T9" fmla="*/ 135 h 142"/>
                  <a:gd name="T10" fmla="*/ 36 w 44"/>
                  <a:gd name="T11" fmla="*/ 0 h 142"/>
                  <a:gd name="T12" fmla="*/ 36 w 44"/>
                  <a:gd name="T13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42">
                    <a:moveTo>
                      <a:pt x="36" y="0"/>
                    </a:moveTo>
                    <a:lnTo>
                      <a:pt x="36" y="0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44" y="135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6" name="Freeform 1429"/>
              <p:cNvSpPr>
                <a:spLocks/>
              </p:cNvSpPr>
              <p:nvPr/>
            </p:nvSpPr>
            <p:spPr bwMode="auto">
              <a:xfrm>
                <a:off x="3184" y="988"/>
                <a:ext cx="22" cy="72"/>
              </a:xfrm>
              <a:custGeom>
                <a:avLst/>
                <a:gdLst>
                  <a:gd name="T0" fmla="*/ 36 w 44"/>
                  <a:gd name="T1" fmla="*/ 0 h 142"/>
                  <a:gd name="T2" fmla="*/ 36 w 44"/>
                  <a:gd name="T3" fmla="*/ 0 h 142"/>
                  <a:gd name="T4" fmla="*/ 0 w 44"/>
                  <a:gd name="T5" fmla="*/ 142 h 142"/>
                  <a:gd name="T6" fmla="*/ 0 w 44"/>
                  <a:gd name="T7" fmla="*/ 142 h 142"/>
                  <a:gd name="T8" fmla="*/ 44 w 44"/>
                  <a:gd name="T9" fmla="*/ 135 h 142"/>
                  <a:gd name="T10" fmla="*/ 36 w 44"/>
                  <a:gd name="T11" fmla="*/ 0 h 142"/>
                  <a:gd name="T12" fmla="*/ 36 w 44"/>
                  <a:gd name="T13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42">
                    <a:moveTo>
                      <a:pt x="36" y="0"/>
                    </a:moveTo>
                    <a:lnTo>
                      <a:pt x="36" y="0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44" y="135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7" name="Freeform 1430"/>
              <p:cNvSpPr>
                <a:spLocks/>
              </p:cNvSpPr>
              <p:nvPr/>
            </p:nvSpPr>
            <p:spPr bwMode="auto">
              <a:xfrm>
                <a:off x="3177" y="988"/>
                <a:ext cx="25" cy="72"/>
              </a:xfrm>
              <a:custGeom>
                <a:avLst/>
                <a:gdLst>
                  <a:gd name="T0" fmla="*/ 51 w 51"/>
                  <a:gd name="T1" fmla="*/ 0 h 142"/>
                  <a:gd name="T2" fmla="*/ 51 w 51"/>
                  <a:gd name="T3" fmla="*/ 0 h 142"/>
                  <a:gd name="T4" fmla="*/ 0 w 51"/>
                  <a:gd name="T5" fmla="*/ 8 h 142"/>
                  <a:gd name="T6" fmla="*/ 0 w 51"/>
                  <a:gd name="T7" fmla="*/ 8 h 142"/>
                  <a:gd name="T8" fmla="*/ 15 w 51"/>
                  <a:gd name="T9" fmla="*/ 142 h 142"/>
                  <a:gd name="T10" fmla="*/ 51 w 51"/>
                  <a:gd name="T11" fmla="*/ 0 h 142"/>
                  <a:gd name="T12" fmla="*/ 51 w 51"/>
                  <a:gd name="T13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42">
                    <a:moveTo>
                      <a:pt x="51" y="0"/>
                    </a:moveTo>
                    <a:lnTo>
                      <a:pt x="51" y="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5" y="142"/>
                    </a:ln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8" name="Freeform 1431"/>
              <p:cNvSpPr>
                <a:spLocks/>
              </p:cNvSpPr>
              <p:nvPr/>
            </p:nvSpPr>
            <p:spPr bwMode="auto">
              <a:xfrm>
                <a:off x="3177" y="988"/>
                <a:ext cx="25" cy="72"/>
              </a:xfrm>
              <a:custGeom>
                <a:avLst/>
                <a:gdLst>
                  <a:gd name="T0" fmla="*/ 51 w 51"/>
                  <a:gd name="T1" fmla="*/ 0 h 142"/>
                  <a:gd name="T2" fmla="*/ 51 w 51"/>
                  <a:gd name="T3" fmla="*/ 0 h 142"/>
                  <a:gd name="T4" fmla="*/ 0 w 51"/>
                  <a:gd name="T5" fmla="*/ 8 h 142"/>
                  <a:gd name="T6" fmla="*/ 0 w 51"/>
                  <a:gd name="T7" fmla="*/ 8 h 142"/>
                  <a:gd name="T8" fmla="*/ 15 w 51"/>
                  <a:gd name="T9" fmla="*/ 142 h 142"/>
                  <a:gd name="T10" fmla="*/ 51 w 51"/>
                  <a:gd name="T11" fmla="*/ 0 h 142"/>
                  <a:gd name="T12" fmla="*/ 51 w 51"/>
                  <a:gd name="T13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42">
                    <a:moveTo>
                      <a:pt x="51" y="0"/>
                    </a:moveTo>
                    <a:lnTo>
                      <a:pt x="51" y="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5" y="142"/>
                    </a:ln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9" name="Freeform 1432"/>
              <p:cNvSpPr>
                <a:spLocks/>
              </p:cNvSpPr>
              <p:nvPr/>
            </p:nvSpPr>
            <p:spPr bwMode="auto">
              <a:xfrm>
                <a:off x="3170" y="1019"/>
                <a:ext cx="3" cy="22"/>
              </a:xfrm>
              <a:custGeom>
                <a:avLst/>
                <a:gdLst>
                  <a:gd name="T0" fmla="*/ 7 w 7"/>
                  <a:gd name="T1" fmla="*/ 45 h 45"/>
                  <a:gd name="T2" fmla="*/ 7 w 7"/>
                  <a:gd name="T3" fmla="*/ 45 h 45"/>
                  <a:gd name="T4" fmla="*/ 0 w 7"/>
                  <a:gd name="T5" fmla="*/ 0 h 45"/>
                  <a:gd name="T6" fmla="*/ 0 w 7"/>
                  <a:gd name="T7" fmla="*/ 0 h 45"/>
                  <a:gd name="T8" fmla="*/ 0 w 7"/>
                  <a:gd name="T9" fmla="*/ 0 h 45"/>
                  <a:gd name="T10" fmla="*/ 7 w 7"/>
                  <a:gd name="T11" fmla="*/ 45 h 45"/>
                  <a:gd name="T12" fmla="*/ 7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45"/>
                    </a:moveTo>
                    <a:lnTo>
                      <a:pt x="7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45"/>
                    </a:lnTo>
                    <a:lnTo>
                      <a:pt x="7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0" name="Freeform 1433"/>
              <p:cNvSpPr>
                <a:spLocks/>
              </p:cNvSpPr>
              <p:nvPr/>
            </p:nvSpPr>
            <p:spPr bwMode="auto">
              <a:xfrm>
                <a:off x="3170" y="1019"/>
                <a:ext cx="3" cy="22"/>
              </a:xfrm>
              <a:custGeom>
                <a:avLst/>
                <a:gdLst>
                  <a:gd name="T0" fmla="*/ 7 w 7"/>
                  <a:gd name="T1" fmla="*/ 45 h 45"/>
                  <a:gd name="T2" fmla="*/ 7 w 7"/>
                  <a:gd name="T3" fmla="*/ 45 h 45"/>
                  <a:gd name="T4" fmla="*/ 0 w 7"/>
                  <a:gd name="T5" fmla="*/ 0 h 45"/>
                  <a:gd name="T6" fmla="*/ 0 w 7"/>
                  <a:gd name="T7" fmla="*/ 0 h 45"/>
                  <a:gd name="T8" fmla="*/ 0 w 7"/>
                  <a:gd name="T9" fmla="*/ 0 h 45"/>
                  <a:gd name="T10" fmla="*/ 7 w 7"/>
                  <a:gd name="T11" fmla="*/ 45 h 45"/>
                  <a:gd name="T12" fmla="*/ 7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45"/>
                    </a:moveTo>
                    <a:lnTo>
                      <a:pt x="7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45"/>
                    </a:lnTo>
                    <a:lnTo>
                      <a:pt x="7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1" name="Freeform 1434"/>
              <p:cNvSpPr>
                <a:spLocks/>
              </p:cNvSpPr>
              <p:nvPr/>
            </p:nvSpPr>
            <p:spPr bwMode="auto">
              <a:xfrm>
                <a:off x="3170" y="1019"/>
                <a:ext cx="3" cy="22"/>
              </a:xfrm>
              <a:custGeom>
                <a:avLst/>
                <a:gdLst>
                  <a:gd name="T0" fmla="*/ 7 w 7"/>
                  <a:gd name="T1" fmla="*/ 45 h 45"/>
                  <a:gd name="T2" fmla="*/ 7 w 7"/>
                  <a:gd name="T3" fmla="*/ 45 h 45"/>
                  <a:gd name="T4" fmla="*/ 7 w 7"/>
                  <a:gd name="T5" fmla="*/ 45 h 45"/>
                  <a:gd name="T6" fmla="*/ 7 w 7"/>
                  <a:gd name="T7" fmla="*/ 45 h 45"/>
                  <a:gd name="T8" fmla="*/ 0 w 7"/>
                  <a:gd name="T9" fmla="*/ 0 h 45"/>
                  <a:gd name="T10" fmla="*/ 7 w 7"/>
                  <a:gd name="T11" fmla="*/ 45 h 45"/>
                  <a:gd name="T12" fmla="*/ 7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45"/>
                    </a:moveTo>
                    <a:lnTo>
                      <a:pt x="7" y="45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0" y="0"/>
                    </a:lnTo>
                    <a:lnTo>
                      <a:pt x="7" y="45"/>
                    </a:lnTo>
                    <a:lnTo>
                      <a:pt x="7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2" name="Freeform 1435"/>
              <p:cNvSpPr>
                <a:spLocks/>
              </p:cNvSpPr>
              <p:nvPr/>
            </p:nvSpPr>
            <p:spPr bwMode="auto">
              <a:xfrm>
                <a:off x="3170" y="1019"/>
                <a:ext cx="3" cy="22"/>
              </a:xfrm>
              <a:custGeom>
                <a:avLst/>
                <a:gdLst>
                  <a:gd name="T0" fmla="*/ 7 w 7"/>
                  <a:gd name="T1" fmla="*/ 45 h 45"/>
                  <a:gd name="T2" fmla="*/ 7 w 7"/>
                  <a:gd name="T3" fmla="*/ 45 h 45"/>
                  <a:gd name="T4" fmla="*/ 7 w 7"/>
                  <a:gd name="T5" fmla="*/ 45 h 45"/>
                  <a:gd name="T6" fmla="*/ 7 w 7"/>
                  <a:gd name="T7" fmla="*/ 45 h 45"/>
                  <a:gd name="T8" fmla="*/ 0 w 7"/>
                  <a:gd name="T9" fmla="*/ 0 h 45"/>
                  <a:gd name="T10" fmla="*/ 7 w 7"/>
                  <a:gd name="T11" fmla="*/ 45 h 45"/>
                  <a:gd name="T12" fmla="*/ 7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45"/>
                    </a:moveTo>
                    <a:lnTo>
                      <a:pt x="7" y="45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0" y="0"/>
                    </a:lnTo>
                    <a:lnTo>
                      <a:pt x="7" y="45"/>
                    </a:lnTo>
                    <a:lnTo>
                      <a:pt x="7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3" name="Freeform 1436"/>
              <p:cNvSpPr>
                <a:spLocks/>
              </p:cNvSpPr>
              <p:nvPr/>
            </p:nvSpPr>
            <p:spPr bwMode="auto">
              <a:xfrm>
                <a:off x="3170" y="1019"/>
                <a:ext cx="3" cy="22"/>
              </a:xfrm>
              <a:custGeom>
                <a:avLst/>
                <a:gdLst>
                  <a:gd name="T0" fmla="*/ 7 w 7"/>
                  <a:gd name="T1" fmla="*/ 45 h 45"/>
                  <a:gd name="T2" fmla="*/ 7 w 7"/>
                  <a:gd name="T3" fmla="*/ 45 h 45"/>
                  <a:gd name="T4" fmla="*/ 0 w 7"/>
                  <a:gd name="T5" fmla="*/ 0 h 45"/>
                  <a:gd name="T6" fmla="*/ 0 w 7"/>
                  <a:gd name="T7" fmla="*/ 0 h 45"/>
                  <a:gd name="T8" fmla="*/ 0 w 7"/>
                  <a:gd name="T9" fmla="*/ 0 h 45"/>
                  <a:gd name="T10" fmla="*/ 7 w 7"/>
                  <a:gd name="T11" fmla="*/ 45 h 45"/>
                  <a:gd name="T12" fmla="*/ 7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45"/>
                    </a:moveTo>
                    <a:lnTo>
                      <a:pt x="7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45"/>
                    </a:lnTo>
                    <a:lnTo>
                      <a:pt x="7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4" name="Freeform 1437"/>
              <p:cNvSpPr>
                <a:spLocks/>
              </p:cNvSpPr>
              <p:nvPr/>
            </p:nvSpPr>
            <p:spPr bwMode="auto">
              <a:xfrm>
                <a:off x="3170" y="1019"/>
                <a:ext cx="3" cy="22"/>
              </a:xfrm>
              <a:custGeom>
                <a:avLst/>
                <a:gdLst>
                  <a:gd name="T0" fmla="*/ 7 w 7"/>
                  <a:gd name="T1" fmla="*/ 45 h 45"/>
                  <a:gd name="T2" fmla="*/ 7 w 7"/>
                  <a:gd name="T3" fmla="*/ 45 h 45"/>
                  <a:gd name="T4" fmla="*/ 0 w 7"/>
                  <a:gd name="T5" fmla="*/ 0 h 45"/>
                  <a:gd name="T6" fmla="*/ 0 w 7"/>
                  <a:gd name="T7" fmla="*/ 0 h 45"/>
                  <a:gd name="T8" fmla="*/ 0 w 7"/>
                  <a:gd name="T9" fmla="*/ 0 h 45"/>
                  <a:gd name="T10" fmla="*/ 7 w 7"/>
                  <a:gd name="T11" fmla="*/ 45 h 45"/>
                  <a:gd name="T12" fmla="*/ 7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45"/>
                    </a:moveTo>
                    <a:lnTo>
                      <a:pt x="7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45"/>
                    </a:lnTo>
                    <a:lnTo>
                      <a:pt x="7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5" name="Freeform 1438"/>
              <p:cNvSpPr>
                <a:spLocks/>
              </p:cNvSpPr>
              <p:nvPr/>
            </p:nvSpPr>
            <p:spPr bwMode="auto">
              <a:xfrm>
                <a:off x="3170" y="1019"/>
                <a:ext cx="3" cy="22"/>
              </a:xfrm>
              <a:custGeom>
                <a:avLst/>
                <a:gdLst>
                  <a:gd name="T0" fmla="*/ 7 w 7"/>
                  <a:gd name="T1" fmla="*/ 45 h 45"/>
                  <a:gd name="T2" fmla="*/ 7 w 7"/>
                  <a:gd name="T3" fmla="*/ 45 h 45"/>
                  <a:gd name="T4" fmla="*/ 7 w 7"/>
                  <a:gd name="T5" fmla="*/ 45 h 45"/>
                  <a:gd name="T6" fmla="*/ 7 w 7"/>
                  <a:gd name="T7" fmla="*/ 45 h 45"/>
                  <a:gd name="T8" fmla="*/ 0 w 7"/>
                  <a:gd name="T9" fmla="*/ 0 h 45"/>
                  <a:gd name="T10" fmla="*/ 7 w 7"/>
                  <a:gd name="T11" fmla="*/ 45 h 45"/>
                  <a:gd name="T12" fmla="*/ 7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45"/>
                    </a:moveTo>
                    <a:lnTo>
                      <a:pt x="7" y="45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0" y="0"/>
                    </a:lnTo>
                    <a:lnTo>
                      <a:pt x="7" y="45"/>
                    </a:lnTo>
                    <a:lnTo>
                      <a:pt x="7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6" name="Freeform 1439"/>
              <p:cNvSpPr>
                <a:spLocks/>
              </p:cNvSpPr>
              <p:nvPr/>
            </p:nvSpPr>
            <p:spPr bwMode="auto">
              <a:xfrm>
                <a:off x="3170" y="1019"/>
                <a:ext cx="3" cy="22"/>
              </a:xfrm>
              <a:custGeom>
                <a:avLst/>
                <a:gdLst>
                  <a:gd name="T0" fmla="*/ 7 w 7"/>
                  <a:gd name="T1" fmla="*/ 45 h 45"/>
                  <a:gd name="T2" fmla="*/ 7 w 7"/>
                  <a:gd name="T3" fmla="*/ 45 h 45"/>
                  <a:gd name="T4" fmla="*/ 7 w 7"/>
                  <a:gd name="T5" fmla="*/ 45 h 45"/>
                  <a:gd name="T6" fmla="*/ 7 w 7"/>
                  <a:gd name="T7" fmla="*/ 45 h 45"/>
                  <a:gd name="T8" fmla="*/ 0 w 7"/>
                  <a:gd name="T9" fmla="*/ 0 h 45"/>
                  <a:gd name="T10" fmla="*/ 7 w 7"/>
                  <a:gd name="T11" fmla="*/ 45 h 45"/>
                  <a:gd name="T12" fmla="*/ 7 w 7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45"/>
                    </a:moveTo>
                    <a:lnTo>
                      <a:pt x="7" y="45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0" y="0"/>
                    </a:lnTo>
                    <a:lnTo>
                      <a:pt x="7" y="45"/>
                    </a:lnTo>
                    <a:lnTo>
                      <a:pt x="7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7" name="Freeform 1440"/>
              <p:cNvSpPr>
                <a:spLocks/>
              </p:cNvSpPr>
              <p:nvPr/>
            </p:nvSpPr>
            <p:spPr bwMode="auto">
              <a:xfrm>
                <a:off x="3154" y="1019"/>
                <a:ext cx="12" cy="26"/>
              </a:xfrm>
              <a:custGeom>
                <a:avLst/>
                <a:gdLst>
                  <a:gd name="T0" fmla="*/ 22 w 22"/>
                  <a:gd name="T1" fmla="*/ 52 h 52"/>
                  <a:gd name="T2" fmla="*/ 22 w 22"/>
                  <a:gd name="T3" fmla="*/ 52 h 52"/>
                  <a:gd name="T4" fmla="*/ 0 w 22"/>
                  <a:gd name="T5" fmla="*/ 0 h 52"/>
                  <a:gd name="T6" fmla="*/ 0 w 22"/>
                  <a:gd name="T7" fmla="*/ 0 h 52"/>
                  <a:gd name="T8" fmla="*/ 15 w 22"/>
                  <a:gd name="T9" fmla="*/ 0 h 52"/>
                  <a:gd name="T10" fmla="*/ 22 w 22"/>
                  <a:gd name="T11" fmla="*/ 52 h 52"/>
                  <a:gd name="T12" fmla="*/ 22 w 22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2">
                    <a:moveTo>
                      <a:pt x="22" y="52"/>
                    </a:moveTo>
                    <a:lnTo>
                      <a:pt x="22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22" y="52"/>
                    </a:lnTo>
                    <a:lnTo>
                      <a:pt x="22" y="5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8" name="Freeform 1441"/>
              <p:cNvSpPr>
                <a:spLocks/>
              </p:cNvSpPr>
              <p:nvPr/>
            </p:nvSpPr>
            <p:spPr bwMode="auto">
              <a:xfrm>
                <a:off x="3154" y="1019"/>
                <a:ext cx="12" cy="26"/>
              </a:xfrm>
              <a:custGeom>
                <a:avLst/>
                <a:gdLst>
                  <a:gd name="T0" fmla="*/ 22 w 22"/>
                  <a:gd name="T1" fmla="*/ 52 h 52"/>
                  <a:gd name="T2" fmla="*/ 22 w 22"/>
                  <a:gd name="T3" fmla="*/ 52 h 52"/>
                  <a:gd name="T4" fmla="*/ 0 w 22"/>
                  <a:gd name="T5" fmla="*/ 0 h 52"/>
                  <a:gd name="T6" fmla="*/ 0 w 22"/>
                  <a:gd name="T7" fmla="*/ 0 h 52"/>
                  <a:gd name="T8" fmla="*/ 15 w 22"/>
                  <a:gd name="T9" fmla="*/ 0 h 52"/>
                  <a:gd name="T10" fmla="*/ 22 w 22"/>
                  <a:gd name="T11" fmla="*/ 52 h 52"/>
                  <a:gd name="T12" fmla="*/ 22 w 22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2">
                    <a:moveTo>
                      <a:pt x="22" y="52"/>
                    </a:moveTo>
                    <a:lnTo>
                      <a:pt x="22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22" y="52"/>
                    </a:lnTo>
                    <a:lnTo>
                      <a:pt x="22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9" name="Freeform 1442"/>
              <p:cNvSpPr>
                <a:spLocks/>
              </p:cNvSpPr>
              <p:nvPr/>
            </p:nvSpPr>
            <p:spPr bwMode="auto">
              <a:xfrm>
                <a:off x="3154" y="1019"/>
                <a:ext cx="12" cy="26"/>
              </a:xfrm>
              <a:custGeom>
                <a:avLst/>
                <a:gdLst>
                  <a:gd name="T0" fmla="*/ 22 w 22"/>
                  <a:gd name="T1" fmla="*/ 52 h 52"/>
                  <a:gd name="T2" fmla="*/ 22 w 22"/>
                  <a:gd name="T3" fmla="*/ 52 h 52"/>
                  <a:gd name="T4" fmla="*/ 15 w 22"/>
                  <a:gd name="T5" fmla="*/ 52 h 52"/>
                  <a:gd name="T6" fmla="*/ 15 w 22"/>
                  <a:gd name="T7" fmla="*/ 52 h 52"/>
                  <a:gd name="T8" fmla="*/ 0 w 22"/>
                  <a:gd name="T9" fmla="*/ 0 h 52"/>
                  <a:gd name="T10" fmla="*/ 22 w 22"/>
                  <a:gd name="T11" fmla="*/ 52 h 52"/>
                  <a:gd name="T12" fmla="*/ 22 w 22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2">
                    <a:moveTo>
                      <a:pt x="22" y="52"/>
                    </a:moveTo>
                    <a:lnTo>
                      <a:pt x="22" y="52"/>
                    </a:lnTo>
                    <a:lnTo>
                      <a:pt x="15" y="52"/>
                    </a:lnTo>
                    <a:lnTo>
                      <a:pt x="15" y="52"/>
                    </a:lnTo>
                    <a:lnTo>
                      <a:pt x="0" y="0"/>
                    </a:lnTo>
                    <a:lnTo>
                      <a:pt x="22" y="52"/>
                    </a:lnTo>
                    <a:lnTo>
                      <a:pt x="22" y="5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0" name="Freeform 1443"/>
              <p:cNvSpPr>
                <a:spLocks/>
              </p:cNvSpPr>
              <p:nvPr/>
            </p:nvSpPr>
            <p:spPr bwMode="auto">
              <a:xfrm>
                <a:off x="3154" y="1019"/>
                <a:ext cx="12" cy="26"/>
              </a:xfrm>
              <a:custGeom>
                <a:avLst/>
                <a:gdLst>
                  <a:gd name="T0" fmla="*/ 22 w 22"/>
                  <a:gd name="T1" fmla="*/ 52 h 52"/>
                  <a:gd name="T2" fmla="*/ 22 w 22"/>
                  <a:gd name="T3" fmla="*/ 52 h 52"/>
                  <a:gd name="T4" fmla="*/ 15 w 22"/>
                  <a:gd name="T5" fmla="*/ 52 h 52"/>
                  <a:gd name="T6" fmla="*/ 15 w 22"/>
                  <a:gd name="T7" fmla="*/ 52 h 52"/>
                  <a:gd name="T8" fmla="*/ 0 w 22"/>
                  <a:gd name="T9" fmla="*/ 0 h 52"/>
                  <a:gd name="T10" fmla="*/ 22 w 22"/>
                  <a:gd name="T11" fmla="*/ 52 h 52"/>
                  <a:gd name="T12" fmla="*/ 22 w 22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2">
                    <a:moveTo>
                      <a:pt x="22" y="52"/>
                    </a:moveTo>
                    <a:lnTo>
                      <a:pt x="22" y="52"/>
                    </a:lnTo>
                    <a:lnTo>
                      <a:pt x="15" y="52"/>
                    </a:lnTo>
                    <a:lnTo>
                      <a:pt x="15" y="52"/>
                    </a:lnTo>
                    <a:lnTo>
                      <a:pt x="0" y="0"/>
                    </a:lnTo>
                    <a:lnTo>
                      <a:pt x="22" y="52"/>
                    </a:lnTo>
                    <a:lnTo>
                      <a:pt x="22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1" name="Freeform 1444"/>
              <p:cNvSpPr>
                <a:spLocks/>
              </p:cNvSpPr>
              <p:nvPr/>
            </p:nvSpPr>
            <p:spPr bwMode="auto">
              <a:xfrm>
                <a:off x="3132" y="1023"/>
                <a:ext cx="15" cy="26"/>
              </a:xfrm>
              <a:custGeom>
                <a:avLst/>
                <a:gdLst>
                  <a:gd name="T0" fmla="*/ 30 w 30"/>
                  <a:gd name="T1" fmla="*/ 52 h 52"/>
                  <a:gd name="T2" fmla="*/ 30 w 30"/>
                  <a:gd name="T3" fmla="*/ 52 h 52"/>
                  <a:gd name="T4" fmla="*/ 0 w 30"/>
                  <a:gd name="T5" fmla="*/ 0 h 52"/>
                  <a:gd name="T6" fmla="*/ 0 w 30"/>
                  <a:gd name="T7" fmla="*/ 0 h 52"/>
                  <a:gd name="T8" fmla="*/ 22 w 30"/>
                  <a:gd name="T9" fmla="*/ 0 h 52"/>
                  <a:gd name="T10" fmla="*/ 30 w 30"/>
                  <a:gd name="T11" fmla="*/ 52 h 52"/>
                  <a:gd name="T12" fmla="*/ 30 w 30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52">
                    <a:moveTo>
                      <a:pt x="30" y="52"/>
                    </a:moveTo>
                    <a:lnTo>
                      <a:pt x="30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30" y="52"/>
                    </a:lnTo>
                    <a:lnTo>
                      <a:pt x="30" y="5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2" name="Freeform 1445"/>
              <p:cNvSpPr>
                <a:spLocks/>
              </p:cNvSpPr>
              <p:nvPr/>
            </p:nvSpPr>
            <p:spPr bwMode="auto">
              <a:xfrm>
                <a:off x="3132" y="1023"/>
                <a:ext cx="15" cy="26"/>
              </a:xfrm>
              <a:custGeom>
                <a:avLst/>
                <a:gdLst>
                  <a:gd name="T0" fmla="*/ 30 w 30"/>
                  <a:gd name="T1" fmla="*/ 52 h 52"/>
                  <a:gd name="T2" fmla="*/ 30 w 30"/>
                  <a:gd name="T3" fmla="*/ 52 h 52"/>
                  <a:gd name="T4" fmla="*/ 0 w 30"/>
                  <a:gd name="T5" fmla="*/ 0 h 52"/>
                  <a:gd name="T6" fmla="*/ 0 w 30"/>
                  <a:gd name="T7" fmla="*/ 0 h 52"/>
                  <a:gd name="T8" fmla="*/ 22 w 30"/>
                  <a:gd name="T9" fmla="*/ 0 h 52"/>
                  <a:gd name="T10" fmla="*/ 30 w 30"/>
                  <a:gd name="T11" fmla="*/ 52 h 52"/>
                  <a:gd name="T12" fmla="*/ 30 w 30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52">
                    <a:moveTo>
                      <a:pt x="30" y="52"/>
                    </a:moveTo>
                    <a:lnTo>
                      <a:pt x="30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30" y="52"/>
                    </a:lnTo>
                    <a:lnTo>
                      <a:pt x="30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3" name="Freeform 1446"/>
              <p:cNvSpPr>
                <a:spLocks/>
              </p:cNvSpPr>
              <p:nvPr/>
            </p:nvSpPr>
            <p:spPr bwMode="auto">
              <a:xfrm>
                <a:off x="3132" y="1023"/>
                <a:ext cx="15" cy="26"/>
              </a:xfrm>
              <a:custGeom>
                <a:avLst/>
                <a:gdLst>
                  <a:gd name="T0" fmla="*/ 30 w 30"/>
                  <a:gd name="T1" fmla="*/ 52 h 52"/>
                  <a:gd name="T2" fmla="*/ 30 w 30"/>
                  <a:gd name="T3" fmla="*/ 52 h 52"/>
                  <a:gd name="T4" fmla="*/ 15 w 30"/>
                  <a:gd name="T5" fmla="*/ 52 h 52"/>
                  <a:gd name="T6" fmla="*/ 15 w 30"/>
                  <a:gd name="T7" fmla="*/ 52 h 52"/>
                  <a:gd name="T8" fmla="*/ 0 w 30"/>
                  <a:gd name="T9" fmla="*/ 0 h 52"/>
                  <a:gd name="T10" fmla="*/ 30 w 30"/>
                  <a:gd name="T11" fmla="*/ 52 h 52"/>
                  <a:gd name="T12" fmla="*/ 30 w 30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52">
                    <a:moveTo>
                      <a:pt x="30" y="52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52"/>
                    </a:lnTo>
                    <a:lnTo>
                      <a:pt x="0" y="0"/>
                    </a:lnTo>
                    <a:lnTo>
                      <a:pt x="30" y="52"/>
                    </a:lnTo>
                    <a:lnTo>
                      <a:pt x="30" y="5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4" name="Freeform 1447"/>
              <p:cNvSpPr>
                <a:spLocks/>
              </p:cNvSpPr>
              <p:nvPr/>
            </p:nvSpPr>
            <p:spPr bwMode="auto">
              <a:xfrm>
                <a:off x="3132" y="1023"/>
                <a:ext cx="15" cy="26"/>
              </a:xfrm>
              <a:custGeom>
                <a:avLst/>
                <a:gdLst>
                  <a:gd name="T0" fmla="*/ 30 w 30"/>
                  <a:gd name="T1" fmla="*/ 52 h 52"/>
                  <a:gd name="T2" fmla="*/ 30 w 30"/>
                  <a:gd name="T3" fmla="*/ 52 h 52"/>
                  <a:gd name="T4" fmla="*/ 15 w 30"/>
                  <a:gd name="T5" fmla="*/ 52 h 52"/>
                  <a:gd name="T6" fmla="*/ 15 w 30"/>
                  <a:gd name="T7" fmla="*/ 52 h 52"/>
                  <a:gd name="T8" fmla="*/ 0 w 30"/>
                  <a:gd name="T9" fmla="*/ 0 h 52"/>
                  <a:gd name="T10" fmla="*/ 30 w 30"/>
                  <a:gd name="T11" fmla="*/ 52 h 52"/>
                  <a:gd name="T12" fmla="*/ 30 w 30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52">
                    <a:moveTo>
                      <a:pt x="30" y="52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52"/>
                    </a:lnTo>
                    <a:lnTo>
                      <a:pt x="0" y="0"/>
                    </a:lnTo>
                    <a:lnTo>
                      <a:pt x="30" y="52"/>
                    </a:lnTo>
                    <a:lnTo>
                      <a:pt x="30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5" name="Freeform 1448"/>
              <p:cNvSpPr>
                <a:spLocks/>
              </p:cNvSpPr>
              <p:nvPr/>
            </p:nvSpPr>
            <p:spPr bwMode="auto">
              <a:xfrm>
                <a:off x="3121" y="1026"/>
                <a:ext cx="8" cy="23"/>
              </a:xfrm>
              <a:custGeom>
                <a:avLst/>
                <a:gdLst>
                  <a:gd name="T0" fmla="*/ 15 w 15"/>
                  <a:gd name="T1" fmla="*/ 45 h 45"/>
                  <a:gd name="T2" fmla="*/ 15 w 15"/>
                  <a:gd name="T3" fmla="*/ 45 h 45"/>
                  <a:gd name="T4" fmla="*/ 0 w 15"/>
                  <a:gd name="T5" fmla="*/ 0 h 45"/>
                  <a:gd name="T6" fmla="*/ 0 w 15"/>
                  <a:gd name="T7" fmla="*/ 0 h 45"/>
                  <a:gd name="T8" fmla="*/ 8 w 15"/>
                  <a:gd name="T9" fmla="*/ 0 h 45"/>
                  <a:gd name="T10" fmla="*/ 15 w 15"/>
                  <a:gd name="T11" fmla="*/ 45 h 45"/>
                  <a:gd name="T12" fmla="*/ 15 w 15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45"/>
                    </a:moveTo>
                    <a:lnTo>
                      <a:pt x="15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5" y="45"/>
                    </a:lnTo>
                    <a:lnTo>
                      <a:pt x="15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6" name="Freeform 1449"/>
              <p:cNvSpPr>
                <a:spLocks/>
              </p:cNvSpPr>
              <p:nvPr/>
            </p:nvSpPr>
            <p:spPr bwMode="auto">
              <a:xfrm>
                <a:off x="3121" y="1026"/>
                <a:ext cx="8" cy="23"/>
              </a:xfrm>
              <a:custGeom>
                <a:avLst/>
                <a:gdLst>
                  <a:gd name="T0" fmla="*/ 15 w 15"/>
                  <a:gd name="T1" fmla="*/ 45 h 45"/>
                  <a:gd name="T2" fmla="*/ 15 w 15"/>
                  <a:gd name="T3" fmla="*/ 45 h 45"/>
                  <a:gd name="T4" fmla="*/ 0 w 15"/>
                  <a:gd name="T5" fmla="*/ 0 h 45"/>
                  <a:gd name="T6" fmla="*/ 0 w 15"/>
                  <a:gd name="T7" fmla="*/ 0 h 45"/>
                  <a:gd name="T8" fmla="*/ 8 w 15"/>
                  <a:gd name="T9" fmla="*/ 0 h 45"/>
                  <a:gd name="T10" fmla="*/ 15 w 15"/>
                  <a:gd name="T11" fmla="*/ 45 h 45"/>
                  <a:gd name="T12" fmla="*/ 15 w 15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45"/>
                    </a:moveTo>
                    <a:lnTo>
                      <a:pt x="15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5" y="45"/>
                    </a:lnTo>
                    <a:lnTo>
                      <a:pt x="15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7" name="Freeform 1450"/>
              <p:cNvSpPr>
                <a:spLocks/>
              </p:cNvSpPr>
              <p:nvPr/>
            </p:nvSpPr>
            <p:spPr bwMode="auto">
              <a:xfrm>
                <a:off x="3121" y="1026"/>
                <a:ext cx="8" cy="23"/>
              </a:xfrm>
              <a:custGeom>
                <a:avLst/>
                <a:gdLst>
                  <a:gd name="T0" fmla="*/ 15 w 15"/>
                  <a:gd name="T1" fmla="*/ 45 h 45"/>
                  <a:gd name="T2" fmla="*/ 15 w 15"/>
                  <a:gd name="T3" fmla="*/ 45 h 45"/>
                  <a:gd name="T4" fmla="*/ 15 w 15"/>
                  <a:gd name="T5" fmla="*/ 45 h 45"/>
                  <a:gd name="T6" fmla="*/ 15 w 15"/>
                  <a:gd name="T7" fmla="*/ 45 h 45"/>
                  <a:gd name="T8" fmla="*/ 0 w 15"/>
                  <a:gd name="T9" fmla="*/ 0 h 45"/>
                  <a:gd name="T10" fmla="*/ 15 w 15"/>
                  <a:gd name="T11" fmla="*/ 45 h 45"/>
                  <a:gd name="T12" fmla="*/ 15 w 15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45"/>
                    </a:moveTo>
                    <a:lnTo>
                      <a:pt x="15" y="45"/>
                    </a:lnTo>
                    <a:lnTo>
                      <a:pt x="15" y="45"/>
                    </a:lnTo>
                    <a:lnTo>
                      <a:pt x="15" y="45"/>
                    </a:lnTo>
                    <a:lnTo>
                      <a:pt x="0" y="0"/>
                    </a:lnTo>
                    <a:lnTo>
                      <a:pt x="15" y="45"/>
                    </a:lnTo>
                    <a:lnTo>
                      <a:pt x="15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8" name="Freeform 1451"/>
              <p:cNvSpPr>
                <a:spLocks/>
              </p:cNvSpPr>
              <p:nvPr/>
            </p:nvSpPr>
            <p:spPr bwMode="auto">
              <a:xfrm>
                <a:off x="3121" y="1026"/>
                <a:ext cx="8" cy="23"/>
              </a:xfrm>
              <a:custGeom>
                <a:avLst/>
                <a:gdLst>
                  <a:gd name="T0" fmla="*/ 15 w 15"/>
                  <a:gd name="T1" fmla="*/ 45 h 45"/>
                  <a:gd name="T2" fmla="*/ 15 w 15"/>
                  <a:gd name="T3" fmla="*/ 45 h 45"/>
                  <a:gd name="T4" fmla="*/ 15 w 15"/>
                  <a:gd name="T5" fmla="*/ 45 h 45"/>
                  <a:gd name="T6" fmla="*/ 15 w 15"/>
                  <a:gd name="T7" fmla="*/ 45 h 45"/>
                  <a:gd name="T8" fmla="*/ 0 w 15"/>
                  <a:gd name="T9" fmla="*/ 0 h 45"/>
                  <a:gd name="T10" fmla="*/ 15 w 15"/>
                  <a:gd name="T11" fmla="*/ 45 h 45"/>
                  <a:gd name="T12" fmla="*/ 15 w 15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45"/>
                    </a:moveTo>
                    <a:lnTo>
                      <a:pt x="15" y="45"/>
                    </a:lnTo>
                    <a:lnTo>
                      <a:pt x="15" y="45"/>
                    </a:lnTo>
                    <a:lnTo>
                      <a:pt x="15" y="45"/>
                    </a:lnTo>
                    <a:lnTo>
                      <a:pt x="0" y="0"/>
                    </a:lnTo>
                    <a:lnTo>
                      <a:pt x="15" y="45"/>
                    </a:lnTo>
                    <a:lnTo>
                      <a:pt x="15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9" name="Freeform 1452"/>
              <p:cNvSpPr>
                <a:spLocks/>
              </p:cNvSpPr>
              <p:nvPr/>
            </p:nvSpPr>
            <p:spPr bwMode="auto">
              <a:xfrm>
                <a:off x="3121" y="1026"/>
                <a:ext cx="8" cy="23"/>
              </a:xfrm>
              <a:custGeom>
                <a:avLst/>
                <a:gdLst>
                  <a:gd name="T0" fmla="*/ 15 w 15"/>
                  <a:gd name="T1" fmla="*/ 45 h 45"/>
                  <a:gd name="T2" fmla="*/ 15 w 15"/>
                  <a:gd name="T3" fmla="*/ 45 h 45"/>
                  <a:gd name="T4" fmla="*/ 0 w 15"/>
                  <a:gd name="T5" fmla="*/ 0 h 45"/>
                  <a:gd name="T6" fmla="*/ 0 w 15"/>
                  <a:gd name="T7" fmla="*/ 0 h 45"/>
                  <a:gd name="T8" fmla="*/ 8 w 15"/>
                  <a:gd name="T9" fmla="*/ 0 h 45"/>
                  <a:gd name="T10" fmla="*/ 15 w 15"/>
                  <a:gd name="T11" fmla="*/ 45 h 45"/>
                  <a:gd name="T12" fmla="*/ 15 w 15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45"/>
                    </a:moveTo>
                    <a:lnTo>
                      <a:pt x="15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5" y="45"/>
                    </a:lnTo>
                    <a:lnTo>
                      <a:pt x="15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0" name="Freeform 1453"/>
              <p:cNvSpPr>
                <a:spLocks/>
              </p:cNvSpPr>
              <p:nvPr/>
            </p:nvSpPr>
            <p:spPr bwMode="auto">
              <a:xfrm>
                <a:off x="3121" y="1026"/>
                <a:ext cx="8" cy="23"/>
              </a:xfrm>
              <a:custGeom>
                <a:avLst/>
                <a:gdLst>
                  <a:gd name="T0" fmla="*/ 15 w 15"/>
                  <a:gd name="T1" fmla="*/ 45 h 45"/>
                  <a:gd name="T2" fmla="*/ 15 w 15"/>
                  <a:gd name="T3" fmla="*/ 45 h 45"/>
                  <a:gd name="T4" fmla="*/ 0 w 15"/>
                  <a:gd name="T5" fmla="*/ 0 h 45"/>
                  <a:gd name="T6" fmla="*/ 0 w 15"/>
                  <a:gd name="T7" fmla="*/ 0 h 45"/>
                  <a:gd name="T8" fmla="*/ 8 w 15"/>
                  <a:gd name="T9" fmla="*/ 0 h 45"/>
                  <a:gd name="T10" fmla="*/ 15 w 15"/>
                  <a:gd name="T11" fmla="*/ 45 h 45"/>
                  <a:gd name="T12" fmla="*/ 15 w 15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45"/>
                    </a:moveTo>
                    <a:lnTo>
                      <a:pt x="15" y="4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5" y="45"/>
                    </a:lnTo>
                    <a:lnTo>
                      <a:pt x="15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1" name="Freeform 1454"/>
              <p:cNvSpPr>
                <a:spLocks/>
              </p:cNvSpPr>
              <p:nvPr/>
            </p:nvSpPr>
            <p:spPr bwMode="auto">
              <a:xfrm>
                <a:off x="3121" y="1026"/>
                <a:ext cx="8" cy="23"/>
              </a:xfrm>
              <a:custGeom>
                <a:avLst/>
                <a:gdLst>
                  <a:gd name="T0" fmla="*/ 15 w 15"/>
                  <a:gd name="T1" fmla="*/ 45 h 45"/>
                  <a:gd name="T2" fmla="*/ 15 w 15"/>
                  <a:gd name="T3" fmla="*/ 45 h 45"/>
                  <a:gd name="T4" fmla="*/ 15 w 15"/>
                  <a:gd name="T5" fmla="*/ 45 h 45"/>
                  <a:gd name="T6" fmla="*/ 15 w 15"/>
                  <a:gd name="T7" fmla="*/ 45 h 45"/>
                  <a:gd name="T8" fmla="*/ 0 w 15"/>
                  <a:gd name="T9" fmla="*/ 0 h 45"/>
                  <a:gd name="T10" fmla="*/ 15 w 15"/>
                  <a:gd name="T11" fmla="*/ 45 h 45"/>
                  <a:gd name="T12" fmla="*/ 15 w 15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45"/>
                    </a:moveTo>
                    <a:lnTo>
                      <a:pt x="15" y="45"/>
                    </a:lnTo>
                    <a:lnTo>
                      <a:pt x="15" y="45"/>
                    </a:lnTo>
                    <a:lnTo>
                      <a:pt x="15" y="45"/>
                    </a:lnTo>
                    <a:lnTo>
                      <a:pt x="0" y="0"/>
                    </a:lnTo>
                    <a:lnTo>
                      <a:pt x="15" y="45"/>
                    </a:lnTo>
                    <a:lnTo>
                      <a:pt x="15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2" name="Freeform 1455"/>
              <p:cNvSpPr>
                <a:spLocks/>
              </p:cNvSpPr>
              <p:nvPr/>
            </p:nvSpPr>
            <p:spPr bwMode="auto">
              <a:xfrm>
                <a:off x="3121" y="1026"/>
                <a:ext cx="8" cy="23"/>
              </a:xfrm>
              <a:custGeom>
                <a:avLst/>
                <a:gdLst>
                  <a:gd name="T0" fmla="*/ 15 w 15"/>
                  <a:gd name="T1" fmla="*/ 45 h 45"/>
                  <a:gd name="T2" fmla="*/ 15 w 15"/>
                  <a:gd name="T3" fmla="*/ 45 h 45"/>
                  <a:gd name="T4" fmla="*/ 15 w 15"/>
                  <a:gd name="T5" fmla="*/ 45 h 45"/>
                  <a:gd name="T6" fmla="*/ 15 w 15"/>
                  <a:gd name="T7" fmla="*/ 45 h 45"/>
                  <a:gd name="T8" fmla="*/ 0 w 15"/>
                  <a:gd name="T9" fmla="*/ 0 h 45"/>
                  <a:gd name="T10" fmla="*/ 15 w 15"/>
                  <a:gd name="T11" fmla="*/ 45 h 45"/>
                  <a:gd name="T12" fmla="*/ 15 w 15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45"/>
                    </a:moveTo>
                    <a:lnTo>
                      <a:pt x="15" y="45"/>
                    </a:lnTo>
                    <a:lnTo>
                      <a:pt x="15" y="45"/>
                    </a:lnTo>
                    <a:lnTo>
                      <a:pt x="15" y="45"/>
                    </a:lnTo>
                    <a:lnTo>
                      <a:pt x="0" y="0"/>
                    </a:lnTo>
                    <a:lnTo>
                      <a:pt x="15" y="45"/>
                    </a:lnTo>
                    <a:lnTo>
                      <a:pt x="15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3" name="Freeform 1456"/>
              <p:cNvSpPr>
                <a:spLocks/>
              </p:cNvSpPr>
              <p:nvPr/>
            </p:nvSpPr>
            <p:spPr bwMode="auto">
              <a:xfrm>
                <a:off x="3107" y="1026"/>
                <a:ext cx="14" cy="26"/>
              </a:xfrm>
              <a:custGeom>
                <a:avLst/>
                <a:gdLst>
                  <a:gd name="T0" fmla="*/ 29 w 29"/>
                  <a:gd name="T1" fmla="*/ 52 h 52"/>
                  <a:gd name="T2" fmla="*/ 29 w 29"/>
                  <a:gd name="T3" fmla="*/ 52 h 52"/>
                  <a:gd name="T4" fmla="*/ 0 w 29"/>
                  <a:gd name="T5" fmla="*/ 0 h 52"/>
                  <a:gd name="T6" fmla="*/ 0 w 29"/>
                  <a:gd name="T7" fmla="*/ 0 h 52"/>
                  <a:gd name="T8" fmla="*/ 15 w 29"/>
                  <a:gd name="T9" fmla="*/ 0 h 52"/>
                  <a:gd name="T10" fmla="*/ 29 w 29"/>
                  <a:gd name="T11" fmla="*/ 52 h 52"/>
                  <a:gd name="T12" fmla="*/ 29 w 29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2">
                    <a:moveTo>
                      <a:pt x="29" y="52"/>
                    </a:moveTo>
                    <a:lnTo>
                      <a:pt x="29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29" y="52"/>
                    </a:lnTo>
                    <a:lnTo>
                      <a:pt x="29" y="5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4" name="Freeform 1457"/>
              <p:cNvSpPr>
                <a:spLocks/>
              </p:cNvSpPr>
              <p:nvPr/>
            </p:nvSpPr>
            <p:spPr bwMode="auto">
              <a:xfrm>
                <a:off x="3107" y="1026"/>
                <a:ext cx="14" cy="26"/>
              </a:xfrm>
              <a:custGeom>
                <a:avLst/>
                <a:gdLst>
                  <a:gd name="T0" fmla="*/ 29 w 29"/>
                  <a:gd name="T1" fmla="*/ 52 h 52"/>
                  <a:gd name="T2" fmla="*/ 29 w 29"/>
                  <a:gd name="T3" fmla="*/ 52 h 52"/>
                  <a:gd name="T4" fmla="*/ 0 w 29"/>
                  <a:gd name="T5" fmla="*/ 0 h 52"/>
                  <a:gd name="T6" fmla="*/ 0 w 29"/>
                  <a:gd name="T7" fmla="*/ 0 h 52"/>
                  <a:gd name="T8" fmla="*/ 15 w 29"/>
                  <a:gd name="T9" fmla="*/ 0 h 52"/>
                  <a:gd name="T10" fmla="*/ 29 w 29"/>
                  <a:gd name="T11" fmla="*/ 52 h 52"/>
                  <a:gd name="T12" fmla="*/ 29 w 29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2">
                    <a:moveTo>
                      <a:pt x="29" y="52"/>
                    </a:moveTo>
                    <a:lnTo>
                      <a:pt x="29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29" y="52"/>
                    </a:lnTo>
                    <a:lnTo>
                      <a:pt x="29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5" name="Freeform 1458"/>
              <p:cNvSpPr>
                <a:spLocks/>
              </p:cNvSpPr>
              <p:nvPr/>
            </p:nvSpPr>
            <p:spPr bwMode="auto">
              <a:xfrm>
                <a:off x="3107" y="1026"/>
                <a:ext cx="14" cy="30"/>
              </a:xfrm>
              <a:custGeom>
                <a:avLst/>
                <a:gdLst>
                  <a:gd name="T0" fmla="*/ 29 w 29"/>
                  <a:gd name="T1" fmla="*/ 52 h 60"/>
                  <a:gd name="T2" fmla="*/ 29 w 29"/>
                  <a:gd name="T3" fmla="*/ 52 h 60"/>
                  <a:gd name="T4" fmla="*/ 8 w 29"/>
                  <a:gd name="T5" fmla="*/ 60 h 60"/>
                  <a:gd name="T6" fmla="*/ 8 w 29"/>
                  <a:gd name="T7" fmla="*/ 60 h 60"/>
                  <a:gd name="T8" fmla="*/ 0 w 29"/>
                  <a:gd name="T9" fmla="*/ 0 h 60"/>
                  <a:gd name="T10" fmla="*/ 29 w 29"/>
                  <a:gd name="T11" fmla="*/ 52 h 60"/>
                  <a:gd name="T12" fmla="*/ 29 w 29"/>
                  <a:gd name="T13" fmla="*/ 5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0">
                    <a:moveTo>
                      <a:pt x="29" y="52"/>
                    </a:moveTo>
                    <a:lnTo>
                      <a:pt x="29" y="52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0" y="0"/>
                    </a:lnTo>
                    <a:lnTo>
                      <a:pt x="29" y="52"/>
                    </a:lnTo>
                    <a:lnTo>
                      <a:pt x="29" y="5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6" name="Freeform 1459"/>
              <p:cNvSpPr>
                <a:spLocks/>
              </p:cNvSpPr>
              <p:nvPr/>
            </p:nvSpPr>
            <p:spPr bwMode="auto">
              <a:xfrm>
                <a:off x="3107" y="1026"/>
                <a:ext cx="14" cy="30"/>
              </a:xfrm>
              <a:custGeom>
                <a:avLst/>
                <a:gdLst>
                  <a:gd name="T0" fmla="*/ 29 w 29"/>
                  <a:gd name="T1" fmla="*/ 52 h 60"/>
                  <a:gd name="T2" fmla="*/ 29 w 29"/>
                  <a:gd name="T3" fmla="*/ 52 h 60"/>
                  <a:gd name="T4" fmla="*/ 8 w 29"/>
                  <a:gd name="T5" fmla="*/ 60 h 60"/>
                  <a:gd name="T6" fmla="*/ 8 w 29"/>
                  <a:gd name="T7" fmla="*/ 60 h 60"/>
                  <a:gd name="T8" fmla="*/ 0 w 29"/>
                  <a:gd name="T9" fmla="*/ 0 h 60"/>
                  <a:gd name="T10" fmla="*/ 29 w 29"/>
                  <a:gd name="T11" fmla="*/ 52 h 60"/>
                  <a:gd name="T12" fmla="*/ 29 w 29"/>
                  <a:gd name="T13" fmla="*/ 5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0">
                    <a:moveTo>
                      <a:pt x="29" y="52"/>
                    </a:moveTo>
                    <a:lnTo>
                      <a:pt x="29" y="52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0" y="0"/>
                    </a:lnTo>
                    <a:lnTo>
                      <a:pt x="29" y="52"/>
                    </a:lnTo>
                    <a:lnTo>
                      <a:pt x="29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7" name="Freeform 1460"/>
              <p:cNvSpPr>
                <a:spLocks/>
              </p:cNvSpPr>
              <p:nvPr/>
            </p:nvSpPr>
            <p:spPr bwMode="auto">
              <a:xfrm>
                <a:off x="3088" y="1030"/>
                <a:ext cx="11" cy="26"/>
              </a:xfrm>
              <a:custGeom>
                <a:avLst/>
                <a:gdLst>
                  <a:gd name="T0" fmla="*/ 22 w 22"/>
                  <a:gd name="T1" fmla="*/ 53 h 53"/>
                  <a:gd name="T2" fmla="*/ 22 w 22"/>
                  <a:gd name="T3" fmla="*/ 53 h 53"/>
                  <a:gd name="T4" fmla="*/ 0 w 22"/>
                  <a:gd name="T5" fmla="*/ 0 h 53"/>
                  <a:gd name="T6" fmla="*/ 0 w 22"/>
                  <a:gd name="T7" fmla="*/ 0 h 53"/>
                  <a:gd name="T8" fmla="*/ 7 w 22"/>
                  <a:gd name="T9" fmla="*/ 0 h 53"/>
                  <a:gd name="T10" fmla="*/ 22 w 22"/>
                  <a:gd name="T11" fmla="*/ 53 h 53"/>
                  <a:gd name="T12" fmla="*/ 22 w 22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3">
                    <a:moveTo>
                      <a:pt x="22" y="53"/>
                    </a:moveTo>
                    <a:lnTo>
                      <a:pt x="22" y="5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22" y="53"/>
                    </a:lnTo>
                    <a:lnTo>
                      <a:pt x="22" y="53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8" name="Freeform 1461"/>
              <p:cNvSpPr>
                <a:spLocks/>
              </p:cNvSpPr>
              <p:nvPr/>
            </p:nvSpPr>
            <p:spPr bwMode="auto">
              <a:xfrm>
                <a:off x="3088" y="1030"/>
                <a:ext cx="11" cy="26"/>
              </a:xfrm>
              <a:custGeom>
                <a:avLst/>
                <a:gdLst>
                  <a:gd name="T0" fmla="*/ 22 w 22"/>
                  <a:gd name="T1" fmla="*/ 53 h 53"/>
                  <a:gd name="T2" fmla="*/ 22 w 22"/>
                  <a:gd name="T3" fmla="*/ 53 h 53"/>
                  <a:gd name="T4" fmla="*/ 0 w 22"/>
                  <a:gd name="T5" fmla="*/ 0 h 53"/>
                  <a:gd name="T6" fmla="*/ 0 w 22"/>
                  <a:gd name="T7" fmla="*/ 0 h 53"/>
                  <a:gd name="T8" fmla="*/ 7 w 22"/>
                  <a:gd name="T9" fmla="*/ 0 h 53"/>
                  <a:gd name="T10" fmla="*/ 22 w 22"/>
                  <a:gd name="T11" fmla="*/ 53 h 53"/>
                  <a:gd name="T12" fmla="*/ 22 w 22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3">
                    <a:moveTo>
                      <a:pt x="22" y="53"/>
                    </a:moveTo>
                    <a:lnTo>
                      <a:pt x="22" y="5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22" y="53"/>
                    </a:lnTo>
                    <a:lnTo>
                      <a:pt x="22" y="5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9" name="Freeform 1462"/>
              <p:cNvSpPr>
                <a:spLocks/>
              </p:cNvSpPr>
              <p:nvPr/>
            </p:nvSpPr>
            <p:spPr bwMode="auto">
              <a:xfrm>
                <a:off x="3088" y="1030"/>
                <a:ext cx="11" cy="30"/>
              </a:xfrm>
              <a:custGeom>
                <a:avLst/>
                <a:gdLst>
                  <a:gd name="T0" fmla="*/ 22 w 22"/>
                  <a:gd name="T1" fmla="*/ 53 h 60"/>
                  <a:gd name="T2" fmla="*/ 22 w 22"/>
                  <a:gd name="T3" fmla="*/ 53 h 60"/>
                  <a:gd name="T4" fmla="*/ 14 w 22"/>
                  <a:gd name="T5" fmla="*/ 60 h 60"/>
                  <a:gd name="T6" fmla="*/ 14 w 22"/>
                  <a:gd name="T7" fmla="*/ 60 h 60"/>
                  <a:gd name="T8" fmla="*/ 0 w 22"/>
                  <a:gd name="T9" fmla="*/ 0 h 60"/>
                  <a:gd name="T10" fmla="*/ 22 w 22"/>
                  <a:gd name="T11" fmla="*/ 53 h 60"/>
                  <a:gd name="T12" fmla="*/ 22 w 22"/>
                  <a:gd name="T13" fmla="*/ 5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0">
                    <a:moveTo>
                      <a:pt x="22" y="53"/>
                    </a:moveTo>
                    <a:lnTo>
                      <a:pt x="22" y="53"/>
                    </a:lnTo>
                    <a:lnTo>
                      <a:pt x="14" y="60"/>
                    </a:lnTo>
                    <a:lnTo>
                      <a:pt x="14" y="60"/>
                    </a:lnTo>
                    <a:lnTo>
                      <a:pt x="0" y="0"/>
                    </a:lnTo>
                    <a:lnTo>
                      <a:pt x="22" y="53"/>
                    </a:lnTo>
                    <a:lnTo>
                      <a:pt x="22" y="53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0" name="Freeform 1463"/>
              <p:cNvSpPr>
                <a:spLocks/>
              </p:cNvSpPr>
              <p:nvPr/>
            </p:nvSpPr>
            <p:spPr bwMode="auto">
              <a:xfrm>
                <a:off x="3088" y="1030"/>
                <a:ext cx="11" cy="30"/>
              </a:xfrm>
              <a:custGeom>
                <a:avLst/>
                <a:gdLst>
                  <a:gd name="T0" fmla="*/ 22 w 22"/>
                  <a:gd name="T1" fmla="*/ 53 h 60"/>
                  <a:gd name="T2" fmla="*/ 22 w 22"/>
                  <a:gd name="T3" fmla="*/ 53 h 60"/>
                  <a:gd name="T4" fmla="*/ 14 w 22"/>
                  <a:gd name="T5" fmla="*/ 60 h 60"/>
                  <a:gd name="T6" fmla="*/ 14 w 22"/>
                  <a:gd name="T7" fmla="*/ 60 h 60"/>
                  <a:gd name="T8" fmla="*/ 0 w 22"/>
                  <a:gd name="T9" fmla="*/ 0 h 60"/>
                  <a:gd name="T10" fmla="*/ 22 w 22"/>
                  <a:gd name="T11" fmla="*/ 53 h 60"/>
                  <a:gd name="T12" fmla="*/ 22 w 22"/>
                  <a:gd name="T13" fmla="*/ 5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0">
                    <a:moveTo>
                      <a:pt x="22" y="53"/>
                    </a:moveTo>
                    <a:lnTo>
                      <a:pt x="22" y="53"/>
                    </a:lnTo>
                    <a:lnTo>
                      <a:pt x="14" y="60"/>
                    </a:lnTo>
                    <a:lnTo>
                      <a:pt x="14" y="60"/>
                    </a:lnTo>
                    <a:lnTo>
                      <a:pt x="0" y="0"/>
                    </a:lnTo>
                    <a:lnTo>
                      <a:pt x="22" y="53"/>
                    </a:lnTo>
                    <a:lnTo>
                      <a:pt x="22" y="5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1" name="Freeform 1464"/>
              <p:cNvSpPr>
                <a:spLocks/>
              </p:cNvSpPr>
              <p:nvPr/>
            </p:nvSpPr>
            <p:spPr bwMode="auto">
              <a:xfrm>
                <a:off x="3081" y="1034"/>
                <a:ext cx="7" cy="22"/>
              </a:xfrm>
              <a:custGeom>
                <a:avLst/>
                <a:gdLst>
                  <a:gd name="T0" fmla="*/ 15 w 15"/>
                  <a:gd name="T1" fmla="*/ 45 h 45"/>
                  <a:gd name="T2" fmla="*/ 15 w 15"/>
                  <a:gd name="T3" fmla="*/ 45 h 45"/>
                  <a:gd name="T4" fmla="*/ 0 w 15"/>
                  <a:gd name="T5" fmla="*/ 7 h 45"/>
                  <a:gd name="T6" fmla="*/ 0 w 15"/>
                  <a:gd name="T7" fmla="*/ 7 h 45"/>
                  <a:gd name="T8" fmla="*/ 7 w 15"/>
                  <a:gd name="T9" fmla="*/ 0 h 45"/>
                  <a:gd name="T10" fmla="*/ 15 w 15"/>
                  <a:gd name="T11" fmla="*/ 45 h 45"/>
                  <a:gd name="T12" fmla="*/ 15 w 15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45"/>
                    </a:moveTo>
                    <a:lnTo>
                      <a:pt x="15" y="4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15" y="45"/>
                    </a:lnTo>
                    <a:lnTo>
                      <a:pt x="15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2" name="Freeform 1465"/>
              <p:cNvSpPr>
                <a:spLocks/>
              </p:cNvSpPr>
              <p:nvPr/>
            </p:nvSpPr>
            <p:spPr bwMode="auto">
              <a:xfrm>
                <a:off x="3081" y="1034"/>
                <a:ext cx="7" cy="22"/>
              </a:xfrm>
              <a:custGeom>
                <a:avLst/>
                <a:gdLst>
                  <a:gd name="T0" fmla="*/ 15 w 15"/>
                  <a:gd name="T1" fmla="*/ 45 h 45"/>
                  <a:gd name="T2" fmla="*/ 15 w 15"/>
                  <a:gd name="T3" fmla="*/ 45 h 45"/>
                  <a:gd name="T4" fmla="*/ 0 w 15"/>
                  <a:gd name="T5" fmla="*/ 7 h 45"/>
                  <a:gd name="T6" fmla="*/ 0 w 15"/>
                  <a:gd name="T7" fmla="*/ 7 h 45"/>
                  <a:gd name="T8" fmla="*/ 7 w 15"/>
                  <a:gd name="T9" fmla="*/ 0 h 45"/>
                  <a:gd name="T10" fmla="*/ 15 w 15"/>
                  <a:gd name="T11" fmla="*/ 45 h 45"/>
                  <a:gd name="T12" fmla="*/ 15 w 15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45"/>
                    </a:moveTo>
                    <a:lnTo>
                      <a:pt x="15" y="4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15" y="45"/>
                    </a:lnTo>
                    <a:lnTo>
                      <a:pt x="15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3" name="Freeform 1466"/>
              <p:cNvSpPr>
                <a:spLocks/>
              </p:cNvSpPr>
              <p:nvPr/>
            </p:nvSpPr>
            <p:spPr bwMode="auto">
              <a:xfrm>
                <a:off x="3081" y="1037"/>
                <a:ext cx="7" cy="19"/>
              </a:xfrm>
              <a:custGeom>
                <a:avLst/>
                <a:gdLst>
                  <a:gd name="T0" fmla="*/ 15 w 15"/>
                  <a:gd name="T1" fmla="*/ 38 h 38"/>
                  <a:gd name="T2" fmla="*/ 15 w 15"/>
                  <a:gd name="T3" fmla="*/ 38 h 38"/>
                  <a:gd name="T4" fmla="*/ 7 w 15"/>
                  <a:gd name="T5" fmla="*/ 38 h 38"/>
                  <a:gd name="T6" fmla="*/ 7 w 15"/>
                  <a:gd name="T7" fmla="*/ 38 h 38"/>
                  <a:gd name="T8" fmla="*/ 0 w 15"/>
                  <a:gd name="T9" fmla="*/ 0 h 38"/>
                  <a:gd name="T10" fmla="*/ 15 w 15"/>
                  <a:gd name="T11" fmla="*/ 38 h 38"/>
                  <a:gd name="T12" fmla="*/ 15 w 15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38">
                    <a:moveTo>
                      <a:pt x="15" y="38"/>
                    </a:moveTo>
                    <a:lnTo>
                      <a:pt x="15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0" y="0"/>
                    </a:lnTo>
                    <a:lnTo>
                      <a:pt x="15" y="38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4" name="Freeform 1467"/>
              <p:cNvSpPr>
                <a:spLocks/>
              </p:cNvSpPr>
              <p:nvPr/>
            </p:nvSpPr>
            <p:spPr bwMode="auto">
              <a:xfrm>
                <a:off x="3081" y="1037"/>
                <a:ext cx="7" cy="19"/>
              </a:xfrm>
              <a:custGeom>
                <a:avLst/>
                <a:gdLst>
                  <a:gd name="T0" fmla="*/ 15 w 15"/>
                  <a:gd name="T1" fmla="*/ 38 h 38"/>
                  <a:gd name="T2" fmla="*/ 15 w 15"/>
                  <a:gd name="T3" fmla="*/ 38 h 38"/>
                  <a:gd name="T4" fmla="*/ 7 w 15"/>
                  <a:gd name="T5" fmla="*/ 38 h 38"/>
                  <a:gd name="T6" fmla="*/ 7 w 15"/>
                  <a:gd name="T7" fmla="*/ 38 h 38"/>
                  <a:gd name="T8" fmla="*/ 0 w 15"/>
                  <a:gd name="T9" fmla="*/ 0 h 38"/>
                  <a:gd name="T10" fmla="*/ 15 w 15"/>
                  <a:gd name="T11" fmla="*/ 38 h 38"/>
                  <a:gd name="T12" fmla="*/ 15 w 15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38">
                    <a:moveTo>
                      <a:pt x="15" y="38"/>
                    </a:moveTo>
                    <a:lnTo>
                      <a:pt x="15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0" y="0"/>
                    </a:lnTo>
                    <a:lnTo>
                      <a:pt x="15" y="38"/>
                    </a:lnTo>
                    <a:lnTo>
                      <a:pt x="15" y="3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5" name="Freeform 1468"/>
              <p:cNvSpPr>
                <a:spLocks/>
              </p:cNvSpPr>
              <p:nvPr/>
            </p:nvSpPr>
            <p:spPr bwMode="auto">
              <a:xfrm>
                <a:off x="3081" y="1034"/>
                <a:ext cx="7" cy="22"/>
              </a:xfrm>
              <a:custGeom>
                <a:avLst/>
                <a:gdLst>
                  <a:gd name="T0" fmla="*/ 15 w 15"/>
                  <a:gd name="T1" fmla="*/ 45 h 45"/>
                  <a:gd name="T2" fmla="*/ 15 w 15"/>
                  <a:gd name="T3" fmla="*/ 45 h 45"/>
                  <a:gd name="T4" fmla="*/ 0 w 15"/>
                  <a:gd name="T5" fmla="*/ 7 h 45"/>
                  <a:gd name="T6" fmla="*/ 0 w 15"/>
                  <a:gd name="T7" fmla="*/ 7 h 45"/>
                  <a:gd name="T8" fmla="*/ 7 w 15"/>
                  <a:gd name="T9" fmla="*/ 0 h 45"/>
                  <a:gd name="T10" fmla="*/ 15 w 15"/>
                  <a:gd name="T11" fmla="*/ 45 h 45"/>
                  <a:gd name="T12" fmla="*/ 15 w 15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45"/>
                    </a:moveTo>
                    <a:lnTo>
                      <a:pt x="15" y="4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15" y="45"/>
                    </a:lnTo>
                    <a:lnTo>
                      <a:pt x="15" y="4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6" name="Freeform 1469"/>
              <p:cNvSpPr>
                <a:spLocks/>
              </p:cNvSpPr>
              <p:nvPr/>
            </p:nvSpPr>
            <p:spPr bwMode="auto">
              <a:xfrm>
                <a:off x="3081" y="1034"/>
                <a:ext cx="7" cy="22"/>
              </a:xfrm>
              <a:custGeom>
                <a:avLst/>
                <a:gdLst>
                  <a:gd name="T0" fmla="*/ 15 w 15"/>
                  <a:gd name="T1" fmla="*/ 45 h 45"/>
                  <a:gd name="T2" fmla="*/ 15 w 15"/>
                  <a:gd name="T3" fmla="*/ 45 h 45"/>
                  <a:gd name="T4" fmla="*/ 0 w 15"/>
                  <a:gd name="T5" fmla="*/ 7 h 45"/>
                  <a:gd name="T6" fmla="*/ 0 w 15"/>
                  <a:gd name="T7" fmla="*/ 7 h 45"/>
                  <a:gd name="T8" fmla="*/ 7 w 15"/>
                  <a:gd name="T9" fmla="*/ 0 h 45"/>
                  <a:gd name="T10" fmla="*/ 15 w 15"/>
                  <a:gd name="T11" fmla="*/ 45 h 45"/>
                  <a:gd name="T12" fmla="*/ 15 w 15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45"/>
                    </a:moveTo>
                    <a:lnTo>
                      <a:pt x="15" y="4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15" y="45"/>
                    </a:lnTo>
                    <a:lnTo>
                      <a:pt x="15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7" name="Freeform 1470"/>
              <p:cNvSpPr>
                <a:spLocks/>
              </p:cNvSpPr>
              <p:nvPr/>
            </p:nvSpPr>
            <p:spPr bwMode="auto">
              <a:xfrm>
                <a:off x="3081" y="1037"/>
                <a:ext cx="7" cy="19"/>
              </a:xfrm>
              <a:custGeom>
                <a:avLst/>
                <a:gdLst>
                  <a:gd name="T0" fmla="*/ 15 w 15"/>
                  <a:gd name="T1" fmla="*/ 38 h 38"/>
                  <a:gd name="T2" fmla="*/ 15 w 15"/>
                  <a:gd name="T3" fmla="*/ 38 h 38"/>
                  <a:gd name="T4" fmla="*/ 7 w 15"/>
                  <a:gd name="T5" fmla="*/ 38 h 38"/>
                  <a:gd name="T6" fmla="*/ 7 w 15"/>
                  <a:gd name="T7" fmla="*/ 38 h 38"/>
                  <a:gd name="T8" fmla="*/ 0 w 15"/>
                  <a:gd name="T9" fmla="*/ 0 h 38"/>
                  <a:gd name="T10" fmla="*/ 15 w 15"/>
                  <a:gd name="T11" fmla="*/ 38 h 38"/>
                  <a:gd name="T12" fmla="*/ 15 w 15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38">
                    <a:moveTo>
                      <a:pt x="15" y="38"/>
                    </a:moveTo>
                    <a:lnTo>
                      <a:pt x="15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0" y="0"/>
                    </a:lnTo>
                    <a:lnTo>
                      <a:pt x="15" y="38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8" name="Freeform 1471"/>
              <p:cNvSpPr>
                <a:spLocks/>
              </p:cNvSpPr>
              <p:nvPr/>
            </p:nvSpPr>
            <p:spPr bwMode="auto">
              <a:xfrm>
                <a:off x="3081" y="1037"/>
                <a:ext cx="7" cy="19"/>
              </a:xfrm>
              <a:custGeom>
                <a:avLst/>
                <a:gdLst>
                  <a:gd name="T0" fmla="*/ 15 w 15"/>
                  <a:gd name="T1" fmla="*/ 38 h 38"/>
                  <a:gd name="T2" fmla="*/ 15 w 15"/>
                  <a:gd name="T3" fmla="*/ 38 h 38"/>
                  <a:gd name="T4" fmla="*/ 7 w 15"/>
                  <a:gd name="T5" fmla="*/ 38 h 38"/>
                  <a:gd name="T6" fmla="*/ 7 w 15"/>
                  <a:gd name="T7" fmla="*/ 38 h 38"/>
                  <a:gd name="T8" fmla="*/ 0 w 15"/>
                  <a:gd name="T9" fmla="*/ 0 h 38"/>
                  <a:gd name="T10" fmla="*/ 15 w 15"/>
                  <a:gd name="T11" fmla="*/ 38 h 38"/>
                  <a:gd name="T12" fmla="*/ 15 w 15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38">
                    <a:moveTo>
                      <a:pt x="15" y="38"/>
                    </a:moveTo>
                    <a:lnTo>
                      <a:pt x="15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0" y="0"/>
                    </a:lnTo>
                    <a:lnTo>
                      <a:pt x="15" y="38"/>
                    </a:lnTo>
                    <a:lnTo>
                      <a:pt x="15" y="3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9" name="Freeform 1472"/>
              <p:cNvSpPr>
                <a:spLocks/>
              </p:cNvSpPr>
              <p:nvPr/>
            </p:nvSpPr>
            <p:spPr bwMode="auto">
              <a:xfrm>
                <a:off x="3063" y="1015"/>
                <a:ext cx="21" cy="71"/>
              </a:xfrm>
              <a:custGeom>
                <a:avLst/>
                <a:gdLst>
                  <a:gd name="T0" fmla="*/ 7 w 43"/>
                  <a:gd name="T1" fmla="*/ 0 h 141"/>
                  <a:gd name="T2" fmla="*/ 7 w 43"/>
                  <a:gd name="T3" fmla="*/ 0 h 141"/>
                  <a:gd name="T4" fmla="*/ 0 w 43"/>
                  <a:gd name="T5" fmla="*/ 141 h 141"/>
                  <a:gd name="T6" fmla="*/ 0 w 43"/>
                  <a:gd name="T7" fmla="*/ 141 h 141"/>
                  <a:gd name="T8" fmla="*/ 43 w 43"/>
                  <a:gd name="T9" fmla="*/ 134 h 141"/>
                  <a:gd name="T10" fmla="*/ 7 w 43"/>
                  <a:gd name="T11" fmla="*/ 0 h 141"/>
                  <a:gd name="T12" fmla="*/ 7 w 43"/>
                  <a:gd name="T1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41">
                    <a:moveTo>
                      <a:pt x="7" y="0"/>
                    </a:moveTo>
                    <a:lnTo>
                      <a:pt x="7" y="0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43" y="134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0" name="Freeform 1473"/>
              <p:cNvSpPr>
                <a:spLocks/>
              </p:cNvSpPr>
              <p:nvPr/>
            </p:nvSpPr>
            <p:spPr bwMode="auto">
              <a:xfrm>
                <a:off x="3063" y="1015"/>
                <a:ext cx="21" cy="71"/>
              </a:xfrm>
              <a:custGeom>
                <a:avLst/>
                <a:gdLst>
                  <a:gd name="T0" fmla="*/ 7 w 43"/>
                  <a:gd name="T1" fmla="*/ 0 h 141"/>
                  <a:gd name="T2" fmla="*/ 7 w 43"/>
                  <a:gd name="T3" fmla="*/ 0 h 141"/>
                  <a:gd name="T4" fmla="*/ 0 w 43"/>
                  <a:gd name="T5" fmla="*/ 141 h 141"/>
                  <a:gd name="T6" fmla="*/ 0 w 43"/>
                  <a:gd name="T7" fmla="*/ 141 h 141"/>
                  <a:gd name="T8" fmla="*/ 43 w 43"/>
                  <a:gd name="T9" fmla="*/ 134 h 141"/>
                  <a:gd name="T10" fmla="*/ 7 w 43"/>
                  <a:gd name="T11" fmla="*/ 0 h 141"/>
                  <a:gd name="T12" fmla="*/ 7 w 43"/>
                  <a:gd name="T1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41">
                    <a:moveTo>
                      <a:pt x="7" y="0"/>
                    </a:moveTo>
                    <a:lnTo>
                      <a:pt x="7" y="0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43" y="134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1" name="Freeform 1474"/>
              <p:cNvSpPr>
                <a:spLocks/>
              </p:cNvSpPr>
              <p:nvPr/>
            </p:nvSpPr>
            <p:spPr bwMode="auto">
              <a:xfrm>
                <a:off x="3040" y="1015"/>
                <a:ext cx="26" cy="71"/>
              </a:xfrm>
              <a:custGeom>
                <a:avLst/>
                <a:gdLst>
                  <a:gd name="T0" fmla="*/ 51 w 51"/>
                  <a:gd name="T1" fmla="*/ 0 h 141"/>
                  <a:gd name="T2" fmla="*/ 51 w 51"/>
                  <a:gd name="T3" fmla="*/ 0 h 141"/>
                  <a:gd name="T4" fmla="*/ 0 w 51"/>
                  <a:gd name="T5" fmla="*/ 15 h 141"/>
                  <a:gd name="T6" fmla="*/ 0 w 51"/>
                  <a:gd name="T7" fmla="*/ 15 h 141"/>
                  <a:gd name="T8" fmla="*/ 44 w 51"/>
                  <a:gd name="T9" fmla="*/ 141 h 141"/>
                  <a:gd name="T10" fmla="*/ 51 w 51"/>
                  <a:gd name="T11" fmla="*/ 0 h 141"/>
                  <a:gd name="T12" fmla="*/ 51 w 51"/>
                  <a:gd name="T1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41">
                    <a:moveTo>
                      <a:pt x="51" y="0"/>
                    </a:moveTo>
                    <a:lnTo>
                      <a:pt x="51" y="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4" y="141"/>
                    </a:ln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2" name="Freeform 1475"/>
              <p:cNvSpPr>
                <a:spLocks/>
              </p:cNvSpPr>
              <p:nvPr/>
            </p:nvSpPr>
            <p:spPr bwMode="auto">
              <a:xfrm>
                <a:off x="3040" y="1015"/>
                <a:ext cx="26" cy="71"/>
              </a:xfrm>
              <a:custGeom>
                <a:avLst/>
                <a:gdLst>
                  <a:gd name="T0" fmla="*/ 51 w 51"/>
                  <a:gd name="T1" fmla="*/ 0 h 141"/>
                  <a:gd name="T2" fmla="*/ 51 w 51"/>
                  <a:gd name="T3" fmla="*/ 0 h 141"/>
                  <a:gd name="T4" fmla="*/ 0 w 51"/>
                  <a:gd name="T5" fmla="*/ 15 h 141"/>
                  <a:gd name="T6" fmla="*/ 0 w 51"/>
                  <a:gd name="T7" fmla="*/ 15 h 141"/>
                  <a:gd name="T8" fmla="*/ 44 w 51"/>
                  <a:gd name="T9" fmla="*/ 141 h 141"/>
                  <a:gd name="T10" fmla="*/ 51 w 51"/>
                  <a:gd name="T11" fmla="*/ 0 h 141"/>
                  <a:gd name="T12" fmla="*/ 51 w 51"/>
                  <a:gd name="T1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41">
                    <a:moveTo>
                      <a:pt x="51" y="0"/>
                    </a:moveTo>
                    <a:lnTo>
                      <a:pt x="51" y="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4" y="141"/>
                    </a:ln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3" name="Freeform 1476"/>
              <p:cNvSpPr>
                <a:spLocks/>
              </p:cNvSpPr>
              <p:nvPr/>
            </p:nvSpPr>
            <p:spPr bwMode="auto">
              <a:xfrm>
                <a:off x="3040" y="1023"/>
                <a:ext cx="23" cy="71"/>
              </a:xfrm>
              <a:custGeom>
                <a:avLst/>
                <a:gdLst>
                  <a:gd name="T0" fmla="*/ 0 w 44"/>
                  <a:gd name="T1" fmla="*/ 0 h 141"/>
                  <a:gd name="T2" fmla="*/ 0 w 44"/>
                  <a:gd name="T3" fmla="*/ 0 h 141"/>
                  <a:gd name="T4" fmla="*/ 0 w 44"/>
                  <a:gd name="T5" fmla="*/ 141 h 141"/>
                  <a:gd name="T6" fmla="*/ 0 w 44"/>
                  <a:gd name="T7" fmla="*/ 141 h 141"/>
                  <a:gd name="T8" fmla="*/ 44 w 44"/>
                  <a:gd name="T9" fmla="*/ 126 h 141"/>
                  <a:gd name="T10" fmla="*/ 0 w 44"/>
                  <a:gd name="T11" fmla="*/ 0 h 141"/>
                  <a:gd name="T12" fmla="*/ 0 w 44"/>
                  <a:gd name="T1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41">
                    <a:moveTo>
                      <a:pt x="0" y="0"/>
                    </a:moveTo>
                    <a:lnTo>
                      <a:pt x="0" y="0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44" y="12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4" name="Freeform 1477"/>
              <p:cNvSpPr>
                <a:spLocks/>
              </p:cNvSpPr>
              <p:nvPr/>
            </p:nvSpPr>
            <p:spPr bwMode="auto">
              <a:xfrm>
                <a:off x="3040" y="1023"/>
                <a:ext cx="23" cy="71"/>
              </a:xfrm>
              <a:custGeom>
                <a:avLst/>
                <a:gdLst>
                  <a:gd name="T0" fmla="*/ 0 w 44"/>
                  <a:gd name="T1" fmla="*/ 0 h 141"/>
                  <a:gd name="T2" fmla="*/ 0 w 44"/>
                  <a:gd name="T3" fmla="*/ 0 h 141"/>
                  <a:gd name="T4" fmla="*/ 0 w 44"/>
                  <a:gd name="T5" fmla="*/ 141 h 141"/>
                  <a:gd name="T6" fmla="*/ 0 w 44"/>
                  <a:gd name="T7" fmla="*/ 141 h 141"/>
                  <a:gd name="T8" fmla="*/ 44 w 44"/>
                  <a:gd name="T9" fmla="*/ 126 h 141"/>
                  <a:gd name="T10" fmla="*/ 0 w 44"/>
                  <a:gd name="T11" fmla="*/ 0 h 141"/>
                  <a:gd name="T12" fmla="*/ 0 w 44"/>
                  <a:gd name="T1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41">
                    <a:moveTo>
                      <a:pt x="0" y="0"/>
                    </a:moveTo>
                    <a:lnTo>
                      <a:pt x="0" y="0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44" y="12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5" name="Freeform 1478"/>
              <p:cNvSpPr>
                <a:spLocks/>
              </p:cNvSpPr>
              <p:nvPr/>
            </p:nvSpPr>
            <p:spPr bwMode="auto">
              <a:xfrm>
                <a:off x="3018" y="1023"/>
                <a:ext cx="22" cy="71"/>
              </a:xfrm>
              <a:custGeom>
                <a:avLst/>
                <a:gdLst>
                  <a:gd name="T0" fmla="*/ 44 w 44"/>
                  <a:gd name="T1" fmla="*/ 0 h 141"/>
                  <a:gd name="T2" fmla="*/ 44 w 44"/>
                  <a:gd name="T3" fmla="*/ 0 h 141"/>
                  <a:gd name="T4" fmla="*/ 0 w 44"/>
                  <a:gd name="T5" fmla="*/ 14 h 141"/>
                  <a:gd name="T6" fmla="*/ 0 w 44"/>
                  <a:gd name="T7" fmla="*/ 14 h 141"/>
                  <a:gd name="T8" fmla="*/ 44 w 44"/>
                  <a:gd name="T9" fmla="*/ 141 h 141"/>
                  <a:gd name="T10" fmla="*/ 44 w 44"/>
                  <a:gd name="T11" fmla="*/ 0 h 141"/>
                  <a:gd name="T12" fmla="*/ 44 w 44"/>
                  <a:gd name="T1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41">
                    <a:moveTo>
                      <a:pt x="44" y="0"/>
                    </a:moveTo>
                    <a:lnTo>
                      <a:pt x="44" y="0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4" y="141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6" name="Freeform 1479"/>
              <p:cNvSpPr>
                <a:spLocks/>
              </p:cNvSpPr>
              <p:nvPr/>
            </p:nvSpPr>
            <p:spPr bwMode="auto">
              <a:xfrm>
                <a:off x="3018" y="1023"/>
                <a:ext cx="22" cy="71"/>
              </a:xfrm>
              <a:custGeom>
                <a:avLst/>
                <a:gdLst>
                  <a:gd name="T0" fmla="*/ 44 w 44"/>
                  <a:gd name="T1" fmla="*/ 0 h 141"/>
                  <a:gd name="T2" fmla="*/ 44 w 44"/>
                  <a:gd name="T3" fmla="*/ 0 h 141"/>
                  <a:gd name="T4" fmla="*/ 0 w 44"/>
                  <a:gd name="T5" fmla="*/ 14 h 141"/>
                  <a:gd name="T6" fmla="*/ 0 w 44"/>
                  <a:gd name="T7" fmla="*/ 14 h 141"/>
                  <a:gd name="T8" fmla="*/ 44 w 44"/>
                  <a:gd name="T9" fmla="*/ 141 h 141"/>
                  <a:gd name="T10" fmla="*/ 44 w 44"/>
                  <a:gd name="T11" fmla="*/ 0 h 141"/>
                  <a:gd name="T12" fmla="*/ 44 w 44"/>
                  <a:gd name="T1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41">
                    <a:moveTo>
                      <a:pt x="44" y="0"/>
                    </a:moveTo>
                    <a:lnTo>
                      <a:pt x="44" y="0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4" y="141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7" name="Freeform 1480"/>
              <p:cNvSpPr>
                <a:spLocks/>
              </p:cNvSpPr>
              <p:nvPr/>
            </p:nvSpPr>
            <p:spPr bwMode="auto">
              <a:xfrm>
                <a:off x="3014" y="1056"/>
                <a:ext cx="12" cy="19"/>
              </a:xfrm>
              <a:custGeom>
                <a:avLst/>
                <a:gdLst>
                  <a:gd name="T0" fmla="*/ 23 w 23"/>
                  <a:gd name="T1" fmla="*/ 37 h 37"/>
                  <a:gd name="T2" fmla="*/ 23 w 23"/>
                  <a:gd name="T3" fmla="*/ 37 h 37"/>
                  <a:gd name="T4" fmla="*/ 0 w 23"/>
                  <a:gd name="T5" fmla="*/ 0 h 37"/>
                  <a:gd name="T6" fmla="*/ 0 w 23"/>
                  <a:gd name="T7" fmla="*/ 0 h 37"/>
                  <a:gd name="T8" fmla="*/ 0 w 23"/>
                  <a:gd name="T9" fmla="*/ 0 h 37"/>
                  <a:gd name="T10" fmla="*/ 23 w 23"/>
                  <a:gd name="T11" fmla="*/ 37 h 37"/>
                  <a:gd name="T12" fmla="*/ 23 w 23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7">
                    <a:moveTo>
                      <a:pt x="23" y="37"/>
                    </a:moveTo>
                    <a:lnTo>
                      <a:pt x="23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3" y="37"/>
                    </a:lnTo>
                    <a:lnTo>
                      <a:pt x="23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8" name="Freeform 1481"/>
              <p:cNvSpPr>
                <a:spLocks/>
              </p:cNvSpPr>
              <p:nvPr/>
            </p:nvSpPr>
            <p:spPr bwMode="auto">
              <a:xfrm>
                <a:off x="3014" y="1056"/>
                <a:ext cx="12" cy="19"/>
              </a:xfrm>
              <a:custGeom>
                <a:avLst/>
                <a:gdLst>
                  <a:gd name="T0" fmla="*/ 23 w 23"/>
                  <a:gd name="T1" fmla="*/ 37 h 37"/>
                  <a:gd name="T2" fmla="*/ 23 w 23"/>
                  <a:gd name="T3" fmla="*/ 37 h 37"/>
                  <a:gd name="T4" fmla="*/ 0 w 23"/>
                  <a:gd name="T5" fmla="*/ 0 h 37"/>
                  <a:gd name="T6" fmla="*/ 0 w 23"/>
                  <a:gd name="T7" fmla="*/ 0 h 37"/>
                  <a:gd name="T8" fmla="*/ 0 w 23"/>
                  <a:gd name="T9" fmla="*/ 0 h 37"/>
                  <a:gd name="T10" fmla="*/ 23 w 23"/>
                  <a:gd name="T11" fmla="*/ 37 h 37"/>
                  <a:gd name="T12" fmla="*/ 23 w 23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7">
                    <a:moveTo>
                      <a:pt x="23" y="37"/>
                    </a:moveTo>
                    <a:lnTo>
                      <a:pt x="23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3" y="37"/>
                    </a:lnTo>
                    <a:lnTo>
                      <a:pt x="23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9" name="Freeform 1482"/>
              <p:cNvSpPr>
                <a:spLocks/>
              </p:cNvSpPr>
              <p:nvPr/>
            </p:nvSpPr>
            <p:spPr bwMode="auto">
              <a:xfrm>
                <a:off x="3014" y="1056"/>
                <a:ext cx="12" cy="23"/>
              </a:xfrm>
              <a:custGeom>
                <a:avLst/>
                <a:gdLst>
                  <a:gd name="T0" fmla="*/ 23 w 23"/>
                  <a:gd name="T1" fmla="*/ 37 h 44"/>
                  <a:gd name="T2" fmla="*/ 23 w 23"/>
                  <a:gd name="T3" fmla="*/ 37 h 44"/>
                  <a:gd name="T4" fmla="*/ 15 w 23"/>
                  <a:gd name="T5" fmla="*/ 44 h 44"/>
                  <a:gd name="T6" fmla="*/ 15 w 23"/>
                  <a:gd name="T7" fmla="*/ 44 h 44"/>
                  <a:gd name="T8" fmla="*/ 0 w 23"/>
                  <a:gd name="T9" fmla="*/ 0 h 44"/>
                  <a:gd name="T10" fmla="*/ 23 w 23"/>
                  <a:gd name="T11" fmla="*/ 37 h 44"/>
                  <a:gd name="T12" fmla="*/ 23 w 23"/>
                  <a:gd name="T13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44">
                    <a:moveTo>
                      <a:pt x="23" y="37"/>
                    </a:moveTo>
                    <a:lnTo>
                      <a:pt x="23" y="37"/>
                    </a:lnTo>
                    <a:lnTo>
                      <a:pt x="15" y="44"/>
                    </a:lnTo>
                    <a:lnTo>
                      <a:pt x="15" y="44"/>
                    </a:lnTo>
                    <a:lnTo>
                      <a:pt x="0" y="0"/>
                    </a:lnTo>
                    <a:lnTo>
                      <a:pt x="23" y="37"/>
                    </a:lnTo>
                    <a:lnTo>
                      <a:pt x="23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0" name="Freeform 1483"/>
              <p:cNvSpPr>
                <a:spLocks/>
              </p:cNvSpPr>
              <p:nvPr/>
            </p:nvSpPr>
            <p:spPr bwMode="auto">
              <a:xfrm>
                <a:off x="3014" y="1056"/>
                <a:ext cx="12" cy="23"/>
              </a:xfrm>
              <a:custGeom>
                <a:avLst/>
                <a:gdLst>
                  <a:gd name="T0" fmla="*/ 23 w 23"/>
                  <a:gd name="T1" fmla="*/ 37 h 44"/>
                  <a:gd name="T2" fmla="*/ 23 w 23"/>
                  <a:gd name="T3" fmla="*/ 37 h 44"/>
                  <a:gd name="T4" fmla="*/ 15 w 23"/>
                  <a:gd name="T5" fmla="*/ 44 h 44"/>
                  <a:gd name="T6" fmla="*/ 15 w 23"/>
                  <a:gd name="T7" fmla="*/ 44 h 44"/>
                  <a:gd name="T8" fmla="*/ 0 w 23"/>
                  <a:gd name="T9" fmla="*/ 0 h 44"/>
                  <a:gd name="T10" fmla="*/ 23 w 23"/>
                  <a:gd name="T11" fmla="*/ 37 h 44"/>
                  <a:gd name="T12" fmla="*/ 23 w 23"/>
                  <a:gd name="T13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44">
                    <a:moveTo>
                      <a:pt x="23" y="37"/>
                    </a:moveTo>
                    <a:lnTo>
                      <a:pt x="23" y="37"/>
                    </a:lnTo>
                    <a:lnTo>
                      <a:pt x="15" y="44"/>
                    </a:lnTo>
                    <a:lnTo>
                      <a:pt x="15" y="44"/>
                    </a:lnTo>
                    <a:lnTo>
                      <a:pt x="0" y="0"/>
                    </a:lnTo>
                    <a:lnTo>
                      <a:pt x="23" y="37"/>
                    </a:lnTo>
                    <a:lnTo>
                      <a:pt x="23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1" name="Freeform 1484"/>
              <p:cNvSpPr>
                <a:spLocks/>
              </p:cNvSpPr>
              <p:nvPr/>
            </p:nvSpPr>
            <p:spPr bwMode="auto">
              <a:xfrm>
                <a:off x="3014" y="1056"/>
                <a:ext cx="12" cy="19"/>
              </a:xfrm>
              <a:custGeom>
                <a:avLst/>
                <a:gdLst>
                  <a:gd name="T0" fmla="*/ 23 w 23"/>
                  <a:gd name="T1" fmla="*/ 37 h 37"/>
                  <a:gd name="T2" fmla="*/ 23 w 23"/>
                  <a:gd name="T3" fmla="*/ 37 h 37"/>
                  <a:gd name="T4" fmla="*/ 0 w 23"/>
                  <a:gd name="T5" fmla="*/ 0 h 37"/>
                  <a:gd name="T6" fmla="*/ 0 w 23"/>
                  <a:gd name="T7" fmla="*/ 0 h 37"/>
                  <a:gd name="T8" fmla="*/ 0 w 23"/>
                  <a:gd name="T9" fmla="*/ 0 h 37"/>
                  <a:gd name="T10" fmla="*/ 23 w 23"/>
                  <a:gd name="T11" fmla="*/ 37 h 37"/>
                  <a:gd name="T12" fmla="*/ 23 w 23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7">
                    <a:moveTo>
                      <a:pt x="23" y="37"/>
                    </a:moveTo>
                    <a:lnTo>
                      <a:pt x="23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3" y="37"/>
                    </a:lnTo>
                    <a:lnTo>
                      <a:pt x="23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2" name="Freeform 1485"/>
              <p:cNvSpPr>
                <a:spLocks/>
              </p:cNvSpPr>
              <p:nvPr/>
            </p:nvSpPr>
            <p:spPr bwMode="auto">
              <a:xfrm>
                <a:off x="3014" y="1056"/>
                <a:ext cx="12" cy="19"/>
              </a:xfrm>
              <a:custGeom>
                <a:avLst/>
                <a:gdLst>
                  <a:gd name="T0" fmla="*/ 23 w 23"/>
                  <a:gd name="T1" fmla="*/ 37 h 37"/>
                  <a:gd name="T2" fmla="*/ 23 w 23"/>
                  <a:gd name="T3" fmla="*/ 37 h 37"/>
                  <a:gd name="T4" fmla="*/ 0 w 23"/>
                  <a:gd name="T5" fmla="*/ 0 h 37"/>
                  <a:gd name="T6" fmla="*/ 0 w 23"/>
                  <a:gd name="T7" fmla="*/ 0 h 37"/>
                  <a:gd name="T8" fmla="*/ 0 w 23"/>
                  <a:gd name="T9" fmla="*/ 0 h 37"/>
                  <a:gd name="T10" fmla="*/ 23 w 23"/>
                  <a:gd name="T11" fmla="*/ 37 h 37"/>
                  <a:gd name="T12" fmla="*/ 23 w 23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7">
                    <a:moveTo>
                      <a:pt x="23" y="37"/>
                    </a:moveTo>
                    <a:lnTo>
                      <a:pt x="23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3" y="37"/>
                    </a:lnTo>
                    <a:lnTo>
                      <a:pt x="23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3" name="Freeform 1486"/>
              <p:cNvSpPr>
                <a:spLocks/>
              </p:cNvSpPr>
              <p:nvPr/>
            </p:nvSpPr>
            <p:spPr bwMode="auto">
              <a:xfrm>
                <a:off x="3014" y="1056"/>
                <a:ext cx="12" cy="23"/>
              </a:xfrm>
              <a:custGeom>
                <a:avLst/>
                <a:gdLst>
                  <a:gd name="T0" fmla="*/ 23 w 23"/>
                  <a:gd name="T1" fmla="*/ 37 h 44"/>
                  <a:gd name="T2" fmla="*/ 23 w 23"/>
                  <a:gd name="T3" fmla="*/ 37 h 44"/>
                  <a:gd name="T4" fmla="*/ 15 w 23"/>
                  <a:gd name="T5" fmla="*/ 44 h 44"/>
                  <a:gd name="T6" fmla="*/ 15 w 23"/>
                  <a:gd name="T7" fmla="*/ 44 h 44"/>
                  <a:gd name="T8" fmla="*/ 0 w 23"/>
                  <a:gd name="T9" fmla="*/ 0 h 44"/>
                  <a:gd name="T10" fmla="*/ 23 w 23"/>
                  <a:gd name="T11" fmla="*/ 37 h 44"/>
                  <a:gd name="T12" fmla="*/ 23 w 23"/>
                  <a:gd name="T13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44">
                    <a:moveTo>
                      <a:pt x="23" y="37"/>
                    </a:moveTo>
                    <a:lnTo>
                      <a:pt x="23" y="37"/>
                    </a:lnTo>
                    <a:lnTo>
                      <a:pt x="15" y="44"/>
                    </a:lnTo>
                    <a:lnTo>
                      <a:pt x="15" y="44"/>
                    </a:lnTo>
                    <a:lnTo>
                      <a:pt x="0" y="0"/>
                    </a:lnTo>
                    <a:lnTo>
                      <a:pt x="23" y="37"/>
                    </a:lnTo>
                    <a:lnTo>
                      <a:pt x="23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4" name="Freeform 1487"/>
              <p:cNvSpPr>
                <a:spLocks/>
              </p:cNvSpPr>
              <p:nvPr/>
            </p:nvSpPr>
            <p:spPr bwMode="auto">
              <a:xfrm>
                <a:off x="3014" y="1056"/>
                <a:ext cx="12" cy="23"/>
              </a:xfrm>
              <a:custGeom>
                <a:avLst/>
                <a:gdLst>
                  <a:gd name="T0" fmla="*/ 23 w 23"/>
                  <a:gd name="T1" fmla="*/ 37 h 44"/>
                  <a:gd name="T2" fmla="*/ 23 w 23"/>
                  <a:gd name="T3" fmla="*/ 37 h 44"/>
                  <a:gd name="T4" fmla="*/ 15 w 23"/>
                  <a:gd name="T5" fmla="*/ 44 h 44"/>
                  <a:gd name="T6" fmla="*/ 15 w 23"/>
                  <a:gd name="T7" fmla="*/ 44 h 44"/>
                  <a:gd name="T8" fmla="*/ 0 w 23"/>
                  <a:gd name="T9" fmla="*/ 0 h 44"/>
                  <a:gd name="T10" fmla="*/ 23 w 23"/>
                  <a:gd name="T11" fmla="*/ 37 h 44"/>
                  <a:gd name="T12" fmla="*/ 23 w 23"/>
                  <a:gd name="T13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44">
                    <a:moveTo>
                      <a:pt x="23" y="37"/>
                    </a:moveTo>
                    <a:lnTo>
                      <a:pt x="23" y="37"/>
                    </a:lnTo>
                    <a:lnTo>
                      <a:pt x="15" y="44"/>
                    </a:lnTo>
                    <a:lnTo>
                      <a:pt x="15" y="44"/>
                    </a:lnTo>
                    <a:lnTo>
                      <a:pt x="0" y="0"/>
                    </a:lnTo>
                    <a:lnTo>
                      <a:pt x="23" y="37"/>
                    </a:lnTo>
                    <a:lnTo>
                      <a:pt x="23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5" name="Freeform 1488"/>
              <p:cNvSpPr>
                <a:spLocks/>
              </p:cNvSpPr>
              <p:nvPr/>
            </p:nvSpPr>
            <p:spPr bwMode="auto">
              <a:xfrm>
                <a:off x="2981" y="1060"/>
                <a:ext cx="30" cy="26"/>
              </a:xfrm>
              <a:custGeom>
                <a:avLst/>
                <a:gdLst>
                  <a:gd name="T0" fmla="*/ 58 w 58"/>
                  <a:gd name="T1" fmla="*/ 52 h 52"/>
                  <a:gd name="T2" fmla="*/ 58 w 58"/>
                  <a:gd name="T3" fmla="*/ 52 h 52"/>
                  <a:gd name="T4" fmla="*/ 0 w 58"/>
                  <a:gd name="T5" fmla="*/ 15 h 52"/>
                  <a:gd name="T6" fmla="*/ 0 w 58"/>
                  <a:gd name="T7" fmla="*/ 15 h 52"/>
                  <a:gd name="T8" fmla="*/ 36 w 58"/>
                  <a:gd name="T9" fmla="*/ 0 h 52"/>
                  <a:gd name="T10" fmla="*/ 58 w 58"/>
                  <a:gd name="T11" fmla="*/ 52 h 52"/>
                  <a:gd name="T12" fmla="*/ 58 w 58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52">
                    <a:moveTo>
                      <a:pt x="58" y="52"/>
                    </a:moveTo>
                    <a:lnTo>
                      <a:pt x="58" y="5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36" y="0"/>
                    </a:lnTo>
                    <a:lnTo>
                      <a:pt x="58" y="52"/>
                    </a:lnTo>
                    <a:lnTo>
                      <a:pt x="58" y="5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6" name="Freeform 1489"/>
              <p:cNvSpPr>
                <a:spLocks/>
              </p:cNvSpPr>
              <p:nvPr/>
            </p:nvSpPr>
            <p:spPr bwMode="auto">
              <a:xfrm>
                <a:off x="2981" y="1060"/>
                <a:ext cx="30" cy="26"/>
              </a:xfrm>
              <a:custGeom>
                <a:avLst/>
                <a:gdLst>
                  <a:gd name="T0" fmla="*/ 58 w 58"/>
                  <a:gd name="T1" fmla="*/ 52 h 52"/>
                  <a:gd name="T2" fmla="*/ 58 w 58"/>
                  <a:gd name="T3" fmla="*/ 52 h 52"/>
                  <a:gd name="T4" fmla="*/ 0 w 58"/>
                  <a:gd name="T5" fmla="*/ 15 h 52"/>
                  <a:gd name="T6" fmla="*/ 0 w 58"/>
                  <a:gd name="T7" fmla="*/ 15 h 52"/>
                  <a:gd name="T8" fmla="*/ 36 w 58"/>
                  <a:gd name="T9" fmla="*/ 0 h 52"/>
                  <a:gd name="T10" fmla="*/ 58 w 58"/>
                  <a:gd name="T11" fmla="*/ 52 h 52"/>
                  <a:gd name="T12" fmla="*/ 58 w 58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52">
                    <a:moveTo>
                      <a:pt x="58" y="52"/>
                    </a:moveTo>
                    <a:lnTo>
                      <a:pt x="58" y="5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36" y="0"/>
                    </a:lnTo>
                    <a:lnTo>
                      <a:pt x="58" y="52"/>
                    </a:lnTo>
                    <a:lnTo>
                      <a:pt x="58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7" name="Freeform 1490"/>
              <p:cNvSpPr>
                <a:spLocks/>
              </p:cNvSpPr>
              <p:nvPr/>
            </p:nvSpPr>
            <p:spPr bwMode="auto">
              <a:xfrm>
                <a:off x="2981" y="1068"/>
                <a:ext cx="30" cy="26"/>
              </a:xfrm>
              <a:custGeom>
                <a:avLst/>
                <a:gdLst>
                  <a:gd name="T0" fmla="*/ 58 w 58"/>
                  <a:gd name="T1" fmla="*/ 37 h 52"/>
                  <a:gd name="T2" fmla="*/ 58 w 58"/>
                  <a:gd name="T3" fmla="*/ 37 h 52"/>
                  <a:gd name="T4" fmla="*/ 22 w 58"/>
                  <a:gd name="T5" fmla="*/ 52 h 52"/>
                  <a:gd name="T6" fmla="*/ 22 w 58"/>
                  <a:gd name="T7" fmla="*/ 52 h 52"/>
                  <a:gd name="T8" fmla="*/ 0 w 58"/>
                  <a:gd name="T9" fmla="*/ 0 h 52"/>
                  <a:gd name="T10" fmla="*/ 58 w 58"/>
                  <a:gd name="T11" fmla="*/ 37 h 52"/>
                  <a:gd name="T12" fmla="*/ 58 w 58"/>
                  <a:gd name="T13" fmla="*/ 3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52">
                    <a:moveTo>
                      <a:pt x="58" y="37"/>
                    </a:moveTo>
                    <a:lnTo>
                      <a:pt x="58" y="37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0" y="0"/>
                    </a:lnTo>
                    <a:lnTo>
                      <a:pt x="58" y="37"/>
                    </a:lnTo>
                    <a:lnTo>
                      <a:pt x="58" y="37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8" name="Freeform 1491"/>
              <p:cNvSpPr>
                <a:spLocks/>
              </p:cNvSpPr>
              <p:nvPr/>
            </p:nvSpPr>
            <p:spPr bwMode="auto">
              <a:xfrm>
                <a:off x="2981" y="1068"/>
                <a:ext cx="30" cy="26"/>
              </a:xfrm>
              <a:custGeom>
                <a:avLst/>
                <a:gdLst>
                  <a:gd name="T0" fmla="*/ 58 w 58"/>
                  <a:gd name="T1" fmla="*/ 37 h 52"/>
                  <a:gd name="T2" fmla="*/ 58 w 58"/>
                  <a:gd name="T3" fmla="*/ 37 h 52"/>
                  <a:gd name="T4" fmla="*/ 22 w 58"/>
                  <a:gd name="T5" fmla="*/ 52 h 52"/>
                  <a:gd name="T6" fmla="*/ 22 w 58"/>
                  <a:gd name="T7" fmla="*/ 52 h 52"/>
                  <a:gd name="T8" fmla="*/ 0 w 58"/>
                  <a:gd name="T9" fmla="*/ 0 h 52"/>
                  <a:gd name="T10" fmla="*/ 58 w 58"/>
                  <a:gd name="T11" fmla="*/ 37 h 52"/>
                  <a:gd name="T12" fmla="*/ 58 w 58"/>
                  <a:gd name="T13" fmla="*/ 3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52">
                    <a:moveTo>
                      <a:pt x="58" y="37"/>
                    </a:moveTo>
                    <a:lnTo>
                      <a:pt x="58" y="37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0" y="0"/>
                    </a:lnTo>
                    <a:lnTo>
                      <a:pt x="58" y="37"/>
                    </a:lnTo>
                    <a:lnTo>
                      <a:pt x="58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9" name="Freeform 1492"/>
              <p:cNvSpPr>
                <a:spLocks/>
              </p:cNvSpPr>
              <p:nvPr/>
            </p:nvSpPr>
            <p:spPr bwMode="auto">
              <a:xfrm>
                <a:off x="2974" y="1072"/>
                <a:ext cx="11" cy="22"/>
              </a:xfrm>
              <a:custGeom>
                <a:avLst/>
                <a:gdLst>
                  <a:gd name="T0" fmla="*/ 22 w 22"/>
                  <a:gd name="T1" fmla="*/ 44 h 44"/>
                  <a:gd name="T2" fmla="*/ 22 w 22"/>
                  <a:gd name="T3" fmla="*/ 44 h 44"/>
                  <a:gd name="T4" fmla="*/ 0 w 22"/>
                  <a:gd name="T5" fmla="*/ 7 h 44"/>
                  <a:gd name="T6" fmla="*/ 0 w 22"/>
                  <a:gd name="T7" fmla="*/ 7 h 44"/>
                  <a:gd name="T8" fmla="*/ 0 w 22"/>
                  <a:gd name="T9" fmla="*/ 0 h 44"/>
                  <a:gd name="T10" fmla="*/ 22 w 22"/>
                  <a:gd name="T11" fmla="*/ 44 h 44"/>
                  <a:gd name="T12" fmla="*/ 22 w 22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4">
                    <a:moveTo>
                      <a:pt x="22" y="44"/>
                    </a:moveTo>
                    <a:lnTo>
                      <a:pt x="22" y="4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22" y="44"/>
                    </a:lnTo>
                    <a:lnTo>
                      <a:pt x="22" y="44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0" name="Freeform 1493"/>
              <p:cNvSpPr>
                <a:spLocks/>
              </p:cNvSpPr>
              <p:nvPr/>
            </p:nvSpPr>
            <p:spPr bwMode="auto">
              <a:xfrm>
                <a:off x="2974" y="1072"/>
                <a:ext cx="11" cy="22"/>
              </a:xfrm>
              <a:custGeom>
                <a:avLst/>
                <a:gdLst>
                  <a:gd name="T0" fmla="*/ 22 w 22"/>
                  <a:gd name="T1" fmla="*/ 44 h 44"/>
                  <a:gd name="T2" fmla="*/ 22 w 22"/>
                  <a:gd name="T3" fmla="*/ 44 h 44"/>
                  <a:gd name="T4" fmla="*/ 0 w 22"/>
                  <a:gd name="T5" fmla="*/ 7 h 44"/>
                  <a:gd name="T6" fmla="*/ 0 w 22"/>
                  <a:gd name="T7" fmla="*/ 7 h 44"/>
                  <a:gd name="T8" fmla="*/ 0 w 22"/>
                  <a:gd name="T9" fmla="*/ 0 h 44"/>
                  <a:gd name="T10" fmla="*/ 22 w 22"/>
                  <a:gd name="T11" fmla="*/ 44 h 44"/>
                  <a:gd name="T12" fmla="*/ 22 w 22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4">
                    <a:moveTo>
                      <a:pt x="22" y="44"/>
                    </a:moveTo>
                    <a:lnTo>
                      <a:pt x="22" y="4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22" y="44"/>
                    </a:lnTo>
                    <a:lnTo>
                      <a:pt x="22" y="4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1" name="Freeform 1494"/>
              <p:cNvSpPr>
                <a:spLocks/>
              </p:cNvSpPr>
              <p:nvPr/>
            </p:nvSpPr>
            <p:spPr bwMode="auto">
              <a:xfrm>
                <a:off x="2974" y="1075"/>
                <a:ext cx="11" cy="19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15 w 22"/>
                  <a:gd name="T5" fmla="*/ 37 h 37"/>
                  <a:gd name="T6" fmla="*/ 15 w 22"/>
                  <a:gd name="T7" fmla="*/ 37 h 37"/>
                  <a:gd name="T8" fmla="*/ 0 w 22"/>
                  <a:gd name="T9" fmla="*/ 0 h 37"/>
                  <a:gd name="T10" fmla="*/ 22 w 22"/>
                  <a:gd name="T11" fmla="*/ 37 h 37"/>
                  <a:gd name="T12" fmla="*/ 22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15" y="37"/>
                    </a:lnTo>
                    <a:lnTo>
                      <a:pt x="15" y="37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2" name="Freeform 1495"/>
              <p:cNvSpPr>
                <a:spLocks/>
              </p:cNvSpPr>
              <p:nvPr/>
            </p:nvSpPr>
            <p:spPr bwMode="auto">
              <a:xfrm>
                <a:off x="2974" y="1075"/>
                <a:ext cx="11" cy="19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15 w 22"/>
                  <a:gd name="T5" fmla="*/ 37 h 37"/>
                  <a:gd name="T6" fmla="*/ 15 w 22"/>
                  <a:gd name="T7" fmla="*/ 37 h 37"/>
                  <a:gd name="T8" fmla="*/ 0 w 22"/>
                  <a:gd name="T9" fmla="*/ 0 h 37"/>
                  <a:gd name="T10" fmla="*/ 22 w 22"/>
                  <a:gd name="T11" fmla="*/ 37 h 37"/>
                  <a:gd name="T12" fmla="*/ 22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15" y="37"/>
                    </a:lnTo>
                    <a:lnTo>
                      <a:pt x="15" y="37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3" name="Freeform 1496"/>
              <p:cNvSpPr>
                <a:spLocks/>
              </p:cNvSpPr>
              <p:nvPr/>
            </p:nvSpPr>
            <p:spPr bwMode="auto">
              <a:xfrm>
                <a:off x="2974" y="1072"/>
                <a:ext cx="11" cy="22"/>
              </a:xfrm>
              <a:custGeom>
                <a:avLst/>
                <a:gdLst>
                  <a:gd name="T0" fmla="*/ 22 w 22"/>
                  <a:gd name="T1" fmla="*/ 44 h 44"/>
                  <a:gd name="T2" fmla="*/ 22 w 22"/>
                  <a:gd name="T3" fmla="*/ 44 h 44"/>
                  <a:gd name="T4" fmla="*/ 0 w 22"/>
                  <a:gd name="T5" fmla="*/ 7 h 44"/>
                  <a:gd name="T6" fmla="*/ 0 w 22"/>
                  <a:gd name="T7" fmla="*/ 7 h 44"/>
                  <a:gd name="T8" fmla="*/ 0 w 22"/>
                  <a:gd name="T9" fmla="*/ 0 h 44"/>
                  <a:gd name="T10" fmla="*/ 22 w 22"/>
                  <a:gd name="T11" fmla="*/ 44 h 44"/>
                  <a:gd name="T12" fmla="*/ 22 w 22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4">
                    <a:moveTo>
                      <a:pt x="22" y="44"/>
                    </a:moveTo>
                    <a:lnTo>
                      <a:pt x="22" y="4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22" y="44"/>
                    </a:lnTo>
                    <a:lnTo>
                      <a:pt x="22" y="44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4" name="Freeform 1497"/>
              <p:cNvSpPr>
                <a:spLocks/>
              </p:cNvSpPr>
              <p:nvPr/>
            </p:nvSpPr>
            <p:spPr bwMode="auto">
              <a:xfrm>
                <a:off x="2974" y="1072"/>
                <a:ext cx="11" cy="22"/>
              </a:xfrm>
              <a:custGeom>
                <a:avLst/>
                <a:gdLst>
                  <a:gd name="T0" fmla="*/ 22 w 22"/>
                  <a:gd name="T1" fmla="*/ 44 h 44"/>
                  <a:gd name="T2" fmla="*/ 22 w 22"/>
                  <a:gd name="T3" fmla="*/ 44 h 44"/>
                  <a:gd name="T4" fmla="*/ 0 w 22"/>
                  <a:gd name="T5" fmla="*/ 7 h 44"/>
                  <a:gd name="T6" fmla="*/ 0 w 22"/>
                  <a:gd name="T7" fmla="*/ 7 h 44"/>
                  <a:gd name="T8" fmla="*/ 0 w 22"/>
                  <a:gd name="T9" fmla="*/ 0 h 44"/>
                  <a:gd name="T10" fmla="*/ 22 w 22"/>
                  <a:gd name="T11" fmla="*/ 44 h 44"/>
                  <a:gd name="T12" fmla="*/ 22 w 22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4">
                    <a:moveTo>
                      <a:pt x="22" y="44"/>
                    </a:moveTo>
                    <a:lnTo>
                      <a:pt x="22" y="4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22" y="44"/>
                    </a:lnTo>
                    <a:lnTo>
                      <a:pt x="22" y="4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5" name="Freeform 1498"/>
              <p:cNvSpPr>
                <a:spLocks/>
              </p:cNvSpPr>
              <p:nvPr/>
            </p:nvSpPr>
            <p:spPr bwMode="auto">
              <a:xfrm>
                <a:off x="2974" y="1075"/>
                <a:ext cx="11" cy="19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15 w 22"/>
                  <a:gd name="T5" fmla="*/ 37 h 37"/>
                  <a:gd name="T6" fmla="*/ 15 w 22"/>
                  <a:gd name="T7" fmla="*/ 37 h 37"/>
                  <a:gd name="T8" fmla="*/ 0 w 22"/>
                  <a:gd name="T9" fmla="*/ 0 h 37"/>
                  <a:gd name="T10" fmla="*/ 22 w 22"/>
                  <a:gd name="T11" fmla="*/ 37 h 37"/>
                  <a:gd name="T12" fmla="*/ 22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15" y="37"/>
                    </a:lnTo>
                    <a:lnTo>
                      <a:pt x="15" y="37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6" name="Freeform 1499"/>
              <p:cNvSpPr>
                <a:spLocks/>
              </p:cNvSpPr>
              <p:nvPr/>
            </p:nvSpPr>
            <p:spPr bwMode="auto">
              <a:xfrm>
                <a:off x="2974" y="1075"/>
                <a:ext cx="11" cy="19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15 w 22"/>
                  <a:gd name="T5" fmla="*/ 37 h 37"/>
                  <a:gd name="T6" fmla="*/ 15 w 22"/>
                  <a:gd name="T7" fmla="*/ 37 h 37"/>
                  <a:gd name="T8" fmla="*/ 0 w 22"/>
                  <a:gd name="T9" fmla="*/ 0 h 37"/>
                  <a:gd name="T10" fmla="*/ 22 w 22"/>
                  <a:gd name="T11" fmla="*/ 37 h 37"/>
                  <a:gd name="T12" fmla="*/ 22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15" y="37"/>
                    </a:lnTo>
                    <a:lnTo>
                      <a:pt x="15" y="37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7" name="Freeform 1500"/>
              <p:cNvSpPr>
                <a:spLocks/>
              </p:cNvSpPr>
              <p:nvPr/>
            </p:nvSpPr>
            <p:spPr bwMode="auto">
              <a:xfrm>
                <a:off x="2955" y="1075"/>
                <a:ext cx="19" cy="27"/>
              </a:xfrm>
              <a:custGeom>
                <a:avLst/>
                <a:gdLst>
                  <a:gd name="T0" fmla="*/ 37 w 37"/>
                  <a:gd name="T1" fmla="*/ 53 h 53"/>
                  <a:gd name="T2" fmla="*/ 37 w 37"/>
                  <a:gd name="T3" fmla="*/ 53 h 53"/>
                  <a:gd name="T4" fmla="*/ 0 w 37"/>
                  <a:gd name="T5" fmla="*/ 7 h 53"/>
                  <a:gd name="T6" fmla="*/ 0 w 37"/>
                  <a:gd name="T7" fmla="*/ 7 h 53"/>
                  <a:gd name="T8" fmla="*/ 15 w 37"/>
                  <a:gd name="T9" fmla="*/ 0 h 53"/>
                  <a:gd name="T10" fmla="*/ 37 w 37"/>
                  <a:gd name="T11" fmla="*/ 53 h 53"/>
                  <a:gd name="T12" fmla="*/ 37 w 37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3">
                    <a:moveTo>
                      <a:pt x="37" y="53"/>
                    </a:moveTo>
                    <a:lnTo>
                      <a:pt x="37" y="53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5" y="0"/>
                    </a:lnTo>
                    <a:lnTo>
                      <a:pt x="37" y="53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8" name="Freeform 1501"/>
              <p:cNvSpPr>
                <a:spLocks/>
              </p:cNvSpPr>
              <p:nvPr/>
            </p:nvSpPr>
            <p:spPr bwMode="auto">
              <a:xfrm>
                <a:off x="2955" y="1075"/>
                <a:ext cx="19" cy="27"/>
              </a:xfrm>
              <a:custGeom>
                <a:avLst/>
                <a:gdLst>
                  <a:gd name="T0" fmla="*/ 37 w 37"/>
                  <a:gd name="T1" fmla="*/ 53 h 53"/>
                  <a:gd name="T2" fmla="*/ 37 w 37"/>
                  <a:gd name="T3" fmla="*/ 53 h 53"/>
                  <a:gd name="T4" fmla="*/ 0 w 37"/>
                  <a:gd name="T5" fmla="*/ 7 h 53"/>
                  <a:gd name="T6" fmla="*/ 0 w 37"/>
                  <a:gd name="T7" fmla="*/ 7 h 53"/>
                  <a:gd name="T8" fmla="*/ 15 w 37"/>
                  <a:gd name="T9" fmla="*/ 0 h 53"/>
                  <a:gd name="T10" fmla="*/ 37 w 37"/>
                  <a:gd name="T11" fmla="*/ 53 h 53"/>
                  <a:gd name="T12" fmla="*/ 37 w 37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3">
                    <a:moveTo>
                      <a:pt x="37" y="53"/>
                    </a:moveTo>
                    <a:lnTo>
                      <a:pt x="37" y="53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5" y="0"/>
                    </a:lnTo>
                    <a:lnTo>
                      <a:pt x="37" y="53"/>
                    </a:lnTo>
                    <a:lnTo>
                      <a:pt x="37" y="5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9" name="Freeform 1502"/>
              <p:cNvSpPr>
                <a:spLocks/>
              </p:cNvSpPr>
              <p:nvPr/>
            </p:nvSpPr>
            <p:spPr bwMode="auto">
              <a:xfrm>
                <a:off x="2955" y="1079"/>
                <a:ext cx="19" cy="23"/>
              </a:xfrm>
              <a:custGeom>
                <a:avLst/>
                <a:gdLst>
                  <a:gd name="T0" fmla="*/ 37 w 37"/>
                  <a:gd name="T1" fmla="*/ 46 h 46"/>
                  <a:gd name="T2" fmla="*/ 37 w 37"/>
                  <a:gd name="T3" fmla="*/ 46 h 46"/>
                  <a:gd name="T4" fmla="*/ 22 w 37"/>
                  <a:gd name="T5" fmla="*/ 46 h 46"/>
                  <a:gd name="T6" fmla="*/ 22 w 37"/>
                  <a:gd name="T7" fmla="*/ 46 h 46"/>
                  <a:gd name="T8" fmla="*/ 0 w 37"/>
                  <a:gd name="T9" fmla="*/ 0 h 46"/>
                  <a:gd name="T10" fmla="*/ 37 w 37"/>
                  <a:gd name="T11" fmla="*/ 46 h 46"/>
                  <a:gd name="T12" fmla="*/ 37 w 37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46">
                    <a:moveTo>
                      <a:pt x="37" y="46"/>
                    </a:moveTo>
                    <a:lnTo>
                      <a:pt x="37" y="46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0" y="0"/>
                    </a:lnTo>
                    <a:lnTo>
                      <a:pt x="37" y="46"/>
                    </a:lnTo>
                    <a:lnTo>
                      <a:pt x="37" y="46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0" name="Freeform 1503"/>
              <p:cNvSpPr>
                <a:spLocks/>
              </p:cNvSpPr>
              <p:nvPr/>
            </p:nvSpPr>
            <p:spPr bwMode="auto">
              <a:xfrm>
                <a:off x="2955" y="1079"/>
                <a:ext cx="19" cy="23"/>
              </a:xfrm>
              <a:custGeom>
                <a:avLst/>
                <a:gdLst>
                  <a:gd name="T0" fmla="*/ 37 w 37"/>
                  <a:gd name="T1" fmla="*/ 46 h 46"/>
                  <a:gd name="T2" fmla="*/ 37 w 37"/>
                  <a:gd name="T3" fmla="*/ 46 h 46"/>
                  <a:gd name="T4" fmla="*/ 22 w 37"/>
                  <a:gd name="T5" fmla="*/ 46 h 46"/>
                  <a:gd name="T6" fmla="*/ 22 w 37"/>
                  <a:gd name="T7" fmla="*/ 46 h 46"/>
                  <a:gd name="T8" fmla="*/ 0 w 37"/>
                  <a:gd name="T9" fmla="*/ 0 h 46"/>
                  <a:gd name="T10" fmla="*/ 37 w 37"/>
                  <a:gd name="T11" fmla="*/ 46 h 46"/>
                  <a:gd name="T12" fmla="*/ 37 w 37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46">
                    <a:moveTo>
                      <a:pt x="37" y="46"/>
                    </a:moveTo>
                    <a:lnTo>
                      <a:pt x="37" y="46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0" y="0"/>
                    </a:lnTo>
                    <a:lnTo>
                      <a:pt x="37" y="46"/>
                    </a:lnTo>
                    <a:lnTo>
                      <a:pt x="37" y="46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1" name="Freeform 1504"/>
              <p:cNvSpPr>
                <a:spLocks/>
              </p:cNvSpPr>
              <p:nvPr/>
            </p:nvSpPr>
            <p:spPr bwMode="auto">
              <a:xfrm>
                <a:off x="2808" y="1136"/>
                <a:ext cx="18" cy="26"/>
              </a:xfrm>
              <a:custGeom>
                <a:avLst/>
                <a:gdLst>
                  <a:gd name="T0" fmla="*/ 36 w 36"/>
                  <a:gd name="T1" fmla="*/ 52 h 52"/>
                  <a:gd name="T2" fmla="*/ 36 w 36"/>
                  <a:gd name="T3" fmla="*/ 52 h 52"/>
                  <a:gd name="T4" fmla="*/ 0 w 36"/>
                  <a:gd name="T5" fmla="*/ 7 h 52"/>
                  <a:gd name="T6" fmla="*/ 0 w 36"/>
                  <a:gd name="T7" fmla="*/ 7 h 52"/>
                  <a:gd name="T8" fmla="*/ 15 w 36"/>
                  <a:gd name="T9" fmla="*/ 0 h 52"/>
                  <a:gd name="T10" fmla="*/ 36 w 36"/>
                  <a:gd name="T11" fmla="*/ 52 h 52"/>
                  <a:gd name="T12" fmla="*/ 36 w 36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52">
                    <a:moveTo>
                      <a:pt x="36" y="52"/>
                    </a:moveTo>
                    <a:lnTo>
                      <a:pt x="36" y="52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5" y="0"/>
                    </a:lnTo>
                    <a:lnTo>
                      <a:pt x="36" y="52"/>
                    </a:lnTo>
                    <a:lnTo>
                      <a:pt x="36" y="5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2" name="Freeform 1505"/>
              <p:cNvSpPr>
                <a:spLocks/>
              </p:cNvSpPr>
              <p:nvPr/>
            </p:nvSpPr>
            <p:spPr bwMode="auto">
              <a:xfrm>
                <a:off x="2808" y="1136"/>
                <a:ext cx="18" cy="26"/>
              </a:xfrm>
              <a:custGeom>
                <a:avLst/>
                <a:gdLst>
                  <a:gd name="T0" fmla="*/ 36 w 36"/>
                  <a:gd name="T1" fmla="*/ 52 h 52"/>
                  <a:gd name="T2" fmla="*/ 36 w 36"/>
                  <a:gd name="T3" fmla="*/ 52 h 52"/>
                  <a:gd name="T4" fmla="*/ 0 w 36"/>
                  <a:gd name="T5" fmla="*/ 7 h 52"/>
                  <a:gd name="T6" fmla="*/ 0 w 36"/>
                  <a:gd name="T7" fmla="*/ 7 h 52"/>
                  <a:gd name="T8" fmla="*/ 15 w 36"/>
                  <a:gd name="T9" fmla="*/ 0 h 52"/>
                  <a:gd name="T10" fmla="*/ 36 w 36"/>
                  <a:gd name="T11" fmla="*/ 52 h 52"/>
                  <a:gd name="T12" fmla="*/ 36 w 36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52">
                    <a:moveTo>
                      <a:pt x="36" y="52"/>
                    </a:moveTo>
                    <a:lnTo>
                      <a:pt x="36" y="52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5" y="0"/>
                    </a:lnTo>
                    <a:lnTo>
                      <a:pt x="36" y="52"/>
                    </a:lnTo>
                    <a:lnTo>
                      <a:pt x="36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3" name="Freeform 1506"/>
              <p:cNvSpPr>
                <a:spLocks/>
              </p:cNvSpPr>
              <p:nvPr/>
            </p:nvSpPr>
            <p:spPr bwMode="auto">
              <a:xfrm>
                <a:off x="2808" y="1139"/>
                <a:ext cx="18" cy="27"/>
              </a:xfrm>
              <a:custGeom>
                <a:avLst/>
                <a:gdLst>
                  <a:gd name="T0" fmla="*/ 36 w 36"/>
                  <a:gd name="T1" fmla="*/ 45 h 52"/>
                  <a:gd name="T2" fmla="*/ 36 w 36"/>
                  <a:gd name="T3" fmla="*/ 45 h 52"/>
                  <a:gd name="T4" fmla="*/ 22 w 36"/>
                  <a:gd name="T5" fmla="*/ 52 h 52"/>
                  <a:gd name="T6" fmla="*/ 22 w 36"/>
                  <a:gd name="T7" fmla="*/ 52 h 52"/>
                  <a:gd name="T8" fmla="*/ 0 w 36"/>
                  <a:gd name="T9" fmla="*/ 0 h 52"/>
                  <a:gd name="T10" fmla="*/ 36 w 36"/>
                  <a:gd name="T11" fmla="*/ 45 h 52"/>
                  <a:gd name="T12" fmla="*/ 36 w 36"/>
                  <a:gd name="T13" fmla="*/ 4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52">
                    <a:moveTo>
                      <a:pt x="36" y="45"/>
                    </a:moveTo>
                    <a:lnTo>
                      <a:pt x="36" y="45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0" y="0"/>
                    </a:lnTo>
                    <a:lnTo>
                      <a:pt x="36" y="45"/>
                    </a:lnTo>
                    <a:lnTo>
                      <a:pt x="36" y="4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4" name="Freeform 1507"/>
              <p:cNvSpPr>
                <a:spLocks/>
              </p:cNvSpPr>
              <p:nvPr/>
            </p:nvSpPr>
            <p:spPr bwMode="auto">
              <a:xfrm>
                <a:off x="2808" y="1139"/>
                <a:ext cx="18" cy="27"/>
              </a:xfrm>
              <a:custGeom>
                <a:avLst/>
                <a:gdLst>
                  <a:gd name="T0" fmla="*/ 36 w 36"/>
                  <a:gd name="T1" fmla="*/ 45 h 52"/>
                  <a:gd name="T2" fmla="*/ 36 w 36"/>
                  <a:gd name="T3" fmla="*/ 45 h 52"/>
                  <a:gd name="T4" fmla="*/ 22 w 36"/>
                  <a:gd name="T5" fmla="*/ 52 h 52"/>
                  <a:gd name="T6" fmla="*/ 22 w 36"/>
                  <a:gd name="T7" fmla="*/ 52 h 52"/>
                  <a:gd name="T8" fmla="*/ 0 w 36"/>
                  <a:gd name="T9" fmla="*/ 0 h 52"/>
                  <a:gd name="T10" fmla="*/ 36 w 36"/>
                  <a:gd name="T11" fmla="*/ 45 h 52"/>
                  <a:gd name="T12" fmla="*/ 36 w 36"/>
                  <a:gd name="T13" fmla="*/ 4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52">
                    <a:moveTo>
                      <a:pt x="36" y="45"/>
                    </a:moveTo>
                    <a:lnTo>
                      <a:pt x="36" y="45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0" y="0"/>
                    </a:lnTo>
                    <a:lnTo>
                      <a:pt x="36" y="45"/>
                    </a:lnTo>
                    <a:lnTo>
                      <a:pt x="36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5" name="Freeform 1508"/>
              <p:cNvSpPr>
                <a:spLocks/>
              </p:cNvSpPr>
              <p:nvPr/>
            </p:nvSpPr>
            <p:spPr bwMode="auto">
              <a:xfrm>
                <a:off x="2800" y="1143"/>
                <a:ext cx="11" cy="23"/>
              </a:xfrm>
              <a:custGeom>
                <a:avLst/>
                <a:gdLst>
                  <a:gd name="T0" fmla="*/ 22 w 22"/>
                  <a:gd name="T1" fmla="*/ 44 h 44"/>
                  <a:gd name="T2" fmla="*/ 22 w 22"/>
                  <a:gd name="T3" fmla="*/ 44 h 44"/>
                  <a:gd name="T4" fmla="*/ 0 w 22"/>
                  <a:gd name="T5" fmla="*/ 7 h 44"/>
                  <a:gd name="T6" fmla="*/ 0 w 22"/>
                  <a:gd name="T7" fmla="*/ 7 h 44"/>
                  <a:gd name="T8" fmla="*/ 0 w 22"/>
                  <a:gd name="T9" fmla="*/ 0 h 44"/>
                  <a:gd name="T10" fmla="*/ 22 w 22"/>
                  <a:gd name="T11" fmla="*/ 44 h 44"/>
                  <a:gd name="T12" fmla="*/ 22 w 22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4">
                    <a:moveTo>
                      <a:pt x="22" y="44"/>
                    </a:moveTo>
                    <a:lnTo>
                      <a:pt x="22" y="4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22" y="44"/>
                    </a:lnTo>
                    <a:lnTo>
                      <a:pt x="22" y="44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6" name="Freeform 1509"/>
              <p:cNvSpPr>
                <a:spLocks/>
              </p:cNvSpPr>
              <p:nvPr/>
            </p:nvSpPr>
            <p:spPr bwMode="auto">
              <a:xfrm>
                <a:off x="2800" y="1143"/>
                <a:ext cx="11" cy="23"/>
              </a:xfrm>
              <a:custGeom>
                <a:avLst/>
                <a:gdLst>
                  <a:gd name="T0" fmla="*/ 22 w 22"/>
                  <a:gd name="T1" fmla="*/ 44 h 44"/>
                  <a:gd name="T2" fmla="*/ 22 w 22"/>
                  <a:gd name="T3" fmla="*/ 44 h 44"/>
                  <a:gd name="T4" fmla="*/ 0 w 22"/>
                  <a:gd name="T5" fmla="*/ 7 h 44"/>
                  <a:gd name="T6" fmla="*/ 0 w 22"/>
                  <a:gd name="T7" fmla="*/ 7 h 44"/>
                  <a:gd name="T8" fmla="*/ 0 w 22"/>
                  <a:gd name="T9" fmla="*/ 0 h 44"/>
                  <a:gd name="T10" fmla="*/ 22 w 22"/>
                  <a:gd name="T11" fmla="*/ 44 h 44"/>
                  <a:gd name="T12" fmla="*/ 22 w 22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4">
                    <a:moveTo>
                      <a:pt x="22" y="44"/>
                    </a:moveTo>
                    <a:lnTo>
                      <a:pt x="22" y="4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22" y="44"/>
                    </a:lnTo>
                    <a:lnTo>
                      <a:pt x="22" y="4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7" name="Freeform 1510"/>
              <p:cNvSpPr>
                <a:spLocks/>
              </p:cNvSpPr>
              <p:nvPr/>
            </p:nvSpPr>
            <p:spPr bwMode="auto">
              <a:xfrm>
                <a:off x="2800" y="1147"/>
                <a:ext cx="11" cy="19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15 w 22"/>
                  <a:gd name="T5" fmla="*/ 37 h 37"/>
                  <a:gd name="T6" fmla="*/ 15 w 22"/>
                  <a:gd name="T7" fmla="*/ 37 h 37"/>
                  <a:gd name="T8" fmla="*/ 0 w 22"/>
                  <a:gd name="T9" fmla="*/ 0 h 37"/>
                  <a:gd name="T10" fmla="*/ 22 w 22"/>
                  <a:gd name="T11" fmla="*/ 37 h 37"/>
                  <a:gd name="T12" fmla="*/ 22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15" y="37"/>
                    </a:lnTo>
                    <a:lnTo>
                      <a:pt x="15" y="37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8" name="Freeform 1511"/>
              <p:cNvSpPr>
                <a:spLocks/>
              </p:cNvSpPr>
              <p:nvPr/>
            </p:nvSpPr>
            <p:spPr bwMode="auto">
              <a:xfrm>
                <a:off x="2800" y="1147"/>
                <a:ext cx="11" cy="19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15 w 22"/>
                  <a:gd name="T5" fmla="*/ 37 h 37"/>
                  <a:gd name="T6" fmla="*/ 15 w 22"/>
                  <a:gd name="T7" fmla="*/ 37 h 37"/>
                  <a:gd name="T8" fmla="*/ 0 w 22"/>
                  <a:gd name="T9" fmla="*/ 0 h 37"/>
                  <a:gd name="T10" fmla="*/ 22 w 22"/>
                  <a:gd name="T11" fmla="*/ 37 h 37"/>
                  <a:gd name="T12" fmla="*/ 22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15" y="37"/>
                    </a:lnTo>
                    <a:lnTo>
                      <a:pt x="15" y="37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9" name="Freeform 1512"/>
              <p:cNvSpPr>
                <a:spLocks/>
              </p:cNvSpPr>
              <p:nvPr/>
            </p:nvSpPr>
            <p:spPr bwMode="auto">
              <a:xfrm>
                <a:off x="2800" y="1143"/>
                <a:ext cx="11" cy="23"/>
              </a:xfrm>
              <a:custGeom>
                <a:avLst/>
                <a:gdLst>
                  <a:gd name="T0" fmla="*/ 22 w 22"/>
                  <a:gd name="T1" fmla="*/ 44 h 44"/>
                  <a:gd name="T2" fmla="*/ 22 w 22"/>
                  <a:gd name="T3" fmla="*/ 44 h 44"/>
                  <a:gd name="T4" fmla="*/ 0 w 22"/>
                  <a:gd name="T5" fmla="*/ 7 h 44"/>
                  <a:gd name="T6" fmla="*/ 0 w 22"/>
                  <a:gd name="T7" fmla="*/ 7 h 44"/>
                  <a:gd name="T8" fmla="*/ 0 w 22"/>
                  <a:gd name="T9" fmla="*/ 0 h 44"/>
                  <a:gd name="T10" fmla="*/ 22 w 22"/>
                  <a:gd name="T11" fmla="*/ 44 h 44"/>
                  <a:gd name="T12" fmla="*/ 22 w 22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4">
                    <a:moveTo>
                      <a:pt x="22" y="44"/>
                    </a:moveTo>
                    <a:lnTo>
                      <a:pt x="22" y="4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22" y="44"/>
                    </a:lnTo>
                    <a:lnTo>
                      <a:pt x="22" y="44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0" name="Freeform 1513"/>
              <p:cNvSpPr>
                <a:spLocks/>
              </p:cNvSpPr>
              <p:nvPr/>
            </p:nvSpPr>
            <p:spPr bwMode="auto">
              <a:xfrm>
                <a:off x="2800" y="1143"/>
                <a:ext cx="11" cy="23"/>
              </a:xfrm>
              <a:custGeom>
                <a:avLst/>
                <a:gdLst>
                  <a:gd name="T0" fmla="*/ 22 w 22"/>
                  <a:gd name="T1" fmla="*/ 44 h 44"/>
                  <a:gd name="T2" fmla="*/ 22 w 22"/>
                  <a:gd name="T3" fmla="*/ 44 h 44"/>
                  <a:gd name="T4" fmla="*/ 0 w 22"/>
                  <a:gd name="T5" fmla="*/ 7 h 44"/>
                  <a:gd name="T6" fmla="*/ 0 w 22"/>
                  <a:gd name="T7" fmla="*/ 7 h 44"/>
                  <a:gd name="T8" fmla="*/ 0 w 22"/>
                  <a:gd name="T9" fmla="*/ 0 h 44"/>
                  <a:gd name="T10" fmla="*/ 22 w 22"/>
                  <a:gd name="T11" fmla="*/ 44 h 44"/>
                  <a:gd name="T12" fmla="*/ 22 w 22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4">
                    <a:moveTo>
                      <a:pt x="22" y="44"/>
                    </a:moveTo>
                    <a:lnTo>
                      <a:pt x="22" y="4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22" y="44"/>
                    </a:lnTo>
                    <a:lnTo>
                      <a:pt x="22" y="4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1" name="Freeform 1514"/>
              <p:cNvSpPr>
                <a:spLocks/>
              </p:cNvSpPr>
              <p:nvPr/>
            </p:nvSpPr>
            <p:spPr bwMode="auto">
              <a:xfrm>
                <a:off x="2800" y="1147"/>
                <a:ext cx="11" cy="19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15 w 22"/>
                  <a:gd name="T5" fmla="*/ 37 h 37"/>
                  <a:gd name="T6" fmla="*/ 15 w 22"/>
                  <a:gd name="T7" fmla="*/ 37 h 37"/>
                  <a:gd name="T8" fmla="*/ 0 w 22"/>
                  <a:gd name="T9" fmla="*/ 0 h 37"/>
                  <a:gd name="T10" fmla="*/ 22 w 22"/>
                  <a:gd name="T11" fmla="*/ 37 h 37"/>
                  <a:gd name="T12" fmla="*/ 22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15" y="37"/>
                    </a:lnTo>
                    <a:lnTo>
                      <a:pt x="15" y="37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2" name="Freeform 1515"/>
              <p:cNvSpPr>
                <a:spLocks/>
              </p:cNvSpPr>
              <p:nvPr/>
            </p:nvSpPr>
            <p:spPr bwMode="auto">
              <a:xfrm>
                <a:off x="2800" y="1147"/>
                <a:ext cx="11" cy="19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15 w 22"/>
                  <a:gd name="T5" fmla="*/ 37 h 37"/>
                  <a:gd name="T6" fmla="*/ 15 w 22"/>
                  <a:gd name="T7" fmla="*/ 37 h 37"/>
                  <a:gd name="T8" fmla="*/ 0 w 22"/>
                  <a:gd name="T9" fmla="*/ 0 h 37"/>
                  <a:gd name="T10" fmla="*/ 22 w 22"/>
                  <a:gd name="T11" fmla="*/ 37 h 37"/>
                  <a:gd name="T12" fmla="*/ 22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15" y="37"/>
                    </a:lnTo>
                    <a:lnTo>
                      <a:pt x="15" y="37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3" name="Freeform 1516"/>
              <p:cNvSpPr>
                <a:spLocks/>
              </p:cNvSpPr>
              <p:nvPr/>
            </p:nvSpPr>
            <p:spPr bwMode="auto">
              <a:xfrm>
                <a:off x="2775" y="1147"/>
                <a:ext cx="25" cy="26"/>
              </a:xfrm>
              <a:custGeom>
                <a:avLst/>
                <a:gdLst>
                  <a:gd name="T0" fmla="*/ 51 w 51"/>
                  <a:gd name="T1" fmla="*/ 52 h 52"/>
                  <a:gd name="T2" fmla="*/ 51 w 51"/>
                  <a:gd name="T3" fmla="*/ 52 h 52"/>
                  <a:gd name="T4" fmla="*/ 0 w 51"/>
                  <a:gd name="T5" fmla="*/ 15 h 52"/>
                  <a:gd name="T6" fmla="*/ 0 w 51"/>
                  <a:gd name="T7" fmla="*/ 15 h 52"/>
                  <a:gd name="T8" fmla="*/ 37 w 51"/>
                  <a:gd name="T9" fmla="*/ 0 h 52"/>
                  <a:gd name="T10" fmla="*/ 51 w 51"/>
                  <a:gd name="T11" fmla="*/ 52 h 52"/>
                  <a:gd name="T12" fmla="*/ 51 w 51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52">
                    <a:moveTo>
                      <a:pt x="51" y="52"/>
                    </a:moveTo>
                    <a:lnTo>
                      <a:pt x="51" y="5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37" y="0"/>
                    </a:lnTo>
                    <a:lnTo>
                      <a:pt x="51" y="52"/>
                    </a:lnTo>
                    <a:lnTo>
                      <a:pt x="51" y="5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4" name="Freeform 1517"/>
              <p:cNvSpPr>
                <a:spLocks/>
              </p:cNvSpPr>
              <p:nvPr/>
            </p:nvSpPr>
            <p:spPr bwMode="auto">
              <a:xfrm>
                <a:off x="2775" y="1147"/>
                <a:ext cx="25" cy="26"/>
              </a:xfrm>
              <a:custGeom>
                <a:avLst/>
                <a:gdLst>
                  <a:gd name="T0" fmla="*/ 51 w 51"/>
                  <a:gd name="T1" fmla="*/ 52 h 52"/>
                  <a:gd name="T2" fmla="*/ 51 w 51"/>
                  <a:gd name="T3" fmla="*/ 52 h 52"/>
                  <a:gd name="T4" fmla="*/ 0 w 51"/>
                  <a:gd name="T5" fmla="*/ 15 h 52"/>
                  <a:gd name="T6" fmla="*/ 0 w 51"/>
                  <a:gd name="T7" fmla="*/ 15 h 52"/>
                  <a:gd name="T8" fmla="*/ 37 w 51"/>
                  <a:gd name="T9" fmla="*/ 0 h 52"/>
                  <a:gd name="T10" fmla="*/ 51 w 51"/>
                  <a:gd name="T11" fmla="*/ 52 h 52"/>
                  <a:gd name="T12" fmla="*/ 51 w 51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52">
                    <a:moveTo>
                      <a:pt x="51" y="52"/>
                    </a:moveTo>
                    <a:lnTo>
                      <a:pt x="51" y="5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37" y="0"/>
                    </a:lnTo>
                    <a:lnTo>
                      <a:pt x="51" y="52"/>
                    </a:lnTo>
                    <a:lnTo>
                      <a:pt x="51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5" name="Freeform 1518"/>
              <p:cNvSpPr>
                <a:spLocks/>
              </p:cNvSpPr>
              <p:nvPr/>
            </p:nvSpPr>
            <p:spPr bwMode="auto">
              <a:xfrm>
                <a:off x="2775" y="1154"/>
                <a:ext cx="25" cy="27"/>
              </a:xfrm>
              <a:custGeom>
                <a:avLst/>
                <a:gdLst>
                  <a:gd name="T0" fmla="*/ 51 w 51"/>
                  <a:gd name="T1" fmla="*/ 37 h 52"/>
                  <a:gd name="T2" fmla="*/ 51 w 51"/>
                  <a:gd name="T3" fmla="*/ 37 h 52"/>
                  <a:gd name="T4" fmla="*/ 22 w 51"/>
                  <a:gd name="T5" fmla="*/ 52 h 52"/>
                  <a:gd name="T6" fmla="*/ 22 w 51"/>
                  <a:gd name="T7" fmla="*/ 52 h 52"/>
                  <a:gd name="T8" fmla="*/ 0 w 51"/>
                  <a:gd name="T9" fmla="*/ 0 h 52"/>
                  <a:gd name="T10" fmla="*/ 51 w 51"/>
                  <a:gd name="T11" fmla="*/ 37 h 52"/>
                  <a:gd name="T12" fmla="*/ 51 w 51"/>
                  <a:gd name="T13" fmla="*/ 3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52">
                    <a:moveTo>
                      <a:pt x="51" y="37"/>
                    </a:moveTo>
                    <a:lnTo>
                      <a:pt x="51" y="37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0" y="0"/>
                    </a:lnTo>
                    <a:lnTo>
                      <a:pt x="51" y="37"/>
                    </a:lnTo>
                    <a:lnTo>
                      <a:pt x="51" y="37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6" name="Freeform 1519"/>
              <p:cNvSpPr>
                <a:spLocks/>
              </p:cNvSpPr>
              <p:nvPr/>
            </p:nvSpPr>
            <p:spPr bwMode="auto">
              <a:xfrm>
                <a:off x="2775" y="1154"/>
                <a:ext cx="25" cy="27"/>
              </a:xfrm>
              <a:custGeom>
                <a:avLst/>
                <a:gdLst>
                  <a:gd name="T0" fmla="*/ 51 w 51"/>
                  <a:gd name="T1" fmla="*/ 37 h 52"/>
                  <a:gd name="T2" fmla="*/ 51 w 51"/>
                  <a:gd name="T3" fmla="*/ 37 h 52"/>
                  <a:gd name="T4" fmla="*/ 22 w 51"/>
                  <a:gd name="T5" fmla="*/ 52 h 52"/>
                  <a:gd name="T6" fmla="*/ 22 w 51"/>
                  <a:gd name="T7" fmla="*/ 52 h 52"/>
                  <a:gd name="T8" fmla="*/ 0 w 51"/>
                  <a:gd name="T9" fmla="*/ 0 h 52"/>
                  <a:gd name="T10" fmla="*/ 51 w 51"/>
                  <a:gd name="T11" fmla="*/ 37 h 52"/>
                  <a:gd name="T12" fmla="*/ 51 w 51"/>
                  <a:gd name="T13" fmla="*/ 3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52">
                    <a:moveTo>
                      <a:pt x="51" y="37"/>
                    </a:moveTo>
                    <a:lnTo>
                      <a:pt x="51" y="37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0" y="0"/>
                    </a:lnTo>
                    <a:lnTo>
                      <a:pt x="51" y="37"/>
                    </a:lnTo>
                    <a:lnTo>
                      <a:pt x="51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7" name="Freeform 1520"/>
              <p:cNvSpPr>
                <a:spLocks/>
              </p:cNvSpPr>
              <p:nvPr/>
            </p:nvSpPr>
            <p:spPr bwMode="auto">
              <a:xfrm>
                <a:off x="2760" y="1162"/>
                <a:ext cx="11" cy="19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0 w 22"/>
                  <a:gd name="T5" fmla="*/ 0 h 37"/>
                  <a:gd name="T6" fmla="*/ 0 w 22"/>
                  <a:gd name="T7" fmla="*/ 0 h 37"/>
                  <a:gd name="T8" fmla="*/ 0 w 22"/>
                  <a:gd name="T9" fmla="*/ 0 h 37"/>
                  <a:gd name="T10" fmla="*/ 22 w 22"/>
                  <a:gd name="T11" fmla="*/ 37 h 37"/>
                  <a:gd name="T12" fmla="*/ 22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8" name="Freeform 1521"/>
              <p:cNvSpPr>
                <a:spLocks/>
              </p:cNvSpPr>
              <p:nvPr/>
            </p:nvSpPr>
            <p:spPr bwMode="auto">
              <a:xfrm>
                <a:off x="2760" y="1162"/>
                <a:ext cx="11" cy="19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0 w 22"/>
                  <a:gd name="T5" fmla="*/ 0 h 37"/>
                  <a:gd name="T6" fmla="*/ 0 w 22"/>
                  <a:gd name="T7" fmla="*/ 0 h 37"/>
                  <a:gd name="T8" fmla="*/ 0 w 22"/>
                  <a:gd name="T9" fmla="*/ 0 h 37"/>
                  <a:gd name="T10" fmla="*/ 22 w 22"/>
                  <a:gd name="T11" fmla="*/ 37 h 37"/>
                  <a:gd name="T12" fmla="*/ 22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9" name="Freeform 1522"/>
              <p:cNvSpPr>
                <a:spLocks/>
              </p:cNvSpPr>
              <p:nvPr/>
            </p:nvSpPr>
            <p:spPr bwMode="auto">
              <a:xfrm>
                <a:off x="2760" y="1162"/>
                <a:ext cx="11" cy="23"/>
              </a:xfrm>
              <a:custGeom>
                <a:avLst/>
                <a:gdLst>
                  <a:gd name="T0" fmla="*/ 22 w 22"/>
                  <a:gd name="T1" fmla="*/ 37 h 45"/>
                  <a:gd name="T2" fmla="*/ 22 w 22"/>
                  <a:gd name="T3" fmla="*/ 37 h 45"/>
                  <a:gd name="T4" fmla="*/ 15 w 22"/>
                  <a:gd name="T5" fmla="*/ 45 h 45"/>
                  <a:gd name="T6" fmla="*/ 15 w 22"/>
                  <a:gd name="T7" fmla="*/ 45 h 45"/>
                  <a:gd name="T8" fmla="*/ 0 w 22"/>
                  <a:gd name="T9" fmla="*/ 0 h 45"/>
                  <a:gd name="T10" fmla="*/ 22 w 22"/>
                  <a:gd name="T11" fmla="*/ 37 h 45"/>
                  <a:gd name="T12" fmla="*/ 22 w 22"/>
                  <a:gd name="T13" fmla="*/ 3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22" y="37"/>
                    </a:moveTo>
                    <a:lnTo>
                      <a:pt x="22" y="37"/>
                    </a:lnTo>
                    <a:lnTo>
                      <a:pt x="15" y="45"/>
                    </a:lnTo>
                    <a:lnTo>
                      <a:pt x="15" y="45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0" name="Freeform 1523"/>
              <p:cNvSpPr>
                <a:spLocks/>
              </p:cNvSpPr>
              <p:nvPr/>
            </p:nvSpPr>
            <p:spPr bwMode="auto">
              <a:xfrm>
                <a:off x="2760" y="1162"/>
                <a:ext cx="11" cy="23"/>
              </a:xfrm>
              <a:custGeom>
                <a:avLst/>
                <a:gdLst>
                  <a:gd name="T0" fmla="*/ 22 w 22"/>
                  <a:gd name="T1" fmla="*/ 37 h 45"/>
                  <a:gd name="T2" fmla="*/ 22 w 22"/>
                  <a:gd name="T3" fmla="*/ 37 h 45"/>
                  <a:gd name="T4" fmla="*/ 15 w 22"/>
                  <a:gd name="T5" fmla="*/ 45 h 45"/>
                  <a:gd name="T6" fmla="*/ 15 w 22"/>
                  <a:gd name="T7" fmla="*/ 45 h 45"/>
                  <a:gd name="T8" fmla="*/ 0 w 22"/>
                  <a:gd name="T9" fmla="*/ 0 h 45"/>
                  <a:gd name="T10" fmla="*/ 22 w 22"/>
                  <a:gd name="T11" fmla="*/ 37 h 45"/>
                  <a:gd name="T12" fmla="*/ 22 w 22"/>
                  <a:gd name="T13" fmla="*/ 3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22" y="37"/>
                    </a:moveTo>
                    <a:lnTo>
                      <a:pt x="22" y="37"/>
                    </a:lnTo>
                    <a:lnTo>
                      <a:pt x="15" y="45"/>
                    </a:lnTo>
                    <a:lnTo>
                      <a:pt x="15" y="45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1" name="Freeform 1524"/>
              <p:cNvSpPr>
                <a:spLocks/>
              </p:cNvSpPr>
              <p:nvPr/>
            </p:nvSpPr>
            <p:spPr bwMode="auto">
              <a:xfrm>
                <a:off x="2760" y="1162"/>
                <a:ext cx="11" cy="19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0 w 22"/>
                  <a:gd name="T5" fmla="*/ 0 h 37"/>
                  <a:gd name="T6" fmla="*/ 0 w 22"/>
                  <a:gd name="T7" fmla="*/ 0 h 37"/>
                  <a:gd name="T8" fmla="*/ 0 w 22"/>
                  <a:gd name="T9" fmla="*/ 0 h 37"/>
                  <a:gd name="T10" fmla="*/ 22 w 22"/>
                  <a:gd name="T11" fmla="*/ 37 h 37"/>
                  <a:gd name="T12" fmla="*/ 22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2" name="Freeform 1525"/>
              <p:cNvSpPr>
                <a:spLocks/>
              </p:cNvSpPr>
              <p:nvPr/>
            </p:nvSpPr>
            <p:spPr bwMode="auto">
              <a:xfrm>
                <a:off x="2760" y="1162"/>
                <a:ext cx="11" cy="19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0 w 22"/>
                  <a:gd name="T5" fmla="*/ 0 h 37"/>
                  <a:gd name="T6" fmla="*/ 0 w 22"/>
                  <a:gd name="T7" fmla="*/ 0 h 37"/>
                  <a:gd name="T8" fmla="*/ 0 w 22"/>
                  <a:gd name="T9" fmla="*/ 0 h 37"/>
                  <a:gd name="T10" fmla="*/ 22 w 22"/>
                  <a:gd name="T11" fmla="*/ 37 h 37"/>
                  <a:gd name="T12" fmla="*/ 22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3" name="Freeform 1526"/>
              <p:cNvSpPr>
                <a:spLocks/>
              </p:cNvSpPr>
              <p:nvPr/>
            </p:nvSpPr>
            <p:spPr bwMode="auto">
              <a:xfrm>
                <a:off x="2760" y="1162"/>
                <a:ext cx="11" cy="23"/>
              </a:xfrm>
              <a:custGeom>
                <a:avLst/>
                <a:gdLst>
                  <a:gd name="T0" fmla="*/ 22 w 22"/>
                  <a:gd name="T1" fmla="*/ 37 h 45"/>
                  <a:gd name="T2" fmla="*/ 22 w 22"/>
                  <a:gd name="T3" fmla="*/ 37 h 45"/>
                  <a:gd name="T4" fmla="*/ 15 w 22"/>
                  <a:gd name="T5" fmla="*/ 45 h 45"/>
                  <a:gd name="T6" fmla="*/ 15 w 22"/>
                  <a:gd name="T7" fmla="*/ 45 h 45"/>
                  <a:gd name="T8" fmla="*/ 0 w 22"/>
                  <a:gd name="T9" fmla="*/ 0 h 45"/>
                  <a:gd name="T10" fmla="*/ 22 w 22"/>
                  <a:gd name="T11" fmla="*/ 37 h 45"/>
                  <a:gd name="T12" fmla="*/ 22 w 22"/>
                  <a:gd name="T13" fmla="*/ 3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22" y="37"/>
                    </a:moveTo>
                    <a:lnTo>
                      <a:pt x="22" y="37"/>
                    </a:lnTo>
                    <a:lnTo>
                      <a:pt x="15" y="45"/>
                    </a:lnTo>
                    <a:lnTo>
                      <a:pt x="15" y="45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4" name="Freeform 1527"/>
              <p:cNvSpPr>
                <a:spLocks/>
              </p:cNvSpPr>
              <p:nvPr/>
            </p:nvSpPr>
            <p:spPr bwMode="auto">
              <a:xfrm>
                <a:off x="2760" y="1162"/>
                <a:ext cx="11" cy="23"/>
              </a:xfrm>
              <a:custGeom>
                <a:avLst/>
                <a:gdLst>
                  <a:gd name="T0" fmla="*/ 22 w 22"/>
                  <a:gd name="T1" fmla="*/ 37 h 45"/>
                  <a:gd name="T2" fmla="*/ 22 w 22"/>
                  <a:gd name="T3" fmla="*/ 37 h 45"/>
                  <a:gd name="T4" fmla="*/ 15 w 22"/>
                  <a:gd name="T5" fmla="*/ 45 h 45"/>
                  <a:gd name="T6" fmla="*/ 15 w 22"/>
                  <a:gd name="T7" fmla="*/ 45 h 45"/>
                  <a:gd name="T8" fmla="*/ 0 w 22"/>
                  <a:gd name="T9" fmla="*/ 0 h 45"/>
                  <a:gd name="T10" fmla="*/ 22 w 22"/>
                  <a:gd name="T11" fmla="*/ 37 h 45"/>
                  <a:gd name="T12" fmla="*/ 22 w 22"/>
                  <a:gd name="T13" fmla="*/ 3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22" y="37"/>
                    </a:moveTo>
                    <a:lnTo>
                      <a:pt x="22" y="37"/>
                    </a:lnTo>
                    <a:lnTo>
                      <a:pt x="15" y="45"/>
                    </a:lnTo>
                    <a:lnTo>
                      <a:pt x="15" y="45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5" name="Freeform 1528"/>
              <p:cNvSpPr>
                <a:spLocks/>
              </p:cNvSpPr>
              <p:nvPr/>
            </p:nvSpPr>
            <p:spPr bwMode="auto">
              <a:xfrm>
                <a:off x="2738" y="1147"/>
                <a:ext cx="33" cy="72"/>
              </a:xfrm>
              <a:custGeom>
                <a:avLst/>
                <a:gdLst>
                  <a:gd name="T0" fmla="*/ 0 w 66"/>
                  <a:gd name="T1" fmla="*/ 0 h 142"/>
                  <a:gd name="T2" fmla="*/ 0 w 66"/>
                  <a:gd name="T3" fmla="*/ 0 h 142"/>
                  <a:gd name="T4" fmla="*/ 22 w 66"/>
                  <a:gd name="T5" fmla="*/ 142 h 142"/>
                  <a:gd name="T6" fmla="*/ 22 w 66"/>
                  <a:gd name="T7" fmla="*/ 142 h 142"/>
                  <a:gd name="T8" fmla="*/ 66 w 66"/>
                  <a:gd name="T9" fmla="*/ 119 h 142"/>
                  <a:gd name="T10" fmla="*/ 0 w 66"/>
                  <a:gd name="T11" fmla="*/ 0 h 142"/>
                  <a:gd name="T12" fmla="*/ 0 w 66"/>
                  <a:gd name="T13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142">
                    <a:moveTo>
                      <a:pt x="0" y="0"/>
                    </a:moveTo>
                    <a:lnTo>
                      <a:pt x="0" y="0"/>
                    </a:lnTo>
                    <a:lnTo>
                      <a:pt x="22" y="142"/>
                    </a:lnTo>
                    <a:lnTo>
                      <a:pt x="22" y="142"/>
                    </a:lnTo>
                    <a:lnTo>
                      <a:pt x="66" y="11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6" name="Freeform 1529"/>
              <p:cNvSpPr>
                <a:spLocks/>
              </p:cNvSpPr>
              <p:nvPr/>
            </p:nvSpPr>
            <p:spPr bwMode="auto">
              <a:xfrm>
                <a:off x="2738" y="1147"/>
                <a:ext cx="33" cy="72"/>
              </a:xfrm>
              <a:custGeom>
                <a:avLst/>
                <a:gdLst>
                  <a:gd name="T0" fmla="*/ 0 w 66"/>
                  <a:gd name="T1" fmla="*/ 0 h 142"/>
                  <a:gd name="T2" fmla="*/ 0 w 66"/>
                  <a:gd name="T3" fmla="*/ 0 h 142"/>
                  <a:gd name="T4" fmla="*/ 22 w 66"/>
                  <a:gd name="T5" fmla="*/ 142 h 142"/>
                  <a:gd name="T6" fmla="*/ 22 w 66"/>
                  <a:gd name="T7" fmla="*/ 142 h 142"/>
                  <a:gd name="T8" fmla="*/ 66 w 66"/>
                  <a:gd name="T9" fmla="*/ 119 h 142"/>
                  <a:gd name="T10" fmla="*/ 0 w 66"/>
                  <a:gd name="T11" fmla="*/ 0 h 142"/>
                  <a:gd name="T12" fmla="*/ 0 w 66"/>
                  <a:gd name="T13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142">
                    <a:moveTo>
                      <a:pt x="0" y="0"/>
                    </a:moveTo>
                    <a:lnTo>
                      <a:pt x="0" y="0"/>
                    </a:lnTo>
                    <a:lnTo>
                      <a:pt x="22" y="142"/>
                    </a:lnTo>
                    <a:lnTo>
                      <a:pt x="22" y="142"/>
                    </a:lnTo>
                    <a:lnTo>
                      <a:pt x="66" y="11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7" name="Freeform 1530"/>
              <p:cNvSpPr>
                <a:spLocks/>
              </p:cNvSpPr>
              <p:nvPr/>
            </p:nvSpPr>
            <p:spPr bwMode="auto">
              <a:xfrm>
                <a:off x="2715" y="1147"/>
                <a:ext cx="34" cy="72"/>
              </a:xfrm>
              <a:custGeom>
                <a:avLst/>
                <a:gdLst>
                  <a:gd name="T0" fmla="*/ 44 w 66"/>
                  <a:gd name="T1" fmla="*/ 0 h 142"/>
                  <a:gd name="T2" fmla="*/ 44 w 66"/>
                  <a:gd name="T3" fmla="*/ 0 h 142"/>
                  <a:gd name="T4" fmla="*/ 0 w 66"/>
                  <a:gd name="T5" fmla="*/ 22 h 142"/>
                  <a:gd name="T6" fmla="*/ 0 w 66"/>
                  <a:gd name="T7" fmla="*/ 22 h 142"/>
                  <a:gd name="T8" fmla="*/ 66 w 66"/>
                  <a:gd name="T9" fmla="*/ 142 h 142"/>
                  <a:gd name="T10" fmla="*/ 44 w 66"/>
                  <a:gd name="T11" fmla="*/ 0 h 142"/>
                  <a:gd name="T12" fmla="*/ 44 w 66"/>
                  <a:gd name="T13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142">
                    <a:moveTo>
                      <a:pt x="44" y="0"/>
                    </a:moveTo>
                    <a:lnTo>
                      <a:pt x="44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66" y="142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8" name="Freeform 1531"/>
              <p:cNvSpPr>
                <a:spLocks/>
              </p:cNvSpPr>
              <p:nvPr/>
            </p:nvSpPr>
            <p:spPr bwMode="auto">
              <a:xfrm>
                <a:off x="2715" y="1147"/>
                <a:ext cx="34" cy="72"/>
              </a:xfrm>
              <a:custGeom>
                <a:avLst/>
                <a:gdLst>
                  <a:gd name="T0" fmla="*/ 44 w 66"/>
                  <a:gd name="T1" fmla="*/ 0 h 142"/>
                  <a:gd name="T2" fmla="*/ 44 w 66"/>
                  <a:gd name="T3" fmla="*/ 0 h 142"/>
                  <a:gd name="T4" fmla="*/ 0 w 66"/>
                  <a:gd name="T5" fmla="*/ 22 h 142"/>
                  <a:gd name="T6" fmla="*/ 0 w 66"/>
                  <a:gd name="T7" fmla="*/ 22 h 142"/>
                  <a:gd name="T8" fmla="*/ 66 w 66"/>
                  <a:gd name="T9" fmla="*/ 142 h 142"/>
                  <a:gd name="T10" fmla="*/ 44 w 66"/>
                  <a:gd name="T11" fmla="*/ 0 h 142"/>
                  <a:gd name="T12" fmla="*/ 44 w 66"/>
                  <a:gd name="T13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142">
                    <a:moveTo>
                      <a:pt x="44" y="0"/>
                    </a:moveTo>
                    <a:lnTo>
                      <a:pt x="44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66" y="142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9" name="Freeform 1532"/>
              <p:cNvSpPr>
                <a:spLocks/>
              </p:cNvSpPr>
              <p:nvPr/>
            </p:nvSpPr>
            <p:spPr bwMode="auto">
              <a:xfrm>
                <a:off x="2715" y="1158"/>
                <a:ext cx="34" cy="72"/>
              </a:xfrm>
              <a:custGeom>
                <a:avLst/>
                <a:gdLst>
                  <a:gd name="T0" fmla="*/ 0 w 66"/>
                  <a:gd name="T1" fmla="*/ 0 h 142"/>
                  <a:gd name="T2" fmla="*/ 0 w 66"/>
                  <a:gd name="T3" fmla="*/ 0 h 142"/>
                  <a:gd name="T4" fmla="*/ 22 w 66"/>
                  <a:gd name="T5" fmla="*/ 142 h 142"/>
                  <a:gd name="T6" fmla="*/ 22 w 66"/>
                  <a:gd name="T7" fmla="*/ 142 h 142"/>
                  <a:gd name="T8" fmla="*/ 66 w 66"/>
                  <a:gd name="T9" fmla="*/ 120 h 142"/>
                  <a:gd name="T10" fmla="*/ 0 w 66"/>
                  <a:gd name="T11" fmla="*/ 0 h 142"/>
                  <a:gd name="T12" fmla="*/ 0 w 66"/>
                  <a:gd name="T13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142">
                    <a:moveTo>
                      <a:pt x="0" y="0"/>
                    </a:moveTo>
                    <a:lnTo>
                      <a:pt x="0" y="0"/>
                    </a:lnTo>
                    <a:lnTo>
                      <a:pt x="22" y="142"/>
                    </a:lnTo>
                    <a:lnTo>
                      <a:pt x="22" y="142"/>
                    </a:lnTo>
                    <a:lnTo>
                      <a:pt x="66" y="12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0" name="Freeform 1533"/>
              <p:cNvSpPr>
                <a:spLocks/>
              </p:cNvSpPr>
              <p:nvPr/>
            </p:nvSpPr>
            <p:spPr bwMode="auto">
              <a:xfrm>
                <a:off x="2715" y="1158"/>
                <a:ext cx="34" cy="72"/>
              </a:xfrm>
              <a:custGeom>
                <a:avLst/>
                <a:gdLst>
                  <a:gd name="T0" fmla="*/ 0 w 66"/>
                  <a:gd name="T1" fmla="*/ 0 h 142"/>
                  <a:gd name="T2" fmla="*/ 0 w 66"/>
                  <a:gd name="T3" fmla="*/ 0 h 142"/>
                  <a:gd name="T4" fmla="*/ 22 w 66"/>
                  <a:gd name="T5" fmla="*/ 142 h 142"/>
                  <a:gd name="T6" fmla="*/ 22 w 66"/>
                  <a:gd name="T7" fmla="*/ 142 h 142"/>
                  <a:gd name="T8" fmla="*/ 66 w 66"/>
                  <a:gd name="T9" fmla="*/ 120 h 142"/>
                  <a:gd name="T10" fmla="*/ 0 w 66"/>
                  <a:gd name="T11" fmla="*/ 0 h 142"/>
                  <a:gd name="T12" fmla="*/ 0 w 66"/>
                  <a:gd name="T13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142">
                    <a:moveTo>
                      <a:pt x="0" y="0"/>
                    </a:moveTo>
                    <a:lnTo>
                      <a:pt x="0" y="0"/>
                    </a:lnTo>
                    <a:lnTo>
                      <a:pt x="22" y="142"/>
                    </a:lnTo>
                    <a:lnTo>
                      <a:pt x="22" y="142"/>
                    </a:lnTo>
                    <a:lnTo>
                      <a:pt x="66" y="12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1" name="Freeform 1534"/>
              <p:cNvSpPr>
                <a:spLocks/>
              </p:cNvSpPr>
              <p:nvPr/>
            </p:nvSpPr>
            <p:spPr bwMode="auto">
              <a:xfrm>
                <a:off x="2697" y="1158"/>
                <a:ext cx="30" cy="72"/>
              </a:xfrm>
              <a:custGeom>
                <a:avLst/>
                <a:gdLst>
                  <a:gd name="T0" fmla="*/ 37 w 59"/>
                  <a:gd name="T1" fmla="*/ 0 h 142"/>
                  <a:gd name="T2" fmla="*/ 37 w 59"/>
                  <a:gd name="T3" fmla="*/ 0 h 142"/>
                  <a:gd name="T4" fmla="*/ 0 w 59"/>
                  <a:gd name="T5" fmla="*/ 23 h 142"/>
                  <a:gd name="T6" fmla="*/ 0 w 59"/>
                  <a:gd name="T7" fmla="*/ 23 h 142"/>
                  <a:gd name="T8" fmla="*/ 59 w 59"/>
                  <a:gd name="T9" fmla="*/ 142 h 142"/>
                  <a:gd name="T10" fmla="*/ 37 w 59"/>
                  <a:gd name="T11" fmla="*/ 0 h 142"/>
                  <a:gd name="T12" fmla="*/ 37 w 59"/>
                  <a:gd name="T13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42">
                    <a:moveTo>
                      <a:pt x="37" y="0"/>
                    </a:moveTo>
                    <a:lnTo>
                      <a:pt x="37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59" y="142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2" name="Freeform 1535"/>
              <p:cNvSpPr>
                <a:spLocks/>
              </p:cNvSpPr>
              <p:nvPr/>
            </p:nvSpPr>
            <p:spPr bwMode="auto">
              <a:xfrm>
                <a:off x="2697" y="1158"/>
                <a:ext cx="30" cy="72"/>
              </a:xfrm>
              <a:custGeom>
                <a:avLst/>
                <a:gdLst>
                  <a:gd name="T0" fmla="*/ 37 w 59"/>
                  <a:gd name="T1" fmla="*/ 0 h 142"/>
                  <a:gd name="T2" fmla="*/ 37 w 59"/>
                  <a:gd name="T3" fmla="*/ 0 h 142"/>
                  <a:gd name="T4" fmla="*/ 0 w 59"/>
                  <a:gd name="T5" fmla="*/ 23 h 142"/>
                  <a:gd name="T6" fmla="*/ 0 w 59"/>
                  <a:gd name="T7" fmla="*/ 23 h 142"/>
                  <a:gd name="T8" fmla="*/ 59 w 59"/>
                  <a:gd name="T9" fmla="*/ 142 h 142"/>
                  <a:gd name="T10" fmla="*/ 37 w 59"/>
                  <a:gd name="T11" fmla="*/ 0 h 142"/>
                  <a:gd name="T12" fmla="*/ 37 w 59"/>
                  <a:gd name="T13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42">
                    <a:moveTo>
                      <a:pt x="37" y="0"/>
                    </a:moveTo>
                    <a:lnTo>
                      <a:pt x="37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59" y="142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3" name="Freeform 1536"/>
              <p:cNvSpPr>
                <a:spLocks/>
              </p:cNvSpPr>
              <p:nvPr/>
            </p:nvSpPr>
            <p:spPr bwMode="auto">
              <a:xfrm>
                <a:off x="2697" y="1196"/>
                <a:ext cx="15" cy="19"/>
              </a:xfrm>
              <a:custGeom>
                <a:avLst/>
                <a:gdLst>
                  <a:gd name="T0" fmla="*/ 30 w 30"/>
                  <a:gd name="T1" fmla="*/ 37 h 37"/>
                  <a:gd name="T2" fmla="*/ 30 w 30"/>
                  <a:gd name="T3" fmla="*/ 37 h 37"/>
                  <a:gd name="T4" fmla="*/ 0 w 30"/>
                  <a:gd name="T5" fmla="*/ 0 h 37"/>
                  <a:gd name="T6" fmla="*/ 0 w 30"/>
                  <a:gd name="T7" fmla="*/ 0 h 37"/>
                  <a:gd name="T8" fmla="*/ 8 w 30"/>
                  <a:gd name="T9" fmla="*/ 0 h 37"/>
                  <a:gd name="T10" fmla="*/ 30 w 30"/>
                  <a:gd name="T11" fmla="*/ 37 h 37"/>
                  <a:gd name="T12" fmla="*/ 30 w 3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7">
                    <a:moveTo>
                      <a:pt x="30" y="37"/>
                    </a:moveTo>
                    <a:lnTo>
                      <a:pt x="30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30" y="37"/>
                    </a:lnTo>
                    <a:lnTo>
                      <a:pt x="30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4" name="Freeform 1537"/>
              <p:cNvSpPr>
                <a:spLocks/>
              </p:cNvSpPr>
              <p:nvPr/>
            </p:nvSpPr>
            <p:spPr bwMode="auto">
              <a:xfrm>
                <a:off x="2697" y="1196"/>
                <a:ext cx="15" cy="19"/>
              </a:xfrm>
              <a:custGeom>
                <a:avLst/>
                <a:gdLst>
                  <a:gd name="T0" fmla="*/ 30 w 30"/>
                  <a:gd name="T1" fmla="*/ 37 h 37"/>
                  <a:gd name="T2" fmla="*/ 30 w 30"/>
                  <a:gd name="T3" fmla="*/ 37 h 37"/>
                  <a:gd name="T4" fmla="*/ 0 w 30"/>
                  <a:gd name="T5" fmla="*/ 0 h 37"/>
                  <a:gd name="T6" fmla="*/ 0 w 30"/>
                  <a:gd name="T7" fmla="*/ 0 h 37"/>
                  <a:gd name="T8" fmla="*/ 8 w 30"/>
                  <a:gd name="T9" fmla="*/ 0 h 37"/>
                  <a:gd name="T10" fmla="*/ 30 w 30"/>
                  <a:gd name="T11" fmla="*/ 37 h 37"/>
                  <a:gd name="T12" fmla="*/ 30 w 3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7">
                    <a:moveTo>
                      <a:pt x="30" y="37"/>
                    </a:moveTo>
                    <a:lnTo>
                      <a:pt x="30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30" y="37"/>
                    </a:lnTo>
                    <a:lnTo>
                      <a:pt x="30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5" name="Freeform 1538"/>
              <p:cNvSpPr>
                <a:spLocks/>
              </p:cNvSpPr>
              <p:nvPr/>
            </p:nvSpPr>
            <p:spPr bwMode="auto">
              <a:xfrm>
                <a:off x="2697" y="1196"/>
                <a:ext cx="15" cy="19"/>
              </a:xfrm>
              <a:custGeom>
                <a:avLst/>
                <a:gdLst>
                  <a:gd name="T0" fmla="*/ 30 w 30"/>
                  <a:gd name="T1" fmla="*/ 37 h 37"/>
                  <a:gd name="T2" fmla="*/ 30 w 30"/>
                  <a:gd name="T3" fmla="*/ 37 h 37"/>
                  <a:gd name="T4" fmla="*/ 22 w 30"/>
                  <a:gd name="T5" fmla="*/ 37 h 37"/>
                  <a:gd name="T6" fmla="*/ 22 w 30"/>
                  <a:gd name="T7" fmla="*/ 37 h 37"/>
                  <a:gd name="T8" fmla="*/ 0 w 30"/>
                  <a:gd name="T9" fmla="*/ 0 h 37"/>
                  <a:gd name="T10" fmla="*/ 30 w 30"/>
                  <a:gd name="T11" fmla="*/ 37 h 37"/>
                  <a:gd name="T12" fmla="*/ 30 w 3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7">
                    <a:moveTo>
                      <a:pt x="30" y="37"/>
                    </a:moveTo>
                    <a:lnTo>
                      <a:pt x="30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30" y="37"/>
                    </a:lnTo>
                    <a:lnTo>
                      <a:pt x="30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6" name="Freeform 1539"/>
              <p:cNvSpPr>
                <a:spLocks/>
              </p:cNvSpPr>
              <p:nvPr/>
            </p:nvSpPr>
            <p:spPr bwMode="auto">
              <a:xfrm>
                <a:off x="2697" y="1196"/>
                <a:ext cx="15" cy="19"/>
              </a:xfrm>
              <a:custGeom>
                <a:avLst/>
                <a:gdLst>
                  <a:gd name="T0" fmla="*/ 30 w 30"/>
                  <a:gd name="T1" fmla="*/ 37 h 37"/>
                  <a:gd name="T2" fmla="*/ 30 w 30"/>
                  <a:gd name="T3" fmla="*/ 37 h 37"/>
                  <a:gd name="T4" fmla="*/ 22 w 30"/>
                  <a:gd name="T5" fmla="*/ 37 h 37"/>
                  <a:gd name="T6" fmla="*/ 22 w 30"/>
                  <a:gd name="T7" fmla="*/ 37 h 37"/>
                  <a:gd name="T8" fmla="*/ 0 w 30"/>
                  <a:gd name="T9" fmla="*/ 0 h 37"/>
                  <a:gd name="T10" fmla="*/ 30 w 30"/>
                  <a:gd name="T11" fmla="*/ 37 h 37"/>
                  <a:gd name="T12" fmla="*/ 30 w 3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7">
                    <a:moveTo>
                      <a:pt x="30" y="37"/>
                    </a:moveTo>
                    <a:lnTo>
                      <a:pt x="30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30" y="37"/>
                    </a:lnTo>
                    <a:lnTo>
                      <a:pt x="30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7" name="Freeform 1540"/>
              <p:cNvSpPr>
                <a:spLocks/>
              </p:cNvSpPr>
              <p:nvPr/>
            </p:nvSpPr>
            <p:spPr bwMode="auto">
              <a:xfrm>
                <a:off x="2697" y="1196"/>
                <a:ext cx="15" cy="19"/>
              </a:xfrm>
              <a:custGeom>
                <a:avLst/>
                <a:gdLst>
                  <a:gd name="T0" fmla="*/ 30 w 30"/>
                  <a:gd name="T1" fmla="*/ 37 h 37"/>
                  <a:gd name="T2" fmla="*/ 30 w 30"/>
                  <a:gd name="T3" fmla="*/ 37 h 37"/>
                  <a:gd name="T4" fmla="*/ 0 w 30"/>
                  <a:gd name="T5" fmla="*/ 0 h 37"/>
                  <a:gd name="T6" fmla="*/ 0 w 30"/>
                  <a:gd name="T7" fmla="*/ 0 h 37"/>
                  <a:gd name="T8" fmla="*/ 8 w 30"/>
                  <a:gd name="T9" fmla="*/ 0 h 37"/>
                  <a:gd name="T10" fmla="*/ 30 w 30"/>
                  <a:gd name="T11" fmla="*/ 37 h 37"/>
                  <a:gd name="T12" fmla="*/ 30 w 3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7">
                    <a:moveTo>
                      <a:pt x="30" y="37"/>
                    </a:moveTo>
                    <a:lnTo>
                      <a:pt x="30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30" y="37"/>
                    </a:lnTo>
                    <a:lnTo>
                      <a:pt x="30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8" name="Freeform 1541"/>
              <p:cNvSpPr>
                <a:spLocks/>
              </p:cNvSpPr>
              <p:nvPr/>
            </p:nvSpPr>
            <p:spPr bwMode="auto">
              <a:xfrm>
                <a:off x="2697" y="1196"/>
                <a:ext cx="15" cy="19"/>
              </a:xfrm>
              <a:custGeom>
                <a:avLst/>
                <a:gdLst>
                  <a:gd name="T0" fmla="*/ 30 w 30"/>
                  <a:gd name="T1" fmla="*/ 37 h 37"/>
                  <a:gd name="T2" fmla="*/ 30 w 30"/>
                  <a:gd name="T3" fmla="*/ 37 h 37"/>
                  <a:gd name="T4" fmla="*/ 0 w 30"/>
                  <a:gd name="T5" fmla="*/ 0 h 37"/>
                  <a:gd name="T6" fmla="*/ 0 w 30"/>
                  <a:gd name="T7" fmla="*/ 0 h 37"/>
                  <a:gd name="T8" fmla="*/ 8 w 30"/>
                  <a:gd name="T9" fmla="*/ 0 h 37"/>
                  <a:gd name="T10" fmla="*/ 30 w 30"/>
                  <a:gd name="T11" fmla="*/ 37 h 37"/>
                  <a:gd name="T12" fmla="*/ 30 w 3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7">
                    <a:moveTo>
                      <a:pt x="30" y="37"/>
                    </a:moveTo>
                    <a:lnTo>
                      <a:pt x="30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30" y="37"/>
                    </a:lnTo>
                    <a:lnTo>
                      <a:pt x="30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9" name="Freeform 1542"/>
              <p:cNvSpPr>
                <a:spLocks/>
              </p:cNvSpPr>
              <p:nvPr/>
            </p:nvSpPr>
            <p:spPr bwMode="auto">
              <a:xfrm>
                <a:off x="2697" y="1196"/>
                <a:ext cx="15" cy="19"/>
              </a:xfrm>
              <a:custGeom>
                <a:avLst/>
                <a:gdLst>
                  <a:gd name="T0" fmla="*/ 30 w 30"/>
                  <a:gd name="T1" fmla="*/ 37 h 37"/>
                  <a:gd name="T2" fmla="*/ 30 w 30"/>
                  <a:gd name="T3" fmla="*/ 37 h 37"/>
                  <a:gd name="T4" fmla="*/ 22 w 30"/>
                  <a:gd name="T5" fmla="*/ 37 h 37"/>
                  <a:gd name="T6" fmla="*/ 22 w 30"/>
                  <a:gd name="T7" fmla="*/ 37 h 37"/>
                  <a:gd name="T8" fmla="*/ 0 w 30"/>
                  <a:gd name="T9" fmla="*/ 0 h 37"/>
                  <a:gd name="T10" fmla="*/ 30 w 30"/>
                  <a:gd name="T11" fmla="*/ 37 h 37"/>
                  <a:gd name="T12" fmla="*/ 30 w 3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7">
                    <a:moveTo>
                      <a:pt x="30" y="37"/>
                    </a:moveTo>
                    <a:lnTo>
                      <a:pt x="30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30" y="37"/>
                    </a:lnTo>
                    <a:lnTo>
                      <a:pt x="30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0" name="Freeform 1543"/>
              <p:cNvSpPr>
                <a:spLocks/>
              </p:cNvSpPr>
              <p:nvPr/>
            </p:nvSpPr>
            <p:spPr bwMode="auto">
              <a:xfrm>
                <a:off x="2697" y="1196"/>
                <a:ext cx="15" cy="19"/>
              </a:xfrm>
              <a:custGeom>
                <a:avLst/>
                <a:gdLst>
                  <a:gd name="T0" fmla="*/ 30 w 30"/>
                  <a:gd name="T1" fmla="*/ 37 h 37"/>
                  <a:gd name="T2" fmla="*/ 30 w 30"/>
                  <a:gd name="T3" fmla="*/ 37 h 37"/>
                  <a:gd name="T4" fmla="*/ 22 w 30"/>
                  <a:gd name="T5" fmla="*/ 37 h 37"/>
                  <a:gd name="T6" fmla="*/ 22 w 30"/>
                  <a:gd name="T7" fmla="*/ 37 h 37"/>
                  <a:gd name="T8" fmla="*/ 0 w 30"/>
                  <a:gd name="T9" fmla="*/ 0 h 37"/>
                  <a:gd name="T10" fmla="*/ 30 w 30"/>
                  <a:gd name="T11" fmla="*/ 37 h 37"/>
                  <a:gd name="T12" fmla="*/ 30 w 3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7">
                    <a:moveTo>
                      <a:pt x="30" y="37"/>
                    </a:moveTo>
                    <a:lnTo>
                      <a:pt x="30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30" y="37"/>
                    </a:lnTo>
                    <a:lnTo>
                      <a:pt x="30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1" name="Freeform 1544"/>
              <p:cNvSpPr>
                <a:spLocks/>
              </p:cNvSpPr>
              <p:nvPr/>
            </p:nvSpPr>
            <p:spPr bwMode="auto">
              <a:xfrm>
                <a:off x="2668" y="1207"/>
                <a:ext cx="25" cy="23"/>
              </a:xfrm>
              <a:custGeom>
                <a:avLst/>
                <a:gdLst>
                  <a:gd name="T0" fmla="*/ 51 w 51"/>
                  <a:gd name="T1" fmla="*/ 45 h 45"/>
                  <a:gd name="T2" fmla="*/ 51 w 51"/>
                  <a:gd name="T3" fmla="*/ 45 h 45"/>
                  <a:gd name="T4" fmla="*/ 0 w 51"/>
                  <a:gd name="T5" fmla="*/ 8 h 45"/>
                  <a:gd name="T6" fmla="*/ 0 w 51"/>
                  <a:gd name="T7" fmla="*/ 8 h 45"/>
                  <a:gd name="T8" fmla="*/ 22 w 51"/>
                  <a:gd name="T9" fmla="*/ 0 h 45"/>
                  <a:gd name="T10" fmla="*/ 51 w 51"/>
                  <a:gd name="T11" fmla="*/ 45 h 45"/>
                  <a:gd name="T12" fmla="*/ 51 w 51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5">
                    <a:moveTo>
                      <a:pt x="51" y="45"/>
                    </a:moveTo>
                    <a:lnTo>
                      <a:pt x="51" y="4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2" y="0"/>
                    </a:lnTo>
                    <a:lnTo>
                      <a:pt x="51" y="45"/>
                    </a:lnTo>
                    <a:lnTo>
                      <a:pt x="51" y="4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2" name="Freeform 1545"/>
              <p:cNvSpPr>
                <a:spLocks/>
              </p:cNvSpPr>
              <p:nvPr/>
            </p:nvSpPr>
            <p:spPr bwMode="auto">
              <a:xfrm>
                <a:off x="2668" y="1207"/>
                <a:ext cx="25" cy="23"/>
              </a:xfrm>
              <a:custGeom>
                <a:avLst/>
                <a:gdLst>
                  <a:gd name="T0" fmla="*/ 51 w 51"/>
                  <a:gd name="T1" fmla="*/ 45 h 45"/>
                  <a:gd name="T2" fmla="*/ 51 w 51"/>
                  <a:gd name="T3" fmla="*/ 45 h 45"/>
                  <a:gd name="T4" fmla="*/ 0 w 51"/>
                  <a:gd name="T5" fmla="*/ 8 h 45"/>
                  <a:gd name="T6" fmla="*/ 0 w 51"/>
                  <a:gd name="T7" fmla="*/ 8 h 45"/>
                  <a:gd name="T8" fmla="*/ 22 w 51"/>
                  <a:gd name="T9" fmla="*/ 0 h 45"/>
                  <a:gd name="T10" fmla="*/ 51 w 51"/>
                  <a:gd name="T11" fmla="*/ 45 h 45"/>
                  <a:gd name="T12" fmla="*/ 51 w 51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5">
                    <a:moveTo>
                      <a:pt x="51" y="45"/>
                    </a:moveTo>
                    <a:lnTo>
                      <a:pt x="51" y="4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2" y="0"/>
                    </a:lnTo>
                    <a:lnTo>
                      <a:pt x="51" y="45"/>
                    </a:lnTo>
                    <a:lnTo>
                      <a:pt x="51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3" name="Freeform 1546"/>
              <p:cNvSpPr>
                <a:spLocks/>
              </p:cNvSpPr>
              <p:nvPr/>
            </p:nvSpPr>
            <p:spPr bwMode="auto">
              <a:xfrm>
                <a:off x="2668" y="1211"/>
                <a:ext cx="25" cy="23"/>
              </a:xfrm>
              <a:custGeom>
                <a:avLst/>
                <a:gdLst>
                  <a:gd name="T0" fmla="*/ 51 w 51"/>
                  <a:gd name="T1" fmla="*/ 37 h 45"/>
                  <a:gd name="T2" fmla="*/ 51 w 51"/>
                  <a:gd name="T3" fmla="*/ 37 h 45"/>
                  <a:gd name="T4" fmla="*/ 29 w 51"/>
                  <a:gd name="T5" fmla="*/ 45 h 45"/>
                  <a:gd name="T6" fmla="*/ 29 w 51"/>
                  <a:gd name="T7" fmla="*/ 45 h 45"/>
                  <a:gd name="T8" fmla="*/ 0 w 51"/>
                  <a:gd name="T9" fmla="*/ 0 h 45"/>
                  <a:gd name="T10" fmla="*/ 51 w 51"/>
                  <a:gd name="T11" fmla="*/ 37 h 45"/>
                  <a:gd name="T12" fmla="*/ 51 w 51"/>
                  <a:gd name="T13" fmla="*/ 3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5">
                    <a:moveTo>
                      <a:pt x="51" y="37"/>
                    </a:moveTo>
                    <a:lnTo>
                      <a:pt x="51" y="37"/>
                    </a:lnTo>
                    <a:lnTo>
                      <a:pt x="29" y="45"/>
                    </a:lnTo>
                    <a:lnTo>
                      <a:pt x="29" y="45"/>
                    </a:lnTo>
                    <a:lnTo>
                      <a:pt x="0" y="0"/>
                    </a:lnTo>
                    <a:lnTo>
                      <a:pt x="51" y="37"/>
                    </a:lnTo>
                    <a:lnTo>
                      <a:pt x="51" y="37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4" name="Freeform 1547"/>
              <p:cNvSpPr>
                <a:spLocks/>
              </p:cNvSpPr>
              <p:nvPr/>
            </p:nvSpPr>
            <p:spPr bwMode="auto">
              <a:xfrm>
                <a:off x="2668" y="1211"/>
                <a:ext cx="25" cy="23"/>
              </a:xfrm>
              <a:custGeom>
                <a:avLst/>
                <a:gdLst>
                  <a:gd name="T0" fmla="*/ 51 w 51"/>
                  <a:gd name="T1" fmla="*/ 37 h 45"/>
                  <a:gd name="T2" fmla="*/ 51 w 51"/>
                  <a:gd name="T3" fmla="*/ 37 h 45"/>
                  <a:gd name="T4" fmla="*/ 29 w 51"/>
                  <a:gd name="T5" fmla="*/ 45 h 45"/>
                  <a:gd name="T6" fmla="*/ 29 w 51"/>
                  <a:gd name="T7" fmla="*/ 45 h 45"/>
                  <a:gd name="T8" fmla="*/ 0 w 51"/>
                  <a:gd name="T9" fmla="*/ 0 h 45"/>
                  <a:gd name="T10" fmla="*/ 51 w 51"/>
                  <a:gd name="T11" fmla="*/ 37 h 45"/>
                  <a:gd name="T12" fmla="*/ 51 w 51"/>
                  <a:gd name="T13" fmla="*/ 3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5">
                    <a:moveTo>
                      <a:pt x="51" y="37"/>
                    </a:moveTo>
                    <a:lnTo>
                      <a:pt x="51" y="37"/>
                    </a:lnTo>
                    <a:lnTo>
                      <a:pt x="29" y="45"/>
                    </a:lnTo>
                    <a:lnTo>
                      <a:pt x="29" y="45"/>
                    </a:lnTo>
                    <a:lnTo>
                      <a:pt x="0" y="0"/>
                    </a:lnTo>
                    <a:lnTo>
                      <a:pt x="51" y="37"/>
                    </a:lnTo>
                    <a:lnTo>
                      <a:pt x="51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5" name="Freeform 1548"/>
              <p:cNvSpPr>
                <a:spLocks/>
              </p:cNvSpPr>
              <p:nvPr/>
            </p:nvSpPr>
            <p:spPr bwMode="auto">
              <a:xfrm>
                <a:off x="2664" y="1219"/>
                <a:ext cx="11" cy="18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0 w 22"/>
                  <a:gd name="T5" fmla="*/ 0 h 37"/>
                  <a:gd name="T6" fmla="*/ 0 w 22"/>
                  <a:gd name="T7" fmla="*/ 0 h 37"/>
                  <a:gd name="T8" fmla="*/ 0 w 22"/>
                  <a:gd name="T9" fmla="*/ 0 h 37"/>
                  <a:gd name="T10" fmla="*/ 22 w 22"/>
                  <a:gd name="T11" fmla="*/ 37 h 37"/>
                  <a:gd name="T12" fmla="*/ 22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6" name="Freeform 1549"/>
              <p:cNvSpPr>
                <a:spLocks/>
              </p:cNvSpPr>
              <p:nvPr/>
            </p:nvSpPr>
            <p:spPr bwMode="auto">
              <a:xfrm>
                <a:off x="2664" y="1219"/>
                <a:ext cx="11" cy="18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0 w 22"/>
                  <a:gd name="T5" fmla="*/ 0 h 37"/>
                  <a:gd name="T6" fmla="*/ 0 w 22"/>
                  <a:gd name="T7" fmla="*/ 0 h 37"/>
                  <a:gd name="T8" fmla="*/ 0 w 22"/>
                  <a:gd name="T9" fmla="*/ 0 h 37"/>
                  <a:gd name="T10" fmla="*/ 22 w 22"/>
                  <a:gd name="T11" fmla="*/ 37 h 37"/>
                  <a:gd name="T12" fmla="*/ 22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7" name="Freeform 1550"/>
              <p:cNvSpPr>
                <a:spLocks/>
              </p:cNvSpPr>
              <p:nvPr/>
            </p:nvSpPr>
            <p:spPr bwMode="auto">
              <a:xfrm>
                <a:off x="2664" y="1219"/>
                <a:ext cx="11" cy="18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22 w 22"/>
                  <a:gd name="T5" fmla="*/ 37 h 37"/>
                  <a:gd name="T6" fmla="*/ 22 w 22"/>
                  <a:gd name="T7" fmla="*/ 37 h 37"/>
                  <a:gd name="T8" fmla="*/ 0 w 22"/>
                  <a:gd name="T9" fmla="*/ 0 h 37"/>
                  <a:gd name="T10" fmla="*/ 22 w 22"/>
                  <a:gd name="T11" fmla="*/ 37 h 37"/>
                  <a:gd name="T12" fmla="*/ 22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8" name="Freeform 1551"/>
              <p:cNvSpPr>
                <a:spLocks/>
              </p:cNvSpPr>
              <p:nvPr/>
            </p:nvSpPr>
            <p:spPr bwMode="auto">
              <a:xfrm>
                <a:off x="2664" y="1219"/>
                <a:ext cx="11" cy="18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22 w 22"/>
                  <a:gd name="T5" fmla="*/ 37 h 37"/>
                  <a:gd name="T6" fmla="*/ 22 w 22"/>
                  <a:gd name="T7" fmla="*/ 37 h 37"/>
                  <a:gd name="T8" fmla="*/ 0 w 22"/>
                  <a:gd name="T9" fmla="*/ 0 h 37"/>
                  <a:gd name="T10" fmla="*/ 22 w 22"/>
                  <a:gd name="T11" fmla="*/ 37 h 37"/>
                  <a:gd name="T12" fmla="*/ 22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9" name="Freeform 1552"/>
              <p:cNvSpPr>
                <a:spLocks/>
              </p:cNvSpPr>
              <p:nvPr/>
            </p:nvSpPr>
            <p:spPr bwMode="auto">
              <a:xfrm>
                <a:off x="2664" y="1219"/>
                <a:ext cx="11" cy="18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0 w 22"/>
                  <a:gd name="T5" fmla="*/ 0 h 37"/>
                  <a:gd name="T6" fmla="*/ 0 w 22"/>
                  <a:gd name="T7" fmla="*/ 0 h 37"/>
                  <a:gd name="T8" fmla="*/ 0 w 22"/>
                  <a:gd name="T9" fmla="*/ 0 h 37"/>
                  <a:gd name="T10" fmla="*/ 22 w 22"/>
                  <a:gd name="T11" fmla="*/ 37 h 37"/>
                  <a:gd name="T12" fmla="*/ 22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0" name="Freeform 1553"/>
              <p:cNvSpPr>
                <a:spLocks/>
              </p:cNvSpPr>
              <p:nvPr/>
            </p:nvSpPr>
            <p:spPr bwMode="auto">
              <a:xfrm>
                <a:off x="2664" y="1219"/>
                <a:ext cx="11" cy="18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0 w 22"/>
                  <a:gd name="T5" fmla="*/ 0 h 37"/>
                  <a:gd name="T6" fmla="*/ 0 w 22"/>
                  <a:gd name="T7" fmla="*/ 0 h 37"/>
                  <a:gd name="T8" fmla="*/ 0 w 22"/>
                  <a:gd name="T9" fmla="*/ 0 h 37"/>
                  <a:gd name="T10" fmla="*/ 22 w 22"/>
                  <a:gd name="T11" fmla="*/ 37 h 37"/>
                  <a:gd name="T12" fmla="*/ 22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1" name="Freeform 1554"/>
              <p:cNvSpPr>
                <a:spLocks/>
              </p:cNvSpPr>
              <p:nvPr/>
            </p:nvSpPr>
            <p:spPr bwMode="auto">
              <a:xfrm>
                <a:off x="2664" y="1219"/>
                <a:ext cx="11" cy="18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22 w 22"/>
                  <a:gd name="T5" fmla="*/ 37 h 37"/>
                  <a:gd name="T6" fmla="*/ 22 w 22"/>
                  <a:gd name="T7" fmla="*/ 37 h 37"/>
                  <a:gd name="T8" fmla="*/ 0 w 22"/>
                  <a:gd name="T9" fmla="*/ 0 h 37"/>
                  <a:gd name="T10" fmla="*/ 22 w 22"/>
                  <a:gd name="T11" fmla="*/ 37 h 37"/>
                  <a:gd name="T12" fmla="*/ 22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2" name="Freeform 1555"/>
              <p:cNvSpPr>
                <a:spLocks/>
              </p:cNvSpPr>
              <p:nvPr/>
            </p:nvSpPr>
            <p:spPr bwMode="auto">
              <a:xfrm>
                <a:off x="2664" y="1219"/>
                <a:ext cx="11" cy="18"/>
              </a:xfrm>
              <a:custGeom>
                <a:avLst/>
                <a:gdLst>
                  <a:gd name="T0" fmla="*/ 22 w 22"/>
                  <a:gd name="T1" fmla="*/ 37 h 37"/>
                  <a:gd name="T2" fmla="*/ 22 w 22"/>
                  <a:gd name="T3" fmla="*/ 37 h 37"/>
                  <a:gd name="T4" fmla="*/ 22 w 22"/>
                  <a:gd name="T5" fmla="*/ 37 h 37"/>
                  <a:gd name="T6" fmla="*/ 22 w 22"/>
                  <a:gd name="T7" fmla="*/ 37 h 37"/>
                  <a:gd name="T8" fmla="*/ 0 w 22"/>
                  <a:gd name="T9" fmla="*/ 0 h 37"/>
                  <a:gd name="T10" fmla="*/ 22 w 22"/>
                  <a:gd name="T11" fmla="*/ 37 h 37"/>
                  <a:gd name="T12" fmla="*/ 22 w 2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37"/>
                    </a:moveTo>
                    <a:lnTo>
                      <a:pt x="22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22" y="37"/>
                    </a:lnTo>
                    <a:lnTo>
                      <a:pt x="22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3" name="Freeform 1556"/>
              <p:cNvSpPr>
                <a:spLocks/>
              </p:cNvSpPr>
              <p:nvPr/>
            </p:nvSpPr>
            <p:spPr bwMode="auto">
              <a:xfrm>
                <a:off x="2583" y="1271"/>
                <a:ext cx="14" cy="19"/>
              </a:xfrm>
              <a:custGeom>
                <a:avLst/>
                <a:gdLst>
                  <a:gd name="T0" fmla="*/ 29 w 29"/>
                  <a:gd name="T1" fmla="*/ 38 h 38"/>
                  <a:gd name="T2" fmla="*/ 29 w 29"/>
                  <a:gd name="T3" fmla="*/ 38 h 38"/>
                  <a:gd name="T4" fmla="*/ 0 w 29"/>
                  <a:gd name="T5" fmla="*/ 0 h 38"/>
                  <a:gd name="T6" fmla="*/ 0 w 29"/>
                  <a:gd name="T7" fmla="*/ 0 h 38"/>
                  <a:gd name="T8" fmla="*/ 7 w 29"/>
                  <a:gd name="T9" fmla="*/ 0 h 38"/>
                  <a:gd name="T10" fmla="*/ 29 w 29"/>
                  <a:gd name="T11" fmla="*/ 38 h 38"/>
                  <a:gd name="T12" fmla="*/ 29 w 29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8">
                    <a:moveTo>
                      <a:pt x="29" y="38"/>
                    </a:moveTo>
                    <a:lnTo>
                      <a:pt x="29" y="3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29" y="38"/>
                    </a:lnTo>
                    <a:lnTo>
                      <a:pt x="29" y="3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4" name="Freeform 1557"/>
              <p:cNvSpPr>
                <a:spLocks/>
              </p:cNvSpPr>
              <p:nvPr/>
            </p:nvSpPr>
            <p:spPr bwMode="auto">
              <a:xfrm>
                <a:off x="2583" y="1271"/>
                <a:ext cx="14" cy="19"/>
              </a:xfrm>
              <a:custGeom>
                <a:avLst/>
                <a:gdLst>
                  <a:gd name="T0" fmla="*/ 29 w 29"/>
                  <a:gd name="T1" fmla="*/ 38 h 38"/>
                  <a:gd name="T2" fmla="*/ 29 w 29"/>
                  <a:gd name="T3" fmla="*/ 38 h 38"/>
                  <a:gd name="T4" fmla="*/ 0 w 29"/>
                  <a:gd name="T5" fmla="*/ 0 h 38"/>
                  <a:gd name="T6" fmla="*/ 0 w 29"/>
                  <a:gd name="T7" fmla="*/ 0 h 38"/>
                  <a:gd name="T8" fmla="*/ 7 w 29"/>
                  <a:gd name="T9" fmla="*/ 0 h 38"/>
                  <a:gd name="T10" fmla="*/ 29 w 29"/>
                  <a:gd name="T11" fmla="*/ 38 h 38"/>
                  <a:gd name="T12" fmla="*/ 29 w 29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8">
                    <a:moveTo>
                      <a:pt x="29" y="38"/>
                    </a:moveTo>
                    <a:lnTo>
                      <a:pt x="29" y="3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29" y="38"/>
                    </a:lnTo>
                    <a:lnTo>
                      <a:pt x="29" y="3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5" name="Freeform 1558"/>
              <p:cNvSpPr>
                <a:spLocks/>
              </p:cNvSpPr>
              <p:nvPr/>
            </p:nvSpPr>
            <p:spPr bwMode="auto">
              <a:xfrm>
                <a:off x="2583" y="1271"/>
                <a:ext cx="14" cy="19"/>
              </a:xfrm>
              <a:custGeom>
                <a:avLst/>
                <a:gdLst>
                  <a:gd name="T0" fmla="*/ 29 w 29"/>
                  <a:gd name="T1" fmla="*/ 38 h 38"/>
                  <a:gd name="T2" fmla="*/ 29 w 29"/>
                  <a:gd name="T3" fmla="*/ 38 h 38"/>
                  <a:gd name="T4" fmla="*/ 29 w 29"/>
                  <a:gd name="T5" fmla="*/ 38 h 38"/>
                  <a:gd name="T6" fmla="*/ 29 w 29"/>
                  <a:gd name="T7" fmla="*/ 38 h 38"/>
                  <a:gd name="T8" fmla="*/ 0 w 29"/>
                  <a:gd name="T9" fmla="*/ 0 h 38"/>
                  <a:gd name="T10" fmla="*/ 29 w 29"/>
                  <a:gd name="T11" fmla="*/ 38 h 38"/>
                  <a:gd name="T12" fmla="*/ 29 w 29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8">
                    <a:moveTo>
                      <a:pt x="29" y="38"/>
                    </a:moveTo>
                    <a:lnTo>
                      <a:pt x="29" y="38"/>
                    </a:lnTo>
                    <a:lnTo>
                      <a:pt x="29" y="38"/>
                    </a:lnTo>
                    <a:lnTo>
                      <a:pt x="29" y="38"/>
                    </a:lnTo>
                    <a:lnTo>
                      <a:pt x="0" y="0"/>
                    </a:lnTo>
                    <a:lnTo>
                      <a:pt x="29" y="38"/>
                    </a:lnTo>
                    <a:lnTo>
                      <a:pt x="29" y="3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6" name="Freeform 1559"/>
              <p:cNvSpPr>
                <a:spLocks/>
              </p:cNvSpPr>
              <p:nvPr/>
            </p:nvSpPr>
            <p:spPr bwMode="auto">
              <a:xfrm>
                <a:off x="2583" y="1271"/>
                <a:ext cx="14" cy="19"/>
              </a:xfrm>
              <a:custGeom>
                <a:avLst/>
                <a:gdLst>
                  <a:gd name="T0" fmla="*/ 29 w 29"/>
                  <a:gd name="T1" fmla="*/ 38 h 38"/>
                  <a:gd name="T2" fmla="*/ 29 w 29"/>
                  <a:gd name="T3" fmla="*/ 38 h 38"/>
                  <a:gd name="T4" fmla="*/ 29 w 29"/>
                  <a:gd name="T5" fmla="*/ 38 h 38"/>
                  <a:gd name="T6" fmla="*/ 29 w 29"/>
                  <a:gd name="T7" fmla="*/ 38 h 38"/>
                  <a:gd name="T8" fmla="*/ 0 w 29"/>
                  <a:gd name="T9" fmla="*/ 0 h 38"/>
                  <a:gd name="T10" fmla="*/ 29 w 29"/>
                  <a:gd name="T11" fmla="*/ 38 h 38"/>
                  <a:gd name="T12" fmla="*/ 29 w 29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8">
                    <a:moveTo>
                      <a:pt x="29" y="38"/>
                    </a:moveTo>
                    <a:lnTo>
                      <a:pt x="29" y="38"/>
                    </a:lnTo>
                    <a:lnTo>
                      <a:pt x="29" y="38"/>
                    </a:lnTo>
                    <a:lnTo>
                      <a:pt x="29" y="38"/>
                    </a:lnTo>
                    <a:lnTo>
                      <a:pt x="0" y="0"/>
                    </a:lnTo>
                    <a:lnTo>
                      <a:pt x="29" y="38"/>
                    </a:lnTo>
                    <a:lnTo>
                      <a:pt x="29" y="3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7" name="Freeform 1560"/>
              <p:cNvSpPr>
                <a:spLocks/>
              </p:cNvSpPr>
              <p:nvPr/>
            </p:nvSpPr>
            <p:spPr bwMode="auto">
              <a:xfrm>
                <a:off x="2583" y="1271"/>
                <a:ext cx="14" cy="19"/>
              </a:xfrm>
              <a:custGeom>
                <a:avLst/>
                <a:gdLst>
                  <a:gd name="T0" fmla="*/ 29 w 29"/>
                  <a:gd name="T1" fmla="*/ 38 h 38"/>
                  <a:gd name="T2" fmla="*/ 29 w 29"/>
                  <a:gd name="T3" fmla="*/ 38 h 38"/>
                  <a:gd name="T4" fmla="*/ 0 w 29"/>
                  <a:gd name="T5" fmla="*/ 0 h 38"/>
                  <a:gd name="T6" fmla="*/ 0 w 29"/>
                  <a:gd name="T7" fmla="*/ 0 h 38"/>
                  <a:gd name="T8" fmla="*/ 7 w 29"/>
                  <a:gd name="T9" fmla="*/ 0 h 38"/>
                  <a:gd name="T10" fmla="*/ 29 w 29"/>
                  <a:gd name="T11" fmla="*/ 38 h 38"/>
                  <a:gd name="T12" fmla="*/ 29 w 29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8">
                    <a:moveTo>
                      <a:pt x="29" y="38"/>
                    </a:moveTo>
                    <a:lnTo>
                      <a:pt x="29" y="3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29" y="38"/>
                    </a:lnTo>
                    <a:lnTo>
                      <a:pt x="29" y="3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8" name="Freeform 1561"/>
              <p:cNvSpPr>
                <a:spLocks/>
              </p:cNvSpPr>
              <p:nvPr/>
            </p:nvSpPr>
            <p:spPr bwMode="auto">
              <a:xfrm>
                <a:off x="2583" y="1271"/>
                <a:ext cx="14" cy="19"/>
              </a:xfrm>
              <a:custGeom>
                <a:avLst/>
                <a:gdLst>
                  <a:gd name="T0" fmla="*/ 29 w 29"/>
                  <a:gd name="T1" fmla="*/ 38 h 38"/>
                  <a:gd name="T2" fmla="*/ 29 w 29"/>
                  <a:gd name="T3" fmla="*/ 38 h 38"/>
                  <a:gd name="T4" fmla="*/ 0 w 29"/>
                  <a:gd name="T5" fmla="*/ 0 h 38"/>
                  <a:gd name="T6" fmla="*/ 0 w 29"/>
                  <a:gd name="T7" fmla="*/ 0 h 38"/>
                  <a:gd name="T8" fmla="*/ 7 w 29"/>
                  <a:gd name="T9" fmla="*/ 0 h 38"/>
                  <a:gd name="T10" fmla="*/ 29 w 29"/>
                  <a:gd name="T11" fmla="*/ 38 h 38"/>
                  <a:gd name="T12" fmla="*/ 29 w 29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8">
                    <a:moveTo>
                      <a:pt x="29" y="38"/>
                    </a:moveTo>
                    <a:lnTo>
                      <a:pt x="29" y="3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29" y="38"/>
                    </a:lnTo>
                    <a:lnTo>
                      <a:pt x="29" y="3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9" name="Freeform 1562"/>
              <p:cNvSpPr>
                <a:spLocks/>
              </p:cNvSpPr>
              <p:nvPr/>
            </p:nvSpPr>
            <p:spPr bwMode="auto">
              <a:xfrm>
                <a:off x="2583" y="1271"/>
                <a:ext cx="14" cy="19"/>
              </a:xfrm>
              <a:custGeom>
                <a:avLst/>
                <a:gdLst>
                  <a:gd name="T0" fmla="*/ 29 w 29"/>
                  <a:gd name="T1" fmla="*/ 38 h 38"/>
                  <a:gd name="T2" fmla="*/ 29 w 29"/>
                  <a:gd name="T3" fmla="*/ 38 h 38"/>
                  <a:gd name="T4" fmla="*/ 29 w 29"/>
                  <a:gd name="T5" fmla="*/ 38 h 38"/>
                  <a:gd name="T6" fmla="*/ 29 w 29"/>
                  <a:gd name="T7" fmla="*/ 38 h 38"/>
                  <a:gd name="T8" fmla="*/ 0 w 29"/>
                  <a:gd name="T9" fmla="*/ 0 h 38"/>
                  <a:gd name="T10" fmla="*/ 29 w 29"/>
                  <a:gd name="T11" fmla="*/ 38 h 38"/>
                  <a:gd name="T12" fmla="*/ 29 w 29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8">
                    <a:moveTo>
                      <a:pt x="29" y="38"/>
                    </a:moveTo>
                    <a:lnTo>
                      <a:pt x="29" y="38"/>
                    </a:lnTo>
                    <a:lnTo>
                      <a:pt x="29" y="38"/>
                    </a:lnTo>
                    <a:lnTo>
                      <a:pt x="29" y="38"/>
                    </a:lnTo>
                    <a:lnTo>
                      <a:pt x="0" y="0"/>
                    </a:lnTo>
                    <a:lnTo>
                      <a:pt x="29" y="38"/>
                    </a:lnTo>
                    <a:lnTo>
                      <a:pt x="29" y="3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0" name="Freeform 1563"/>
              <p:cNvSpPr>
                <a:spLocks/>
              </p:cNvSpPr>
              <p:nvPr/>
            </p:nvSpPr>
            <p:spPr bwMode="auto">
              <a:xfrm>
                <a:off x="2583" y="1271"/>
                <a:ext cx="14" cy="19"/>
              </a:xfrm>
              <a:custGeom>
                <a:avLst/>
                <a:gdLst>
                  <a:gd name="T0" fmla="*/ 29 w 29"/>
                  <a:gd name="T1" fmla="*/ 38 h 38"/>
                  <a:gd name="T2" fmla="*/ 29 w 29"/>
                  <a:gd name="T3" fmla="*/ 38 h 38"/>
                  <a:gd name="T4" fmla="*/ 29 w 29"/>
                  <a:gd name="T5" fmla="*/ 38 h 38"/>
                  <a:gd name="T6" fmla="*/ 29 w 29"/>
                  <a:gd name="T7" fmla="*/ 38 h 38"/>
                  <a:gd name="T8" fmla="*/ 0 w 29"/>
                  <a:gd name="T9" fmla="*/ 0 h 38"/>
                  <a:gd name="T10" fmla="*/ 29 w 29"/>
                  <a:gd name="T11" fmla="*/ 38 h 38"/>
                  <a:gd name="T12" fmla="*/ 29 w 29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8">
                    <a:moveTo>
                      <a:pt x="29" y="38"/>
                    </a:moveTo>
                    <a:lnTo>
                      <a:pt x="29" y="38"/>
                    </a:lnTo>
                    <a:lnTo>
                      <a:pt x="29" y="38"/>
                    </a:lnTo>
                    <a:lnTo>
                      <a:pt x="29" y="38"/>
                    </a:lnTo>
                    <a:lnTo>
                      <a:pt x="0" y="0"/>
                    </a:lnTo>
                    <a:lnTo>
                      <a:pt x="29" y="38"/>
                    </a:lnTo>
                    <a:lnTo>
                      <a:pt x="29" y="3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1" name="Freeform 1564"/>
              <p:cNvSpPr>
                <a:spLocks/>
              </p:cNvSpPr>
              <p:nvPr/>
            </p:nvSpPr>
            <p:spPr bwMode="auto">
              <a:xfrm>
                <a:off x="2568" y="1275"/>
                <a:ext cx="26" cy="22"/>
              </a:xfrm>
              <a:custGeom>
                <a:avLst/>
                <a:gdLst>
                  <a:gd name="T0" fmla="*/ 52 w 52"/>
                  <a:gd name="T1" fmla="*/ 44 h 44"/>
                  <a:gd name="T2" fmla="*/ 52 w 52"/>
                  <a:gd name="T3" fmla="*/ 44 h 44"/>
                  <a:gd name="T4" fmla="*/ 0 w 52"/>
                  <a:gd name="T5" fmla="*/ 7 h 44"/>
                  <a:gd name="T6" fmla="*/ 0 w 52"/>
                  <a:gd name="T7" fmla="*/ 7 h 44"/>
                  <a:gd name="T8" fmla="*/ 15 w 52"/>
                  <a:gd name="T9" fmla="*/ 0 h 44"/>
                  <a:gd name="T10" fmla="*/ 52 w 52"/>
                  <a:gd name="T11" fmla="*/ 44 h 44"/>
                  <a:gd name="T12" fmla="*/ 52 w 52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44">
                    <a:moveTo>
                      <a:pt x="52" y="44"/>
                    </a:moveTo>
                    <a:lnTo>
                      <a:pt x="52" y="4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5" y="0"/>
                    </a:lnTo>
                    <a:lnTo>
                      <a:pt x="52" y="44"/>
                    </a:lnTo>
                    <a:lnTo>
                      <a:pt x="52" y="44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2" name="Freeform 1565"/>
              <p:cNvSpPr>
                <a:spLocks/>
              </p:cNvSpPr>
              <p:nvPr/>
            </p:nvSpPr>
            <p:spPr bwMode="auto">
              <a:xfrm>
                <a:off x="2568" y="1275"/>
                <a:ext cx="26" cy="22"/>
              </a:xfrm>
              <a:custGeom>
                <a:avLst/>
                <a:gdLst>
                  <a:gd name="T0" fmla="*/ 52 w 52"/>
                  <a:gd name="T1" fmla="*/ 44 h 44"/>
                  <a:gd name="T2" fmla="*/ 52 w 52"/>
                  <a:gd name="T3" fmla="*/ 44 h 44"/>
                  <a:gd name="T4" fmla="*/ 0 w 52"/>
                  <a:gd name="T5" fmla="*/ 7 h 44"/>
                  <a:gd name="T6" fmla="*/ 0 w 52"/>
                  <a:gd name="T7" fmla="*/ 7 h 44"/>
                  <a:gd name="T8" fmla="*/ 15 w 52"/>
                  <a:gd name="T9" fmla="*/ 0 h 44"/>
                  <a:gd name="T10" fmla="*/ 52 w 52"/>
                  <a:gd name="T11" fmla="*/ 44 h 44"/>
                  <a:gd name="T12" fmla="*/ 52 w 52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44">
                    <a:moveTo>
                      <a:pt x="52" y="44"/>
                    </a:moveTo>
                    <a:lnTo>
                      <a:pt x="52" y="4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5" y="0"/>
                    </a:lnTo>
                    <a:lnTo>
                      <a:pt x="52" y="44"/>
                    </a:lnTo>
                    <a:lnTo>
                      <a:pt x="52" y="4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3" name="Freeform 1566"/>
              <p:cNvSpPr>
                <a:spLocks/>
              </p:cNvSpPr>
              <p:nvPr/>
            </p:nvSpPr>
            <p:spPr bwMode="auto">
              <a:xfrm>
                <a:off x="2568" y="1279"/>
                <a:ext cx="26" cy="22"/>
              </a:xfrm>
              <a:custGeom>
                <a:avLst/>
                <a:gdLst>
                  <a:gd name="T0" fmla="*/ 52 w 52"/>
                  <a:gd name="T1" fmla="*/ 37 h 45"/>
                  <a:gd name="T2" fmla="*/ 52 w 52"/>
                  <a:gd name="T3" fmla="*/ 37 h 45"/>
                  <a:gd name="T4" fmla="*/ 30 w 52"/>
                  <a:gd name="T5" fmla="*/ 45 h 45"/>
                  <a:gd name="T6" fmla="*/ 30 w 52"/>
                  <a:gd name="T7" fmla="*/ 45 h 45"/>
                  <a:gd name="T8" fmla="*/ 0 w 52"/>
                  <a:gd name="T9" fmla="*/ 0 h 45"/>
                  <a:gd name="T10" fmla="*/ 52 w 52"/>
                  <a:gd name="T11" fmla="*/ 37 h 45"/>
                  <a:gd name="T12" fmla="*/ 52 w 52"/>
                  <a:gd name="T13" fmla="*/ 3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45">
                    <a:moveTo>
                      <a:pt x="52" y="37"/>
                    </a:moveTo>
                    <a:lnTo>
                      <a:pt x="52" y="37"/>
                    </a:lnTo>
                    <a:lnTo>
                      <a:pt x="30" y="45"/>
                    </a:lnTo>
                    <a:lnTo>
                      <a:pt x="30" y="45"/>
                    </a:lnTo>
                    <a:lnTo>
                      <a:pt x="0" y="0"/>
                    </a:lnTo>
                    <a:lnTo>
                      <a:pt x="52" y="37"/>
                    </a:lnTo>
                    <a:lnTo>
                      <a:pt x="52" y="37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4" name="Freeform 1567"/>
              <p:cNvSpPr>
                <a:spLocks/>
              </p:cNvSpPr>
              <p:nvPr/>
            </p:nvSpPr>
            <p:spPr bwMode="auto">
              <a:xfrm>
                <a:off x="2568" y="1279"/>
                <a:ext cx="26" cy="22"/>
              </a:xfrm>
              <a:custGeom>
                <a:avLst/>
                <a:gdLst>
                  <a:gd name="T0" fmla="*/ 52 w 52"/>
                  <a:gd name="T1" fmla="*/ 37 h 45"/>
                  <a:gd name="T2" fmla="*/ 52 w 52"/>
                  <a:gd name="T3" fmla="*/ 37 h 45"/>
                  <a:gd name="T4" fmla="*/ 30 w 52"/>
                  <a:gd name="T5" fmla="*/ 45 h 45"/>
                  <a:gd name="T6" fmla="*/ 30 w 52"/>
                  <a:gd name="T7" fmla="*/ 45 h 45"/>
                  <a:gd name="T8" fmla="*/ 0 w 52"/>
                  <a:gd name="T9" fmla="*/ 0 h 45"/>
                  <a:gd name="T10" fmla="*/ 52 w 52"/>
                  <a:gd name="T11" fmla="*/ 37 h 45"/>
                  <a:gd name="T12" fmla="*/ 52 w 52"/>
                  <a:gd name="T13" fmla="*/ 3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45">
                    <a:moveTo>
                      <a:pt x="52" y="37"/>
                    </a:moveTo>
                    <a:lnTo>
                      <a:pt x="52" y="37"/>
                    </a:lnTo>
                    <a:lnTo>
                      <a:pt x="30" y="45"/>
                    </a:lnTo>
                    <a:lnTo>
                      <a:pt x="30" y="45"/>
                    </a:lnTo>
                    <a:lnTo>
                      <a:pt x="0" y="0"/>
                    </a:lnTo>
                    <a:lnTo>
                      <a:pt x="52" y="37"/>
                    </a:lnTo>
                    <a:lnTo>
                      <a:pt x="52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5" name="Freeform 1568"/>
              <p:cNvSpPr>
                <a:spLocks/>
              </p:cNvSpPr>
              <p:nvPr/>
            </p:nvSpPr>
            <p:spPr bwMode="auto">
              <a:xfrm>
                <a:off x="2549" y="1294"/>
                <a:ext cx="15" cy="19"/>
              </a:xfrm>
              <a:custGeom>
                <a:avLst/>
                <a:gdLst>
                  <a:gd name="T0" fmla="*/ 29 w 29"/>
                  <a:gd name="T1" fmla="*/ 37 h 37"/>
                  <a:gd name="T2" fmla="*/ 29 w 29"/>
                  <a:gd name="T3" fmla="*/ 37 h 37"/>
                  <a:gd name="T4" fmla="*/ 0 w 29"/>
                  <a:gd name="T5" fmla="*/ 0 h 37"/>
                  <a:gd name="T6" fmla="*/ 0 w 29"/>
                  <a:gd name="T7" fmla="*/ 0 h 37"/>
                  <a:gd name="T8" fmla="*/ 0 w 29"/>
                  <a:gd name="T9" fmla="*/ 0 h 37"/>
                  <a:gd name="T10" fmla="*/ 29 w 29"/>
                  <a:gd name="T11" fmla="*/ 37 h 37"/>
                  <a:gd name="T12" fmla="*/ 29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37"/>
                    </a:moveTo>
                    <a:lnTo>
                      <a:pt x="29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" y="37"/>
                    </a:lnTo>
                    <a:lnTo>
                      <a:pt x="29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6" name="Freeform 1569"/>
              <p:cNvSpPr>
                <a:spLocks/>
              </p:cNvSpPr>
              <p:nvPr/>
            </p:nvSpPr>
            <p:spPr bwMode="auto">
              <a:xfrm>
                <a:off x="2549" y="1294"/>
                <a:ext cx="15" cy="19"/>
              </a:xfrm>
              <a:custGeom>
                <a:avLst/>
                <a:gdLst>
                  <a:gd name="T0" fmla="*/ 29 w 29"/>
                  <a:gd name="T1" fmla="*/ 37 h 37"/>
                  <a:gd name="T2" fmla="*/ 29 w 29"/>
                  <a:gd name="T3" fmla="*/ 37 h 37"/>
                  <a:gd name="T4" fmla="*/ 0 w 29"/>
                  <a:gd name="T5" fmla="*/ 0 h 37"/>
                  <a:gd name="T6" fmla="*/ 0 w 29"/>
                  <a:gd name="T7" fmla="*/ 0 h 37"/>
                  <a:gd name="T8" fmla="*/ 0 w 29"/>
                  <a:gd name="T9" fmla="*/ 0 h 37"/>
                  <a:gd name="T10" fmla="*/ 29 w 29"/>
                  <a:gd name="T11" fmla="*/ 37 h 37"/>
                  <a:gd name="T12" fmla="*/ 29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37"/>
                    </a:moveTo>
                    <a:lnTo>
                      <a:pt x="29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" y="37"/>
                    </a:lnTo>
                    <a:lnTo>
                      <a:pt x="29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7" name="Freeform 1570"/>
              <p:cNvSpPr>
                <a:spLocks/>
              </p:cNvSpPr>
              <p:nvPr/>
            </p:nvSpPr>
            <p:spPr bwMode="auto">
              <a:xfrm>
                <a:off x="2549" y="1294"/>
                <a:ext cx="15" cy="19"/>
              </a:xfrm>
              <a:custGeom>
                <a:avLst/>
                <a:gdLst>
                  <a:gd name="T0" fmla="*/ 29 w 29"/>
                  <a:gd name="T1" fmla="*/ 37 h 37"/>
                  <a:gd name="T2" fmla="*/ 29 w 29"/>
                  <a:gd name="T3" fmla="*/ 37 h 37"/>
                  <a:gd name="T4" fmla="*/ 22 w 29"/>
                  <a:gd name="T5" fmla="*/ 37 h 37"/>
                  <a:gd name="T6" fmla="*/ 22 w 29"/>
                  <a:gd name="T7" fmla="*/ 37 h 37"/>
                  <a:gd name="T8" fmla="*/ 0 w 29"/>
                  <a:gd name="T9" fmla="*/ 0 h 37"/>
                  <a:gd name="T10" fmla="*/ 29 w 29"/>
                  <a:gd name="T11" fmla="*/ 37 h 37"/>
                  <a:gd name="T12" fmla="*/ 29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37"/>
                    </a:moveTo>
                    <a:lnTo>
                      <a:pt x="29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29" y="37"/>
                    </a:lnTo>
                    <a:lnTo>
                      <a:pt x="29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8" name="Freeform 1571"/>
              <p:cNvSpPr>
                <a:spLocks/>
              </p:cNvSpPr>
              <p:nvPr/>
            </p:nvSpPr>
            <p:spPr bwMode="auto">
              <a:xfrm>
                <a:off x="2549" y="1294"/>
                <a:ext cx="15" cy="19"/>
              </a:xfrm>
              <a:custGeom>
                <a:avLst/>
                <a:gdLst>
                  <a:gd name="T0" fmla="*/ 29 w 29"/>
                  <a:gd name="T1" fmla="*/ 37 h 37"/>
                  <a:gd name="T2" fmla="*/ 29 w 29"/>
                  <a:gd name="T3" fmla="*/ 37 h 37"/>
                  <a:gd name="T4" fmla="*/ 22 w 29"/>
                  <a:gd name="T5" fmla="*/ 37 h 37"/>
                  <a:gd name="T6" fmla="*/ 22 w 29"/>
                  <a:gd name="T7" fmla="*/ 37 h 37"/>
                  <a:gd name="T8" fmla="*/ 0 w 29"/>
                  <a:gd name="T9" fmla="*/ 0 h 37"/>
                  <a:gd name="T10" fmla="*/ 29 w 29"/>
                  <a:gd name="T11" fmla="*/ 37 h 37"/>
                  <a:gd name="T12" fmla="*/ 29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37"/>
                    </a:moveTo>
                    <a:lnTo>
                      <a:pt x="29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29" y="37"/>
                    </a:lnTo>
                    <a:lnTo>
                      <a:pt x="29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9" name="Freeform 1572"/>
              <p:cNvSpPr>
                <a:spLocks/>
              </p:cNvSpPr>
              <p:nvPr/>
            </p:nvSpPr>
            <p:spPr bwMode="auto">
              <a:xfrm>
                <a:off x="2549" y="1294"/>
                <a:ext cx="15" cy="19"/>
              </a:xfrm>
              <a:custGeom>
                <a:avLst/>
                <a:gdLst>
                  <a:gd name="T0" fmla="*/ 29 w 29"/>
                  <a:gd name="T1" fmla="*/ 37 h 37"/>
                  <a:gd name="T2" fmla="*/ 29 w 29"/>
                  <a:gd name="T3" fmla="*/ 37 h 37"/>
                  <a:gd name="T4" fmla="*/ 0 w 29"/>
                  <a:gd name="T5" fmla="*/ 0 h 37"/>
                  <a:gd name="T6" fmla="*/ 0 w 29"/>
                  <a:gd name="T7" fmla="*/ 0 h 37"/>
                  <a:gd name="T8" fmla="*/ 0 w 29"/>
                  <a:gd name="T9" fmla="*/ 0 h 37"/>
                  <a:gd name="T10" fmla="*/ 29 w 29"/>
                  <a:gd name="T11" fmla="*/ 37 h 37"/>
                  <a:gd name="T12" fmla="*/ 29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37"/>
                    </a:moveTo>
                    <a:lnTo>
                      <a:pt x="29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" y="37"/>
                    </a:lnTo>
                    <a:lnTo>
                      <a:pt x="29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0" name="Freeform 1573"/>
              <p:cNvSpPr>
                <a:spLocks/>
              </p:cNvSpPr>
              <p:nvPr/>
            </p:nvSpPr>
            <p:spPr bwMode="auto">
              <a:xfrm>
                <a:off x="2549" y="1294"/>
                <a:ext cx="15" cy="19"/>
              </a:xfrm>
              <a:custGeom>
                <a:avLst/>
                <a:gdLst>
                  <a:gd name="T0" fmla="*/ 29 w 29"/>
                  <a:gd name="T1" fmla="*/ 37 h 37"/>
                  <a:gd name="T2" fmla="*/ 29 w 29"/>
                  <a:gd name="T3" fmla="*/ 37 h 37"/>
                  <a:gd name="T4" fmla="*/ 0 w 29"/>
                  <a:gd name="T5" fmla="*/ 0 h 37"/>
                  <a:gd name="T6" fmla="*/ 0 w 29"/>
                  <a:gd name="T7" fmla="*/ 0 h 37"/>
                  <a:gd name="T8" fmla="*/ 0 w 29"/>
                  <a:gd name="T9" fmla="*/ 0 h 37"/>
                  <a:gd name="T10" fmla="*/ 29 w 29"/>
                  <a:gd name="T11" fmla="*/ 37 h 37"/>
                  <a:gd name="T12" fmla="*/ 29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37"/>
                    </a:moveTo>
                    <a:lnTo>
                      <a:pt x="29" y="3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" y="37"/>
                    </a:lnTo>
                    <a:lnTo>
                      <a:pt x="29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1" name="Freeform 1574"/>
              <p:cNvSpPr>
                <a:spLocks/>
              </p:cNvSpPr>
              <p:nvPr/>
            </p:nvSpPr>
            <p:spPr bwMode="auto">
              <a:xfrm>
                <a:off x="2549" y="1294"/>
                <a:ext cx="15" cy="19"/>
              </a:xfrm>
              <a:custGeom>
                <a:avLst/>
                <a:gdLst>
                  <a:gd name="T0" fmla="*/ 29 w 29"/>
                  <a:gd name="T1" fmla="*/ 37 h 37"/>
                  <a:gd name="T2" fmla="*/ 29 w 29"/>
                  <a:gd name="T3" fmla="*/ 37 h 37"/>
                  <a:gd name="T4" fmla="*/ 22 w 29"/>
                  <a:gd name="T5" fmla="*/ 37 h 37"/>
                  <a:gd name="T6" fmla="*/ 22 w 29"/>
                  <a:gd name="T7" fmla="*/ 37 h 37"/>
                  <a:gd name="T8" fmla="*/ 0 w 29"/>
                  <a:gd name="T9" fmla="*/ 0 h 37"/>
                  <a:gd name="T10" fmla="*/ 29 w 29"/>
                  <a:gd name="T11" fmla="*/ 37 h 37"/>
                  <a:gd name="T12" fmla="*/ 29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37"/>
                    </a:moveTo>
                    <a:lnTo>
                      <a:pt x="29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29" y="37"/>
                    </a:lnTo>
                    <a:lnTo>
                      <a:pt x="29" y="3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2" name="Freeform 1575"/>
              <p:cNvSpPr>
                <a:spLocks/>
              </p:cNvSpPr>
              <p:nvPr/>
            </p:nvSpPr>
            <p:spPr bwMode="auto">
              <a:xfrm>
                <a:off x="2549" y="1294"/>
                <a:ext cx="15" cy="19"/>
              </a:xfrm>
              <a:custGeom>
                <a:avLst/>
                <a:gdLst>
                  <a:gd name="T0" fmla="*/ 29 w 29"/>
                  <a:gd name="T1" fmla="*/ 37 h 37"/>
                  <a:gd name="T2" fmla="*/ 29 w 29"/>
                  <a:gd name="T3" fmla="*/ 37 h 37"/>
                  <a:gd name="T4" fmla="*/ 22 w 29"/>
                  <a:gd name="T5" fmla="*/ 37 h 37"/>
                  <a:gd name="T6" fmla="*/ 22 w 29"/>
                  <a:gd name="T7" fmla="*/ 37 h 37"/>
                  <a:gd name="T8" fmla="*/ 0 w 29"/>
                  <a:gd name="T9" fmla="*/ 0 h 37"/>
                  <a:gd name="T10" fmla="*/ 29 w 29"/>
                  <a:gd name="T11" fmla="*/ 37 h 37"/>
                  <a:gd name="T12" fmla="*/ 29 w 29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37"/>
                    </a:moveTo>
                    <a:lnTo>
                      <a:pt x="29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0" y="0"/>
                    </a:lnTo>
                    <a:lnTo>
                      <a:pt x="29" y="37"/>
                    </a:lnTo>
                    <a:lnTo>
                      <a:pt x="29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3" name="Freeform 1576"/>
              <p:cNvSpPr>
                <a:spLocks/>
              </p:cNvSpPr>
              <p:nvPr/>
            </p:nvSpPr>
            <p:spPr bwMode="auto">
              <a:xfrm>
                <a:off x="2527" y="1283"/>
                <a:ext cx="45" cy="67"/>
              </a:xfrm>
              <a:custGeom>
                <a:avLst/>
                <a:gdLst>
                  <a:gd name="T0" fmla="*/ 0 w 88"/>
                  <a:gd name="T1" fmla="*/ 0 h 134"/>
                  <a:gd name="T2" fmla="*/ 0 w 88"/>
                  <a:gd name="T3" fmla="*/ 0 h 134"/>
                  <a:gd name="T4" fmla="*/ 44 w 88"/>
                  <a:gd name="T5" fmla="*/ 134 h 134"/>
                  <a:gd name="T6" fmla="*/ 44 w 88"/>
                  <a:gd name="T7" fmla="*/ 134 h 134"/>
                  <a:gd name="T8" fmla="*/ 88 w 88"/>
                  <a:gd name="T9" fmla="*/ 104 h 134"/>
                  <a:gd name="T10" fmla="*/ 0 w 88"/>
                  <a:gd name="T11" fmla="*/ 0 h 134"/>
                  <a:gd name="T12" fmla="*/ 0 w 88"/>
                  <a:gd name="T13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34">
                    <a:moveTo>
                      <a:pt x="0" y="0"/>
                    </a:moveTo>
                    <a:lnTo>
                      <a:pt x="0" y="0"/>
                    </a:lnTo>
                    <a:lnTo>
                      <a:pt x="44" y="134"/>
                    </a:lnTo>
                    <a:lnTo>
                      <a:pt x="44" y="134"/>
                    </a:lnTo>
                    <a:lnTo>
                      <a:pt x="88" y="10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4" name="Freeform 1577"/>
              <p:cNvSpPr>
                <a:spLocks/>
              </p:cNvSpPr>
              <p:nvPr/>
            </p:nvSpPr>
            <p:spPr bwMode="auto">
              <a:xfrm>
                <a:off x="2527" y="1283"/>
                <a:ext cx="45" cy="67"/>
              </a:xfrm>
              <a:custGeom>
                <a:avLst/>
                <a:gdLst>
                  <a:gd name="T0" fmla="*/ 0 w 88"/>
                  <a:gd name="T1" fmla="*/ 0 h 134"/>
                  <a:gd name="T2" fmla="*/ 0 w 88"/>
                  <a:gd name="T3" fmla="*/ 0 h 134"/>
                  <a:gd name="T4" fmla="*/ 44 w 88"/>
                  <a:gd name="T5" fmla="*/ 134 h 134"/>
                  <a:gd name="T6" fmla="*/ 44 w 88"/>
                  <a:gd name="T7" fmla="*/ 134 h 134"/>
                  <a:gd name="T8" fmla="*/ 88 w 88"/>
                  <a:gd name="T9" fmla="*/ 104 h 134"/>
                  <a:gd name="T10" fmla="*/ 0 w 88"/>
                  <a:gd name="T11" fmla="*/ 0 h 134"/>
                  <a:gd name="T12" fmla="*/ 0 w 88"/>
                  <a:gd name="T13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34">
                    <a:moveTo>
                      <a:pt x="0" y="0"/>
                    </a:moveTo>
                    <a:lnTo>
                      <a:pt x="0" y="0"/>
                    </a:lnTo>
                    <a:lnTo>
                      <a:pt x="44" y="134"/>
                    </a:lnTo>
                    <a:lnTo>
                      <a:pt x="44" y="134"/>
                    </a:lnTo>
                    <a:lnTo>
                      <a:pt x="88" y="10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5" name="Freeform 1578"/>
              <p:cNvSpPr>
                <a:spLocks/>
              </p:cNvSpPr>
              <p:nvPr/>
            </p:nvSpPr>
            <p:spPr bwMode="auto">
              <a:xfrm>
                <a:off x="2509" y="1283"/>
                <a:ext cx="40" cy="67"/>
              </a:xfrm>
              <a:custGeom>
                <a:avLst/>
                <a:gdLst>
                  <a:gd name="T0" fmla="*/ 37 w 81"/>
                  <a:gd name="T1" fmla="*/ 0 h 134"/>
                  <a:gd name="T2" fmla="*/ 37 w 81"/>
                  <a:gd name="T3" fmla="*/ 0 h 134"/>
                  <a:gd name="T4" fmla="*/ 0 w 81"/>
                  <a:gd name="T5" fmla="*/ 29 h 134"/>
                  <a:gd name="T6" fmla="*/ 0 w 81"/>
                  <a:gd name="T7" fmla="*/ 29 h 134"/>
                  <a:gd name="T8" fmla="*/ 81 w 81"/>
                  <a:gd name="T9" fmla="*/ 134 h 134"/>
                  <a:gd name="T10" fmla="*/ 37 w 81"/>
                  <a:gd name="T11" fmla="*/ 0 h 134"/>
                  <a:gd name="T12" fmla="*/ 37 w 81"/>
                  <a:gd name="T13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34">
                    <a:moveTo>
                      <a:pt x="37" y="0"/>
                    </a:moveTo>
                    <a:lnTo>
                      <a:pt x="37" y="0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81" y="134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6" name="Freeform 1579"/>
              <p:cNvSpPr>
                <a:spLocks/>
              </p:cNvSpPr>
              <p:nvPr/>
            </p:nvSpPr>
            <p:spPr bwMode="auto">
              <a:xfrm>
                <a:off x="2509" y="1283"/>
                <a:ext cx="40" cy="67"/>
              </a:xfrm>
              <a:custGeom>
                <a:avLst/>
                <a:gdLst>
                  <a:gd name="T0" fmla="*/ 37 w 81"/>
                  <a:gd name="T1" fmla="*/ 0 h 134"/>
                  <a:gd name="T2" fmla="*/ 37 w 81"/>
                  <a:gd name="T3" fmla="*/ 0 h 134"/>
                  <a:gd name="T4" fmla="*/ 0 w 81"/>
                  <a:gd name="T5" fmla="*/ 29 h 134"/>
                  <a:gd name="T6" fmla="*/ 0 w 81"/>
                  <a:gd name="T7" fmla="*/ 29 h 134"/>
                  <a:gd name="T8" fmla="*/ 81 w 81"/>
                  <a:gd name="T9" fmla="*/ 134 h 134"/>
                  <a:gd name="T10" fmla="*/ 37 w 81"/>
                  <a:gd name="T11" fmla="*/ 0 h 134"/>
                  <a:gd name="T12" fmla="*/ 37 w 81"/>
                  <a:gd name="T13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34">
                    <a:moveTo>
                      <a:pt x="37" y="0"/>
                    </a:moveTo>
                    <a:lnTo>
                      <a:pt x="37" y="0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81" y="134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7" name="Freeform 1580"/>
              <p:cNvSpPr>
                <a:spLocks/>
              </p:cNvSpPr>
              <p:nvPr/>
            </p:nvSpPr>
            <p:spPr bwMode="auto">
              <a:xfrm>
                <a:off x="2509" y="1297"/>
                <a:ext cx="40" cy="69"/>
              </a:xfrm>
              <a:custGeom>
                <a:avLst/>
                <a:gdLst>
                  <a:gd name="T0" fmla="*/ 0 w 81"/>
                  <a:gd name="T1" fmla="*/ 0 h 135"/>
                  <a:gd name="T2" fmla="*/ 0 w 81"/>
                  <a:gd name="T3" fmla="*/ 0 h 135"/>
                  <a:gd name="T4" fmla="*/ 52 w 81"/>
                  <a:gd name="T5" fmla="*/ 135 h 135"/>
                  <a:gd name="T6" fmla="*/ 52 w 81"/>
                  <a:gd name="T7" fmla="*/ 135 h 135"/>
                  <a:gd name="T8" fmla="*/ 81 w 81"/>
                  <a:gd name="T9" fmla="*/ 105 h 135"/>
                  <a:gd name="T10" fmla="*/ 0 w 81"/>
                  <a:gd name="T11" fmla="*/ 0 h 135"/>
                  <a:gd name="T12" fmla="*/ 0 w 81"/>
                  <a:gd name="T1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35">
                    <a:moveTo>
                      <a:pt x="0" y="0"/>
                    </a:moveTo>
                    <a:lnTo>
                      <a:pt x="0" y="0"/>
                    </a:lnTo>
                    <a:lnTo>
                      <a:pt x="52" y="135"/>
                    </a:lnTo>
                    <a:lnTo>
                      <a:pt x="52" y="135"/>
                    </a:lnTo>
                    <a:lnTo>
                      <a:pt x="81" y="10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8" name="Freeform 1581"/>
              <p:cNvSpPr>
                <a:spLocks/>
              </p:cNvSpPr>
              <p:nvPr/>
            </p:nvSpPr>
            <p:spPr bwMode="auto">
              <a:xfrm>
                <a:off x="2509" y="1297"/>
                <a:ext cx="40" cy="69"/>
              </a:xfrm>
              <a:custGeom>
                <a:avLst/>
                <a:gdLst>
                  <a:gd name="T0" fmla="*/ 0 w 81"/>
                  <a:gd name="T1" fmla="*/ 0 h 135"/>
                  <a:gd name="T2" fmla="*/ 0 w 81"/>
                  <a:gd name="T3" fmla="*/ 0 h 135"/>
                  <a:gd name="T4" fmla="*/ 52 w 81"/>
                  <a:gd name="T5" fmla="*/ 135 h 135"/>
                  <a:gd name="T6" fmla="*/ 52 w 81"/>
                  <a:gd name="T7" fmla="*/ 135 h 135"/>
                  <a:gd name="T8" fmla="*/ 81 w 81"/>
                  <a:gd name="T9" fmla="*/ 105 h 135"/>
                  <a:gd name="T10" fmla="*/ 0 w 81"/>
                  <a:gd name="T11" fmla="*/ 0 h 135"/>
                  <a:gd name="T12" fmla="*/ 0 w 81"/>
                  <a:gd name="T1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35">
                    <a:moveTo>
                      <a:pt x="0" y="0"/>
                    </a:moveTo>
                    <a:lnTo>
                      <a:pt x="0" y="0"/>
                    </a:lnTo>
                    <a:lnTo>
                      <a:pt x="52" y="135"/>
                    </a:lnTo>
                    <a:lnTo>
                      <a:pt x="52" y="135"/>
                    </a:lnTo>
                    <a:lnTo>
                      <a:pt x="81" y="10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9" name="Freeform 1582"/>
              <p:cNvSpPr>
                <a:spLocks/>
              </p:cNvSpPr>
              <p:nvPr/>
            </p:nvSpPr>
            <p:spPr bwMode="auto">
              <a:xfrm>
                <a:off x="2490" y="1297"/>
                <a:ext cx="45" cy="69"/>
              </a:xfrm>
              <a:custGeom>
                <a:avLst/>
                <a:gdLst>
                  <a:gd name="T0" fmla="*/ 36 w 88"/>
                  <a:gd name="T1" fmla="*/ 0 h 135"/>
                  <a:gd name="T2" fmla="*/ 36 w 88"/>
                  <a:gd name="T3" fmla="*/ 0 h 135"/>
                  <a:gd name="T4" fmla="*/ 0 w 88"/>
                  <a:gd name="T5" fmla="*/ 30 h 135"/>
                  <a:gd name="T6" fmla="*/ 0 w 88"/>
                  <a:gd name="T7" fmla="*/ 30 h 135"/>
                  <a:gd name="T8" fmla="*/ 88 w 88"/>
                  <a:gd name="T9" fmla="*/ 135 h 135"/>
                  <a:gd name="T10" fmla="*/ 36 w 88"/>
                  <a:gd name="T11" fmla="*/ 0 h 135"/>
                  <a:gd name="T12" fmla="*/ 36 w 88"/>
                  <a:gd name="T1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35">
                    <a:moveTo>
                      <a:pt x="36" y="0"/>
                    </a:moveTo>
                    <a:lnTo>
                      <a:pt x="36" y="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88" y="135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0" name="Freeform 1583"/>
              <p:cNvSpPr>
                <a:spLocks/>
              </p:cNvSpPr>
              <p:nvPr/>
            </p:nvSpPr>
            <p:spPr bwMode="auto">
              <a:xfrm>
                <a:off x="2490" y="1297"/>
                <a:ext cx="45" cy="69"/>
              </a:xfrm>
              <a:custGeom>
                <a:avLst/>
                <a:gdLst>
                  <a:gd name="T0" fmla="*/ 36 w 88"/>
                  <a:gd name="T1" fmla="*/ 0 h 135"/>
                  <a:gd name="T2" fmla="*/ 36 w 88"/>
                  <a:gd name="T3" fmla="*/ 0 h 135"/>
                  <a:gd name="T4" fmla="*/ 0 w 88"/>
                  <a:gd name="T5" fmla="*/ 30 h 135"/>
                  <a:gd name="T6" fmla="*/ 0 w 88"/>
                  <a:gd name="T7" fmla="*/ 30 h 135"/>
                  <a:gd name="T8" fmla="*/ 88 w 88"/>
                  <a:gd name="T9" fmla="*/ 135 h 135"/>
                  <a:gd name="T10" fmla="*/ 36 w 88"/>
                  <a:gd name="T11" fmla="*/ 0 h 135"/>
                  <a:gd name="T12" fmla="*/ 36 w 88"/>
                  <a:gd name="T1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35">
                    <a:moveTo>
                      <a:pt x="36" y="0"/>
                    </a:moveTo>
                    <a:lnTo>
                      <a:pt x="36" y="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88" y="135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1" name="Freeform 1584"/>
              <p:cNvSpPr>
                <a:spLocks/>
              </p:cNvSpPr>
              <p:nvPr/>
            </p:nvSpPr>
            <p:spPr bwMode="auto">
              <a:xfrm>
                <a:off x="2494" y="1339"/>
                <a:ext cx="18" cy="16"/>
              </a:xfrm>
              <a:custGeom>
                <a:avLst/>
                <a:gdLst>
                  <a:gd name="T0" fmla="*/ 36 w 36"/>
                  <a:gd name="T1" fmla="*/ 30 h 30"/>
                  <a:gd name="T2" fmla="*/ 36 w 36"/>
                  <a:gd name="T3" fmla="*/ 30 h 30"/>
                  <a:gd name="T4" fmla="*/ 0 w 36"/>
                  <a:gd name="T5" fmla="*/ 0 h 30"/>
                  <a:gd name="T6" fmla="*/ 0 w 36"/>
                  <a:gd name="T7" fmla="*/ 0 h 30"/>
                  <a:gd name="T8" fmla="*/ 7 w 36"/>
                  <a:gd name="T9" fmla="*/ 0 h 30"/>
                  <a:gd name="T10" fmla="*/ 36 w 36"/>
                  <a:gd name="T11" fmla="*/ 30 h 30"/>
                  <a:gd name="T12" fmla="*/ 36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30"/>
                    </a:moveTo>
                    <a:lnTo>
                      <a:pt x="36" y="3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36" y="30"/>
                    </a:lnTo>
                    <a:lnTo>
                      <a:pt x="36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2" name="Freeform 1585"/>
              <p:cNvSpPr>
                <a:spLocks/>
              </p:cNvSpPr>
              <p:nvPr/>
            </p:nvSpPr>
            <p:spPr bwMode="auto">
              <a:xfrm>
                <a:off x="2494" y="1339"/>
                <a:ext cx="18" cy="16"/>
              </a:xfrm>
              <a:custGeom>
                <a:avLst/>
                <a:gdLst>
                  <a:gd name="T0" fmla="*/ 36 w 36"/>
                  <a:gd name="T1" fmla="*/ 30 h 30"/>
                  <a:gd name="T2" fmla="*/ 36 w 36"/>
                  <a:gd name="T3" fmla="*/ 30 h 30"/>
                  <a:gd name="T4" fmla="*/ 0 w 36"/>
                  <a:gd name="T5" fmla="*/ 0 h 30"/>
                  <a:gd name="T6" fmla="*/ 0 w 36"/>
                  <a:gd name="T7" fmla="*/ 0 h 30"/>
                  <a:gd name="T8" fmla="*/ 7 w 36"/>
                  <a:gd name="T9" fmla="*/ 0 h 30"/>
                  <a:gd name="T10" fmla="*/ 36 w 36"/>
                  <a:gd name="T11" fmla="*/ 30 h 30"/>
                  <a:gd name="T12" fmla="*/ 36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30"/>
                    </a:moveTo>
                    <a:lnTo>
                      <a:pt x="36" y="3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36" y="30"/>
                    </a:lnTo>
                    <a:lnTo>
                      <a:pt x="36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3" name="Freeform 1586"/>
              <p:cNvSpPr>
                <a:spLocks/>
              </p:cNvSpPr>
              <p:nvPr/>
            </p:nvSpPr>
            <p:spPr bwMode="auto">
              <a:xfrm>
                <a:off x="2494" y="1339"/>
                <a:ext cx="18" cy="16"/>
              </a:xfrm>
              <a:custGeom>
                <a:avLst/>
                <a:gdLst>
                  <a:gd name="T0" fmla="*/ 36 w 36"/>
                  <a:gd name="T1" fmla="*/ 30 h 30"/>
                  <a:gd name="T2" fmla="*/ 36 w 36"/>
                  <a:gd name="T3" fmla="*/ 30 h 30"/>
                  <a:gd name="T4" fmla="*/ 36 w 36"/>
                  <a:gd name="T5" fmla="*/ 30 h 30"/>
                  <a:gd name="T6" fmla="*/ 36 w 36"/>
                  <a:gd name="T7" fmla="*/ 30 h 30"/>
                  <a:gd name="T8" fmla="*/ 0 w 36"/>
                  <a:gd name="T9" fmla="*/ 0 h 30"/>
                  <a:gd name="T10" fmla="*/ 36 w 36"/>
                  <a:gd name="T11" fmla="*/ 30 h 30"/>
                  <a:gd name="T12" fmla="*/ 36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30"/>
                    </a:moveTo>
                    <a:lnTo>
                      <a:pt x="36" y="30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0" y="0"/>
                    </a:lnTo>
                    <a:lnTo>
                      <a:pt x="36" y="30"/>
                    </a:lnTo>
                    <a:lnTo>
                      <a:pt x="36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4" name="Freeform 1587"/>
              <p:cNvSpPr>
                <a:spLocks/>
              </p:cNvSpPr>
              <p:nvPr/>
            </p:nvSpPr>
            <p:spPr bwMode="auto">
              <a:xfrm>
                <a:off x="2494" y="1339"/>
                <a:ext cx="18" cy="16"/>
              </a:xfrm>
              <a:custGeom>
                <a:avLst/>
                <a:gdLst>
                  <a:gd name="T0" fmla="*/ 36 w 36"/>
                  <a:gd name="T1" fmla="*/ 30 h 30"/>
                  <a:gd name="T2" fmla="*/ 36 w 36"/>
                  <a:gd name="T3" fmla="*/ 30 h 30"/>
                  <a:gd name="T4" fmla="*/ 36 w 36"/>
                  <a:gd name="T5" fmla="*/ 30 h 30"/>
                  <a:gd name="T6" fmla="*/ 36 w 36"/>
                  <a:gd name="T7" fmla="*/ 30 h 30"/>
                  <a:gd name="T8" fmla="*/ 0 w 36"/>
                  <a:gd name="T9" fmla="*/ 0 h 30"/>
                  <a:gd name="T10" fmla="*/ 36 w 36"/>
                  <a:gd name="T11" fmla="*/ 30 h 30"/>
                  <a:gd name="T12" fmla="*/ 36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30"/>
                    </a:moveTo>
                    <a:lnTo>
                      <a:pt x="36" y="30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0" y="0"/>
                    </a:lnTo>
                    <a:lnTo>
                      <a:pt x="36" y="30"/>
                    </a:lnTo>
                    <a:lnTo>
                      <a:pt x="36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5" name="Freeform 1588"/>
              <p:cNvSpPr>
                <a:spLocks/>
              </p:cNvSpPr>
              <p:nvPr/>
            </p:nvSpPr>
            <p:spPr bwMode="auto">
              <a:xfrm>
                <a:off x="2494" y="1339"/>
                <a:ext cx="18" cy="16"/>
              </a:xfrm>
              <a:custGeom>
                <a:avLst/>
                <a:gdLst>
                  <a:gd name="T0" fmla="*/ 36 w 36"/>
                  <a:gd name="T1" fmla="*/ 30 h 30"/>
                  <a:gd name="T2" fmla="*/ 36 w 36"/>
                  <a:gd name="T3" fmla="*/ 30 h 30"/>
                  <a:gd name="T4" fmla="*/ 0 w 36"/>
                  <a:gd name="T5" fmla="*/ 0 h 30"/>
                  <a:gd name="T6" fmla="*/ 0 w 36"/>
                  <a:gd name="T7" fmla="*/ 0 h 30"/>
                  <a:gd name="T8" fmla="*/ 7 w 36"/>
                  <a:gd name="T9" fmla="*/ 0 h 30"/>
                  <a:gd name="T10" fmla="*/ 36 w 36"/>
                  <a:gd name="T11" fmla="*/ 30 h 30"/>
                  <a:gd name="T12" fmla="*/ 36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30"/>
                    </a:moveTo>
                    <a:lnTo>
                      <a:pt x="36" y="3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36" y="30"/>
                    </a:lnTo>
                    <a:lnTo>
                      <a:pt x="36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6" name="Freeform 1589"/>
              <p:cNvSpPr>
                <a:spLocks/>
              </p:cNvSpPr>
              <p:nvPr/>
            </p:nvSpPr>
            <p:spPr bwMode="auto">
              <a:xfrm>
                <a:off x="2494" y="1339"/>
                <a:ext cx="18" cy="16"/>
              </a:xfrm>
              <a:custGeom>
                <a:avLst/>
                <a:gdLst>
                  <a:gd name="T0" fmla="*/ 36 w 36"/>
                  <a:gd name="T1" fmla="*/ 30 h 30"/>
                  <a:gd name="T2" fmla="*/ 36 w 36"/>
                  <a:gd name="T3" fmla="*/ 30 h 30"/>
                  <a:gd name="T4" fmla="*/ 0 w 36"/>
                  <a:gd name="T5" fmla="*/ 0 h 30"/>
                  <a:gd name="T6" fmla="*/ 0 w 36"/>
                  <a:gd name="T7" fmla="*/ 0 h 30"/>
                  <a:gd name="T8" fmla="*/ 7 w 36"/>
                  <a:gd name="T9" fmla="*/ 0 h 30"/>
                  <a:gd name="T10" fmla="*/ 36 w 36"/>
                  <a:gd name="T11" fmla="*/ 30 h 30"/>
                  <a:gd name="T12" fmla="*/ 36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30"/>
                    </a:moveTo>
                    <a:lnTo>
                      <a:pt x="36" y="3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36" y="30"/>
                    </a:lnTo>
                    <a:lnTo>
                      <a:pt x="36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7" name="Freeform 1590"/>
              <p:cNvSpPr>
                <a:spLocks/>
              </p:cNvSpPr>
              <p:nvPr/>
            </p:nvSpPr>
            <p:spPr bwMode="auto">
              <a:xfrm>
                <a:off x="2494" y="1339"/>
                <a:ext cx="18" cy="16"/>
              </a:xfrm>
              <a:custGeom>
                <a:avLst/>
                <a:gdLst>
                  <a:gd name="T0" fmla="*/ 36 w 36"/>
                  <a:gd name="T1" fmla="*/ 30 h 30"/>
                  <a:gd name="T2" fmla="*/ 36 w 36"/>
                  <a:gd name="T3" fmla="*/ 30 h 30"/>
                  <a:gd name="T4" fmla="*/ 36 w 36"/>
                  <a:gd name="T5" fmla="*/ 30 h 30"/>
                  <a:gd name="T6" fmla="*/ 36 w 36"/>
                  <a:gd name="T7" fmla="*/ 30 h 30"/>
                  <a:gd name="T8" fmla="*/ 0 w 36"/>
                  <a:gd name="T9" fmla="*/ 0 h 30"/>
                  <a:gd name="T10" fmla="*/ 36 w 36"/>
                  <a:gd name="T11" fmla="*/ 30 h 30"/>
                  <a:gd name="T12" fmla="*/ 36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30"/>
                    </a:moveTo>
                    <a:lnTo>
                      <a:pt x="36" y="30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0" y="0"/>
                    </a:lnTo>
                    <a:lnTo>
                      <a:pt x="36" y="30"/>
                    </a:lnTo>
                    <a:lnTo>
                      <a:pt x="36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8" name="Freeform 1591"/>
              <p:cNvSpPr>
                <a:spLocks/>
              </p:cNvSpPr>
              <p:nvPr/>
            </p:nvSpPr>
            <p:spPr bwMode="auto">
              <a:xfrm>
                <a:off x="2494" y="1339"/>
                <a:ext cx="18" cy="16"/>
              </a:xfrm>
              <a:custGeom>
                <a:avLst/>
                <a:gdLst>
                  <a:gd name="T0" fmla="*/ 36 w 36"/>
                  <a:gd name="T1" fmla="*/ 30 h 30"/>
                  <a:gd name="T2" fmla="*/ 36 w 36"/>
                  <a:gd name="T3" fmla="*/ 30 h 30"/>
                  <a:gd name="T4" fmla="*/ 36 w 36"/>
                  <a:gd name="T5" fmla="*/ 30 h 30"/>
                  <a:gd name="T6" fmla="*/ 36 w 36"/>
                  <a:gd name="T7" fmla="*/ 30 h 30"/>
                  <a:gd name="T8" fmla="*/ 0 w 36"/>
                  <a:gd name="T9" fmla="*/ 0 h 30"/>
                  <a:gd name="T10" fmla="*/ 36 w 36"/>
                  <a:gd name="T11" fmla="*/ 30 h 30"/>
                  <a:gd name="T12" fmla="*/ 36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30"/>
                    </a:moveTo>
                    <a:lnTo>
                      <a:pt x="36" y="30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0" y="0"/>
                    </a:lnTo>
                    <a:lnTo>
                      <a:pt x="36" y="30"/>
                    </a:lnTo>
                    <a:lnTo>
                      <a:pt x="36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9" name="Freeform 1592"/>
              <p:cNvSpPr>
                <a:spLocks/>
              </p:cNvSpPr>
              <p:nvPr/>
            </p:nvSpPr>
            <p:spPr bwMode="auto">
              <a:xfrm>
                <a:off x="2468" y="1347"/>
                <a:ext cx="34" cy="23"/>
              </a:xfrm>
              <a:custGeom>
                <a:avLst/>
                <a:gdLst>
                  <a:gd name="T0" fmla="*/ 66 w 66"/>
                  <a:gd name="T1" fmla="*/ 45 h 45"/>
                  <a:gd name="T2" fmla="*/ 66 w 66"/>
                  <a:gd name="T3" fmla="*/ 45 h 45"/>
                  <a:gd name="T4" fmla="*/ 0 w 66"/>
                  <a:gd name="T5" fmla="*/ 30 h 45"/>
                  <a:gd name="T6" fmla="*/ 0 w 66"/>
                  <a:gd name="T7" fmla="*/ 30 h 45"/>
                  <a:gd name="T8" fmla="*/ 29 w 66"/>
                  <a:gd name="T9" fmla="*/ 0 h 45"/>
                  <a:gd name="T10" fmla="*/ 66 w 66"/>
                  <a:gd name="T11" fmla="*/ 45 h 45"/>
                  <a:gd name="T12" fmla="*/ 66 w 66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45">
                    <a:moveTo>
                      <a:pt x="66" y="45"/>
                    </a:moveTo>
                    <a:lnTo>
                      <a:pt x="66" y="45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66" y="45"/>
                    </a:lnTo>
                    <a:lnTo>
                      <a:pt x="66" y="4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0" name="Freeform 1593"/>
              <p:cNvSpPr>
                <a:spLocks/>
              </p:cNvSpPr>
              <p:nvPr/>
            </p:nvSpPr>
            <p:spPr bwMode="auto">
              <a:xfrm>
                <a:off x="2468" y="1347"/>
                <a:ext cx="34" cy="23"/>
              </a:xfrm>
              <a:custGeom>
                <a:avLst/>
                <a:gdLst>
                  <a:gd name="T0" fmla="*/ 66 w 66"/>
                  <a:gd name="T1" fmla="*/ 45 h 45"/>
                  <a:gd name="T2" fmla="*/ 66 w 66"/>
                  <a:gd name="T3" fmla="*/ 45 h 45"/>
                  <a:gd name="T4" fmla="*/ 0 w 66"/>
                  <a:gd name="T5" fmla="*/ 30 h 45"/>
                  <a:gd name="T6" fmla="*/ 0 w 66"/>
                  <a:gd name="T7" fmla="*/ 30 h 45"/>
                  <a:gd name="T8" fmla="*/ 29 w 66"/>
                  <a:gd name="T9" fmla="*/ 0 h 45"/>
                  <a:gd name="T10" fmla="*/ 66 w 66"/>
                  <a:gd name="T11" fmla="*/ 45 h 45"/>
                  <a:gd name="T12" fmla="*/ 66 w 66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45">
                    <a:moveTo>
                      <a:pt x="66" y="45"/>
                    </a:moveTo>
                    <a:lnTo>
                      <a:pt x="66" y="45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66" y="45"/>
                    </a:lnTo>
                    <a:lnTo>
                      <a:pt x="66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1" name="Freeform 1594"/>
              <p:cNvSpPr>
                <a:spLocks/>
              </p:cNvSpPr>
              <p:nvPr/>
            </p:nvSpPr>
            <p:spPr bwMode="auto">
              <a:xfrm>
                <a:off x="2468" y="1362"/>
                <a:ext cx="34" cy="19"/>
              </a:xfrm>
              <a:custGeom>
                <a:avLst/>
                <a:gdLst>
                  <a:gd name="T0" fmla="*/ 66 w 66"/>
                  <a:gd name="T1" fmla="*/ 15 h 37"/>
                  <a:gd name="T2" fmla="*/ 66 w 66"/>
                  <a:gd name="T3" fmla="*/ 15 h 37"/>
                  <a:gd name="T4" fmla="*/ 36 w 66"/>
                  <a:gd name="T5" fmla="*/ 37 h 37"/>
                  <a:gd name="T6" fmla="*/ 36 w 66"/>
                  <a:gd name="T7" fmla="*/ 37 h 37"/>
                  <a:gd name="T8" fmla="*/ 0 w 66"/>
                  <a:gd name="T9" fmla="*/ 0 h 37"/>
                  <a:gd name="T10" fmla="*/ 66 w 66"/>
                  <a:gd name="T11" fmla="*/ 15 h 37"/>
                  <a:gd name="T12" fmla="*/ 66 w 66"/>
                  <a:gd name="T13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7">
                    <a:moveTo>
                      <a:pt x="66" y="15"/>
                    </a:moveTo>
                    <a:lnTo>
                      <a:pt x="66" y="15"/>
                    </a:lnTo>
                    <a:lnTo>
                      <a:pt x="36" y="37"/>
                    </a:lnTo>
                    <a:lnTo>
                      <a:pt x="36" y="37"/>
                    </a:lnTo>
                    <a:lnTo>
                      <a:pt x="0" y="0"/>
                    </a:lnTo>
                    <a:lnTo>
                      <a:pt x="66" y="15"/>
                    </a:lnTo>
                    <a:lnTo>
                      <a:pt x="66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2" name="Freeform 1595"/>
              <p:cNvSpPr>
                <a:spLocks/>
              </p:cNvSpPr>
              <p:nvPr/>
            </p:nvSpPr>
            <p:spPr bwMode="auto">
              <a:xfrm>
                <a:off x="2468" y="1362"/>
                <a:ext cx="34" cy="19"/>
              </a:xfrm>
              <a:custGeom>
                <a:avLst/>
                <a:gdLst>
                  <a:gd name="T0" fmla="*/ 66 w 66"/>
                  <a:gd name="T1" fmla="*/ 15 h 37"/>
                  <a:gd name="T2" fmla="*/ 66 w 66"/>
                  <a:gd name="T3" fmla="*/ 15 h 37"/>
                  <a:gd name="T4" fmla="*/ 36 w 66"/>
                  <a:gd name="T5" fmla="*/ 37 h 37"/>
                  <a:gd name="T6" fmla="*/ 36 w 66"/>
                  <a:gd name="T7" fmla="*/ 37 h 37"/>
                  <a:gd name="T8" fmla="*/ 0 w 66"/>
                  <a:gd name="T9" fmla="*/ 0 h 37"/>
                  <a:gd name="T10" fmla="*/ 66 w 66"/>
                  <a:gd name="T11" fmla="*/ 15 h 37"/>
                  <a:gd name="T12" fmla="*/ 66 w 66"/>
                  <a:gd name="T13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7">
                    <a:moveTo>
                      <a:pt x="66" y="15"/>
                    </a:moveTo>
                    <a:lnTo>
                      <a:pt x="66" y="15"/>
                    </a:lnTo>
                    <a:lnTo>
                      <a:pt x="36" y="37"/>
                    </a:lnTo>
                    <a:lnTo>
                      <a:pt x="36" y="37"/>
                    </a:lnTo>
                    <a:lnTo>
                      <a:pt x="0" y="0"/>
                    </a:lnTo>
                    <a:lnTo>
                      <a:pt x="66" y="15"/>
                    </a:lnTo>
                    <a:lnTo>
                      <a:pt x="66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3" name="Freeform 1596"/>
              <p:cNvSpPr>
                <a:spLocks/>
              </p:cNvSpPr>
              <p:nvPr/>
            </p:nvSpPr>
            <p:spPr bwMode="auto">
              <a:xfrm>
                <a:off x="2465" y="1370"/>
                <a:ext cx="14" cy="14"/>
              </a:xfrm>
              <a:custGeom>
                <a:avLst/>
                <a:gdLst>
                  <a:gd name="T0" fmla="*/ 29 w 29"/>
                  <a:gd name="T1" fmla="*/ 29 h 29"/>
                  <a:gd name="T2" fmla="*/ 29 w 29"/>
                  <a:gd name="T3" fmla="*/ 29 h 29"/>
                  <a:gd name="T4" fmla="*/ 0 w 29"/>
                  <a:gd name="T5" fmla="*/ 7 h 29"/>
                  <a:gd name="T6" fmla="*/ 0 w 29"/>
                  <a:gd name="T7" fmla="*/ 7 h 29"/>
                  <a:gd name="T8" fmla="*/ 0 w 29"/>
                  <a:gd name="T9" fmla="*/ 0 h 29"/>
                  <a:gd name="T10" fmla="*/ 29 w 29"/>
                  <a:gd name="T11" fmla="*/ 29 h 29"/>
                  <a:gd name="T12" fmla="*/ 29 w 29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29" y="29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4" name="Freeform 1597"/>
              <p:cNvSpPr>
                <a:spLocks/>
              </p:cNvSpPr>
              <p:nvPr/>
            </p:nvSpPr>
            <p:spPr bwMode="auto">
              <a:xfrm>
                <a:off x="2465" y="1370"/>
                <a:ext cx="14" cy="14"/>
              </a:xfrm>
              <a:custGeom>
                <a:avLst/>
                <a:gdLst>
                  <a:gd name="T0" fmla="*/ 29 w 29"/>
                  <a:gd name="T1" fmla="*/ 29 h 29"/>
                  <a:gd name="T2" fmla="*/ 29 w 29"/>
                  <a:gd name="T3" fmla="*/ 29 h 29"/>
                  <a:gd name="T4" fmla="*/ 0 w 29"/>
                  <a:gd name="T5" fmla="*/ 7 h 29"/>
                  <a:gd name="T6" fmla="*/ 0 w 29"/>
                  <a:gd name="T7" fmla="*/ 7 h 29"/>
                  <a:gd name="T8" fmla="*/ 0 w 29"/>
                  <a:gd name="T9" fmla="*/ 0 h 29"/>
                  <a:gd name="T10" fmla="*/ 29 w 29"/>
                  <a:gd name="T11" fmla="*/ 29 h 29"/>
                  <a:gd name="T12" fmla="*/ 29 w 29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29" y="29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29" y="2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5" name="Freeform 1598"/>
              <p:cNvSpPr>
                <a:spLocks/>
              </p:cNvSpPr>
              <p:nvPr/>
            </p:nvSpPr>
            <p:spPr bwMode="auto">
              <a:xfrm>
                <a:off x="2465" y="1373"/>
                <a:ext cx="14" cy="15"/>
              </a:xfrm>
              <a:custGeom>
                <a:avLst/>
                <a:gdLst>
                  <a:gd name="T0" fmla="*/ 29 w 29"/>
                  <a:gd name="T1" fmla="*/ 22 h 30"/>
                  <a:gd name="T2" fmla="*/ 29 w 29"/>
                  <a:gd name="T3" fmla="*/ 22 h 30"/>
                  <a:gd name="T4" fmla="*/ 29 w 29"/>
                  <a:gd name="T5" fmla="*/ 30 h 30"/>
                  <a:gd name="T6" fmla="*/ 29 w 29"/>
                  <a:gd name="T7" fmla="*/ 30 h 30"/>
                  <a:gd name="T8" fmla="*/ 0 w 29"/>
                  <a:gd name="T9" fmla="*/ 0 h 30"/>
                  <a:gd name="T10" fmla="*/ 29 w 29"/>
                  <a:gd name="T11" fmla="*/ 22 h 30"/>
                  <a:gd name="T12" fmla="*/ 29 w 29"/>
                  <a:gd name="T13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29" y="22"/>
                    </a:moveTo>
                    <a:lnTo>
                      <a:pt x="29" y="22"/>
                    </a:lnTo>
                    <a:lnTo>
                      <a:pt x="29" y="30"/>
                    </a:lnTo>
                    <a:lnTo>
                      <a:pt x="29" y="30"/>
                    </a:lnTo>
                    <a:lnTo>
                      <a:pt x="0" y="0"/>
                    </a:lnTo>
                    <a:lnTo>
                      <a:pt x="29" y="22"/>
                    </a:lnTo>
                    <a:lnTo>
                      <a:pt x="29" y="22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6" name="Freeform 1599"/>
              <p:cNvSpPr>
                <a:spLocks/>
              </p:cNvSpPr>
              <p:nvPr/>
            </p:nvSpPr>
            <p:spPr bwMode="auto">
              <a:xfrm>
                <a:off x="2465" y="1373"/>
                <a:ext cx="14" cy="15"/>
              </a:xfrm>
              <a:custGeom>
                <a:avLst/>
                <a:gdLst>
                  <a:gd name="T0" fmla="*/ 29 w 29"/>
                  <a:gd name="T1" fmla="*/ 22 h 30"/>
                  <a:gd name="T2" fmla="*/ 29 w 29"/>
                  <a:gd name="T3" fmla="*/ 22 h 30"/>
                  <a:gd name="T4" fmla="*/ 29 w 29"/>
                  <a:gd name="T5" fmla="*/ 30 h 30"/>
                  <a:gd name="T6" fmla="*/ 29 w 29"/>
                  <a:gd name="T7" fmla="*/ 30 h 30"/>
                  <a:gd name="T8" fmla="*/ 0 w 29"/>
                  <a:gd name="T9" fmla="*/ 0 h 30"/>
                  <a:gd name="T10" fmla="*/ 29 w 29"/>
                  <a:gd name="T11" fmla="*/ 22 h 30"/>
                  <a:gd name="T12" fmla="*/ 29 w 29"/>
                  <a:gd name="T13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29" y="22"/>
                    </a:moveTo>
                    <a:lnTo>
                      <a:pt x="29" y="22"/>
                    </a:lnTo>
                    <a:lnTo>
                      <a:pt x="29" y="30"/>
                    </a:lnTo>
                    <a:lnTo>
                      <a:pt x="29" y="30"/>
                    </a:lnTo>
                    <a:lnTo>
                      <a:pt x="0" y="0"/>
                    </a:lnTo>
                    <a:lnTo>
                      <a:pt x="29" y="22"/>
                    </a:lnTo>
                    <a:lnTo>
                      <a:pt x="29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7" name="Freeform 1600"/>
              <p:cNvSpPr>
                <a:spLocks/>
              </p:cNvSpPr>
              <p:nvPr/>
            </p:nvSpPr>
            <p:spPr bwMode="auto">
              <a:xfrm>
                <a:off x="2465" y="1370"/>
                <a:ext cx="14" cy="14"/>
              </a:xfrm>
              <a:custGeom>
                <a:avLst/>
                <a:gdLst>
                  <a:gd name="T0" fmla="*/ 29 w 29"/>
                  <a:gd name="T1" fmla="*/ 29 h 29"/>
                  <a:gd name="T2" fmla="*/ 29 w 29"/>
                  <a:gd name="T3" fmla="*/ 29 h 29"/>
                  <a:gd name="T4" fmla="*/ 0 w 29"/>
                  <a:gd name="T5" fmla="*/ 7 h 29"/>
                  <a:gd name="T6" fmla="*/ 0 w 29"/>
                  <a:gd name="T7" fmla="*/ 7 h 29"/>
                  <a:gd name="T8" fmla="*/ 0 w 29"/>
                  <a:gd name="T9" fmla="*/ 0 h 29"/>
                  <a:gd name="T10" fmla="*/ 29 w 29"/>
                  <a:gd name="T11" fmla="*/ 29 h 29"/>
                  <a:gd name="T12" fmla="*/ 29 w 29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29" y="29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8" name="Freeform 1601"/>
              <p:cNvSpPr>
                <a:spLocks/>
              </p:cNvSpPr>
              <p:nvPr/>
            </p:nvSpPr>
            <p:spPr bwMode="auto">
              <a:xfrm>
                <a:off x="2465" y="1370"/>
                <a:ext cx="14" cy="14"/>
              </a:xfrm>
              <a:custGeom>
                <a:avLst/>
                <a:gdLst>
                  <a:gd name="T0" fmla="*/ 29 w 29"/>
                  <a:gd name="T1" fmla="*/ 29 h 29"/>
                  <a:gd name="T2" fmla="*/ 29 w 29"/>
                  <a:gd name="T3" fmla="*/ 29 h 29"/>
                  <a:gd name="T4" fmla="*/ 0 w 29"/>
                  <a:gd name="T5" fmla="*/ 7 h 29"/>
                  <a:gd name="T6" fmla="*/ 0 w 29"/>
                  <a:gd name="T7" fmla="*/ 7 h 29"/>
                  <a:gd name="T8" fmla="*/ 0 w 29"/>
                  <a:gd name="T9" fmla="*/ 0 h 29"/>
                  <a:gd name="T10" fmla="*/ 29 w 29"/>
                  <a:gd name="T11" fmla="*/ 29 h 29"/>
                  <a:gd name="T12" fmla="*/ 29 w 29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29" y="29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29" y="2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9" name="Freeform 1602"/>
              <p:cNvSpPr>
                <a:spLocks/>
              </p:cNvSpPr>
              <p:nvPr/>
            </p:nvSpPr>
            <p:spPr bwMode="auto">
              <a:xfrm>
                <a:off x="2465" y="1373"/>
                <a:ext cx="14" cy="15"/>
              </a:xfrm>
              <a:custGeom>
                <a:avLst/>
                <a:gdLst>
                  <a:gd name="T0" fmla="*/ 29 w 29"/>
                  <a:gd name="T1" fmla="*/ 22 h 30"/>
                  <a:gd name="T2" fmla="*/ 29 w 29"/>
                  <a:gd name="T3" fmla="*/ 22 h 30"/>
                  <a:gd name="T4" fmla="*/ 29 w 29"/>
                  <a:gd name="T5" fmla="*/ 30 h 30"/>
                  <a:gd name="T6" fmla="*/ 29 w 29"/>
                  <a:gd name="T7" fmla="*/ 30 h 30"/>
                  <a:gd name="T8" fmla="*/ 0 w 29"/>
                  <a:gd name="T9" fmla="*/ 0 h 30"/>
                  <a:gd name="T10" fmla="*/ 29 w 29"/>
                  <a:gd name="T11" fmla="*/ 22 h 30"/>
                  <a:gd name="T12" fmla="*/ 29 w 29"/>
                  <a:gd name="T13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29" y="22"/>
                    </a:moveTo>
                    <a:lnTo>
                      <a:pt x="29" y="22"/>
                    </a:lnTo>
                    <a:lnTo>
                      <a:pt x="29" y="30"/>
                    </a:lnTo>
                    <a:lnTo>
                      <a:pt x="29" y="30"/>
                    </a:lnTo>
                    <a:lnTo>
                      <a:pt x="0" y="0"/>
                    </a:lnTo>
                    <a:lnTo>
                      <a:pt x="29" y="22"/>
                    </a:lnTo>
                    <a:lnTo>
                      <a:pt x="29" y="22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0" name="Freeform 1603"/>
              <p:cNvSpPr>
                <a:spLocks/>
              </p:cNvSpPr>
              <p:nvPr/>
            </p:nvSpPr>
            <p:spPr bwMode="auto">
              <a:xfrm>
                <a:off x="2465" y="1373"/>
                <a:ext cx="14" cy="15"/>
              </a:xfrm>
              <a:custGeom>
                <a:avLst/>
                <a:gdLst>
                  <a:gd name="T0" fmla="*/ 29 w 29"/>
                  <a:gd name="T1" fmla="*/ 22 h 30"/>
                  <a:gd name="T2" fmla="*/ 29 w 29"/>
                  <a:gd name="T3" fmla="*/ 22 h 30"/>
                  <a:gd name="T4" fmla="*/ 29 w 29"/>
                  <a:gd name="T5" fmla="*/ 30 h 30"/>
                  <a:gd name="T6" fmla="*/ 29 w 29"/>
                  <a:gd name="T7" fmla="*/ 30 h 30"/>
                  <a:gd name="T8" fmla="*/ 0 w 29"/>
                  <a:gd name="T9" fmla="*/ 0 h 30"/>
                  <a:gd name="T10" fmla="*/ 29 w 29"/>
                  <a:gd name="T11" fmla="*/ 22 h 30"/>
                  <a:gd name="T12" fmla="*/ 29 w 29"/>
                  <a:gd name="T13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29" y="22"/>
                    </a:moveTo>
                    <a:lnTo>
                      <a:pt x="29" y="22"/>
                    </a:lnTo>
                    <a:lnTo>
                      <a:pt x="29" y="30"/>
                    </a:lnTo>
                    <a:lnTo>
                      <a:pt x="29" y="30"/>
                    </a:lnTo>
                    <a:lnTo>
                      <a:pt x="0" y="0"/>
                    </a:lnTo>
                    <a:lnTo>
                      <a:pt x="29" y="22"/>
                    </a:lnTo>
                    <a:lnTo>
                      <a:pt x="29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1" name="Freeform 1604"/>
              <p:cNvSpPr>
                <a:spLocks/>
              </p:cNvSpPr>
              <p:nvPr/>
            </p:nvSpPr>
            <p:spPr bwMode="auto">
              <a:xfrm>
                <a:off x="2450" y="1377"/>
                <a:ext cx="25" cy="19"/>
              </a:xfrm>
              <a:custGeom>
                <a:avLst/>
                <a:gdLst>
                  <a:gd name="T0" fmla="*/ 51 w 51"/>
                  <a:gd name="T1" fmla="*/ 38 h 38"/>
                  <a:gd name="T2" fmla="*/ 51 w 51"/>
                  <a:gd name="T3" fmla="*/ 38 h 38"/>
                  <a:gd name="T4" fmla="*/ 0 w 51"/>
                  <a:gd name="T5" fmla="*/ 8 h 38"/>
                  <a:gd name="T6" fmla="*/ 0 w 51"/>
                  <a:gd name="T7" fmla="*/ 8 h 38"/>
                  <a:gd name="T8" fmla="*/ 15 w 51"/>
                  <a:gd name="T9" fmla="*/ 0 h 38"/>
                  <a:gd name="T10" fmla="*/ 51 w 51"/>
                  <a:gd name="T11" fmla="*/ 38 h 38"/>
                  <a:gd name="T12" fmla="*/ 51 w 51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8">
                    <a:moveTo>
                      <a:pt x="51" y="38"/>
                    </a:moveTo>
                    <a:lnTo>
                      <a:pt x="51" y="3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5" y="0"/>
                    </a:lnTo>
                    <a:lnTo>
                      <a:pt x="51" y="38"/>
                    </a:lnTo>
                    <a:lnTo>
                      <a:pt x="51" y="38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2" name="Freeform 1605"/>
              <p:cNvSpPr>
                <a:spLocks/>
              </p:cNvSpPr>
              <p:nvPr/>
            </p:nvSpPr>
            <p:spPr bwMode="auto">
              <a:xfrm>
                <a:off x="2450" y="1377"/>
                <a:ext cx="25" cy="19"/>
              </a:xfrm>
              <a:custGeom>
                <a:avLst/>
                <a:gdLst>
                  <a:gd name="T0" fmla="*/ 51 w 51"/>
                  <a:gd name="T1" fmla="*/ 38 h 38"/>
                  <a:gd name="T2" fmla="*/ 51 w 51"/>
                  <a:gd name="T3" fmla="*/ 38 h 38"/>
                  <a:gd name="T4" fmla="*/ 0 w 51"/>
                  <a:gd name="T5" fmla="*/ 8 h 38"/>
                  <a:gd name="T6" fmla="*/ 0 w 51"/>
                  <a:gd name="T7" fmla="*/ 8 h 38"/>
                  <a:gd name="T8" fmla="*/ 15 w 51"/>
                  <a:gd name="T9" fmla="*/ 0 h 38"/>
                  <a:gd name="T10" fmla="*/ 51 w 51"/>
                  <a:gd name="T11" fmla="*/ 38 h 38"/>
                  <a:gd name="T12" fmla="*/ 51 w 51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8">
                    <a:moveTo>
                      <a:pt x="51" y="38"/>
                    </a:moveTo>
                    <a:lnTo>
                      <a:pt x="51" y="3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5" y="0"/>
                    </a:lnTo>
                    <a:lnTo>
                      <a:pt x="51" y="38"/>
                    </a:lnTo>
                    <a:lnTo>
                      <a:pt x="51" y="3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3" name="Freeform 1606"/>
              <p:cNvSpPr>
                <a:spLocks/>
              </p:cNvSpPr>
              <p:nvPr/>
            </p:nvSpPr>
            <p:spPr bwMode="auto">
              <a:xfrm>
                <a:off x="2450" y="1381"/>
                <a:ext cx="25" cy="18"/>
              </a:xfrm>
              <a:custGeom>
                <a:avLst/>
                <a:gdLst>
                  <a:gd name="T0" fmla="*/ 51 w 51"/>
                  <a:gd name="T1" fmla="*/ 30 h 37"/>
                  <a:gd name="T2" fmla="*/ 51 w 51"/>
                  <a:gd name="T3" fmla="*/ 30 h 37"/>
                  <a:gd name="T4" fmla="*/ 37 w 51"/>
                  <a:gd name="T5" fmla="*/ 37 h 37"/>
                  <a:gd name="T6" fmla="*/ 37 w 51"/>
                  <a:gd name="T7" fmla="*/ 37 h 37"/>
                  <a:gd name="T8" fmla="*/ 0 w 51"/>
                  <a:gd name="T9" fmla="*/ 0 h 37"/>
                  <a:gd name="T10" fmla="*/ 51 w 51"/>
                  <a:gd name="T11" fmla="*/ 30 h 37"/>
                  <a:gd name="T12" fmla="*/ 51 w 51"/>
                  <a:gd name="T13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7">
                    <a:moveTo>
                      <a:pt x="51" y="30"/>
                    </a:moveTo>
                    <a:lnTo>
                      <a:pt x="51" y="30"/>
                    </a:lnTo>
                    <a:lnTo>
                      <a:pt x="37" y="37"/>
                    </a:lnTo>
                    <a:lnTo>
                      <a:pt x="37" y="37"/>
                    </a:lnTo>
                    <a:lnTo>
                      <a:pt x="0" y="0"/>
                    </a:lnTo>
                    <a:lnTo>
                      <a:pt x="51" y="30"/>
                    </a:lnTo>
                    <a:lnTo>
                      <a:pt x="51" y="3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4" name="Freeform 1607"/>
              <p:cNvSpPr>
                <a:spLocks/>
              </p:cNvSpPr>
              <p:nvPr/>
            </p:nvSpPr>
            <p:spPr bwMode="auto">
              <a:xfrm>
                <a:off x="2450" y="1381"/>
                <a:ext cx="25" cy="18"/>
              </a:xfrm>
              <a:custGeom>
                <a:avLst/>
                <a:gdLst>
                  <a:gd name="T0" fmla="*/ 51 w 51"/>
                  <a:gd name="T1" fmla="*/ 30 h 37"/>
                  <a:gd name="T2" fmla="*/ 51 w 51"/>
                  <a:gd name="T3" fmla="*/ 30 h 37"/>
                  <a:gd name="T4" fmla="*/ 37 w 51"/>
                  <a:gd name="T5" fmla="*/ 37 h 37"/>
                  <a:gd name="T6" fmla="*/ 37 w 51"/>
                  <a:gd name="T7" fmla="*/ 37 h 37"/>
                  <a:gd name="T8" fmla="*/ 0 w 51"/>
                  <a:gd name="T9" fmla="*/ 0 h 37"/>
                  <a:gd name="T10" fmla="*/ 51 w 51"/>
                  <a:gd name="T11" fmla="*/ 30 h 37"/>
                  <a:gd name="T12" fmla="*/ 51 w 51"/>
                  <a:gd name="T13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7">
                    <a:moveTo>
                      <a:pt x="51" y="30"/>
                    </a:moveTo>
                    <a:lnTo>
                      <a:pt x="51" y="30"/>
                    </a:lnTo>
                    <a:lnTo>
                      <a:pt x="37" y="37"/>
                    </a:lnTo>
                    <a:lnTo>
                      <a:pt x="37" y="37"/>
                    </a:lnTo>
                    <a:lnTo>
                      <a:pt x="0" y="0"/>
                    </a:lnTo>
                    <a:lnTo>
                      <a:pt x="51" y="30"/>
                    </a:lnTo>
                    <a:lnTo>
                      <a:pt x="51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5" name="Freeform 1608"/>
              <p:cNvSpPr>
                <a:spLocks/>
              </p:cNvSpPr>
              <p:nvPr/>
            </p:nvSpPr>
            <p:spPr bwMode="auto">
              <a:xfrm>
                <a:off x="2336" y="1490"/>
                <a:ext cx="25" cy="19"/>
              </a:xfrm>
              <a:custGeom>
                <a:avLst/>
                <a:gdLst>
                  <a:gd name="T0" fmla="*/ 51 w 51"/>
                  <a:gd name="T1" fmla="*/ 37 h 37"/>
                  <a:gd name="T2" fmla="*/ 51 w 51"/>
                  <a:gd name="T3" fmla="*/ 37 h 37"/>
                  <a:gd name="T4" fmla="*/ 0 w 51"/>
                  <a:gd name="T5" fmla="*/ 8 h 37"/>
                  <a:gd name="T6" fmla="*/ 0 w 51"/>
                  <a:gd name="T7" fmla="*/ 8 h 37"/>
                  <a:gd name="T8" fmla="*/ 14 w 51"/>
                  <a:gd name="T9" fmla="*/ 0 h 37"/>
                  <a:gd name="T10" fmla="*/ 51 w 51"/>
                  <a:gd name="T11" fmla="*/ 37 h 37"/>
                  <a:gd name="T12" fmla="*/ 51 w 51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7">
                    <a:moveTo>
                      <a:pt x="51" y="37"/>
                    </a:moveTo>
                    <a:lnTo>
                      <a:pt x="51" y="3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4" y="0"/>
                    </a:lnTo>
                    <a:lnTo>
                      <a:pt x="51" y="37"/>
                    </a:lnTo>
                    <a:lnTo>
                      <a:pt x="51" y="37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6" name="Freeform 1609"/>
              <p:cNvSpPr>
                <a:spLocks/>
              </p:cNvSpPr>
              <p:nvPr/>
            </p:nvSpPr>
            <p:spPr bwMode="auto">
              <a:xfrm>
                <a:off x="2336" y="1490"/>
                <a:ext cx="25" cy="19"/>
              </a:xfrm>
              <a:custGeom>
                <a:avLst/>
                <a:gdLst>
                  <a:gd name="T0" fmla="*/ 51 w 51"/>
                  <a:gd name="T1" fmla="*/ 37 h 37"/>
                  <a:gd name="T2" fmla="*/ 51 w 51"/>
                  <a:gd name="T3" fmla="*/ 37 h 37"/>
                  <a:gd name="T4" fmla="*/ 0 w 51"/>
                  <a:gd name="T5" fmla="*/ 8 h 37"/>
                  <a:gd name="T6" fmla="*/ 0 w 51"/>
                  <a:gd name="T7" fmla="*/ 8 h 37"/>
                  <a:gd name="T8" fmla="*/ 14 w 51"/>
                  <a:gd name="T9" fmla="*/ 0 h 37"/>
                  <a:gd name="T10" fmla="*/ 51 w 51"/>
                  <a:gd name="T11" fmla="*/ 37 h 37"/>
                  <a:gd name="T12" fmla="*/ 51 w 51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7">
                    <a:moveTo>
                      <a:pt x="51" y="37"/>
                    </a:moveTo>
                    <a:lnTo>
                      <a:pt x="51" y="3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4" y="0"/>
                    </a:lnTo>
                    <a:lnTo>
                      <a:pt x="51" y="37"/>
                    </a:lnTo>
                    <a:lnTo>
                      <a:pt x="51" y="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7" name="Freeform 1610"/>
              <p:cNvSpPr>
                <a:spLocks/>
              </p:cNvSpPr>
              <p:nvPr/>
            </p:nvSpPr>
            <p:spPr bwMode="auto">
              <a:xfrm>
                <a:off x="2336" y="1494"/>
                <a:ext cx="25" cy="22"/>
              </a:xfrm>
              <a:custGeom>
                <a:avLst/>
                <a:gdLst>
                  <a:gd name="T0" fmla="*/ 51 w 51"/>
                  <a:gd name="T1" fmla="*/ 29 h 44"/>
                  <a:gd name="T2" fmla="*/ 51 w 51"/>
                  <a:gd name="T3" fmla="*/ 29 h 44"/>
                  <a:gd name="T4" fmla="*/ 43 w 51"/>
                  <a:gd name="T5" fmla="*/ 44 h 44"/>
                  <a:gd name="T6" fmla="*/ 43 w 51"/>
                  <a:gd name="T7" fmla="*/ 44 h 44"/>
                  <a:gd name="T8" fmla="*/ 0 w 51"/>
                  <a:gd name="T9" fmla="*/ 0 h 44"/>
                  <a:gd name="T10" fmla="*/ 51 w 51"/>
                  <a:gd name="T11" fmla="*/ 29 h 44"/>
                  <a:gd name="T12" fmla="*/ 51 w 51"/>
                  <a:gd name="T13" fmla="*/ 2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4">
                    <a:moveTo>
                      <a:pt x="51" y="29"/>
                    </a:moveTo>
                    <a:lnTo>
                      <a:pt x="51" y="29"/>
                    </a:lnTo>
                    <a:lnTo>
                      <a:pt x="43" y="44"/>
                    </a:lnTo>
                    <a:lnTo>
                      <a:pt x="43" y="44"/>
                    </a:lnTo>
                    <a:lnTo>
                      <a:pt x="0" y="0"/>
                    </a:lnTo>
                    <a:lnTo>
                      <a:pt x="51" y="29"/>
                    </a:lnTo>
                    <a:lnTo>
                      <a:pt x="51" y="29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8" name="Freeform 1611"/>
              <p:cNvSpPr>
                <a:spLocks/>
              </p:cNvSpPr>
              <p:nvPr/>
            </p:nvSpPr>
            <p:spPr bwMode="auto">
              <a:xfrm>
                <a:off x="2336" y="1494"/>
                <a:ext cx="25" cy="22"/>
              </a:xfrm>
              <a:custGeom>
                <a:avLst/>
                <a:gdLst>
                  <a:gd name="T0" fmla="*/ 51 w 51"/>
                  <a:gd name="T1" fmla="*/ 29 h 44"/>
                  <a:gd name="T2" fmla="*/ 51 w 51"/>
                  <a:gd name="T3" fmla="*/ 29 h 44"/>
                  <a:gd name="T4" fmla="*/ 43 w 51"/>
                  <a:gd name="T5" fmla="*/ 44 h 44"/>
                  <a:gd name="T6" fmla="*/ 43 w 51"/>
                  <a:gd name="T7" fmla="*/ 44 h 44"/>
                  <a:gd name="T8" fmla="*/ 0 w 51"/>
                  <a:gd name="T9" fmla="*/ 0 h 44"/>
                  <a:gd name="T10" fmla="*/ 51 w 51"/>
                  <a:gd name="T11" fmla="*/ 29 h 44"/>
                  <a:gd name="T12" fmla="*/ 51 w 51"/>
                  <a:gd name="T13" fmla="*/ 2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4">
                    <a:moveTo>
                      <a:pt x="51" y="29"/>
                    </a:moveTo>
                    <a:lnTo>
                      <a:pt x="51" y="29"/>
                    </a:lnTo>
                    <a:lnTo>
                      <a:pt x="43" y="44"/>
                    </a:lnTo>
                    <a:lnTo>
                      <a:pt x="43" y="44"/>
                    </a:lnTo>
                    <a:lnTo>
                      <a:pt x="0" y="0"/>
                    </a:lnTo>
                    <a:lnTo>
                      <a:pt x="51" y="29"/>
                    </a:lnTo>
                    <a:lnTo>
                      <a:pt x="51" y="2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3" name="Group 1813"/>
            <p:cNvGrpSpPr>
              <a:grpSpLocks/>
            </p:cNvGrpSpPr>
            <p:nvPr/>
          </p:nvGrpSpPr>
          <p:grpSpPr bwMode="auto">
            <a:xfrm>
              <a:off x="2717800" y="2393569"/>
              <a:ext cx="631825" cy="1292225"/>
              <a:chOff x="1952" y="1502"/>
              <a:chExt cx="398" cy="814"/>
            </a:xfrm>
          </p:grpSpPr>
          <p:sp>
            <p:nvSpPr>
              <p:cNvPr id="459" name="Freeform 1613"/>
              <p:cNvSpPr>
                <a:spLocks/>
              </p:cNvSpPr>
              <p:nvPr/>
            </p:nvSpPr>
            <p:spPr bwMode="auto">
              <a:xfrm>
                <a:off x="2332" y="1502"/>
                <a:ext cx="18" cy="14"/>
              </a:xfrm>
              <a:custGeom>
                <a:avLst/>
                <a:gdLst>
                  <a:gd name="T0" fmla="*/ 37 w 37"/>
                  <a:gd name="T1" fmla="*/ 29 h 29"/>
                  <a:gd name="T2" fmla="*/ 37 w 37"/>
                  <a:gd name="T3" fmla="*/ 29 h 29"/>
                  <a:gd name="T4" fmla="*/ 0 w 37"/>
                  <a:gd name="T5" fmla="*/ 7 h 29"/>
                  <a:gd name="T6" fmla="*/ 0 w 37"/>
                  <a:gd name="T7" fmla="*/ 7 h 29"/>
                  <a:gd name="T8" fmla="*/ 0 w 37"/>
                  <a:gd name="T9" fmla="*/ 0 h 29"/>
                  <a:gd name="T10" fmla="*/ 37 w 37"/>
                  <a:gd name="T11" fmla="*/ 29 h 29"/>
                  <a:gd name="T12" fmla="*/ 37 w 37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9">
                    <a:moveTo>
                      <a:pt x="37" y="29"/>
                    </a:moveTo>
                    <a:lnTo>
                      <a:pt x="37" y="29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37" y="29"/>
                    </a:lnTo>
                    <a:lnTo>
                      <a:pt x="37" y="29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0" name="Freeform 1614"/>
              <p:cNvSpPr>
                <a:spLocks/>
              </p:cNvSpPr>
              <p:nvPr/>
            </p:nvSpPr>
            <p:spPr bwMode="auto">
              <a:xfrm>
                <a:off x="2332" y="1502"/>
                <a:ext cx="18" cy="14"/>
              </a:xfrm>
              <a:custGeom>
                <a:avLst/>
                <a:gdLst>
                  <a:gd name="T0" fmla="*/ 37 w 37"/>
                  <a:gd name="T1" fmla="*/ 29 h 29"/>
                  <a:gd name="T2" fmla="*/ 37 w 37"/>
                  <a:gd name="T3" fmla="*/ 29 h 29"/>
                  <a:gd name="T4" fmla="*/ 0 w 37"/>
                  <a:gd name="T5" fmla="*/ 7 h 29"/>
                  <a:gd name="T6" fmla="*/ 0 w 37"/>
                  <a:gd name="T7" fmla="*/ 7 h 29"/>
                  <a:gd name="T8" fmla="*/ 0 w 37"/>
                  <a:gd name="T9" fmla="*/ 0 h 29"/>
                  <a:gd name="T10" fmla="*/ 37 w 37"/>
                  <a:gd name="T11" fmla="*/ 29 h 29"/>
                  <a:gd name="T12" fmla="*/ 37 w 37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9">
                    <a:moveTo>
                      <a:pt x="37" y="29"/>
                    </a:moveTo>
                    <a:lnTo>
                      <a:pt x="37" y="29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37" y="29"/>
                    </a:lnTo>
                    <a:lnTo>
                      <a:pt x="37" y="2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1" name="Freeform 1615"/>
              <p:cNvSpPr>
                <a:spLocks/>
              </p:cNvSpPr>
              <p:nvPr/>
            </p:nvSpPr>
            <p:spPr bwMode="auto">
              <a:xfrm>
                <a:off x="2332" y="1505"/>
                <a:ext cx="18" cy="15"/>
              </a:xfrm>
              <a:custGeom>
                <a:avLst/>
                <a:gdLst>
                  <a:gd name="T0" fmla="*/ 37 w 37"/>
                  <a:gd name="T1" fmla="*/ 22 h 30"/>
                  <a:gd name="T2" fmla="*/ 37 w 37"/>
                  <a:gd name="T3" fmla="*/ 22 h 30"/>
                  <a:gd name="T4" fmla="*/ 29 w 37"/>
                  <a:gd name="T5" fmla="*/ 30 h 30"/>
                  <a:gd name="T6" fmla="*/ 29 w 37"/>
                  <a:gd name="T7" fmla="*/ 30 h 30"/>
                  <a:gd name="T8" fmla="*/ 0 w 37"/>
                  <a:gd name="T9" fmla="*/ 0 h 30"/>
                  <a:gd name="T10" fmla="*/ 37 w 37"/>
                  <a:gd name="T11" fmla="*/ 22 h 30"/>
                  <a:gd name="T12" fmla="*/ 37 w 37"/>
                  <a:gd name="T13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22"/>
                    </a:moveTo>
                    <a:lnTo>
                      <a:pt x="37" y="22"/>
                    </a:lnTo>
                    <a:lnTo>
                      <a:pt x="29" y="30"/>
                    </a:lnTo>
                    <a:lnTo>
                      <a:pt x="29" y="30"/>
                    </a:lnTo>
                    <a:lnTo>
                      <a:pt x="0" y="0"/>
                    </a:lnTo>
                    <a:lnTo>
                      <a:pt x="37" y="22"/>
                    </a:lnTo>
                    <a:lnTo>
                      <a:pt x="37" y="22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2" name="Freeform 1616"/>
              <p:cNvSpPr>
                <a:spLocks/>
              </p:cNvSpPr>
              <p:nvPr/>
            </p:nvSpPr>
            <p:spPr bwMode="auto">
              <a:xfrm>
                <a:off x="2332" y="1505"/>
                <a:ext cx="18" cy="15"/>
              </a:xfrm>
              <a:custGeom>
                <a:avLst/>
                <a:gdLst>
                  <a:gd name="T0" fmla="*/ 37 w 37"/>
                  <a:gd name="T1" fmla="*/ 22 h 30"/>
                  <a:gd name="T2" fmla="*/ 37 w 37"/>
                  <a:gd name="T3" fmla="*/ 22 h 30"/>
                  <a:gd name="T4" fmla="*/ 29 w 37"/>
                  <a:gd name="T5" fmla="*/ 30 h 30"/>
                  <a:gd name="T6" fmla="*/ 29 w 37"/>
                  <a:gd name="T7" fmla="*/ 30 h 30"/>
                  <a:gd name="T8" fmla="*/ 0 w 37"/>
                  <a:gd name="T9" fmla="*/ 0 h 30"/>
                  <a:gd name="T10" fmla="*/ 37 w 37"/>
                  <a:gd name="T11" fmla="*/ 22 h 30"/>
                  <a:gd name="T12" fmla="*/ 37 w 37"/>
                  <a:gd name="T13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22"/>
                    </a:moveTo>
                    <a:lnTo>
                      <a:pt x="37" y="22"/>
                    </a:lnTo>
                    <a:lnTo>
                      <a:pt x="29" y="30"/>
                    </a:lnTo>
                    <a:lnTo>
                      <a:pt x="29" y="30"/>
                    </a:lnTo>
                    <a:lnTo>
                      <a:pt x="0" y="0"/>
                    </a:lnTo>
                    <a:lnTo>
                      <a:pt x="37" y="22"/>
                    </a:lnTo>
                    <a:lnTo>
                      <a:pt x="37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3" name="Freeform 1617"/>
              <p:cNvSpPr>
                <a:spLocks/>
              </p:cNvSpPr>
              <p:nvPr/>
            </p:nvSpPr>
            <p:spPr bwMode="auto">
              <a:xfrm>
                <a:off x="2332" y="1502"/>
                <a:ext cx="18" cy="14"/>
              </a:xfrm>
              <a:custGeom>
                <a:avLst/>
                <a:gdLst>
                  <a:gd name="T0" fmla="*/ 37 w 37"/>
                  <a:gd name="T1" fmla="*/ 29 h 29"/>
                  <a:gd name="T2" fmla="*/ 37 w 37"/>
                  <a:gd name="T3" fmla="*/ 29 h 29"/>
                  <a:gd name="T4" fmla="*/ 0 w 37"/>
                  <a:gd name="T5" fmla="*/ 7 h 29"/>
                  <a:gd name="T6" fmla="*/ 0 w 37"/>
                  <a:gd name="T7" fmla="*/ 7 h 29"/>
                  <a:gd name="T8" fmla="*/ 0 w 37"/>
                  <a:gd name="T9" fmla="*/ 0 h 29"/>
                  <a:gd name="T10" fmla="*/ 37 w 37"/>
                  <a:gd name="T11" fmla="*/ 29 h 29"/>
                  <a:gd name="T12" fmla="*/ 37 w 37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9">
                    <a:moveTo>
                      <a:pt x="37" y="29"/>
                    </a:moveTo>
                    <a:lnTo>
                      <a:pt x="37" y="29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37" y="29"/>
                    </a:lnTo>
                    <a:lnTo>
                      <a:pt x="37" y="29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4" name="Freeform 1618"/>
              <p:cNvSpPr>
                <a:spLocks/>
              </p:cNvSpPr>
              <p:nvPr/>
            </p:nvSpPr>
            <p:spPr bwMode="auto">
              <a:xfrm>
                <a:off x="2332" y="1502"/>
                <a:ext cx="18" cy="14"/>
              </a:xfrm>
              <a:custGeom>
                <a:avLst/>
                <a:gdLst>
                  <a:gd name="T0" fmla="*/ 37 w 37"/>
                  <a:gd name="T1" fmla="*/ 29 h 29"/>
                  <a:gd name="T2" fmla="*/ 37 w 37"/>
                  <a:gd name="T3" fmla="*/ 29 h 29"/>
                  <a:gd name="T4" fmla="*/ 0 w 37"/>
                  <a:gd name="T5" fmla="*/ 7 h 29"/>
                  <a:gd name="T6" fmla="*/ 0 w 37"/>
                  <a:gd name="T7" fmla="*/ 7 h 29"/>
                  <a:gd name="T8" fmla="*/ 0 w 37"/>
                  <a:gd name="T9" fmla="*/ 0 h 29"/>
                  <a:gd name="T10" fmla="*/ 37 w 37"/>
                  <a:gd name="T11" fmla="*/ 29 h 29"/>
                  <a:gd name="T12" fmla="*/ 37 w 37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9">
                    <a:moveTo>
                      <a:pt x="37" y="29"/>
                    </a:moveTo>
                    <a:lnTo>
                      <a:pt x="37" y="29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37" y="29"/>
                    </a:lnTo>
                    <a:lnTo>
                      <a:pt x="37" y="2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5" name="Freeform 1619"/>
              <p:cNvSpPr>
                <a:spLocks/>
              </p:cNvSpPr>
              <p:nvPr/>
            </p:nvSpPr>
            <p:spPr bwMode="auto">
              <a:xfrm>
                <a:off x="2332" y="1505"/>
                <a:ext cx="18" cy="15"/>
              </a:xfrm>
              <a:custGeom>
                <a:avLst/>
                <a:gdLst>
                  <a:gd name="T0" fmla="*/ 37 w 37"/>
                  <a:gd name="T1" fmla="*/ 22 h 30"/>
                  <a:gd name="T2" fmla="*/ 37 w 37"/>
                  <a:gd name="T3" fmla="*/ 22 h 30"/>
                  <a:gd name="T4" fmla="*/ 29 w 37"/>
                  <a:gd name="T5" fmla="*/ 30 h 30"/>
                  <a:gd name="T6" fmla="*/ 29 w 37"/>
                  <a:gd name="T7" fmla="*/ 30 h 30"/>
                  <a:gd name="T8" fmla="*/ 0 w 37"/>
                  <a:gd name="T9" fmla="*/ 0 h 30"/>
                  <a:gd name="T10" fmla="*/ 37 w 37"/>
                  <a:gd name="T11" fmla="*/ 22 h 30"/>
                  <a:gd name="T12" fmla="*/ 37 w 37"/>
                  <a:gd name="T13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22"/>
                    </a:moveTo>
                    <a:lnTo>
                      <a:pt x="37" y="22"/>
                    </a:lnTo>
                    <a:lnTo>
                      <a:pt x="29" y="30"/>
                    </a:lnTo>
                    <a:lnTo>
                      <a:pt x="29" y="30"/>
                    </a:lnTo>
                    <a:lnTo>
                      <a:pt x="0" y="0"/>
                    </a:lnTo>
                    <a:lnTo>
                      <a:pt x="37" y="22"/>
                    </a:lnTo>
                    <a:lnTo>
                      <a:pt x="37" y="22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6" name="Freeform 1620"/>
              <p:cNvSpPr>
                <a:spLocks/>
              </p:cNvSpPr>
              <p:nvPr/>
            </p:nvSpPr>
            <p:spPr bwMode="auto">
              <a:xfrm>
                <a:off x="2332" y="1505"/>
                <a:ext cx="18" cy="15"/>
              </a:xfrm>
              <a:custGeom>
                <a:avLst/>
                <a:gdLst>
                  <a:gd name="T0" fmla="*/ 37 w 37"/>
                  <a:gd name="T1" fmla="*/ 22 h 30"/>
                  <a:gd name="T2" fmla="*/ 37 w 37"/>
                  <a:gd name="T3" fmla="*/ 22 h 30"/>
                  <a:gd name="T4" fmla="*/ 29 w 37"/>
                  <a:gd name="T5" fmla="*/ 30 h 30"/>
                  <a:gd name="T6" fmla="*/ 29 w 37"/>
                  <a:gd name="T7" fmla="*/ 30 h 30"/>
                  <a:gd name="T8" fmla="*/ 0 w 37"/>
                  <a:gd name="T9" fmla="*/ 0 h 30"/>
                  <a:gd name="T10" fmla="*/ 37 w 37"/>
                  <a:gd name="T11" fmla="*/ 22 h 30"/>
                  <a:gd name="T12" fmla="*/ 37 w 37"/>
                  <a:gd name="T13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22"/>
                    </a:moveTo>
                    <a:lnTo>
                      <a:pt x="37" y="22"/>
                    </a:lnTo>
                    <a:lnTo>
                      <a:pt x="29" y="30"/>
                    </a:lnTo>
                    <a:lnTo>
                      <a:pt x="29" y="30"/>
                    </a:lnTo>
                    <a:lnTo>
                      <a:pt x="0" y="0"/>
                    </a:lnTo>
                    <a:lnTo>
                      <a:pt x="37" y="22"/>
                    </a:lnTo>
                    <a:lnTo>
                      <a:pt x="37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7" name="Freeform 1621"/>
              <p:cNvSpPr>
                <a:spLocks/>
              </p:cNvSpPr>
              <p:nvPr/>
            </p:nvSpPr>
            <p:spPr bwMode="auto">
              <a:xfrm>
                <a:off x="2309" y="1509"/>
                <a:ext cx="34" cy="19"/>
              </a:xfrm>
              <a:custGeom>
                <a:avLst/>
                <a:gdLst>
                  <a:gd name="T0" fmla="*/ 66 w 66"/>
                  <a:gd name="T1" fmla="*/ 38 h 38"/>
                  <a:gd name="T2" fmla="*/ 66 w 66"/>
                  <a:gd name="T3" fmla="*/ 38 h 38"/>
                  <a:gd name="T4" fmla="*/ 0 w 66"/>
                  <a:gd name="T5" fmla="*/ 23 h 38"/>
                  <a:gd name="T6" fmla="*/ 0 w 66"/>
                  <a:gd name="T7" fmla="*/ 23 h 38"/>
                  <a:gd name="T8" fmla="*/ 30 w 66"/>
                  <a:gd name="T9" fmla="*/ 0 h 38"/>
                  <a:gd name="T10" fmla="*/ 66 w 66"/>
                  <a:gd name="T11" fmla="*/ 38 h 38"/>
                  <a:gd name="T12" fmla="*/ 66 w 66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8">
                    <a:moveTo>
                      <a:pt x="66" y="38"/>
                    </a:moveTo>
                    <a:lnTo>
                      <a:pt x="66" y="38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30" y="0"/>
                    </a:lnTo>
                    <a:lnTo>
                      <a:pt x="66" y="38"/>
                    </a:lnTo>
                    <a:lnTo>
                      <a:pt x="66" y="38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8" name="Freeform 1622"/>
              <p:cNvSpPr>
                <a:spLocks/>
              </p:cNvSpPr>
              <p:nvPr/>
            </p:nvSpPr>
            <p:spPr bwMode="auto">
              <a:xfrm>
                <a:off x="2309" y="1509"/>
                <a:ext cx="34" cy="19"/>
              </a:xfrm>
              <a:custGeom>
                <a:avLst/>
                <a:gdLst>
                  <a:gd name="T0" fmla="*/ 66 w 66"/>
                  <a:gd name="T1" fmla="*/ 38 h 38"/>
                  <a:gd name="T2" fmla="*/ 66 w 66"/>
                  <a:gd name="T3" fmla="*/ 38 h 38"/>
                  <a:gd name="T4" fmla="*/ 0 w 66"/>
                  <a:gd name="T5" fmla="*/ 23 h 38"/>
                  <a:gd name="T6" fmla="*/ 0 w 66"/>
                  <a:gd name="T7" fmla="*/ 23 h 38"/>
                  <a:gd name="T8" fmla="*/ 30 w 66"/>
                  <a:gd name="T9" fmla="*/ 0 h 38"/>
                  <a:gd name="T10" fmla="*/ 66 w 66"/>
                  <a:gd name="T11" fmla="*/ 38 h 38"/>
                  <a:gd name="T12" fmla="*/ 66 w 66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8">
                    <a:moveTo>
                      <a:pt x="66" y="38"/>
                    </a:moveTo>
                    <a:lnTo>
                      <a:pt x="66" y="38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30" y="0"/>
                    </a:lnTo>
                    <a:lnTo>
                      <a:pt x="66" y="38"/>
                    </a:lnTo>
                    <a:lnTo>
                      <a:pt x="66" y="3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9" name="Freeform 1623"/>
              <p:cNvSpPr>
                <a:spLocks/>
              </p:cNvSpPr>
              <p:nvPr/>
            </p:nvSpPr>
            <p:spPr bwMode="auto">
              <a:xfrm>
                <a:off x="2309" y="1520"/>
                <a:ext cx="34" cy="23"/>
              </a:xfrm>
              <a:custGeom>
                <a:avLst/>
                <a:gdLst>
                  <a:gd name="T0" fmla="*/ 66 w 66"/>
                  <a:gd name="T1" fmla="*/ 15 h 45"/>
                  <a:gd name="T2" fmla="*/ 66 w 66"/>
                  <a:gd name="T3" fmla="*/ 15 h 45"/>
                  <a:gd name="T4" fmla="*/ 37 w 66"/>
                  <a:gd name="T5" fmla="*/ 45 h 45"/>
                  <a:gd name="T6" fmla="*/ 37 w 66"/>
                  <a:gd name="T7" fmla="*/ 45 h 45"/>
                  <a:gd name="T8" fmla="*/ 0 w 66"/>
                  <a:gd name="T9" fmla="*/ 0 h 45"/>
                  <a:gd name="T10" fmla="*/ 66 w 66"/>
                  <a:gd name="T11" fmla="*/ 15 h 45"/>
                  <a:gd name="T12" fmla="*/ 66 w 66"/>
                  <a:gd name="T13" fmla="*/ 1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45">
                    <a:moveTo>
                      <a:pt x="66" y="15"/>
                    </a:moveTo>
                    <a:lnTo>
                      <a:pt x="66" y="15"/>
                    </a:lnTo>
                    <a:lnTo>
                      <a:pt x="37" y="45"/>
                    </a:lnTo>
                    <a:lnTo>
                      <a:pt x="37" y="45"/>
                    </a:lnTo>
                    <a:lnTo>
                      <a:pt x="0" y="0"/>
                    </a:lnTo>
                    <a:lnTo>
                      <a:pt x="66" y="15"/>
                    </a:lnTo>
                    <a:lnTo>
                      <a:pt x="66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0" name="Freeform 1624"/>
              <p:cNvSpPr>
                <a:spLocks/>
              </p:cNvSpPr>
              <p:nvPr/>
            </p:nvSpPr>
            <p:spPr bwMode="auto">
              <a:xfrm>
                <a:off x="2309" y="1520"/>
                <a:ext cx="34" cy="23"/>
              </a:xfrm>
              <a:custGeom>
                <a:avLst/>
                <a:gdLst>
                  <a:gd name="T0" fmla="*/ 66 w 66"/>
                  <a:gd name="T1" fmla="*/ 15 h 45"/>
                  <a:gd name="T2" fmla="*/ 66 w 66"/>
                  <a:gd name="T3" fmla="*/ 15 h 45"/>
                  <a:gd name="T4" fmla="*/ 37 w 66"/>
                  <a:gd name="T5" fmla="*/ 45 h 45"/>
                  <a:gd name="T6" fmla="*/ 37 w 66"/>
                  <a:gd name="T7" fmla="*/ 45 h 45"/>
                  <a:gd name="T8" fmla="*/ 0 w 66"/>
                  <a:gd name="T9" fmla="*/ 0 h 45"/>
                  <a:gd name="T10" fmla="*/ 66 w 66"/>
                  <a:gd name="T11" fmla="*/ 15 h 45"/>
                  <a:gd name="T12" fmla="*/ 66 w 66"/>
                  <a:gd name="T13" fmla="*/ 1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45">
                    <a:moveTo>
                      <a:pt x="66" y="15"/>
                    </a:moveTo>
                    <a:lnTo>
                      <a:pt x="66" y="15"/>
                    </a:lnTo>
                    <a:lnTo>
                      <a:pt x="37" y="45"/>
                    </a:lnTo>
                    <a:lnTo>
                      <a:pt x="37" y="45"/>
                    </a:lnTo>
                    <a:lnTo>
                      <a:pt x="0" y="0"/>
                    </a:lnTo>
                    <a:lnTo>
                      <a:pt x="66" y="15"/>
                    </a:lnTo>
                    <a:lnTo>
                      <a:pt x="66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1" name="Freeform 1625"/>
              <p:cNvSpPr>
                <a:spLocks/>
              </p:cNvSpPr>
              <p:nvPr/>
            </p:nvSpPr>
            <p:spPr bwMode="auto">
              <a:xfrm>
                <a:off x="2298" y="1535"/>
                <a:ext cx="19" cy="16"/>
              </a:xfrm>
              <a:custGeom>
                <a:avLst/>
                <a:gdLst>
                  <a:gd name="T0" fmla="*/ 37 w 37"/>
                  <a:gd name="T1" fmla="*/ 30 h 30"/>
                  <a:gd name="T2" fmla="*/ 37 w 37"/>
                  <a:gd name="T3" fmla="*/ 30 h 30"/>
                  <a:gd name="T4" fmla="*/ 0 w 37"/>
                  <a:gd name="T5" fmla="*/ 0 h 30"/>
                  <a:gd name="T6" fmla="*/ 0 w 37"/>
                  <a:gd name="T7" fmla="*/ 0 h 30"/>
                  <a:gd name="T8" fmla="*/ 8 w 37"/>
                  <a:gd name="T9" fmla="*/ 0 h 30"/>
                  <a:gd name="T10" fmla="*/ 37 w 37"/>
                  <a:gd name="T11" fmla="*/ 30 h 30"/>
                  <a:gd name="T12" fmla="*/ 37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30"/>
                    </a:moveTo>
                    <a:lnTo>
                      <a:pt x="37" y="3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37" y="30"/>
                    </a:lnTo>
                    <a:lnTo>
                      <a:pt x="37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2" name="Freeform 1626"/>
              <p:cNvSpPr>
                <a:spLocks/>
              </p:cNvSpPr>
              <p:nvPr/>
            </p:nvSpPr>
            <p:spPr bwMode="auto">
              <a:xfrm>
                <a:off x="2298" y="1535"/>
                <a:ext cx="19" cy="16"/>
              </a:xfrm>
              <a:custGeom>
                <a:avLst/>
                <a:gdLst>
                  <a:gd name="T0" fmla="*/ 37 w 37"/>
                  <a:gd name="T1" fmla="*/ 30 h 30"/>
                  <a:gd name="T2" fmla="*/ 37 w 37"/>
                  <a:gd name="T3" fmla="*/ 30 h 30"/>
                  <a:gd name="T4" fmla="*/ 0 w 37"/>
                  <a:gd name="T5" fmla="*/ 0 h 30"/>
                  <a:gd name="T6" fmla="*/ 0 w 37"/>
                  <a:gd name="T7" fmla="*/ 0 h 30"/>
                  <a:gd name="T8" fmla="*/ 8 w 37"/>
                  <a:gd name="T9" fmla="*/ 0 h 30"/>
                  <a:gd name="T10" fmla="*/ 37 w 37"/>
                  <a:gd name="T11" fmla="*/ 30 h 30"/>
                  <a:gd name="T12" fmla="*/ 37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30"/>
                    </a:moveTo>
                    <a:lnTo>
                      <a:pt x="37" y="3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37" y="30"/>
                    </a:lnTo>
                    <a:lnTo>
                      <a:pt x="37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3" name="Freeform 1627"/>
              <p:cNvSpPr>
                <a:spLocks/>
              </p:cNvSpPr>
              <p:nvPr/>
            </p:nvSpPr>
            <p:spPr bwMode="auto">
              <a:xfrm>
                <a:off x="2298" y="1535"/>
                <a:ext cx="19" cy="16"/>
              </a:xfrm>
              <a:custGeom>
                <a:avLst/>
                <a:gdLst>
                  <a:gd name="T0" fmla="*/ 37 w 37"/>
                  <a:gd name="T1" fmla="*/ 30 h 30"/>
                  <a:gd name="T2" fmla="*/ 37 w 37"/>
                  <a:gd name="T3" fmla="*/ 30 h 30"/>
                  <a:gd name="T4" fmla="*/ 37 w 37"/>
                  <a:gd name="T5" fmla="*/ 30 h 30"/>
                  <a:gd name="T6" fmla="*/ 37 w 37"/>
                  <a:gd name="T7" fmla="*/ 30 h 30"/>
                  <a:gd name="T8" fmla="*/ 0 w 37"/>
                  <a:gd name="T9" fmla="*/ 0 h 30"/>
                  <a:gd name="T10" fmla="*/ 37 w 37"/>
                  <a:gd name="T11" fmla="*/ 30 h 30"/>
                  <a:gd name="T12" fmla="*/ 37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30"/>
                    </a:moveTo>
                    <a:lnTo>
                      <a:pt x="37" y="30"/>
                    </a:lnTo>
                    <a:lnTo>
                      <a:pt x="37" y="30"/>
                    </a:lnTo>
                    <a:lnTo>
                      <a:pt x="37" y="30"/>
                    </a:lnTo>
                    <a:lnTo>
                      <a:pt x="0" y="0"/>
                    </a:lnTo>
                    <a:lnTo>
                      <a:pt x="37" y="30"/>
                    </a:lnTo>
                    <a:lnTo>
                      <a:pt x="37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4" name="Freeform 1628"/>
              <p:cNvSpPr>
                <a:spLocks/>
              </p:cNvSpPr>
              <p:nvPr/>
            </p:nvSpPr>
            <p:spPr bwMode="auto">
              <a:xfrm>
                <a:off x="2298" y="1535"/>
                <a:ext cx="19" cy="16"/>
              </a:xfrm>
              <a:custGeom>
                <a:avLst/>
                <a:gdLst>
                  <a:gd name="T0" fmla="*/ 37 w 37"/>
                  <a:gd name="T1" fmla="*/ 30 h 30"/>
                  <a:gd name="T2" fmla="*/ 37 w 37"/>
                  <a:gd name="T3" fmla="*/ 30 h 30"/>
                  <a:gd name="T4" fmla="*/ 37 w 37"/>
                  <a:gd name="T5" fmla="*/ 30 h 30"/>
                  <a:gd name="T6" fmla="*/ 37 w 37"/>
                  <a:gd name="T7" fmla="*/ 30 h 30"/>
                  <a:gd name="T8" fmla="*/ 0 w 37"/>
                  <a:gd name="T9" fmla="*/ 0 h 30"/>
                  <a:gd name="T10" fmla="*/ 37 w 37"/>
                  <a:gd name="T11" fmla="*/ 30 h 30"/>
                  <a:gd name="T12" fmla="*/ 37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30"/>
                    </a:moveTo>
                    <a:lnTo>
                      <a:pt x="37" y="30"/>
                    </a:lnTo>
                    <a:lnTo>
                      <a:pt x="37" y="30"/>
                    </a:lnTo>
                    <a:lnTo>
                      <a:pt x="37" y="30"/>
                    </a:lnTo>
                    <a:lnTo>
                      <a:pt x="0" y="0"/>
                    </a:lnTo>
                    <a:lnTo>
                      <a:pt x="37" y="30"/>
                    </a:lnTo>
                    <a:lnTo>
                      <a:pt x="37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5" name="Freeform 1629"/>
              <p:cNvSpPr>
                <a:spLocks/>
              </p:cNvSpPr>
              <p:nvPr/>
            </p:nvSpPr>
            <p:spPr bwMode="auto">
              <a:xfrm>
                <a:off x="2298" y="1535"/>
                <a:ext cx="19" cy="16"/>
              </a:xfrm>
              <a:custGeom>
                <a:avLst/>
                <a:gdLst>
                  <a:gd name="T0" fmla="*/ 37 w 37"/>
                  <a:gd name="T1" fmla="*/ 30 h 30"/>
                  <a:gd name="T2" fmla="*/ 37 w 37"/>
                  <a:gd name="T3" fmla="*/ 30 h 30"/>
                  <a:gd name="T4" fmla="*/ 0 w 37"/>
                  <a:gd name="T5" fmla="*/ 0 h 30"/>
                  <a:gd name="T6" fmla="*/ 0 w 37"/>
                  <a:gd name="T7" fmla="*/ 0 h 30"/>
                  <a:gd name="T8" fmla="*/ 8 w 37"/>
                  <a:gd name="T9" fmla="*/ 0 h 30"/>
                  <a:gd name="T10" fmla="*/ 37 w 37"/>
                  <a:gd name="T11" fmla="*/ 30 h 30"/>
                  <a:gd name="T12" fmla="*/ 37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30"/>
                    </a:moveTo>
                    <a:lnTo>
                      <a:pt x="37" y="3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37" y="30"/>
                    </a:lnTo>
                    <a:lnTo>
                      <a:pt x="37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6" name="Freeform 1630"/>
              <p:cNvSpPr>
                <a:spLocks/>
              </p:cNvSpPr>
              <p:nvPr/>
            </p:nvSpPr>
            <p:spPr bwMode="auto">
              <a:xfrm>
                <a:off x="2298" y="1535"/>
                <a:ext cx="19" cy="16"/>
              </a:xfrm>
              <a:custGeom>
                <a:avLst/>
                <a:gdLst>
                  <a:gd name="T0" fmla="*/ 37 w 37"/>
                  <a:gd name="T1" fmla="*/ 30 h 30"/>
                  <a:gd name="T2" fmla="*/ 37 w 37"/>
                  <a:gd name="T3" fmla="*/ 30 h 30"/>
                  <a:gd name="T4" fmla="*/ 0 w 37"/>
                  <a:gd name="T5" fmla="*/ 0 h 30"/>
                  <a:gd name="T6" fmla="*/ 0 w 37"/>
                  <a:gd name="T7" fmla="*/ 0 h 30"/>
                  <a:gd name="T8" fmla="*/ 8 w 37"/>
                  <a:gd name="T9" fmla="*/ 0 h 30"/>
                  <a:gd name="T10" fmla="*/ 37 w 37"/>
                  <a:gd name="T11" fmla="*/ 30 h 30"/>
                  <a:gd name="T12" fmla="*/ 37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30"/>
                    </a:moveTo>
                    <a:lnTo>
                      <a:pt x="37" y="3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37" y="30"/>
                    </a:lnTo>
                    <a:lnTo>
                      <a:pt x="37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7" name="Freeform 1631"/>
              <p:cNvSpPr>
                <a:spLocks/>
              </p:cNvSpPr>
              <p:nvPr/>
            </p:nvSpPr>
            <p:spPr bwMode="auto">
              <a:xfrm>
                <a:off x="2298" y="1535"/>
                <a:ext cx="19" cy="16"/>
              </a:xfrm>
              <a:custGeom>
                <a:avLst/>
                <a:gdLst>
                  <a:gd name="T0" fmla="*/ 37 w 37"/>
                  <a:gd name="T1" fmla="*/ 30 h 30"/>
                  <a:gd name="T2" fmla="*/ 37 w 37"/>
                  <a:gd name="T3" fmla="*/ 30 h 30"/>
                  <a:gd name="T4" fmla="*/ 37 w 37"/>
                  <a:gd name="T5" fmla="*/ 30 h 30"/>
                  <a:gd name="T6" fmla="*/ 37 w 37"/>
                  <a:gd name="T7" fmla="*/ 30 h 30"/>
                  <a:gd name="T8" fmla="*/ 0 w 37"/>
                  <a:gd name="T9" fmla="*/ 0 h 30"/>
                  <a:gd name="T10" fmla="*/ 37 w 37"/>
                  <a:gd name="T11" fmla="*/ 30 h 30"/>
                  <a:gd name="T12" fmla="*/ 37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30"/>
                    </a:moveTo>
                    <a:lnTo>
                      <a:pt x="37" y="30"/>
                    </a:lnTo>
                    <a:lnTo>
                      <a:pt x="37" y="30"/>
                    </a:lnTo>
                    <a:lnTo>
                      <a:pt x="37" y="30"/>
                    </a:lnTo>
                    <a:lnTo>
                      <a:pt x="0" y="0"/>
                    </a:lnTo>
                    <a:lnTo>
                      <a:pt x="37" y="30"/>
                    </a:lnTo>
                    <a:lnTo>
                      <a:pt x="37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8" name="Freeform 1632"/>
              <p:cNvSpPr>
                <a:spLocks/>
              </p:cNvSpPr>
              <p:nvPr/>
            </p:nvSpPr>
            <p:spPr bwMode="auto">
              <a:xfrm>
                <a:off x="2298" y="1535"/>
                <a:ext cx="19" cy="16"/>
              </a:xfrm>
              <a:custGeom>
                <a:avLst/>
                <a:gdLst>
                  <a:gd name="T0" fmla="*/ 37 w 37"/>
                  <a:gd name="T1" fmla="*/ 30 h 30"/>
                  <a:gd name="T2" fmla="*/ 37 w 37"/>
                  <a:gd name="T3" fmla="*/ 30 h 30"/>
                  <a:gd name="T4" fmla="*/ 37 w 37"/>
                  <a:gd name="T5" fmla="*/ 30 h 30"/>
                  <a:gd name="T6" fmla="*/ 37 w 37"/>
                  <a:gd name="T7" fmla="*/ 30 h 30"/>
                  <a:gd name="T8" fmla="*/ 0 w 37"/>
                  <a:gd name="T9" fmla="*/ 0 h 30"/>
                  <a:gd name="T10" fmla="*/ 37 w 37"/>
                  <a:gd name="T11" fmla="*/ 30 h 30"/>
                  <a:gd name="T12" fmla="*/ 37 w 37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30"/>
                    </a:moveTo>
                    <a:lnTo>
                      <a:pt x="37" y="30"/>
                    </a:lnTo>
                    <a:lnTo>
                      <a:pt x="37" y="30"/>
                    </a:lnTo>
                    <a:lnTo>
                      <a:pt x="37" y="30"/>
                    </a:lnTo>
                    <a:lnTo>
                      <a:pt x="0" y="0"/>
                    </a:lnTo>
                    <a:lnTo>
                      <a:pt x="37" y="30"/>
                    </a:lnTo>
                    <a:lnTo>
                      <a:pt x="37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9" name="Freeform 1633"/>
              <p:cNvSpPr>
                <a:spLocks/>
              </p:cNvSpPr>
              <p:nvPr/>
            </p:nvSpPr>
            <p:spPr bwMode="auto">
              <a:xfrm>
                <a:off x="2273" y="1528"/>
                <a:ext cx="55" cy="64"/>
              </a:xfrm>
              <a:custGeom>
                <a:avLst/>
                <a:gdLst>
                  <a:gd name="T0" fmla="*/ 0 w 110"/>
                  <a:gd name="T1" fmla="*/ 0 h 127"/>
                  <a:gd name="T2" fmla="*/ 0 w 110"/>
                  <a:gd name="T3" fmla="*/ 0 h 127"/>
                  <a:gd name="T4" fmla="*/ 81 w 110"/>
                  <a:gd name="T5" fmla="*/ 127 h 127"/>
                  <a:gd name="T6" fmla="*/ 81 w 110"/>
                  <a:gd name="T7" fmla="*/ 127 h 127"/>
                  <a:gd name="T8" fmla="*/ 110 w 110"/>
                  <a:gd name="T9" fmla="*/ 89 h 127"/>
                  <a:gd name="T10" fmla="*/ 0 w 110"/>
                  <a:gd name="T11" fmla="*/ 0 h 127"/>
                  <a:gd name="T12" fmla="*/ 0 w 110"/>
                  <a:gd name="T13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27">
                    <a:moveTo>
                      <a:pt x="0" y="0"/>
                    </a:moveTo>
                    <a:lnTo>
                      <a:pt x="0" y="0"/>
                    </a:lnTo>
                    <a:lnTo>
                      <a:pt x="81" y="127"/>
                    </a:lnTo>
                    <a:lnTo>
                      <a:pt x="81" y="127"/>
                    </a:lnTo>
                    <a:lnTo>
                      <a:pt x="110" y="8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0" name="Freeform 1634"/>
              <p:cNvSpPr>
                <a:spLocks/>
              </p:cNvSpPr>
              <p:nvPr/>
            </p:nvSpPr>
            <p:spPr bwMode="auto">
              <a:xfrm>
                <a:off x="2273" y="1528"/>
                <a:ext cx="55" cy="64"/>
              </a:xfrm>
              <a:custGeom>
                <a:avLst/>
                <a:gdLst>
                  <a:gd name="T0" fmla="*/ 0 w 110"/>
                  <a:gd name="T1" fmla="*/ 0 h 127"/>
                  <a:gd name="T2" fmla="*/ 0 w 110"/>
                  <a:gd name="T3" fmla="*/ 0 h 127"/>
                  <a:gd name="T4" fmla="*/ 81 w 110"/>
                  <a:gd name="T5" fmla="*/ 127 h 127"/>
                  <a:gd name="T6" fmla="*/ 81 w 110"/>
                  <a:gd name="T7" fmla="*/ 127 h 127"/>
                  <a:gd name="T8" fmla="*/ 110 w 110"/>
                  <a:gd name="T9" fmla="*/ 89 h 127"/>
                  <a:gd name="T10" fmla="*/ 0 w 110"/>
                  <a:gd name="T11" fmla="*/ 0 h 127"/>
                  <a:gd name="T12" fmla="*/ 0 w 110"/>
                  <a:gd name="T13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27">
                    <a:moveTo>
                      <a:pt x="0" y="0"/>
                    </a:moveTo>
                    <a:lnTo>
                      <a:pt x="0" y="0"/>
                    </a:lnTo>
                    <a:lnTo>
                      <a:pt x="81" y="127"/>
                    </a:lnTo>
                    <a:lnTo>
                      <a:pt x="81" y="127"/>
                    </a:lnTo>
                    <a:lnTo>
                      <a:pt x="110" y="8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1" name="Freeform 1635"/>
              <p:cNvSpPr>
                <a:spLocks/>
              </p:cNvSpPr>
              <p:nvPr/>
            </p:nvSpPr>
            <p:spPr bwMode="auto">
              <a:xfrm>
                <a:off x="2258" y="1528"/>
                <a:ext cx="55" cy="64"/>
              </a:xfrm>
              <a:custGeom>
                <a:avLst/>
                <a:gdLst>
                  <a:gd name="T0" fmla="*/ 29 w 110"/>
                  <a:gd name="T1" fmla="*/ 0 h 127"/>
                  <a:gd name="T2" fmla="*/ 29 w 110"/>
                  <a:gd name="T3" fmla="*/ 0 h 127"/>
                  <a:gd name="T4" fmla="*/ 0 w 110"/>
                  <a:gd name="T5" fmla="*/ 37 h 127"/>
                  <a:gd name="T6" fmla="*/ 0 w 110"/>
                  <a:gd name="T7" fmla="*/ 37 h 127"/>
                  <a:gd name="T8" fmla="*/ 110 w 110"/>
                  <a:gd name="T9" fmla="*/ 127 h 127"/>
                  <a:gd name="T10" fmla="*/ 29 w 110"/>
                  <a:gd name="T11" fmla="*/ 0 h 127"/>
                  <a:gd name="T12" fmla="*/ 29 w 110"/>
                  <a:gd name="T13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27">
                    <a:moveTo>
                      <a:pt x="29" y="0"/>
                    </a:moveTo>
                    <a:lnTo>
                      <a:pt x="29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10" y="127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2" name="Freeform 1636"/>
              <p:cNvSpPr>
                <a:spLocks/>
              </p:cNvSpPr>
              <p:nvPr/>
            </p:nvSpPr>
            <p:spPr bwMode="auto">
              <a:xfrm>
                <a:off x="2258" y="1528"/>
                <a:ext cx="55" cy="64"/>
              </a:xfrm>
              <a:custGeom>
                <a:avLst/>
                <a:gdLst>
                  <a:gd name="T0" fmla="*/ 29 w 110"/>
                  <a:gd name="T1" fmla="*/ 0 h 127"/>
                  <a:gd name="T2" fmla="*/ 29 w 110"/>
                  <a:gd name="T3" fmla="*/ 0 h 127"/>
                  <a:gd name="T4" fmla="*/ 0 w 110"/>
                  <a:gd name="T5" fmla="*/ 37 h 127"/>
                  <a:gd name="T6" fmla="*/ 0 w 110"/>
                  <a:gd name="T7" fmla="*/ 37 h 127"/>
                  <a:gd name="T8" fmla="*/ 110 w 110"/>
                  <a:gd name="T9" fmla="*/ 127 h 127"/>
                  <a:gd name="T10" fmla="*/ 29 w 110"/>
                  <a:gd name="T11" fmla="*/ 0 h 127"/>
                  <a:gd name="T12" fmla="*/ 29 w 110"/>
                  <a:gd name="T13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27">
                    <a:moveTo>
                      <a:pt x="29" y="0"/>
                    </a:moveTo>
                    <a:lnTo>
                      <a:pt x="29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10" y="127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3" name="Freeform 1637"/>
              <p:cNvSpPr>
                <a:spLocks/>
              </p:cNvSpPr>
              <p:nvPr/>
            </p:nvSpPr>
            <p:spPr bwMode="auto">
              <a:xfrm>
                <a:off x="2258" y="1546"/>
                <a:ext cx="55" cy="65"/>
              </a:xfrm>
              <a:custGeom>
                <a:avLst/>
                <a:gdLst>
                  <a:gd name="T0" fmla="*/ 0 w 110"/>
                  <a:gd name="T1" fmla="*/ 0 h 127"/>
                  <a:gd name="T2" fmla="*/ 0 w 110"/>
                  <a:gd name="T3" fmla="*/ 0 h 127"/>
                  <a:gd name="T4" fmla="*/ 80 w 110"/>
                  <a:gd name="T5" fmla="*/ 127 h 127"/>
                  <a:gd name="T6" fmla="*/ 80 w 110"/>
                  <a:gd name="T7" fmla="*/ 127 h 127"/>
                  <a:gd name="T8" fmla="*/ 110 w 110"/>
                  <a:gd name="T9" fmla="*/ 90 h 127"/>
                  <a:gd name="T10" fmla="*/ 0 w 110"/>
                  <a:gd name="T11" fmla="*/ 0 h 127"/>
                  <a:gd name="T12" fmla="*/ 0 w 110"/>
                  <a:gd name="T13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27">
                    <a:moveTo>
                      <a:pt x="0" y="0"/>
                    </a:moveTo>
                    <a:lnTo>
                      <a:pt x="0" y="0"/>
                    </a:lnTo>
                    <a:lnTo>
                      <a:pt x="80" y="127"/>
                    </a:lnTo>
                    <a:lnTo>
                      <a:pt x="80" y="127"/>
                    </a:lnTo>
                    <a:lnTo>
                      <a:pt x="110" y="9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4" name="Freeform 1638"/>
              <p:cNvSpPr>
                <a:spLocks/>
              </p:cNvSpPr>
              <p:nvPr/>
            </p:nvSpPr>
            <p:spPr bwMode="auto">
              <a:xfrm>
                <a:off x="2258" y="1546"/>
                <a:ext cx="55" cy="65"/>
              </a:xfrm>
              <a:custGeom>
                <a:avLst/>
                <a:gdLst>
                  <a:gd name="T0" fmla="*/ 0 w 110"/>
                  <a:gd name="T1" fmla="*/ 0 h 127"/>
                  <a:gd name="T2" fmla="*/ 0 w 110"/>
                  <a:gd name="T3" fmla="*/ 0 h 127"/>
                  <a:gd name="T4" fmla="*/ 80 w 110"/>
                  <a:gd name="T5" fmla="*/ 127 h 127"/>
                  <a:gd name="T6" fmla="*/ 80 w 110"/>
                  <a:gd name="T7" fmla="*/ 127 h 127"/>
                  <a:gd name="T8" fmla="*/ 110 w 110"/>
                  <a:gd name="T9" fmla="*/ 90 h 127"/>
                  <a:gd name="T10" fmla="*/ 0 w 110"/>
                  <a:gd name="T11" fmla="*/ 0 h 127"/>
                  <a:gd name="T12" fmla="*/ 0 w 110"/>
                  <a:gd name="T13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27">
                    <a:moveTo>
                      <a:pt x="0" y="0"/>
                    </a:moveTo>
                    <a:lnTo>
                      <a:pt x="0" y="0"/>
                    </a:lnTo>
                    <a:lnTo>
                      <a:pt x="80" y="127"/>
                    </a:lnTo>
                    <a:lnTo>
                      <a:pt x="80" y="127"/>
                    </a:lnTo>
                    <a:lnTo>
                      <a:pt x="110" y="9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5" name="Freeform 1639"/>
              <p:cNvSpPr>
                <a:spLocks/>
              </p:cNvSpPr>
              <p:nvPr/>
            </p:nvSpPr>
            <p:spPr bwMode="auto">
              <a:xfrm>
                <a:off x="2243" y="1546"/>
                <a:ext cx="55" cy="65"/>
              </a:xfrm>
              <a:custGeom>
                <a:avLst/>
                <a:gdLst>
                  <a:gd name="T0" fmla="*/ 29 w 109"/>
                  <a:gd name="T1" fmla="*/ 0 h 127"/>
                  <a:gd name="T2" fmla="*/ 29 w 109"/>
                  <a:gd name="T3" fmla="*/ 0 h 127"/>
                  <a:gd name="T4" fmla="*/ 0 w 109"/>
                  <a:gd name="T5" fmla="*/ 37 h 127"/>
                  <a:gd name="T6" fmla="*/ 0 w 109"/>
                  <a:gd name="T7" fmla="*/ 37 h 127"/>
                  <a:gd name="T8" fmla="*/ 109 w 109"/>
                  <a:gd name="T9" fmla="*/ 127 h 127"/>
                  <a:gd name="T10" fmla="*/ 29 w 109"/>
                  <a:gd name="T11" fmla="*/ 0 h 127"/>
                  <a:gd name="T12" fmla="*/ 29 w 109"/>
                  <a:gd name="T13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9" h="127">
                    <a:moveTo>
                      <a:pt x="29" y="0"/>
                    </a:moveTo>
                    <a:lnTo>
                      <a:pt x="29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09" y="127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6" name="Freeform 1640"/>
              <p:cNvSpPr>
                <a:spLocks/>
              </p:cNvSpPr>
              <p:nvPr/>
            </p:nvSpPr>
            <p:spPr bwMode="auto">
              <a:xfrm>
                <a:off x="2243" y="1546"/>
                <a:ext cx="55" cy="65"/>
              </a:xfrm>
              <a:custGeom>
                <a:avLst/>
                <a:gdLst>
                  <a:gd name="T0" fmla="*/ 29 w 109"/>
                  <a:gd name="T1" fmla="*/ 0 h 127"/>
                  <a:gd name="T2" fmla="*/ 29 w 109"/>
                  <a:gd name="T3" fmla="*/ 0 h 127"/>
                  <a:gd name="T4" fmla="*/ 0 w 109"/>
                  <a:gd name="T5" fmla="*/ 37 h 127"/>
                  <a:gd name="T6" fmla="*/ 0 w 109"/>
                  <a:gd name="T7" fmla="*/ 37 h 127"/>
                  <a:gd name="T8" fmla="*/ 109 w 109"/>
                  <a:gd name="T9" fmla="*/ 127 h 127"/>
                  <a:gd name="T10" fmla="*/ 29 w 109"/>
                  <a:gd name="T11" fmla="*/ 0 h 127"/>
                  <a:gd name="T12" fmla="*/ 29 w 109"/>
                  <a:gd name="T13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9" h="127">
                    <a:moveTo>
                      <a:pt x="29" y="0"/>
                    </a:moveTo>
                    <a:lnTo>
                      <a:pt x="29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09" y="127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7" name="Freeform 1641"/>
              <p:cNvSpPr>
                <a:spLocks/>
              </p:cNvSpPr>
              <p:nvPr/>
            </p:nvSpPr>
            <p:spPr bwMode="auto">
              <a:xfrm>
                <a:off x="2254" y="1588"/>
                <a:ext cx="23" cy="12"/>
              </a:xfrm>
              <a:custGeom>
                <a:avLst/>
                <a:gdLst>
                  <a:gd name="T0" fmla="*/ 45 w 45"/>
                  <a:gd name="T1" fmla="*/ 23 h 23"/>
                  <a:gd name="T2" fmla="*/ 45 w 45"/>
                  <a:gd name="T3" fmla="*/ 23 h 23"/>
                  <a:gd name="T4" fmla="*/ 0 w 45"/>
                  <a:gd name="T5" fmla="*/ 8 h 23"/>
                  <a:gd name="T6" fmla="*/ 0 w 45"/>
                  <a:gd name="T7" fmla="*/ 8 h 23"/>
                  <a:gd name="T8" fmla="*/ 8 w 45"/>
                  <a:gd name="T9" fmla="*/ 0 h 23"/>
                  <a:gd name="T10" fmla="*/ 45 w 45"/>
                  <a:gd name="T11" fmla="*/ 23 h 23"/>
                  <a:gd name="T12" fmla="*/ 45 w 45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3">
                    <a:moveTo>
                      <a:pt x="45" y="23"/>
                    </a:moveTo>
                    <a:lnTo>
                      <a:pt x="45" y="23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45" y="23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8" name="Freeform 1642"/>
              <p:cNvSpPr>
                <a:spLocks/>
              </p:cNvSpPr>
              <p:nvPr/>
            </p:nvSpPr>
            <p:spPr bwMode="auto">
              <a:xfrm>
                <a:off x="2254" y="1588"/>
                <a:ext cx="23" cy="12"/>
              </a:xfrm>
              <a:custGeom>
                <a:avLst/>
                <a:gdLst>
                  <a:gd name="T0" fmla="*/ 45 w 45"/>
                  <a:gd name="T1" fmla="*/ 23 h 23"/>
                  <a:gd name="T2" fmla="*/ 45 w 45"/>
                  <a:gd name="T3" fmla="*/ 23 h 23"/>
                  <a:gd name="T4" fmla="*/ 0 w 45"/>
                  <a:gd name="T5" fmla="*/ 8 h 23"/>
                  <a:gd name="T6" fmla="*/ 0 w 45"/>
                  <a:gd name="T7" fmla="*/ 8 h 23"/>
                  <a:gd name="T8" fmla="*/ 8 w 45"/>
                  <a:gd name="T9" fmla="*/ 0 h 23"/>
                  <a:gd name="T10" fmla="*/ 45 w 45"/>
                  <a:gd name="T11" fmla="*/ 23 h 23"/>
                  <a:gd name="T12" fmla="*/ 45 w 45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3">
                    <a:moveTo>
                      <a:pt x="45" y="23"/>
                    </a:moveTo>
                    <a:lnTo>
                      <a:pt x="45" y="23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45" y="23"/>
                    </a:lnTo>
                    <a:lnTo>
                      <a:pt x="45" y="2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9" name="Freeform 1643"/>
              <p:cNvSpPr>
                <a:spLocks/>
              </p:cNvSpPr>
              <p:nvPr/>
            </p:nvSpPr>
            <p:spPr bwMode="auto">
              <a:xfrm>
                <a:off x="2254" y="1592"/>
                <a:ext cx="23" cy="11"/>
              </a:xfrm>
              <a:custGeom>
                <a:avLst/>
                <a:gdLst>
                  <a:gd name="T0" fmla="*/ 45 w 45"/>
                  <a:gd name="T1" fmla="*/ 15 h 22"/>
                  <a:gd name="T2" fmla="*/ 45 w 45"/>
                  <a:gd name="T3" fmla="*/ 15 h 22"/>
                  <a:gd name="T4" fmla="*/ 37 w 45"/>
                  <a:gd name="T5" fmla="*/ 22 h 22"/>
                  <a:gd name="T6" fmla="*/ 37 w 45"/>
                  <a:gd name="T7" fmla="*/ 22 h 22"/>
                  <a:gd name="T8" fmla="*/ 0 w 45"/>
                  <a:gd name="T9" fmla="*/ 0 h 22"/>
                  <a:gd name="T10" fmla="*/ 45 w 45"/>
                  <a:gd name="T11" fmla="*/ 15 h 22"/>
                  <a:gd name="T12" fmla="*/ 45 w 45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2">
                    <a:moveTo>
                      <a:pt x="45" y="15"/>
                    </a:moveTo>
                    <a:lnTo>
                      <a:pt x="45" y="15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0" y="0"/>
                    </a:lnTo>
                    <a:lnTo>
                      <a:pt x="45" y="15"/>
                    </a:lnTo>
                    <a:lnTo>
                      <a:pt x="45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0" name="Freeform 1644"/>
              <p:cNvSpPr>
                <a:spLocks/>
              </p:cNvSpPr>
              <p:nvPr/>
            </p:nvSpPr>
            <p:spPr bwMode="auto">
              <a:xfrm>
                <a:off x="2254" y="1592"/>
                <a:ext cx="23" cy="11"/>
              </a:xfrm>
              <a:custGeom>
                <a:avLst/>
                <a:gdLst>
                  <a:gd name="T0" fmla="*/ 45 w 45"/>
                  <a:gd name="T1" fmla="*/ 15 h 22"/>
                  <a:gd name="T2" fmla="*/ 45 w 45"/>
                  <a:gd name="T3" fmla="*/ 15 h 22"/>
                  <a:gd name="T4" fmla="*/ 37 w 45"/>
                  <a:gd name="T5" fmla="*/ 22 h 22"/>
                  <a:gd name="T6" fmla="*/ 37 w 45"/>
                  <a:gd name="T7" fmla="*/ 22 h 22"/>
                  <a:gd name="T8" fmla="*/ 0 w 45"/>
                  <a:gd name="T9" fmla="*/ 0 h 22"/>
                  <a:gd name="T10" fmla="*/ 45 w 45"/>
                  <a:gd name="T11" fmla="*/ 15 h 22"/>
                  <a:gd name="T12" fmla="*/ 45 w 45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2">
                    <a:moveTo>
                      <a:pt x="45" y="15"/>
                    </a:moveTo>
                    <a:lnTo>
                      <a:pt x="45" y="15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0" y="0"/>
                    </a:lnTo>
                    <a:lnTo>
                      <a:pt x="45" y="15"/>
                    </a:lnTo>
                    <a:lnTo>
                      <a:pt x="45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1" name="Freeform 1645"/>
              <p:cNvSpPr>
                <a:spLocks/>
              </p:cNvSpPr>
              <p:nvPr/>
            </p:nvSpPr>
            <p:spPr bwMode="auto">
              <a:xfrm>
                <a:off x="2254" y="1588"/>
                <a:ext cx="23" cy="12"/>
              </a:xfrm>
              <a:custGeom>
                <a:avLst/>
                <a:gdLst>
                  <a:gd name="T0" fmla="*/ 45 w 45"/>
                  <a:gd name="T1" fmla="*/ 23 h 23"/>
                  <a:gd name="T2" fmla="*/ 45 w 45"/>
                  <a:gd name="T3" fmla="*/ 23 h 23"/>
                  <a:gd name="T4" fmla="*/ 0 w 45"/>
                  <a:gd name="T5" fmla="*/ 8 h 23"/>
                  <a:gd name="T6" fmla="*/ 0 w 45"/>
                  <a:gd name="T7" fmla="*/ 8 h 23"/>
                  <a:gd name="T8" fmla="*/ 8 w 45"/>
                  <a:gd name="T9" fmla="*/ 0 h 23"/>
                  <a:gd name="T10" fmla="*/ 45 w 45"/>
                  <a:gd name="T11" fmla="*/ 23 h 23"/>
                  <a:gd name="T12" fmla="*/ 45 w 45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3">
                    <a:moveTo>
                      <a:pt x="45" y="23"/>
                    </a:moveTo>
                    <a:lnTo>
                      <a:pt x="45" y="23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45" y="23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2" name="Freeform 1646"/>
              <p:cNvSpPr>
                <a:spLocks/>
              </p:cNvSpPr>
              <p:nvPr/>
            </p:nvSpPr>
            <p:spPr bwMode="auto">
              <a:xfrm>
                <a:off x="2254" y="1588"/>
                <a:ext cx="23" cy="12"/>
              </a:xfrm>
              <a:custGeom>
                <a:avLst/>
                <a:gdLst>
                  <a:gd name="T0" fmla="*/ 45 w 45"/>
                  <a:gd name="T1" fmla="*/ 23 h 23"/>
                  <a:gd name="T2" fmla="*/ 45 w 45"/>
                  <a:gd name="T3" fmla="*/ 23 h 23"/>
                  <a:gd name="T4" fmla="*/ 0 w 45"/>
                  <a:gd name="T5" fmla="*/ 8 h 23"/>
                  <a:gd name="T6" fmla="*/ 0 w 45"/>
                  <a:gd name="T7" fmla="*/ 8 h 23"/>
                  <a:gd name="T8" fmla="*/ 8 w 45"/>
                  <a:gd name="T9" fmla="*/ 0 h 23"/>
                  <a:gd name="T10" fmla="*/ 45 w 45"/>
                  <a:gd name="T11" fmla="*/ 23 h 23"/>
                  <a:gd name="T12" fmla="*/ 45 w 45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3">
                    <a:moveTo>
                      <a:pt x="45" y="23"/>
                    </a:moveTo>
                    <a:lnTo>
                      <a:pt x="45" y="23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45" y="23"/>
                    </a:lnTo>
                    <a:lnTo>
                      <a:pt x="45" y="2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3" name="Freeform 1647"/>
              <p:cNvSpPr>
                <a:spLocks/>
              </p:cNvSpPr>
              <p:nvPr/>
            </p:nvSpPr>
            <p:spPr bwMode="auto">
              <a:xfrm>
                <a:off x="2254" y="1592"/>
                <a:ext cx="23" cy="11"/>
              </a:xfrm>
              <a:custGeom>
                <a:avLst/>
                <a:gdLst>
                  <a:gd name="T0" fmla="*/ 45 w 45"/>
                  <a:gd name="T1" fmla="*/ 15 h 22"/>
                  <a:gd name="T2" fmla="*/ 45 w 45"/>
                  <a:gd name="T3" fmla="*/ 15 h 22"/>
                  <a:gd name="T4" fmla="*/ 37 w 45"/>
                  <a:gd name="T5" fmla="*/ 22 h 22"/>
                  <a:gd name="T6" fmla="*/ 37 w 45"/>
                  <a:gd name="T7" fmla="*/ 22 h 22"/>
                  <a:gd name="T8" fmla="*/ 0 w 45"/>
                  <a:gd name="T9" fmla="*/ 0 h 22"/>
                  <a:gd name="T10" fmla="*/ 45 w 45"/>
                  <a:gd name="T11" fmla="*/ 15 h 22"/>
                  <a:gd name="T12" fmla="*/ 45 w 45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2">
                    <a:moveTo>
                      <a:pt x="45" y="15"/>
                    </a:moveTo>
                    <a:lnTo>
                      <a:pt x="45" y="15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0" y="0"/>
                    </a:lnTo>
                    <a:lnTo>
                      <a:pt x="45" y="15"/>
                    </a:lnTo>
                    <a:lnTo>
                      <a:pt x="45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4" name="Freeform 1648"/>
              <p:cNvSpPr>
                <a:spLocks/>
              </p:cNvSpPr>
              <p:nvPr/>
            </p:nvSpPr>
            <p:spPr bwMode="auto">
              <a:xfrm>
                <a:off x="2254" y="1592"/>
                <a:ext cx="23" cy="11"/>
              </a:xfrm>
              <a:custGeom>
                <a:avLst/>
                <a:gdLst>
                  <a:gd name="T0" fmla="*/ 45 w 45"/>
                  <a:gd name="T1" fmla="*/ 15 h 22"/>
                  <a:gd name="T2" fmla="*/ 45 w 45"/>
                  <a:gd name="T3" fmla="*/ 15 h 22"/>
                  <a:gd name="T4" fmla="*/ 37 w 45"/>
                  <a:gd name="T5" fmla="*/ 22 h 22"/>
                  <a:gd name="T6" fmla="*/ 37 w 45"/>
                  <a:gd name="T7" fmla="*/ 22 h 22"/>
                  <a:gd name="T8" fmla="*/ 0 w 45"/>
                  <a:gd name="T9" fmla="*/ 0 h 22"/>
                  <a:gd name="T10" fmla="*/ 45 w 45"/>
                  <a:gd name="T11" fmla="*/ 15 h 22"/>
                  <a:gd name="T12" fmla="*/ 45 w 45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2">
                    <a:moveTo>
                      <a:pt x="45" y="15"/>
                    </a:moveTo>
                    <a:lnTo>
                      <a:pt x="45" y="15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0" y="0"/>
                    </a:lnTo>
                    <a:lnTo>
                      <a:pt x="45" y="15"/>
                    </a:lnTo>
                    <a:lnTo>
                      <a:pt x="45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5" name="Freeform 1649"/>
              <p:cNvSpPr>
                <a:spLocks/>
              </p:cNvSpPr>
              <p:nvPr/>
            </p:nvSpPr>
            <p:spPr bwMode="auto">
              <a:xfrm>
                <a:off x="2236" y="1607"/>
                <a:ext cx="29" cy="15"/>
              </a:xfrm>
              <a:custGeom>
                <a:avLst/>
                <a:gdLst>
                  <a:gd name="T0" fmla="*/ 59 w 59"/>
                  <a:gd name="T1" fmla="*/ 30 h 30"/>
                  <a:gd name="T2" fmla="*/ 59 w 59"/>
                  <a:gd name="T3" fmla="*/ 30 h 30"/>
                  <a:gd name="T4" fmla="*/ 0 w 59"/>
                  <a:gd name="T5" fmla="*/ 15 h 30"/>
                  <a:gd name="T6" fmla="*/ 0 w 59"/>
                  <a:gd name="T7" fmla="*/ 15 h 30"/>
                  <a:gd name="T8" fmla="*/ 15 w 59"/>
                  <a:gd name="T9" fmla="*/ 0 h 30"/>
                  <a:gd name="T10" fmla="*/ 59 w 59"/>
                  <a:gd name="T11" fmla="*/ 30 h 30"/>
                  <a:gd name="T12" fmla="*/ 59 w 59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0">
                    <a:moveTo>
                      <a:pt x="59" y="30"/>
                    </a:moveTo>
                    <a:lnTo>
                      <a:pt x="59" y="3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5" y="0"/>
                    </a:lnTo>
                    <a:lnTo>
                      <a:pt x="59" y="30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6" name="Freeform 1650"/>
              <p:cNvSpPr>
                <a:spLocks/>
              </p:cNvSpPr>
              <p:nvPr/>
            </p:nvSpPr>
            <p:spPr bwMode="auto">
              <a:xfrm>
                <a:off x="2236" y="1607"/>
                <a:ext cx="29" cy="15"/>
              </a:xfrm>
              <a:custGeom>
                <a:avLst/>
                <a:gdLst>
                  <a:gd name="T0" fmla="*/ 59 w 59"/>
                  <a:gd name="T1" fmla="*/ 30 h 30"/>
                  <a:gd name="T2" fmla="*/ 59 w 59"/>
                  <a:gd name="T3" fmla="*/ 30 h 30"/>
                  <a:gd name="T4" fmla="*/ 0 w 59"/>
                  <a:gd name="T5" fmla="*/ 15 h 30"/>
                  <a:gd name="T6" fmla="*/ 0 w 59"/>
                  <a:gd name="T7" fmla="*/ 15 h 30"/>
                  <a:gd name="T8" fmla="*/ 15 w 59"/>
                  <a:gd name="T9" fmla="*/ 0 h 30"/>
                  <a:gd name="T10" fmla="*/ 59 w 59"/>
                  <a:gd name="T11" fmla="*/ 30 h 30"/>
                  <a:gd name="T12" fmla="*/ 59 w 59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0">
                    <a:moveTo>
                      <a:pt x="59" y="30"/>
                    </a:moveTo>
                    <a:lnTo>
                      <a:pt x="59" y="3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5" y="0"/>
                    </a:lnTo>
                    <a:lnTo>
                      <a:pt x="59" y="30"/>
                    </a:lnTo>
                    <a:lnTo>
                      <a:pt x="59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7" name="Freeform 1651"/>
              <p:cNvSpPr>
                <a:spLocks/>
              </p:cNvSpPr>
              <p:nvPr/>
            </p:nvSpPr>
            <p:spPr bwMode="auto">
              <a:xfrm>
                <a:off x="2236" y="1615"/>
                <a:ext cx="29" cy="18"/>
              </a:xfrm>
              <a:custGeom>
                <a:avLst/>
                <a:gdLst>
                  <a:gd name="T0" fmla="*/ 59 w 59"/>
                  <a:gd name="T1" fmla="*/ 15 h 37"/>
                  <a:gd name="T2" fmla="*/ 59 w 59"/>
                  <a:gd name="T3" fmla="*/ 15 h 37"/>
                  <a:gd name="T4" fmla="*/ 44 w 59"/>
                  <a:gd name="T5" fmla="*/ 37 h 37"/>
                  <a:gd name="T6" fmla="*/ 44 w 59"/>
                  <a:gd name="T7" fmla="*/ 37 h 37"/>
                  <a:gd name="T8" fmla="*/ 0 w 59"/>
                  <a:gd name="T9" fmla="*/ 0 h 37"/>
                  <a:gd name="T10" fmla="*/ 59 w 59"/>
                  <a:gd name="T11" fmla="*/ 15 h 37"/>
                  <a:gd name="T12" fmla="*/ 59 w 59"/>
                  <a:gd name="T13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7">
                    <a:moveTo>
                      <a:pt x="59" y="15"/>
                    </a:moveTo>
                    <a:lnTo>
                      <a:pt x="59" y="15"/>
                    </a:lnTo>
                    <a:lnTo>
                      <a:pt x="44" y="37"/>
                    </a:lnTo>
                    <a:lnTo>
                      <a:pt x="44" y="37"/>
                    </a:lnTo>
                    <a:lnTo>
                      <a:pt x="0" y="0"/>
                    </a:lnTo>
                    <a:lnTo>
                      <a:pt x="59" y="15"/>
                    </a:lnTo>
                    <a:lnTo>
                      <a:pt x="59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8" name="Freeform 1652"/>
              <p:cNvSpPr>
                <a:spLocks/>
              </p:cNvSpPr>
              <p:nvPr/>
            </p:nvSpPr>
            <p:spPr bwMode="auto">
              <a:xfrm>
                <a:off x="2236" y="1615"/>
                <a:ext cx="29" cy="18"/>
              </a:xfrm>
              <a:custGeom>
                <a:avLst/>
                <a:gdLst>
                  <a:gd name="T0" fmla="*/ 59 w 59"/>
                  <a:gd name="T1" fmla="*/ 15 h 37"/>
                  <a:gd name="T2" fmla="*/ 59 w 59"/>
                  <a:gd name="T3" fmla="*/ 15 h 37"/>
                  <a:gd name="T4" fmla="*/ 44 w 59"/>
                  <a:gd name="T5" fmla="*/ 37 h 37"/>
                  <a:gd name="T6" fmla="*/ 44 w 59"/>
                  <a:gd name="T7" fmla="*/ 37 h 37"/>
                  <a:gd name="T8" fmla="*/ 0 w 59"/>
                  <a:gd name="T9" fmla="*/ 0 h 37"/>
                  <a:gd name="T10" fmla="*/ 59 w 59"/>
                  <a:gd name="T11" fmla="*/ 15 h 37"/>
                  <a:gd name="T12" fmla="*/ 59 w 59"/>
                  <a:gd name="T13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7">
                    <a:moveTo>
                      <a:pt x="59" y="15"/>
                    </a:moveTo>
                    <a:lnTo>
                      <a:pt x="59" y="15"/>
                    </a:lnTo>
                    <a:lnTo>
                      <a:pt x="44" y="37"/>
                    </a:lnTo>
                    <a:lnTo>
                      <a:pt x="44" y="37"/>
                    </a:lnTo>
                    <a:lnTo>
                      <a:pt x="0" y="0"/>
                    </a:lnTo>
                    <a:lnTo>
                      <a:pt x="59" y="15"/>
                    </a:lnTo>
                    <a:lnTo>
                      <a:pt x="59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9" name="Freeform 1653"/>
              <p:cNvSpPr>
                <a:spLocks/>
              </p:cNvSpPr>
              <p:nvPr/>
            </p:nvSpPr>
            <p:spPr bwMode="auto">
              <a:xfrm>
                <a:off x="2232" y="1622"/>
                <a:ext cx="22" cy="15"/>
              </a:xfrm>
              <a:custGeom>
                <a:avLst/>
                <a:gdLst>
                  <a:gd name="T0" fmla="*/ 43 w 43"/>
                  <a:gd name="T1" fmla="*/ 29 h 29"/>
                  <a:gd name="T2" fmla="*/ 43 w 43"/>
                  <a:gd name="T3" fmla="*/ 29 h 29"/>
                  <a:gd name="T4" fmla="*/ 0 w 43"/>
                  <a:gd name="T5" fmla="*/ 7 h 29"/>
                  <a:gd name="T6" fmla="*/ 0 w 43"/>
                  <a:gd name="T7" fmla="*/ 7 h 29"/>
                  <a:gd name="T8" fmla="*/ 7 w 43"/>
                  <a:gd name="T9" fmla="*/ 0 h 29"/>
                  <a:gd name="T10" fmla="*/ 43 w 43"/>
                  <a:gd name="T11" fmla="*/ 29 h 29"/>
                  <a:gd name="T12" fmla="*/ 43 w 43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9">
                    <a:moveTo>
                      <a:pt x="43" y="29"/>
                    </a:moveTo>
                    <a:lnTo>
                      <a:pt x="43" y="29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43" y="29"/>
                    </a:lnTo>
                    <a:lnTo>
                      <a:pt x="43" y="29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0" name="Freeform 1654"/>
              <p:cNvSpPr>
                <a:spLocks/>
              </p:cNvSpPr>
              <p:nvPr/>
            </p:nvSpPr>
            <p:spPr bwMode="auto">
              <a:xfrm>
                <a:off x="2232" y="1622"/>
                <a:ext cx="22" cy="15"/>
              </a:xfrm>
              <a:custGeom>
                <a:avLst/>
                <a:gdLst>
                  <a:gd name="T0" fmla="*/ 43 w 43"/>
                  <a:gd name="T1" fmla="*/ 29 h 29"/>
                  <a:gd name="T2" fmla="*/ 43 w 43"/>
                  <a:gd name="T3" fmla="*/ 29 h 29"/>
                  <a:gd name="T4" fmla="*/ 0 w 43"/>
                  <a:gd name="T5" fmla="*/ 7 h 29"/>
                  <a:gd name="T6" fmla="*/ 0 w 43"/>
                  <a:gd name="T7" fmla="*/ 7 h 29"/>
                  <a:gd name="T8" fmla="*/ 7 w 43"/>
                  <a:gd name="T9" fmla="*/ 0 h 29"/>
                  <a:gd name="T10" fmla="*/ 43 w 43"/>
                  <a:gd name="T11" fmla="*/ 29 h 29"/>
                  <a:gd name="T12" fmla="*/ 43 w 43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9">
                    <a:moveTo>
                      <a:pt x="43" y="29"/>
                    </a:moveTo>
                    <a:lnTo>
                      <a:pt x="43" y="29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43" y="29"/>
                    </a:lnTo>
                    <a:lnTo>
                      <a:pt x="43" y="2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1" name="Freeform 1655"/>
              <p:cNvSpPr>
                <a:spLocks/>
              </p:cNvSpPr>
              <p:nvPr/>
            </p:nvSpPr>
            <p:spPr bwMode="auto">
              <a:xfrm>
                <a:off x="2232" y="1626"/>
                <a:ext cx="22" cy="11"/>
              </a:xfrm>
              <a:custGeom>
                <a:avLst/>
                <a:gdLst>
                  <a:gd name="T0" fmla="*/ 43 w 43"/>
                  <a:gd name="T1" fmla="*/ 22 h 22"/>
                  <a:gd name="T2" fmla="*/ 43 w 43"/>
                  <a:gd name="T3" fmla="*/ 22 h 22"/>
                  <a:gd name="T4" fmla="*/ 36 w 43"/>
                  <a:gd name="T5" fmla="*/ 22 h 22"/>
                  <a:gd name="T6" fmla="*/ 36 w 43"/>
                  <a:gd name="T7" fmla="*/ 22 h 22"/>
                  <a:gd name="T8" fmla="*/ 0 w 43"/>
                  <a:gd name="T9" fmla="*/ 0 h 22"/>
                  <a:gd name="T10" fmla="*/ 43 w 43"/>
                  <a:gd name="T11" fmla="*/ 22 h 22"/>
                  <a:gd name="T12" fmla="*/ 43 w 43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2">
                    <a:moveTo>
                      <a:pt x="43" y="22"/>
                    </a:moveTo>
                    <a:lnTo>
                      <a:pt x="43" y="22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0" y="0"/>
                    </a:lnTo>
                    <a:lnTo>
                      <a:pt x="43" y="22"/>
                    </a:lnTo>
                    <a:lnTo>
                      <a:pt x="43" y="22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2" name="Freeform 1656"/>
              <p:cNvSpPr>
                <a:spLocks/>
              </p:cNvSpPr>
              <p:nvPr/>
            </p:nvSpPr>
            <p:spPr bwMode="auto">
              <a:xfrm>
                <a:off x="2232" y="1626"/>
                <a:ext cx="22" cy="11"/>
              </a:xfrm>
              <a:custGeom>
                <a:avLst/>
                <a:gdLst>
                  <a:gd name="T0" fmla="*/ 43 w 43"/>
                  <a:gd name="T1" fmla="*/ 22 h 22"/>
                  <a:gd name="T2" fmla="*/ 43 w 43"/>
                  <a:gd name="T3" fmla="*/ 22 h 22"/>
                  <a:gd name="T4" fmla="*/ 36 w 43"/>
                  <a:gd name="T5" fmla="*/ 22 h 22"/>
                  <a:gd name="T6" fmla="*/ 36 w 43"/>
                  <a:gd name="T7" fmla="*/ 22 h 22"/>
                  <a:gd name="T8" fmla="*/ 0 w 43"/>
                  <a:gd name="T9" fmla="*/ 0 h 22"/>
                  <a:gd name="T10" fmla="*/ 43 w 43"/>
                  <a:gd name="T11" fmla="*/ 22 h 22"/>
                  <a:gd name="T12" fmla="*/ 43 w 43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2">
                    <a:moveTo>
                      <a:pt x="43" y="22"/>
                    </a:moveTo>
                    <a:lnTo>
                      <a:pt x="43" y="22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0" y="0"/>
                    </a:lnTo>
                    <a:lnTo>
                      <a:pt x="43" y="22"/>
                    </a:lnTo>
                    <a:lnTo>
                      <a:pt x="43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3" name="Freeform 1657"/>
              <p:cNvSpPr>
                <a:spLocks/>
              </p:cNvSpPr>
              <p:nvPr/>
            </p:nvSpPr>
            <p:spPr bwMode="auto">
              <a:xfrm>
                <a:off x="2232" y="1622"/>
                <a:ext cx="22" cy="15"/>
              </a:xfrm>
              <a:custGeom>
                <a:avLst/>
                <a:gdLst>
                  <a:gd name="T0" fmla="*/ 43 w 43"/>
                  <a:gd name="T1" fmla="*/ 29 h 29"/>
                  <a:gd name="T2" fmla="*/ 43 w 43"/>
                  <a:gd name="T3" fmla="*/ 29 h 29"/>
                  <a:gd name="T4" fmla="*/ 0 w 43"/>
                  <a:gd name="T5" fmla="*/ 7 h 29"/>
                  <a:gd name="T6" fmla="*/ 0 w 43"/>
                  <a:gd name="T7" fmla="*/ 7 h 29"/>
                  <a:gd name="T8" fmla="*/ 7 w 43"/>
                  <a:gd name="T9" fmla="*/ 0 h 29"/>
                  <a:gd name="T10" fmla="*/ 43 w 43"/>
                  <a:gd name="T11" fmla="*/ 29 h 29"/>
                  <a:gd name="T12" fmla="*/ 43 w 43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9">
                    <a:moveTo>
                      <a:pt x="43" y="29"/>
                    </a:moveTo>
                    <a:lnTo>
                      <a:pt x="43" y="29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43" y="29"/>
                    </a:lnTo>
                    <a:lnTo>
                      <a:pt x="43" y="29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4" name="Freeform 1658"/>
              <p:cNvSpPr>
                <a:spLocks/>
              </p:cNvSpPr>
              <p:nvPr/>
            </p:nvSpPr>
            <p:spPr bwMode="auto">
              <a:xfrm>
                <a:off x="2232" y="1622"/>
                <a:ext cx="22" cy="15"/>
              </a:xfrm>
              <a:custGeom>
                <a:avLst/>
                <a:gdLst>
                  <a:gd name="T0" fmla="*/ 43 w 43"/>
                  <a:gd name="T1" fmla="*/ 29 h 29"/>
                  <a:gd name="T2" fmla="*/ 43 w 43"/>
                  <a:gd name="T3" fmla="*/ 29 h 29"/>
                  <a:gd name="T4" fmla="*/ 0 w 43"/>
                  <a:gd name="T5" fmla="*/ 7 h 29"/>
                  <a:gd name="T6" fmla="*/ 0 w 43"/>
                  <a:gd name="T7" fmla="*/ 7 h 29"/>
                  <a:gd name="T8" fmla="*/ 7 w 43"/>
                  <a:gd name="T9" fmla="*/ 0 h 29"/>
                  <a:gd name="T10" fmla="*/ 43 w 43"/>
                  <a:gd name="T11" fmla="*/ 29 h 29"/>
                  <a:gd name="T12" fmla="*/ 43 w 43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9">
                    <a:moveTo>
                      <a:pt x="43" y="29"/>
                    </a:moveTo>
                    <a:lnTo>
                      <a:pt x="43" y="29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43" y="29"/>
                    </a:lnTo>
                    <a:lnTo>
                      <a:pt x="43" y="2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5" name="Freeform 1659"/>
              <p:cNvSpPr>
                <a:spLocks/>
              </p:cNvSpPr>
              <p:nvPr/>
            </p:nvSpPr>
            <p:spPr bwMode="auto">
              <a:xfrm>
                <a:off x="2232" y="1626"/>
                <a:ext cx="22" cy="11"/>
              </a:xfrm>
              <a:custGeom>
                <a:avLst/>
                <a:gdLst>
                  <a:gd name="T0" fmla="*/ 43 w 43"/>
                  <a:gd name="T1" fmla="*/ 22 h 22"/>
                  <a:gd name="T2" fmla="*/ 43 w 43"/>
                  <a:gd name="T3" fmla="*/ 22 h 22"/>
                  <a:gd name="T4" fmla="*/ 36 w 43"/>
                  <a:gd name="T5" fmla="*/ 22 h 22"/>
                  <a:gd name="T6" fmla="*/ 36 w 43"/>
                  <a:gd name="T7" fmla="*/ 22 h 22"/>
                  <a:gd name="T8" fmla="*/ 0 w 43"/>
                  <a:gd name="T9" fmla="*/ 0 h 22"/>
                  <a:gd name="T10" fmla="*/ 43 w 43"/>
                  <a:gd name="T11" fmla="*/ 22 h 22"/>
                  <a:gd name="T12" fmla="*/ 43 w 43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2">
                    <a:moveTo>
                      <a:pt x="43" y="22"/>
                    </a:moveTo>
                    <a:lnTo>
                      <a:pt x="43" y="22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0" y="0"/>
                    </a:lnTo>
                    <a:lnTo>
                      <a:pt x="43" y="22"/>
                    </a:lnTo>
                    <a:lnTo>
                      <a:pt x="43" y="22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6" name="Freeform 1660"/>
              <p:cNvSpPr>
                <a:spLocks/>
              </p:cNvSpPr>
              <p:nvPr/>
            </p:nvSpPr>
            <p:spPr bwMode="auto">
              <a:xfrm>
                <a:off x="2232" y="1626"/>
                <a:ext cx="22" cy="11"/>
              </a:xfrm>
              <a:custGeom>
                <a:avLst/>
                <a:gdLst>
                  <a:gd name="T0" fmla="*/ 43 w 43"/>
                  <a:gd name="T1" fmla="*/ 22 h 22"/>
                  <a:gd name="T2" fmla="*/ 43 w 43"/>
                  <a:gd name="T3" fmla="*/ 22 h 22"/>
                  <a:gd name="T4" fmla="*/ 36 w 43"/>
                  <a:gd name="T5" fmla="*/ 22 h 22"/>
                  <a:gd name="T6" fmla="*/ 36 w 43"/>
                  <a:gd name="T7" fmla="*/ 22 h 22"/>
                  <a:gd name="T8" fmla="*/ 0 w 43"/>
                  <a:gd name="T9" fmla="*/ 0 h 22"/>
                  <a:gd name="T10" fmla="*/ 43 w 43"/>
                  <a:gd name="T11" fmla="*/ 22 h 22"/>
                  <a:gd name="T12" fmla="*/ 43 w 43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2">
                    <a:moveTo>
                      <a:pt x="43" y="22"/>
                    </a:moveTo>
                    <a:lnTo>
                      <a:pt x="43" y="22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0" y="0"/>
                    </a:lnTo>
                    <a:lnTo>
                      <a:pt x="43" y="22"/>
                    </a:lnTo>
                    <a:lnTo>
                      <a:pt x="43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7" name="Freeform 1661"/>
              <p:cNvSpPr>
                <a:spLocks/>
              </p:cNvSpPr>
              <p:nvPr/>
            </p:nvSpPr>
            <p:spPr bwMode="auto">
              <a:xfrm>
                <a:off x="2180" y="1701"/>
                <a:ext cx="19" cy="12"/>
              </a:xfrm>
              <a:custGeom>
                <a:avLst/>
                <a:gdLst>
                  <a:gd name="T0" fmla="*/ 37 w 37"/>
                  <a:gd name="T1" fmla="*/ 23 h 23"/>
                  <a:gd name="T2" fmla="*/ 37 w 37"/>
                  <a:gd name="T3" fmla="*/ 23 h 23"/>
                  <a:gd name="T4" fmla="*/ 0 w 37"/>
                  <a:gd name="T5" fmla="*/ 8 h 23"/>
                  <a:gd name="T6" fmla="*/ 0 w 37"/>
                  <a:gd name="T7" fmla="*/ 8 h 23"/>
                  <a:gd name="T8" fmla="*/ 0 w 37"/>
                  <a:gd name="T9" fmla="*/ 0 h 23"/>
                  <a:gd name="T10" fmla="*/ 37 w 37"/>
                  <a:gd name="T11" fmla="*/ 23 h 23"/>
                  <a:gd name="T12" fmla="*/ 37 w 37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">
                    <a:moveTo>
                      <a:pt x="37" y="23"/>
                    </a:moveTo>
                    <a:lnTo>
                      <a:pt x="37" y="23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37" y="23"/>
                    </a:lnTo>
                    <a:lnTo>
                      <a:pt x="37" y="23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8" name="Freeform 1662"/>
              <p:cNvSpPr>
                <a:spLocks/>
              </p:cNvSpPr>
              <p:nvPr/>
            </p:nvSpPr>
            <p:spPr bwMode="auto">
              <a:xfrm>
                <a:off x="2180" y="1701"/>
                <a:ext cx="19" cy="12"/>
              </a:xfrm>
              <a:custGeom>
                <a:avLst/>
                <a:gdLst>
                  <a:gd name="T0" fmla="*/ 37 w 37"/>
                  <a:gd name="T1" fmla="*/ 23 h 23"/>
                  <a:gd name="T2" fmla="*/ 37 w 37"/>
                  <a:gd name="T3" fmla="*/ 23 h 23"/>
                  <a:gd name="T4" fmla="*/ 0 w 37"/>
                  <a:gd name="T5" fmla="*/ 8 h 23"/>
                  <a:gd name="T6" fmla="*/ 0 w 37"/>
                  <a:gd name="T7" fmla="*/ 8 h 23"/>
                  <a:gd name="T8" fmla="*/ 0 w 37"/>
                  <a:gd name="T9" fmla="*/ 0 h 23"/>
                  <a:gd name="T10" fmla="*/ 37 w 37"/>
                  <a:gd name="T11" fmla="*/ 23 h 23"/>
                  <a:gd name="T12" fmla="*/ 37 w 37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">
                    <a:moveTo>
                      <a:pt x="37" y="23"/>
                    </a:moveTo>
                    <a:lnTo>
                      <a:pt x="37" y="23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37" y="23"/>
                    </a:lnTo>
                    <a:lnTo>
                      <a:pt x="37" y="2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9" name="Freeform 1663"/>
              <p:cNvSpPr>
                <a:spLocks/>
              </p:cNvSpPr>
              <p:nvPr/>
            </p:nvSpPr>
            <p:spPr bwMode="auto">
              <a:xfrm>
                <a:off x="2180" y="1705"/>
                <a:ext cx="19" cy="11"/>
              </a:xfrm>
              <a:custGeom>
                <a:avLst/>
                <a:gdLst>
                  <a:gd name="T0" fmla="*/ 37 w 37"/>
                  <a:gd name="T1" fmla="*/ 15 h 22"/>
                  <a:gd name="T2" fmla="*/ 37 w 37"/>
                  <a:gd name="T3" fmla="*/ 15 h 22"/>
                  <a:gd name="T4" fmla="*/ 37 w 37"/>
                  <a:gd name="T5" fmla="*/ 22 h 22"/>
                  <a:gd name="T6" fmla="*/ 37 w 37"/>
                  <a:gd name="T7" fmla="*/ 22 h 22"/>
                  <a:gd name="T8" fmla="*/ 0 w 37"/>
                  <a:gd name="T9" fmla="*/ 0 h 22"/>
                  <a:gd name="T10" fmla="*/ 37 w 37"/>
                  <a:gd name="T11" fmla="*/ 15 h 22"/>
                  <a:gd name="T12" fmla="*/ 37 w 37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2">
                    <a:moveTo>
                      <a:pt x="37" y="15"/>
                    </a:moveTo>
                    <a:lnTo>
                      <a:pt x="37" y="15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0" y="0"/>
                    </a:lnTo>
                    <a:lnTo>
                      <a:pt x="37" y="15"/>
                    </a:lnTo>
                    <a:lnTo>
                      <a:pt x="37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0" name="Freeform 1664"/>
              <p:cNvSpPr>
                <a:spLocks/>
              </p:cNvSpPr>
              <p:nvPr/>
            </p:nvSpPr>
            <p:spPr bwMode="auto">
              <a:xfrm>
                <a:off x="2180" y="1705"/>
                <a:ext cx="19" cy="11"/>
              </a:xfrm>
              <a:custGeom>
                <a:avLst/>
                <a:gdLst>
                  <a:gd name="T0" fmla="*/ 37 w 37"/>
                  <a:gd name="T1" fmla="*/ 15 h 22"/>
                  <a:gd name="T2" fmla="*/ 37 w 37"/>
                  <a:gd name="T3" fmla="*/ 15 h 22"/>
                  <a:gd name="T4" fmla="*/ 37 w 37"/>
                  <a:gd name="T5" fmla="*/ 22 h 22"/>
                  <a:gd name="T6" fmla="*/ 37 w 37"/>
                  <a:gd name="T7" fmla="*/ 22 h 22"/>
                  <a:gd name="T8" fmla="*/ 0 w 37"/>
                  <a:gd name="T9" fmla="*/ 0 h 22"/>
                  <a:gd name="T10" fmla="*/ 37 w 37"/>
                  <a:gd name="T11" fmla="*/ 15 h 22"/>
                  <a:gd name="T12" fmla="*/ 37 w 37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2">
                    <a:moveTo>
                      <a:pt x="37" y="15"/>
                    </a:moveTo>
                    <a:lnTo>
                      <a:pt x="37" y="15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0" y="0"/>
                    </a:lnTo>
                    <a:lnTo>
                      <a:pt x="37" y="15"/>
                    </a:lnTo>
                    <a:lnTo>
                      <a:pt x="37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1" name="Freeform 1665"/>
              <p:cNvSpPr>
                <a:spLocks/>
              </p:cNvSpPr>
              <p:nvPr/>
            </p:nvSpPr>
            <p:spPr bwMode="auto">
              <a:xfrm>
                <a:off x="2180" y="1701"/>
                <a:ext cx="19" cy="12"/>
              </a:xfrm>
              <a:custGeom>
                <a:avLst/>
                <a:gdLst>
                  <a:gd name="T0" fmla="*/ 37 w 37"/>
                  <a:gd name="T1" fmla="*/ 23 h 23"/>
                  <a:gd name="T2" fmla="*/ 37 w 37"/>
                  <a:gd name="T3" fmla="*/ 23 h 23"/>
                  <a:gd name="T4" fmla="*/ 0 w 37"/>
                  <a:gd name="T5" fmla="*/ 8 h 23"/>
                  <a:gd name="T6" fmla="*/ 0 w 37"/>
                  <a:gd name="T7" fmla="*/ 8 h 23"/>
                  <a:gd name="T8" fmla="*/ 0 w 37"/>
                  <a:gd name="T9" fmla="*/ 0 h 23"/>
                  <a:gd name="T10" fmla="*/ 37 w 37"/>
                  <a:gd name="T11" fmla="*/ 23 h 23"/>
                  <a:gd name="T12" fmla="*/ 37 w 37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">
                    <a:moveTo>
                      <a:pt x="37" y="23"/>
                    </a:moveTo>
                    <a:lnTo>
                      <a:pt x="37" y="23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37" y="23"/>
                    </a:lnTo>
                    <a:lnTo>
                      <a:pt x="37" y="23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2" name="Freeform 1666"/>
              <p:cNvSpPr>
                <a:spLocks/>
              </p:cNvSpPr>
              <p:nvPr/>
            </p:nvSpPr>
            <p:spPr bwMode="auto">
              <a:xfrm>
                <a:off x="2180" y="1701"/>
                <a:ext cx="19" cy="12"/>
              </a:xfrm>
              <a:custGeom>
                <a:avLst/>
                <a:gdLst>
                  <a:gd name="T0" fmla="*/ 37 w 37"/>
                  <a:gd name="T1" fmla="*/ 23 h 23"/>
                  <a:gd name="T2" fmla="*/ 37 w 37"/>
                  <a:gd name="T3" fmla="*/ 23 h 23"/>
                  <a:gd name="T4" fmla="*/ 0 w 37"/>
                  <a:gd name="T5" fmla="*/ 8 h 23"/>
                  <a:gd name="T6" fmla="*/ 0 w 37"/>
                  <a:gd name="T7" fmla="*/ 8 h 23"/>
                  <a:gd name="T8" fmla="*/ 0 w 37"/>
                  <a:gd name="T9" fmla="*/ 0 h 23"/>
                  <a:gd name="T10" fmla="*/ 37 w 37"/>
                  <a:gd name="T11" fmla="*/ 23 h 23"/>
                  <a:gd name="T12" fmla="*/ 37 w 37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">
                    <a:moveTo>
                      <a:pt x="37" y="23"/>
                    </a:moveTo>
                    <a:lnTo>
                      <a:pt x="37" y="23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37" y="23"/>
                    </a:lnTo>
                    <a:lnTo>
                      <a:pt x="37" y="2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3" name="Freeform 1667"/>
              <p:cNvSpPr>
                <a:spLocks/>
              </p:cNvSpPr>
              <p:nvPr/>
            </p:nvSpPr>
            <p:spPr bwMode="auto">
              <a:xfrm>
                <a:off x="2180" y="1705"/>
                <a:ext cx="19" cy="11"/>
              </a:xfrm>
              <a:custGeom>
                <a:avLst/>
                <a:gdLst>
                  <a:gd name="T0" fmla="*/ 37 w 37"/>
                  <a:gd name="T1" fmla="*/ 15 h 22"/>
                  <a:gd name="T2" fmla="*/ 37 w 37"/>
                  <a:gd name="T3" fmla="*/ 15 h 22"/>
                  <a:gd name="T4" fmla="*/ 37 w 37"/>
                  <a:gd name="T5" fmla="*/ 22 h 22"/>
                  <a:gd name="T6" fmla="*/ 37 w 37"/>
                  <a:gd name="T7" fmla="*/ 22 h 22"/>
                  <a:gd name="T8" fmla="*/ 0 w 37"/>
                  <a:gd name="T9" fmla="*/ 0 h 22"/>
                  <a:gd name="T10" fmla="*/ 37 w 37"/>
                  <a:gd name="T11" fmla="*/ 15 h 22"/>
                  <a:gd name="T12" fmla="*/ 37 w 37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2">
                    <a:moveTo>
                      <a:pt x="37" y="15"/>
                    </a:moveTo>
                    <a:lnTo>
                      <a:pt x="37" y="15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0" y="0"/>
                    </a:lnTo>
                    <a:lnTo>
                      <a:pt x="37" y="15"/>
                    </a:lnTo>
                    <a:lnTo>
                      <a:pt x="37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4" name="Freeform 1668"/>
              <p:cNvSpPr>
                <a:spLocks/>
              </p:cNvSpPr>
              <p:nvPr/>
            </p:nvSpPr>
            <p:spPr bwMode="auto">
              <a:xfrm>
                <a:off x="2180" y="1705"/>
                <a:ext cx="19" cy="11"/>
              </a:xfrm>
              <a:custGeom>
                <a:avLst/>
                <a:gdLst>
                  <a:gd name="T0" fmla="*/ 37 w 37"/>
                  <a:gd name="T1" fmla="*/ 15 h 22"/>
                  <a:gd name="T2" fmla="*/ 37 w 37"/>
                  <a:gd name="T3" fmla="*/ 15 h 22"/>
                  <a:gd name="T4" fmla="*/ 37 w 37"/>
                  <a:gd name="T5" fmla="*/ 22 h 22"/>
                  <a:gd name="T6" fmla="*/ 37 w 37"/>
                  <a:gd name="T7" fmla="*/ 22 h 22"/>
                  <a:gd name="T8" fmla="*/ 0 w 37"/>
                  <a:gd name="T9" fmla="*/ 0 h 22"/>
                  <a:gd name="T10" fmla="*/ 37 w 37"/>
                  <a:gd name="T11" fmla="*/ 15 h 22"/>
                  <a:gd name="T12" fmla="*/ 37 w 37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2">
                    <a:moveTo>
                      <a:pt x="37" y="15"/>
                    </a:moveTo>
                    <a:lnTo>
                      <a:pt x="37" y="15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0" y="0"/>
                    </a:lnTo>
                    <a:lnTo>
                      <a:pt x="37" y="15"/>
                    </a:lnTo>
                    <a:lnTo>
                      <a:pt x="37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5" name="Freeform 1669"/>
              <p:cNvSpPr>
                <a:spLocks/>
              </p:cNvSpPr>
              <p:nvPr/>
            </p:nvSpPr>
            <p:spPr bwMode="auto">
              <a:xfrm>
                <a:off x="2169" y="1709"/>
                <a:ext cx="30" cy="15"/>
              </a:xfrm>
              <a:custGeom>
                <a:avLst/>
                <a:gdLst>
                  <a:gd name="T0" fmla="*/ 59 w 59"/>
                  <a:gd name="T1" fmla="*/ 30 h 30"/>
                  <a:gd name="T2" fmla="*/ 59 w 59"/>
                  <a:gd name="T3" fmla="*/ 30 h 30"/>
                  <a:gd name="T4" fmla="*/ 0 w 59"/>
                  <a:gd name="T5" fmla="*/ 15 h 30"/>
                  <a:gd name="T6" fmla="*/ 0 w 59"/>
                  <a:gd name="T7" fmla="*/ 15 h 30"/>
                  <a:gd name="T8" fmla="*/ 8 w 59"/>
                  <a:gd name="T9" fmla="*/ 0 h 30"/>
                  <a:gd name="T10" fmla="*/ 59 w 59"/>
                  <a:gd name="T11" fmla="*/ 30 h 30"/>
                  <a:gd name="T12" fmla="*/ 59 w 59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0">
                    <a:moveTo>
                      <a:pt x="59" y="30"/>
                    </a:moveTo>
                    <a:lnTo>
                      <a:pt x="59" y="3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8" y="0"/>
                    </a:lnTo>
                    <a:lnTo>
                      <a:pt x="59" y="30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6" name="Freeform 1670"/>
              <p:cNvSpPr>
                <a:spLocks/>
              </p:cNvSpPr>
              <p:nvPr/>
            </p:nvSpPr>
            <p:spPr bwMode="auto">
              <a:xfrm>
                <a:off x="2169" y="1709"/>
                <a:ext cx="30" cy="15"/>
              </a:xfrm>
              <a:custGeom>
                <a:avLst/>
                <a:gdLst>
                  <a:gd name="T0" fmla="*/ 59 w 59"/>
                  <a:gd name="T1" fmla="*/ 30 h 30"/>
                  <a:gd name="T2" fmla="*/ 59 w 59"/>
                  <a:gd name="T3" fmla="*/ 30 h 30"/>
                  <a:gd name="T4" fmla="*/ 0 w 59"/>
                  <a:gd name="T5" fmla="*/ 15 h 30"/>
                  <a:gd name="T6" fmla="*/ 0 w 59"/>
                  <a:gd name="T7" fmla="*/ 15 h 30"/>
                  <a:gd name="T8" fmla="*/ 8 w 59"/>
                  <a:gd name="T9" fmla="*/ 0 h 30"/>
                  <a:gd name="T10" fmla="*/ 59 w 59"/>
                  <a:gd name="T11" fmla="*/ 30 h 30"/>
                  <a:gd name="T12" fmla="*/ 59 w 59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0">
                    <a:moveTo>
                      <a:pt x="59" y="30"/>
                    </a:moveTo>
                    <a:lnTo>
                      <a:pt x="59" y="3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8" y="0"/>
                    </a:lnTo>
                    <a:lnTo>
                      <a:pt x="59" y="30"/>
                    </a:lnTo>
                    <a:lnTo>
                      <a:pt x="59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7" name="Freeform 1671"/>
              <p:cNvSpPr>
                <a:spLocks/>
              </p:cNvSpPr>
              <p:nvPr/>
            </p:nvSpPr>
            <p:spPr bwMode="auto">
              <a:xfrm>
                <a:off x="2169" y="1716"/>
                <a:ext cx="30" cy="15"/>
              </a:xfrm>
              <a:custGeom>
                <a:avLst/>
                <a:gdLst>
                  <a:gd name="T0" fmla="*/ 59 w 59"/>
                  <a:gd name="T1" fmla="*/ 15 h 30"/>
                  <a:gd name="T2" fmla="*/ 59 w 59"/>
                  <a:gd name="T3" fmla="*/ 15 h 30"/>
                  <a:gd name="T4" fmla="*/ 44 w 59"/>
                  <a:gd name="T5" fmla="*/ 30 h 30"/>
                  <a:gd name="T6" fmla="*/ 44 w 59"/>
                  <a:gd name="T7" fmla="*/ 30 h 30"/>
                  <a:gd name="T8" fmla="*/ 0 w 59"/>
                  <a:gd name="T9" fmla="*/ 0 h 30"/>
                  <a:gd name="T10" fmla="*/ 59 w 59"/>
                  <a:gd name="T11" fmla="*/ 15 h 30"/>
                  <a:gd name="T12" fmla="*/ 59 w 59"/>
                  <a:gd name="T1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0">
                    <a:moveTo>
                      <a:pt x="59" y="15"/>
                    </a:moveTo>
                    <a:lnTo>
                      <a:pt x="59" y="15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0" y="0"/>
                    </a:lnTo>
                    <a:lnTo>
                      <a:pt x="59" y="15"/>
                    </a:lnTo>
                    <a:lnTo>
                      <a:pt x="59" y="15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8" name="Freeform 1672"/>
              <p:cNvSpPr>
                <a:spLocks/>
              </p:cNvSpPr>
              <p:nvPr/>
            </p:nvSpPr>
            <p:spPr bwMode="auto">
              <a:xfrm>
                <a:off x="2169" y="1716"/>
                <a:ext cx="30" cy="15"/>
              </a:xfrm>
              <a:custGeom>
                <a:avLst/>
                <a:gdLst>
                  <a:gd name="T0" fmla="*/ 59 w 59"/>
                  <a:gd name="T1" fmla="*/ 15 h 30"/>
                  <a:gd name="T2" fmla="*/ 59 w 59"/>
                  <a:gd name="T3" fmla="*/ 15 h 30"/>
                  <a:gd name="T4" fmla="*/ 44 w 59"/>
                  <a:gd name="T5" fmla="*/ 30 h 30"/>
                  <a:gd name="T6" fmla="*/ 44 w 59"/>
                  <a:gd name="T7" fmla="*/ 30 h 30"/>
                  <a:gd name="T8" fmla="*/ 0 w 59"/>
                  <a:gd name="T9" fmla="*/ 0 h 30"/>
                  <a:gd name="T10" fmla="*/ 59 w 59"/>
                  <a:gd name="T11" fmla="*/ 15 h 30"/>
                  <a:gd name="T12" fmla="*/ 59 w 59"/>
                  <a:gd name="T1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0">
                    <a:moveTo>
                      <a:pt x="59" y="15"/>
                    </a:moveTo>
                    <a:lnTo>
                      <a:pt x="59" y="15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0" y="0"/>
                    </a:lnTo>
                    <a:lnTo>
                      <a:pt x="59" y="15"/>
                    </a:lnTo>
                    <a:lnTo>
                      <a:pt x="59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9" name="Freeform 1673"/>
              <p:cNvSpPr>
                <a:spLocks/>
              </p:cNvSpPr>
              <p:nvPr/>
            </p:nvSpPr>
            <p:spPr bwMode="auto">
              <a:xfrm>
                <a:off x="2158" y="1735"/>
                <a:ext cx="19" cy="15"/>
              </a:xfrm>
              <a:custGeom>
                <a:avLst/>
                <a:gdLst>
                  <a:gd name="T0" fmla="*/ 36 w 36"/>
                  <a:gd name="T1" fmla="*/ 30 h 30"/>
                  <a:gd name="T2" fmla="*/ 36 w 36"/>
                  <a:gd name="T3" fmla="*/ 30 h 30"/>
                  <a:gd name="T4" fmla="*/ 0 w 36"/>
                  <a:gd name="T5" fmla="*/ 8 h 30"/>
                  <a:gd name="T6" fmla="*/ 0 w 36"/>
                  <a:gd name="T7" fmla="*/ 8 h 30"/>
                  <a:gd name="T8" fmla="*/ 0 w 36"/>
                  <a:gd name="T9" fmla="*/ 0 h 30"/>
                  <a:gd name="T10" fmla="*/ 36 w 36"/>
                  <a:gd name="T11" fmla="*/ 30 h 30"/>
                  <a:gd name="T12" fmla="*/ 36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30"/>
                    </a:moveTo>
                    <a:lnTo>
                      <a:pt x="36" y="3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36" y="30"/>
                    </a:lnTo>
                    <a:lnTo>
                      <a:pt x="36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0" name="Freeform 1674"/>
              <p:cNvSpPr>
                <a:spLocks/>
              </p:cNvSpPr>
              <p:nvPr/>
            </p:nvSpPr>
            <p:spPr bwMode="auto">
              <a:xfrm>
                <a:off x="2158" y="1735"/>
                <a:ext cx="19" cy="15"/>
              </a:xfrm>
              <a:custGeom>
                <a:avLst/>
                <a:gdLst>
                  <a:gd name="T0" fmla="*/ 36 w 36"/>
                  <a:gd name="T1" fmla="*/ 30 h 30"/>
                  <a:gd name="T2" fmla="*/ 36 w 36"/>
                  <a:gd name="T3" fmla="*/ 30 h 30"/>
                  <a:gd name="T4" fmla="*/ 0 w 36"/>
                  <a:gd name="T5" fmla="*/ 8 h 30"/>
                  <a:gd name="T6" fmla="*/ 0 w 36"/>
                  <a:gd name="T7" fmla="*/ 8 h 30"/>
                  <a:gd name="T8" fmla="*/ 0 w 36"/>
                  <a:gd name="T9" fmla="*/ 0 h 30"/>
                  <a:gd name="T10" fmla="*/ 36 w 36"/>
                  <a:gd name="T11" fmla="*/ 30 h 30"/>
                  <a:gd name="T12" fmla="*/ 36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30"/>
                    </a:moveTo>
                    <a:lnTo>
                      <a:pt x="36" y="3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36" y="30"/>
                    </a:lnTo>
                    <a:lnTo>
                      <a:pt x="36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1" name="Freeform 1675"/>
              <p:cNvSpPr>
                <a:spLocks/>
              </p:cNvSpPr>
              <p:nvPr/>
            </p:nvSpPr>
            <p:spPr bwMode="auto">
              <a:xfrm>
                <a:off x="2158" y="1739"/>
                <a:ext cx="19" cy="11"/>
              </a:xfrm>
              <a:custGeom>
                <a:avLst/>
                <a:gdLst>
                  <a:gd name="T0" fmla="*/ 36 w 36"/>
                  <a:gd name="T1" fmla="*/ 22 h 22"/>
                  <a:gd name="T2" fmla="*/ 36 w 36"/>
                  <a:gd name="T3" fmla="*/ 22 h 22"/>
                  <a:gd name="T4" fmla="*/ 36 w 36"/>
                  <a:gd name="T5" fmla="*/ 22 h 22"/>
                  <a:gd name="T6" fmla="*/ 36 w 36"/>
                  <a:gd name="T7" fmla="*/ 22 h 22"/>
                  <a:gd name="T8" fmla="*/ 0 w 36"/>
                  <a:gd name="T9" fmla="*/ 0 h 22"/>
                  <a:gd name="T10" fmla="*/ 36 w 36"/>
                  <a:gd name="T11" fmla="*/ 22 h 22"/>
                  <a:gd name="T12" fmla="*/ 36 w 36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2">
                    <a:moveTo>
                      <a:pt x="36" y="22"/>
                    </a:moveTo>
                    <a:lnTo>
                      <a:pt x="36" y="22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0" y="0"/>
                    </a:lnTo>
                    <a:lnTo>
                      <a:pt x="36" y="22"/>
                    </a:lnTo>
                    <a:lnTo>
                      <a:pt x="36" y="22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2" name="Freeform 1676"/>
              <p:cNvSpPr>
                <a:spLocks/>
              </p:cNvSpPr>
              <p:nvPr/>
            </p:nvSpPr>
            <p:spPr bwMode="auto">
              <a:xfrm>
                <a:off x="2158" y="1739"/>
                <a:ext cx="19" cy="11"/>
              </a:xfrm>
              <a:custGeom>
                <a:avLst/>
                <a:gdLst>
                  <a:gd name="T0" fmla="*/ 36 w 36"/>
                  <a:gd name="T1" fmla="*/ 22 h 22"/>
                  <a:gd name="T2" fmla="*/ 36 w 36"/>
                  <a:gd name="T3" fmla="*/ 22 h 22"/>
                  <a:gd name="T4" fmla="*/ 36 w 36"/>
                  <a:gd name="T5" fmla="*/ 22 h 22"/>
                  <a:gd name="T6" fmla="*/ 36 w 36"/>
                  <a:gd name="T7" fmla="*/ 22 h 22"/>
                  <a:gd name="T8" fmla="*/ 0 w 36"/>
                  <a:gd name="T9" fmla="*/ 0 h 22"/>
                  <a:gd name="T10" fmla="*/ 36 w 36"/>
                  <a:gd name="T11" fmla="*/ 22 h 22"/>
                  <a:gd name="T12" fmla="*/ 36 w 36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2">
                    <a:moveTo>
                      <a:pt x="36" y="22"/>
                    </a:moveTo>
                    <a:lnTo>
                      <a:pt x="36" y="22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0" y="0"/>
                    </a:lnTo>
                    <a:lnTo>
                      <a:pt x="36" y="22"/>
                    </a:lnTo>
                    <a:lnTo>
                      <a:pt x="36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3" name="Freeform 1677"/>
              <p:cNvSpPr>
                <a:spLocks/>
              </p:cNvSpPr>
              <p:nvPr/>
            </p:nvSpPr>
            <p:spPr bwMode="auto">
              <a:xfrm>
                <a:off x="2158" y="1735"/>
                <a:ext cx="19" cy="15"/>
              </a:xfrm>
              <a:custGeom>
                <a:avLst/>
                <a:gdLst>
                  <a:gd name="T0" fmla="*/ 36 w 36"/>
                  <a:gd name="T1" fmla="*/ 30 h 30"/>
                  <a:gd name="T2" fmla="*/ 36 w 36"/>
                  <a:gd name="T3" fmla="*/ 30 h 30"/>
                  <a:gd name="T4" fmla="*/ 0 w 36"/>
                  <a:gd name="T5" fmla="*/ 8 h 30"/>
                  <a:gd name="T6" fmla="*/ 0 w 36"/>
                  <a:gd name="T7" fmla="*/ 8 h 30"/>
                  <a:gd name="T8" fmla="*/ 0 w 36"/>
                  <a:gd name="T9" fmla="*/ 0 h 30"/>
                  <a:gd name="T10" fmla="*/ 36 w 36"/>
                  <a:gd name="T11" fmla="*/ 30 h 30"/>
                  <a:gd name="T12" fmla="*/ 36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30"/>
                    </a:moveTo>
                    <a:lnTo>
                      <a:pt x="36" y="3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36" y="30"/>
                    </a:lnTo>
                    <a:lnTo>
                      <a:pt x="36" y="3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4" name="Freeform 1678"/>
              <p:cNvSpPr>
                <a:spLocks/>
              </p:cNvSpPr>
              <p:nvPr/>
            </p:nvSpPr>
            <p:spPr bwMode="auto">
              <a:xfrm>
                <a:off x="2158" y="1735"/>
                <a:ext cx="19" cy="15"/>
              </a:xfrm>
              <a:custGeom>
                <a:avLst/>
                <a:gdLst>
                  <a:gd name="T0" fmla="*/ 36 w 36"/>
                  <a:gd name="T1" fmla="*/ 30 h 30"/>
                  <a:gd name="T2" fmla="*/ 36 w 36"/>
                  <a:gd name="T3" fmla="*/ 30 h 30"/>
                  <a:gd name="T4" fmla="*/ 0 w 36"/>
                  <a:gd name="T5" fmla="*/ 8 h 30"/>
                  <a:gd name="T6" fmla="*/ 0 w 36"/>
                  <a:gd name="T7" fmla="*/ 8 h 30"/>
                  <a:gd name="T8" fmla="*/ 0 w 36"/>
                  <a:gd name="T9" fmla="*/ 0 h 30"/>
                  <a:gd name="T10" fmla="*/ 36 w 36"/>
                  <a:gd name="T11" fmla="*/ 30 h 30"/>
                  <a:gd name="T12" fmla="*/ 36 w 36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30"/>
                    </a:moveTo>
                    <a:lnTo>
                      <a:pt x="36" y="3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36" y="30"/>
                    </a:lnTo>
                    <a:lnTo>
                      <a:pt x="36" y="3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5" name="Freeform 1679"/>
              <p:cNvSpPr>
                <a:spLocks/>
              </p:cNvSpPr>
              <p:nvPr/>
            </p:nvSpPr>
            <p:spPr bwMode="auto">
              <a:xfrm>
                <a:off x="2158" y="1739"/>
                <a:ext cx="19" cy="11"/>
              </a:xfrm>
              <a:custGeom>
                <a:avLst/>
                <a:gdLst>
                  <a:gd name="T0" fmla="*/ 36 w 36"/>
                  <a:gd name="T1" fmla="*/ 22 h 22"/>
                  <a:gd name="T2" fmla="*/ 36 w 36"/>
                  <a:gd name="T3" fmla="*/ 22 h 22"/>
                  <a:gd name="T4" fmla="*/ 36 w 36"/>
                  <a:gd name="T5" fmla="*/ 22 h 22"/>
                  <a:gd name="T6" fmla="*/ 36 w 36"/>
                  <a:gd name="T7" fmla="*/ 22 h 22"/>
                  <a:gd name="T8" fmla="*/ 0 w 36"/>
                  <a:gd name="T9" fmla="*/ 0 h 22"/>
                  <a:gd name="T10" fmla="*/ 36 w 36"/>
                  <a:gd name="T11" fmla="*/ 22 h 22"/>
                  <a:gd name="T12" fmla="*/ 36 w 36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2">
                    <a:moveTo>
                      <a:pt x="36" y="22"/>
                    </a:moveTo>
                    <a:lnTo>
                      <a:pt x="36" y="22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0" y="0"/>
                    </a:lnTo>
                    <a:lnTo>
                      <a:pt x="36" y="22"/>
                    </a:lnTo>
                    <a:lnTo>
                      <a:pt x="36" y="22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6" name="Freeform 1680"/>
              <p:cNvSpPr>
                <a:spLocks/>
              </p:cNvSpPr>
              <p:nvPr/>
            </p:nvSpPr>
            <p:spPr bwMode="auto">
              <a:xfrm>
                <a:off x="2158" y="1739"/>
                <a:ext cx="19" cy="11"/>
              </a:xfrm>
              <a:custGeom>
                <a:avLst/>
                <a:gdLst>
                  <a:gd name="T0" fmla="*/ 36 w 36"/>
                  <a:gd name="T1" fmla="*/ 22 h 22"/>
                  <a:gd name="T2" fmla="*/ 36 w 36"/>
                  <a:gd name="T3" fmla="*/ 22 h 22"/>
                  <a:gd name="T4" fmla="*/ 36 w 36"/>
                  <a:gd name="T5" fmla="*/ 22 h 22"/>
                  <a:gd name="T6" fmla="*/ 36 w 36"/>
                  <a:gd name="T7" fmla="*/ 22 h 22"/>
                  <a:gd name="T8" fmla="*/ 0 w 36"/>
                  <a:gd name="T9" fmla="*/ 0 h 22"/>
                  <a:gd name="T10" fmla="*/ 36 w 36"/>
                  <a:gd name="T11" fmla="*/ 22 h 22"/>
                  <a:gd name="T12" fmla="*/ 36 w 36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2">
                    <a:moveTo>
                      <a:pt x="36" y="22"/>
                    </a:moveTo>
                    <a:lnTo>
                      <a:pt x="36" y="22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0" y="0"/>
                    </a:lnTo>
                    <a:lnTo>
                      <a:pt x="36" y="22"/>
                    </a:lnTo>
                    <a:lnTo>
                      <a:pt x="36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7" name="Freeform 1681"/>
              <p:cNvSpPr>
                <a:spLocks/>
              </p:cNvSpPr>
              <p:nvPr/>
            </p:nvSpPr>
            <p:spPr bwMode="auto">
              <a:xfrm>
                <a:off x="2132" y="1735"/>
                <a:ext cx="59" cy="53"/>
              </a:xfrm>
              <a:custGeom>
                <a:avLst/>
                <a:gdLst>
                  <a:gd name="T0" fmla="*/ 0 w 117"/>
                  <a:gd name="T1" fmla="*/ 0 h 105"/>
                  <a:gd name="T2" fmla="*/ 0 w 117"/>
                  <a:gd name="T3" fmla="*/ 0 h 105"/>
                  <a:gd name="T4" fmla="*/ 95 w 117"/>
                  <a:gd name="T5" fmla="*/ 105 h 105"/>
                  <a:gd name="T6" fmla="*/ 95 w 117"/>
                  <a:gd name="T7" fmla="*/ 105 h 105"/>
                  <a:gd name="T8" fmla="*/ 117 w 117"/>
                  <a:gd name="T9" fmla="*/ 68 h 105"/>
                  <a:gd name="T10" fmla="*/ 0 w 117"/>
                  <a:gd name="T11" fmla="*/ 0 h 105"/>
                  <a:gd name="T12" fmla="*/ 0 w 117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105">
                    <a:moveTo>
                      <a:pt x="0" y="0"/>
                    </a:moveTo>
                    <a:lnTo>
                      <a:pt x="0" y="0"/>
                    </a:lnTo>
                    <a:lnTo>
                      <a:pt x="95" y="105"/>
                    </a:lnTo>
                    <a:lnTo>
                      <a:pt x="95" y="105"/>
                    </a:lnTo>
                    <a:lnTo>
                      <a:pt x="117" y="6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8" name="Freeform 1682"/>
              <p:cNvSpPr>
                <a:spLocks/>
              </p:cNvSpPr>
              <p:nvPr/>
            </p:nvSpPr>
            <p:spPr bwMode="auto">
              <a:xfrm>
                <a:off x="2132" y="1735"/>
                <a:ext cx="59" cy="53"/>
              </a:xfrm>
              <a:custGeom>
                <a:avLst/>
                <a:gdLst>
                  <a:gd name="T0" fmla="*/ 0 w 117"/>
                  <a:gd name="T1" fmla="*/ 0 h 105"/>
                  <a:gd name="T2" fmla="*/ 0 w 117"/>
                  <a:gd name="T3" fmla="*/ 0 h 105"/>
                  <a:gd name="T4" fmla="*/ 95 w 117"/>
                  <a:gd name="T5" fmla="*/ 105 h 105"/>
                  <a:gd name="T6" fmla="*/ 95 w 117"/>
                  <a:gd name="T7" fmla="*/ 105 h 105"/>
                  <a:gd name="T8" fmla="*/ 117 w 117"/>
                  <a:gd name="T9" fmla="*/ 68 h 105"/>
                  <a:gd name="T10" fmla="*/ 0 w 117"/>
                  <a:gd name="T11" fmla="*/ 0 h 105"/>
                  <a:gd name="T12" fmla="*/ 0 w 117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105">
                    <a:moveTo>
                      <a:pt x="0" y="0"/>
                    </a:moveTo>
                    <a:lnTo>
                      <a:pt x="0" y="0"/>
                    </a:lnTo>
                    <a:lnTo>
                      <a:pt x="95" y="105"/>
                    </a:lnTo>
                    <a:lnTo>
                      <a:pt x="95" y="105"/>
                    </a:lnTo>
                    <a:lnTo>
                      <a:pt x="117" y="6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9" name="Freeform 1683"/>
              <p:cNvSpPr>
                <a:spLocks/>
              </p:cNvSpPr>
              <p:nvPr/>
            </p:nvSpPr>
            <p:spPr bwMode="auto">
              <a:xfrm>
                <a:off x="2118" y="1735"/>
                <a:ext cx="62" cy="53"/>
              </a:xfrm>
              <a:custGeom>
                <a:avLst/>
                <a:gdLst>
                  <a:gd name="T0" fmla="*/ 29 w 124"/>
                  <a:gd name="T1" fmla="*/ 0 h 105"/>
                  <a:gd name="T2" fmla="*/ 29 w 124"/>
                  <a:gd name="T3" fmla="*/ 0 h 105"/>
                  <a:gd name="T4" fmla="*/ 0 w 124"/>
                  <a:gd name="T5" fmla="*/ 45 h 105"/>
                  <a:gd name="T6" fmla="*/ 0 w 124"/>
                  <a:gd name="T7" fmla="*/ 45 h 105"/>
                  <a:gd name="T8" fmla="*/ 124 w 124"/>
                  <a:gd name="T9" fmla="*/ 105 h 105"/>
                  <a:gd name="T10" fmla="*/ 29 w 124"/>
                  <a:gd name="T11" fmla="*/ 0 h 105"/>
                  <a:gd name="T12" fmla="*/ 29 w 124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105">
                    <a:moveTo>
                      <a:pt x="29" y="0"/>
                    </a:moveTo>
                    <a:lnTo>
                      <a:pt x="29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124" y="105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0" name="Freeform 1684"/>
              <p:cNvSpPr>
                <a:spLocks/>
              </p:cNvSpPr>
              <p:nvPr/>
            </p:nvSpPr>
            <p:spPr bwMode="auto">
              <a:xfrm>
                <a:off x="2118" y="1735"/>
                <a:ext cx="62" cy="53"/>
              </a:xfrm>
              <a:custGeom>
                <a:avLst/>
                <a:gdLst>
                  <a:gd name="T0" fmla="*/ 29 w 124"/>
                  <a:gd name="T1" fmla="*/ 0 h 105"/>
                  <a:gd name="T2" fmla="*/ 29 w 124"/>
                  <a:gd name="T3" fmla="*/ 0 h 105"/>
                  <a:gd name="T4" fmla="*/ 0 w 124"/>
                  <a:gd name="T5" fmla="*/ 45 h 105"/>
                  <a:gd name="T6" fmla="*/ 0 w 124"/>
                  <a:gd name="T7" fmla="*/ 45 h 105"/>
                  <a:gd name="T8" fmla="*/ 124 w 124"/>
                  <a:gd name="T9" fmla="*/ 105 h 105"/>
                  <a:gd name="T10" fmla="*/ 29 w 124"/>
                  <a:gd name="T11" fmla="*/ 0 h 105"/>
                  <a:gd name="T12" fmla="*/ 29 w 124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105">
                    <a:moveTo>
                      <a:pt x="29" y="0"/>
                    </a:moveTo>
                    <a:lnTo>
                      <a:pt x="29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124" y="105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1" name="Freeform 1685"/>
              <p:cNvSpPr>
                <a:spLocks/>
              </p:cNvSpPr>
              <p:nvPr/>
            </p:nvSpPr>
            <p:spPr bwMode="auto">
              <a:xfrm>
                <a:off x="2118" y="1758"/>
                <a:ext cx="62" cy="53"/>
              </a:xfrm>
              <a:custGeom>
                <a:avLst/>
                <a:gdLst>
                  <a:gd name="T0" fmla="*/ 0 w 124"/>
                  <a:gd name="T1" fmla="*/ 0 h 105"/>
                  <a:gd name="T2" fmla="*/ 0 w 124"/>
                  <a:gd name="T3" fmla="*/ 0 h 105"/>
                  <a:gd name="T4" fmla="*/ 102 w 124"/>
                  <a:gd name="T5" fmla="*/ 105 h 105"/>
                  <a:gd name="T6" fmla="*/ 102 w 124"/>
                  <a:gd name="T7" fmla="*/ 105 h 105"/>
                  <a:gd name="T8" fmla="*/ 124 w 124"/>
                  <a:gd name="T9" fmla="*/ 60 h 105"/>
                  <a:gd name="T10" fmla="*/ 0 w 124"/>
                  <a:gd name="T11" fmla="*/ 0 h 105"/>
                  <a:gd name="T12" fmla="*/ 0 w 124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105">
                    <a:moveTo>
                      <a:pt x="0" y="0"/>
                    </a:moveTo>
                    <a:lnTo>
                      <a:pt x="0" y="0"/>
                    </a:lnTo>
                    <a:lnTo>
                      <a:pt x="102" y="105"/>
                    </a:lnTo>
                    <a:lnTo>
                      <a:pt x="102" y="105"/>
                    </a:lnTo>
                    <a:lnTo>
                      <a:pt x="124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2" name="Freeform 1686"/>
              <p:cNvSpPr>
                <a:spLocks/>
              </p:cNvSpPr>
              <p:nvPr/>
            </p:nvSpPr>
            <p:spPr bwMode="auto">
              <a:xfrm>
                <a:off x="2118" y="1758"/>
                <a:ext cx="62" cy="53"/>
              </a:xfrm>
              <a:custGeom>
                <a:avLst/>
                <a:gdLst>
                  <a:gd name="T0" fmla="*/ 0 w 124"/>
                  <a:gd name="T1" fmla="*/ 0 h 105"/>
                  <a:gd name="T2" fmla="*/ 0 w 124"/>
                  <a:gd name="T3" fmla="*/ 0 h 105"/>
                  <a:gd name="T4" fmla="*/ 102 w 124"/>
                  <a:gd name="T5" fmla="*/ 105 h 105"/>
                  <a:gd name="T6" fmla="*/ 102 w 124"/>
                  <a:gd name="T7" fmla="*/ 105 h 105"/>
                  <a:gd name="T8" fmla="*/ 124 w 124"/>
                  <a:gd name="T9" fmla="*/ 60 h 105"/>
                  <a:gd name="T10" fmla="*/ 0 w 124"/>
                  <a:gd name="T11" fmla="*/ 0 h 105"/>
                  <a:gd name="T12" fmla="*/ 0 w 124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105">
                    <a:moveTo>
                      <a:pt x="0" y="0"/>
                    </a:moveTo>
                    <a:lnTo>
                      <a:pt x="0" y="0"/>
                    </a:lnTo>
                    <a:lnTo>
                      <a:pt x="102" y="105"/>
                    </a:lnTo>
                    <a:lnTo>
                      <a:pt x="102" y="105"/>
                    </a:lnTo>
                    <a:lnTo>
                      <a:pt x="124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3" name="Freeform 1687"/>
              <p:cNvSpPr>
                <a:spLocks/>
              </p:cNvSpPr>
              <p:nvPr/>
            </p:nvSpPr>
            <p:spPr bwMode="auto">
              <a:xfrm>
                <a:off x="2110" y="1758"/>
                <a:ext cx="59" cy="53"/>
              </a:xfrm>
              <a:custGeom>
                <a:avLst/>
                <a:gdLst>
                  <a:gd name="T0" fmla="*/ 15 w 117"/>
                  <a:gd name="T1" fmla="*/ 0 h 105"/>
                  <a:gd name="T2" fmla="*/ 15 w 117"/>
                  <a:gd name="T3" fmla="*/ 0 h 105"/>
                  <a:gd name="T4" fmla="*/ 0 w 117"/>
                  <a:gd name="T5" fmla="*/ 37 h 105"/>
                  <a:gd name="T6" fmla="*/ 0 w 117"/>
                  <a:gd name="T7" fmla="*/ 37 h 105"/>
                  <a:gd name="T8" fmla="*/ 117 w 117"/>
                  <a:gd name="T9" fmla="*/ 105 h 105"/>
                  <a:gd name="T10" fmla="*/ 15 w 117"/>
                  <a:gd name="T11" fmla="*/ 0 h 105"/>
                  <a:gd name="T12" fmla="*/ 15 w 117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105">
                    <a:moveTo>
                      <a:pt x="15" y="0"/>
                    </a:moveTo>
                    <a:lnTo>
                      <a:pt x="15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17" y="10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4" name="Freeform 1688"/>
              <p:cNvSpPr>
                <a:spLocks/>
              </p:cNvSpPr>
              <p:nvPr/>
            </p:nvSpPr>
            <p:spPr bwMode="auto">
              <a:xfrm>
                <a:off x="2110" y="1758"/>
                <a:ext cx="59" cy="53"/>
              </a:xfrm>
              <a:custGeom>
                <a:avLst/>
                <a:gdLst>
                  <a:gd name="T0" fmla="*/ 15 w 117"/>
                  <a:gd name="T1" fmla="*/ 0 h 105"/>
                  <a:gd name="T2" fmla="*/ 15 w 117"/>
                  <a:gd name="T3" fmla="*/ 0 h 105"/>
                  <a:gd name="T4" fmla="*/ 0 w 117"/>
                  <a:gd name="T5" fmla="*/ 37 h 105"/>
                  <a:gd name="T6" fmla="*/ 0 w 117"/>
                  <a:gd name="T7" fmla="*/ 37 h 105"/>
                  <a:gd name="T8" fmla="*/ 117 w 117"/>
                  <a:gd name="T9" fmla="*/ 105 h 105"/>
                  <a:gd name="T10" fmla="*/ 15 w 117"/>
                  <a:gd name="T11" fmla="*/ 0 h 105"/>
                  <a:gd name="T12" fmla="*/ 15 w 117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105">
                    <a:moveTo>
                      <a:pt x="15" y="0"/>
                    </a:moveTo>
                    <a:lnTo>
                      <a:pt x="15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17" y="10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5" name="Freeform 1689"/>
              <p:cNvSpPr>
                <a:spLocks/>
              </p:cNvSpPr>
              <p:nvPr/>
            </p:nvSpPr>
            <p:spPr bwMode="auto">
              <a:xfrm>
                <a:off x="2125" y="1799"/>
                <a:ext cx="22" cy="8"/>
              </a:xfrm>
              <a:custGeom>
                <a:avLst/>
                <a:gdLst>
                  <a:gd name="T0" fmla="*/ 45 w 45"/>
                  <a:gd name="T1" fmla="*/ 15 h 15"/>
                  <a:gd name="T2" fmla="*/ 45 w 45"/>
                  <a:gd name="T3" fmla="*/ 15 h 15"/>
                  <a:gd name="T4" fmla="*/ 0 w 45"/>
                  <a:gd name="T5" fmla="*/ 0 h 15"/>
                  <a:gd name="T6" fmla="*/ 0 w 45"/>
                  <a:gd name="T7" fmla="*/ 0 h 15"/>
                  <a:gd name="T8" fmla="*/ 0 w 45"/>
                  <a:gd name="T9" fmla="*/ 0 h 15"/>
                  <a:gd name="T10" fmla="*/ 45 w 45"/>
                  <a:gd name="T11" fmla="*/ 15 h 15"/>
                  <a:gd name="T12" fmla="*/ 45 w 4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5">
                    <a:moveTo>
                      <a:pt x="45" y="15"/>
                    </a:moveTo>
                    <a:lnTo>
                      <a:pt x="45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5" y="15"/>
                    </a:lnTo>
                    <a:lnTo>
                      <a:pt x="45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6" name="Freeform 1690"/>
              <p:cNvSpPr>
                <a:spLocks/>
              </p:cNvSpPr>
              <p:nvPr/>
            </p:nvSpPr>
            <p:spPr bwMode="auto">
              <a:xfrm>
                <a:off x="2125" y="1799"/>
                <a:ext cx="22" cy="8"/>
              </a:xfrm>
              <a:custGeom>
                <a:avLst/>
                <a:gdLst>
                  <a:gd name="T0" fmla="*/ 45 w 45"/>
                  <a:gd name="T1" fmla="*/ 15 h 15"/>
                  <a:gd name="T2" fmla="*/ 45 w 45"/>
                  <a:gd name="T3" fmla="*/ 15 h 15"/>
                  <a:gd name="T4" fmla="*/ 0 w 45"/>
                  <a:gd name="T5" fmla="*/ 0 h 15"/>
                  <a:gd name="T6" fmla="*/ 0 w 45"/>
                  <a:gd name="T7" fmla="*/ 0 h 15"/>
                  <a:gd name="T8" fmla="*/ 0 w 45"/>
                  <a:gd name="T9" fmla="*/ 0 h 15"/>
                  <a:gd name="T10" fmla="*/ 45 w 45"/>
                  <a:gd name="T11" fmla="*/ 15 h 15"/>
                  <a:gd name="T12" fmla="*/ 45 w 4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5">
                    <a:moveTo>
                      <a:pt x="45" y="15"/>
                    </a:moveTo>
                    <a:lnTo>
                      <a:pt x="45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5" y="15"/>
                    </a:lnTo>
                    <a:lnTo>
                      <a:pt x="45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7" name="Freeform 1691"/>
              <p:cNvSpPr>
                <a:spLocks/>
              </p:cNvSpPr>
              <p:nvPr/>
            </p:nvSpPr>
            <p:spPr bwMode="auto">
              <a:xfrm>
                <a:off x="2125" y="1799"/>
                <a:ext cx="22" cy="12"/>
              </a:xfrm>
              <a:custGeom>
                <a:avLst/>
                <a:gdLst>
                  <a:gd name="T0" fmla="*/ 45 w 45"/>
                  <a:gd name="T1" fmla="*/ 15 h 23"/>
                  <a:gd name="T2" fmla="*/ 45 w 45"/>
                  <a:gd name="T3" fmla="*/ 15 h 23"/>
                  <a:gd name="T4" fmla="*/ 37 w 45"/>
                  <a:gd name="T5" fmla="*/ 23 h 23"/>
                  <a:gd name="T6" fmla="*/ 37 w 45"/>
                  <a:gd name="T7" fmla="*/ 23 h 23"/>
                  <a:gd name="T8" fmla="*/ 0 w 45"/>
                  <a:gd name="T9" fmla="*/ 0 h 23"/>
                  <a:gd name="T10" fmla="*/ 45 w 45"/>
                  <a:gd name="T11" fmla="*/ 15 h 23"/>
                  <a:gd name="T12" fmla="*/ 45 w 45"/>
                  <a:gd name="T13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3">
                    <a:moveTo>
                      <a:pt x="45" y="15"/>
                    </a:moveTo>
                    <a:lnTo>
                      <a:pt x="45" y="15"/>
                    </a:lnTo>
                    <a:lnTo>
                      <a:pt x="37" y="23"/>
                    </a:lnTo>
                    <a:lnTo>
                      <a:pt x="37" y="23"/>
                    </a:lnTo>
                    <a:lnTo>
                      <a:pt x="0" y="0"/>
                    </a:lnTo>
                    <a:lnTo>
                      <a:pt x="45" y="15"/>
                    </a:lnTo>
                    <a:lnTo>
                      <a:pt x="45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8" name="Freeform 1692"/>
              <p:cNvSpPr>
                <a:spLocks/>
              </p:cNvSpPr>
              <p:nvPr/>
            </p:nvSpPr>
            <p:spPr bwMode="auto">
              <a:xfrm>
                <a:off x="2125" y="1799"/>
                <a:ext cx="22" cy="12"/>
              </a:xfrm>
              <a:custGeom>
                <a:avLst/>
                <a:gdLst>
                  <a:gd name="T0" fmla="*/ 45 w 45"/>
                  <a:gd name="T1" fmla="*/ 15 h 23"/>
                  <a:gd name="T2" fmla="*/ 45 w 45"/>
                  <a:gd name="T3" fmla="*/ 15 h 23"/>
                  <a:gd name="T4" fmla="*/ 37 w 45"/>
                  <a:gd name="T5" fmla="*/ 23 h 23"/>
                  <a:gd name="T6" fmla="*/ 37 w 45"/>
                  <a:gd name="T7" fmla="*/ 23 h 23"/>
                  <a:gd name="T8" fmla="*/ 0 w 45"/>
                  <a:gd name="T9" fmla="*/ 0 h 23"/>
                  <a:gd name="T10" fmla="*/ 45 w 45"/>
                  <a:gd name="T11" fmla="*/ 15 h 23"/>
                  <a:gd name="T12" fmla="*/ 45 w 45"/>
                  <a:gd name="T13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3">
                    <a:moveTo>
                      <a:pt x="45" y="15"/>
                    </a:moveTo>
                    <a:lnTo>
                      <a:pt x="45" y="15"/>
                    </a:lnTo>
                    <a:lnTo>
                      <a:pt x="37" y="23"/>
                    </a:lnTo>
                    <a:lnTo>
                      <a:pt x="37" y="23"/>
                    </a:lnTo>
                    <a:lnTo>
                      <a:pt x="0" y="0"/>
                    </a:lnTo>
                    <a:lnTo>
                      <a:pt x="45" y="15"/>
                    </a:lnTo>
                    <a:lnTo>
                      <a:pt x="45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9" name="Freeform 1693"/>
              <p:cNvSpPr>
                <a:spLocks/>
              </p:cNvSpPr>
              <p:nvPr/>
            </p:nvSpPr>
            <p:spPr bwMode="auto">
              <a:xfrm>
                <a:off x="2125" y="1799"/>
                <a:ext cx="22" cy="8"/>
              </a:xfrm>
              <a:custGeom>
                <a:avLst/>
                <a:gdLst>
                  <a:gd name="T0" fmla="*/ 45 w 45"/>
                  <a:gd name="T1" fmla="*/ 15 h 15"/>
                  <a:gd name="T2" fmla="*/ 45 w 45"/>
                  <a:gd name="T3" fmla="*/ 15 h 15"/>
                  <a:gd name="T4" fmla="*/ 0 w 45"/>
                  <a:gd name="T5" fmla="*/ 0 h 15"/>
                  <a:gd name="T6" fmla="*/ 0 w 45"/>
                  <a:gd name="T7" fmla="*/ 0 h 15"/>
                  <a:gd name="T8" fmla="*/ 0 w 45"/>
                  <a:gd name="T9" fmla="*/ 0 h 15"/>
                  <a:gd name="T10" fmla="*/ 45 w 45"/>
                  <a:gd name="T11" fmla="*/ 15 h 15"/>
                  <a:gd name="T12" fmla="*/ 45 w 4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5">
                    <a:moveTo>
                      <a:pt x="45" y="15"/>
                    </a:moveTo>
                    <a:lnTo>
                      <a:pt x="45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5" y="15"/>
                    </a:lnTo>
                    <a:lnTo>
                      <a:pt x="45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0" name="Freeform 1694"/>
              <p:cNvSpPr>
                <a:spLocks/>
              </p:cNvSpPr>
              <p:nvPr/>
            </p:nvSpPr>
            <p:spPr bwMode="auto">
              <a:xfrm>
                <a:off x="2125" y="1799"/>
                <a:ext cx="22" cy="8"/>
              </a:xfrm>
              <a:custGeom>
                <a:avLst/>
                <a:gdLst>
                  <a:gd name="T0" fmla="*/ 45 w 45"/>
                  <a:gd name="T1" fmla="*/ 15 h 15"/>
                  <a:gd name="T2" fmla="*/ 45 w 45"/>
                  <a:gd name="T3" fmla="*/ 15 h 15"/>
                  <a:gd name="T4" fmla="*/ 0 w 45"/>
                  <a:gd name="T5" fmla="*/ 0 h 15"/>
                  <a:gd name="T6" fmla="*/ 0 w 45"/>
                  <a:gd name="T7" fmla="*/ 0 h 15"/>
                  <a:gd name="T8" fmla="*/ 0 w 45"/>
                  <a:gd name="T9" fmla="*/ 0 h 15"/>
                  <a:gd name="T10" fmla="*/ 45 w 45"/>
                  <a:gd name="T11" fmla="*/ 15 h 15"/>
                  <a:gd name="T12" fmla="*/ 45 w 4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5">
                    <a:moveTo>
                      <a:pt x="45" y="15"/>
                    </a:moveTo>
                    <a:lnTo>
                      <a:pt x="45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5" y="15"/>
                    </a:lnTo>
                    <a:lnTo>
                      <a:pt x="45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1" name="Freeform 1695"/>
              <p:cNvSpPr>
                <a:spLocks/>
              </p:cNvSpPr>
              <p:nvPr/>
            </p:nvSpPr>
            <p:spPr bwMode="auto">
              <a:xfrm>
                <a:off x="2125" y="1799"/>
                <a:ext cx="22" cy="12"/>
              </a:xfrm>
              <a:custGeom>
                <a:avLst/>
                <a:gdLst>
                  <a:gd name="T0" fmla="*/ 45 w 45"/>
                  <a:gd name="T1" fmla="*/ 15 h 23"/>
                  <a:gd name="T2" fmla="*/ 45 w 45"/>
                  <a:gd name="T3" fmla="*/ 15 h 23"/>
                  <a:gd name="T4" fmla="*/ 37 w 45"/>
                  <a:gd name="T5" fmla="*/ 23 h 23"/>
                  <a:gd name="T6" fmla="*/ 37 w 45"/>
                  <a:gd name="T7" fmla="*/ 23 h 23"/>
                  <a:gd name="T8" fmla="*/ 0 w 45"/>
                  <a:gd name="T9" fmla="*/ 0 h 23"/>
                  <a:gd name="T10" fmla="*/ 45 w 45"/>
                  <a:gd name="T11" fmla="*/ 15 h 23"/>
                  <a:gd name="T12" fmla="*/ 45 w 45"/>
                  <a:gd name="T13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3">
                    <a:moveTo>
                      <a:pt x="45" y="15"/>
                    </a:moveTo>
                    <a:lnTo>
                      <a:pt x="45" y="15"/>
                    </a:lnTo>
                    <a:lnTo>
                      <a:pt x="37" y="23"/>
                    </a:lnTo>
                    <a:lnTo>
                      <a:pt x="37" y="23"/>
                    </a:lnTo>
                    <a:lnTo>
                      <a:pt x="0" y="0"/>
                    </a:lnTo>
                    <a:lnTo>
                      <a:pt x="45" y="15"/>
                    </a:lnTo>
                    <a:lnTo>
                      <a:pt x="45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2" name="Freeform 1696"/>
              <p:cNvSpPr>
                <a:spLocks/>
              </p:cNvSpPr>
              <p:nvPr/>
            </p:nvSpPr>
            <p:spPr bwMode="auto">
              <a:xfrm>
                <a:off x="2125" y="1799"/>
                <a:ext cx="22" cy="12"/>
              </a:xfrm>
              <a:custGeom>
                <a:avLst/>
                <a:gdLst>
                  <a:gd name="T0" fmla="*/ 45 w 45"/>
                  <a:gd name="T1" fmla="*/ 15 h 23"/>
                  <a:gd name="T2" fmla="*/ 45 w 45"/>
                  <a:gd name="T3" fmla="*/ 15 h 23"/>
                  <a:gd name="T4" fmla="*/ 37 w 45"/>
                  <a:gd name="T5" fmla="*/ 23 h 23"/>
                  <a:gd name="T6" fmla="*/ 37 w 45"/>
                  <a:gd name="T7" fmla="*/ 23 h 23"/>
                  <a:gd name="T8" fmla="*/ 0 w 45"/>
                  <a:gd name="T9" fmla="*/ 0 h 23"/>
                  <a:gd name="T10" fmla="*/ 45 w 45"/>
                  <a:gd name="T11" fmla="*/ 15 h 23"/>
                  <a:gd name="T12" fmla="*/ 45 w 45"/>
                  <a:gd name="T13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3">
                    <a:moveTo>
                      <a:pt x="45" y="15"/>
                    </a:moveTo>
                    <a:lnTo>
                      <a:pt x="45" y="15"/>
                    </a:lnTo>
                    <a:lnTo>
                      <a:pt x="37" y="23"/>
                    </a:lnTo>
                    <a:lnTo>
                      <a:pt x="37" y="23"/>
                    </a:lnTo>
                    <a:lnTo>
                      <a:pt x="0" y="0"/>
                    </a:lnTo>
                    <a:lnTo>
                      <a:pt x="45" y="15"/>
                    </a:lnTo>
                    <a:lnTo>
                      <a:pt x="45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3" name="Freeform 1697"/>
              <p:cNvSpPr>
                <a:spLocks/>
              </p:cNvSpPr>
              <p:nvPr/>
            </p:nvSpPr>
            <p:spPr bwMode="auto">
              <a:xfrm>
                <a:off x="2110" y="1814"/>
                <a:ext cx="30" cy="19"/>
              </a:xfrm>
              <a:custGeom>
                <a:avLst/>
                <a:gdLst>
                  <a:gd name="T0" fmla="*/ 59 w 59"/>
                  <a:gd name="T1" fmla="*/ 23 h 38"/>
                  <a:gd name="T2" fmla="*/ 59 w 59"/>
                  <a:gd name="T3" fmla="*/ 23 h 38"/>
                  <a:gd name="T4" fmla="*/ 0 w 59"/>
                  <a:gd name="T5" fmla="*/ 38 h 38"/>
                  <a:gd name="T6" fmla="*/ 0 w 59"/>
                  <a:gd name="T7" fmla="*/ 38 h 38"/>
                  <a:gd name="T8" fmla="*/ 15 w 59"/>
                  <a:gd name="T9" fmla="*/ 0 h 38"/>
                  <a:gd name="T10" fmla="*/ 59 w 59"/>
                  <a:gd name="T11" fmla="*/ 23 h 38"/>
                  <a:gd name="T12" fmla="*/ 59 w 59"/>
                  <a:gd name="T13" fmla="*/ 2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8">
                    <a:moveTo>
                      <a:pt x="59" y="23"/>
                    </a:moveTo>
                    <a:lnTo>
                      <a:pt x="59" y="23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5" y="0"/>
                    </a:lnTo>
                    <a:lnTo>
                      <a:pt x="59" y="23"/>
                    </a:lnTo>
                    <a:lnTo>
                      <a:pt x="59" y="23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4" name="Freeform 1698"/>
              <p:cNvSpPr>
                <a:spLocks/>
              </p:cNvSpPr>
              <p:nvPr/>
            </p:nvSpPr>
            <p:spPr bwMode="auto">
              <a:xfrm>
                <a:off x="2110" y="1814"/>
                <a:ext cx="30" cy="19"/>
              </a:xfrm>
              <a:custGeom>
                <a:avLst/>
                <a:gdLst>
                  <a:gd name="T0" fmla="*/ 59 w 59"/>
                  <a:gd name="T1" fmla="*/ 23 h 38"/>
                  <a:gd name="T2" fmla="*/ 59 w 59"/>
                  <a:gd name="T3" fmla="*/ 23 h 38"/>
                  <a:gd name="T4" fmla="*/ 0 w 59"/>
                  <a:gd name="T5" fmla="*/ 38 h 38"/>
                  <a:gd name="T6" fmla="*/ 0 w 59"/>
                  <a:gd name="T7" fmla="*/ 38 h 38"/>
                  <a:gd name="T8" fmla="*/ 15 w 59"/>
                  <a:gd name="T9" fmla="*/ 0 h 38"/>
                  <a:gd name="T10" fmla="*/ 59 w 59"/>
                  <a:gd name="T11" fmla="*/ 23 h 38"/>
                  <a:gd name="T12" fmla="*/ 59 w 59"/>
                  <a:gd name="T13" fmla="*/ 2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8">
                    <a:moveTo>
                      <a:pt x="59" y="23"/>
                    </a:moveTo>
                    <a:lnTo>
                      <a:pt x="59" y="23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5" y="0"/>
                    </a:lnTo>
                    <a:lnTo>
                      <a:pt x="59" y="23"/>
                    </a:lnTo>
                    <a:lnTo>
                      <a:pt x="59" y="2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5" name="Freeform 1699"/>
              <p:cNvSpPr>
                <a:spLocks/>
              </p:cNvSpPr>
              <p:nvPr/>
            </p:nvSpPr>
            <p:spPr bwMode="auto">
              <a:xfrm>
                <a:off x="2110" y="1826"/>
                <a:ext cx="30" cy="15"/>
              </a:xfrm>
              <a:custGeom>
                <a:avLst/>
                <a:gdLst>
                  <a:gd name="T0" fmla="*/ 59 w 59"/>
                  <a:gd name="T1" fmla="*/ 0 h 30"/>
                  <a:gd name="T2" fmla="*/ 59 w 59"/>
                  <a:gd name="T3" fmla="*/ 0 h 30"/>
                  <a:gd name="T4" fmla="*/ 44 w 59"/>
                  <a:gd name="T5" fmla="*/ 30 h 30"/>
                  <a:gd name="T6" fmla="*/ 44 w 59"/>
                  <a:gd name="T7" fmla="*/ 30 h 30"/>
                  <a:gd name="T8" fmla="*/ 0 w 59"/>
                  <a:gd name="T9" fmla="*/ 15 h 30"/>
                  <a:gd name="T10" fmla="*/ 59 w 59"/>
                  <a:gd name="T11" fmla="*/ 0 h 30"/>
                  <a:gd name="T12" fmla="*/ 59 w 59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0">
                    <a:moveTo>
                      <a:pt x="59" y="0"/>
                    </a:moveTo>
                    <a:lnTo>
                      <a:pt x="59" y="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0" y="1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6" name="Freeform 1700"/>
              <p:cNvSpPr>
                <a:spLocks/>
              </p:cNvSpPr>
              <p:nvPr/>
            </p:nvSpPr>
            <p:spPr bwMode="auto">
              <a:xfrm>
                <a:off x="2110" y="1826"/>
                <a:ext cx="30" cy="15"/>
              </a:xfrm>
              <a:custGeom>
                <a:avLst/>
                <a:gdLst>
                  <a:gd name="T0" fmla="*/ 59 w 59"/>
                  <a:gd name="T1" fmla="*/ 0 h 30"/>
                  <a:gd name="T2" fmla="*/ 59 w 59"/>
                  <a:gd name="T3" fmla="*/ 0 h 30"/>
                  <a:gd name="T4" fmla="*/ 44 w 59"/>
                  <a:gd name="T5" fmla="*/ 30 h 30"/>
                  <a:gd name="T6" fmla="*/ 44 w 59"/>
                  <a:gd name="T7" fmla="*/ 30 h 30"/>
                  <a:gd name="T8" fmla="*/ 0 w 59"/>
                  <a:gd name="T9" fmla="*/ 15 h 30"/>
                  <a:gd name="T10" fmla="*/ 59 w 59"/>
                  <a:gd name="T11" fmla="*/ 0 h 30"/>
                  <a:gd name="T12" fmla="*/ 59 w 59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0">
                    <a:moveTo>
                      <a:pt x="59" y="0"/>
                    </a:moveTo>
                    <a:lnTo>
                      <a:pt x="59" y="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0" y="1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7" name="Freeform 1701"/>
              <p:cNvSpPr>
                <a:spLocks/>
              </p:cNvSpPr>
              <p:nvPr/>
            </p:nvSpPr>
            <p:spPr bwMode="auto">
              <a:xfrm>
                <a:off x="2107" y="1841"/>
                <a:ext cx="22" cy="8"/>
              </a:xfrm>
              <a:custGeom>
                <a:avLst/>
                <a:gdLst>
                  <a:gd name="T0" fmla="*/ 44 w 44"/>
                  <a:gd name="T1" fmla="*/ 15 h 15"/>
                  <a:gd name="T2" fmla="*/ 44 w 44"/>
                  <a:gd name="T3" fmla="*/ 15 h 15"/>
                  <a:gd name="T4" fmla="*/ 0 w 44"/>
                  <a:gd name="T5" fmla="*/ 0 h 15"/>
                  <a:gd name="T6" fmla="*/ 0 w 44"/>
                  <a:gd name="T7" fmla="*/ 0 h 15"/>
                  <a:gd name="T8" fmla="*/ 0 w 44"/>
                  <a:gd name="T9" fmla="*/ 0 h 15"/>
                  <a:gd name="T10" fmla="*/ 44 w 44"/>
                  <a:gd name="T11" fmla="*/ 15 h 15"/>
                  <a:gd name="T12" fmla="*/ 44 w 4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44" y="15"/>
                    </a:moveTo>
                    <a:lnTo>
                      <a:pt x="44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8" name="Freeform 1702"/>
              <p:cNvSpPr>
                <a:spLocks/>
              </p:cNvSpPr>
              <p:nvPr/>
            </p:nvSpPr>
            <p:spPr bwMode="auto">
              <a:xfrm>
                <a:off x="2107" y="1841"/>
                <a:ext cx="22" cy="8"/>
              </a:xfrm>
              <a:custGeom>
                <a:avLst/>
                <a:gdLst>
                  <a:gd name="T0" fmla="*/ 44 w 44"/>
                  <a:gd name="T1" fmla="*/ 15 h 15"/>
                  <a:gd name="T2" fmla="*/ 44 w 44"/>
                  <a:gd name="T3" fmla="*/ 15 h 15"/>
                  <a:gd name="T4" fmla="*/ 0 w 44"/>
                  <a:gd name="T5" fmla="*/ 0 h 15"/>
                  <a:gd name="T6" fmla="*/ 0 w 44"/>
                  <a:gd name="T7" fmla="*/ 0 h 15"/>
                  <a:gd name="T8" fmla="*/ 0 w 44"/>
                  <a:gd name="T9" fmla="*/ 0 h 15"/>
                  <a:gd name="T10" fmla="*/ 44 w 44"/>
                  <a:gd name="T11" fmla="*/ 15 h 15"/>
                  <a:gd name="T12" fmla="*/ 44 w 4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44" y="15"/>
                    </a:moveTo>
                    <a:lnTo>
                      <a:pt x="44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9" name="Freeform 1703"/>
              <p:cNvSpPr>
                <a:spLocks/>
              </p:cNvSpPr>
              <p:nvPr/>
            </p:nvSpPr>
            <p:spPr bwMode="auto">
              <a:xfrm>
                <a:off x="2107" y="1841"/>
                <a:ext cx="22" cy="11"/>
              </a:xfrm>
              <a:custGeom>
                <a:avLst/>
                <a:gdLst>
                  <a:gd name="T0" fmla="*/ 44 w 44"/>
                  <a:gd name="T1" fmla="*/ 15 h 22"/>
                  <a:gd name="T2" fmla="*/ 44 w 44"/>
                  <a:gd name="T3" fmla="*/ 15 h 22"/>
                  <a:gd name="T4" fmla="*/ 44 w 44"/>
                  <a:gd name="T5" fmla="*/ 22 h 22"/>
                  <a:gd name="T6" fmla="*/ 44 w 44"/>
                  <a:gd name="T7" fmla="*/ 22 h 22"/>
                  <a:gd name="T8" fmla="*/ 0 w 44"/>
                  <a:gd name="T9" fmla="*/ 0 h 22"/>
                  <a:gd name="T10" fmla="*/ 44 w 44"/>
                  <a:gd name="T11" fmla="*/ 15 h 22"/>
                  <a:gd name="T12" fmla="*/ 44 w 44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44" y="15"/>
                    </a:moveTo>
                    <a:lnTo>
                      <a:pt x="44" y="15"/>
                    </a:lnTo>
                    <a:lnTo>
                      <a:pt x="44" y="22"/>
                    </a:lnTo>
                    <a:lnTo>
                      <a:pt x="44" y="22"/>
                    </a:ln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0" name="Freeform 1704"/>
              <p:cNvSpPr>
                <a:spLocks/>
              </p:cNvSpPr>
              <p:nvPr/>
            </p:nvSpPr>
            <p:spPr bwMode="auto">
              <a:xfrm>
                <a:off x="2107" y="1841"/>
                <a:ext cx="22" cy="11"/>
              </a:xfrm>
              <a:custGeom>
                <a:avLst/>
                <a:gdLst>
                  <a:gd name="T0" fmla="*/ 44 w 44"/>
                  <a:gd name="T1" fmla="*/ 15 h 22"/>
                  <a:gd name="T2" fmla="*/ 44 w 44"/>
                  <a:gd name="T3" fmla="*/ 15 h 22"/>
                  <a:gd name="T4" fmla="*/ 44 w 44"/>
                  <a:gd name="T5" fmla="*/ 22 h 22"/>
                  <a:gd name="T6" fmla="*/ 44 w 44"/>
                  <a:gd name="T7" fmla="*/ 22 h 22"/>
                  <a:gd name="T8" fmla="*/ 0 w 44"/>
                  <a:gd name="T9" fmla="*/ 0 h 22"/>
                  <a:gd name="T10" fmla="*/ 44 w 44"/>
                  <a:gd name="T11" fmla="*/ 15 h 22"/>
                  <a:gd name="T12" fmla="*/ 44 w 44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44" y="15"/>
                    </a:moveTo>
                    <a:lnTo>
                      <a:pt x="44" y="15"/>
                    </a:lnTo>
                    <a:lnTo>
                      <a:pt x="44" y="22"/>
                    </a:lnTo>
                    <a:lnTo>
                      <a:pt x="44" y="22"/>
                    </a:ln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1" name="Freeform 1705"/>
              <p:cNvSpPr>
                <a:spLocks/>
              </p:cNvSpPr>
              <p:nvPr/>
            </p:nvSpPr>
            <p:spPr bwMode="auto">
              <a:xfrm>
                <a:off x="2107" y="1841"/>
                <a:ext cx="22" cy="8"/>
              </a:xfrm>
              <a:custGeom>
                <a:avLst/>
                <a:gdLst>
                  <a:gd name="T0" fmla="*/ 44 w 44"/>
                  <a:gd name="T1" fmla="*/ 15 h 15"/>
                  <a:gd name="T2" fmla="*/ 44 w 44"/>
                  <a:gd name="T3" fmla="*/ 15 h 15"/>
                  <a:gd name="T4" fmla="*/ 0 w 44"/>
                  <a:gd name="T5" fmla="*/ 0 h 15"/>
                  <a:gd name="T6" fmla="*/ 0 w 44"/>
                  <a:gd name="T7" fmla="*/ 0 h 15"/>
                  <a:gd name="T8" fmla="*/ 0 w 44"/>
                  <a:gd name="T9" fmla="*/ 0 h 15"/>
                  <a:gd name="T10" fmla="*/ 44 w 44"/>
                  <a:gd name="T11" fmla="*/ 15 h 15"/>
                  <a:gd name="T12" fmla="*/ 44 w 4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44" y="15"/>
                    </a:moveTo>
                    <a:lnTo>
                      <a:pt x="44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2" name="Freeform 1706"/>
              <p:cNvSpPr>
                <a:spLocks/>
              </p:cNvSpPr>
              <p:nvPr/>
            </p:nvSpPr>
            <p:spPr bwMode="auto">
              <a:xfrm>
                <a:off x="2107" y="1841"/>
                <a:ext cx="22" cy="8"/>
              </a:xfrm>
              <a:custGeom>
                <a:avLst/>
                <a:gdLst>
                  <a:gd name="T0" fmla="*/ 44 w 44"/>
                  <a:gd name="T1" fmla="*/ 15 h 15"/>
                  <a:gd name="T2" fmla="*/ 44 w 44"/>
                  <a:gd name="T3" fmla="*/ 15 h 15"/>
                  <a:gd name="T4" fmla="*/ 0 w 44"/>
                  <a:gd name="T5" fmla="*/ 0 h 15"/>
                  <a:gd name="T6" fmla="*/ 0 w 44"/>
                  <a:gd name="T7" fmla="*/ 0 h 15"/>
                  <a:gd name="T8" fmla="*/ 0 w 44"/>
                  <a:gd name="T9" fmla="*/ 0 h 15"/>
                  <a:gd name="T10" fmla="*/ 44 w 44"/>
                  <a:gd name="T11" fmla="*/ 15 h 15"/>
                  <a:gd name="T12" fmla="*/ 44 w 4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44" y="15"/>
                    </a:moveTo>
                    <a:lnTo>
                      <a:pt x="44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3" name="Freeform 1707"/>
              <p:cNvSpPr>
                <a:spLocks/>
              </p:cNvSpPr>
              <p:nvPr/>
            </p:nvSpPr>
            <p:spPr bwMode="auto">
              <a:xfrm>
                <a:off x="2107" y="1841"/>
                <a:ext cx="22" cy="11"/>
              </a:xfrm>
              <a:custGeom>
                <a:avLst/>
                <a:gdLst>
                  <a:gd name="T0" fmla="*/ 44 w 44"/>
                  <a:gd name="T1" fmla="*/ 15 h 22"/>
                  <a:gd name="T2" fmla="*/ 44 w 44"/>
                  <a:gd name="T3" fmla="*/ 15 h 22"/>
                  <a:gd name="T4" fmla="*/ 44 w 44"/>
                  <a:gd name="T5" fmla="*/ 22 h 22"/>
                  <a:gd name="T6" fmla="*/ 44 w 44"/>
                  <a:gd name="T7" fmla="*/ 22 h 22"/>
                  <a:gd name="T8" fmla="*/ 0 w 44"/>
                  <a:gd name="T9" fmla="*/ 0 h 22"/>
                  <a:gd name="T10" fmla="*/ 44 w 44"/>
                  <a:gd name="T11" fmla="*/ 15 h 22"/>
                  <a:gd name="T12" fmla="*/ 44 w 44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44" y="15"/>
                    </a:moveTo>
                    <a:lnTo>
                      <a:pt x="44" y="15"/>
                    </a:lnTo>
                    <a:lnTo>
                      <a:pt x="44" y="22"/>
                    </a:lnTo>
                    <a:lnTo>
                      <a:pt x="44" y="22"/>
                    </a:ln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4" name="Freeform 1708"/>
              <p:cNvSpPr>
                <a:spLocks/>
              </p:cNvSpPr>
              <p:nvPr/>
            </p:nvSpPr>
            <p:spPr bwMode="auto">
              <a:xfrm>
                <a:off x="2107" y="1841"/>
                <a:ext cx="22" cy="11"/>
              </a:xfrm>
              <a:custGeom>
                <a:avLst/>
                <a:gdLst>
                  <a:gd name="T0" fmla="*/ 44 w 44"/>
                  <a:gd name="T1" fmla="*/ 15 h 22"/>
                  <a:gd name="T2" fmla="*/ 44 w 44"/>
                  <a:gd name="T3" fmla="*/ 15 h 22"/>
                  <a:gd name="T4" fmla="*/ 44 w 44"/>
                  <a:gd name="T5" fmla="*/ 22 h 22"/>
                  <a:gd name="T6" fmla="*/ 44 w 44"/>
                  <a:gd name="T7" fmla="*/ 22 h 22"/>
                  <a:gd name="T8" fmla="*/ 0 w 44"/>
                  <a:gd name="T9" fmla="*/ 0 h 22"/>
                  <a:gd name="T10" fmla="*/ 44 w 44"/>
                  <a:gd name="T11" fmla="*/ 15 h 22"/>
                  <a:gd name="T12" fmla="*/ 44 w 44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44" y="15"/>
                    </a:moveTo>
                    <a:lnTo>
                      <a:pt x="44" y="15"/>
                    </a:lnTo>
                    <a:lnTo>
                      <a:pt x="44" y="22"/>
                    </a:lnTo>
                    <a:lnTo>
                      <a:pt x="44" y="22"/>
                    </a:ln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5" name="Freeform 1709"/>
              <p:cNvSpPr>
                <a:spLocks/>
              </p:cNvSpPr>
              <p:nvPr/>
            </p:nvSpPr>
            <p:spPr bwMode="auto">
              <a:xfrm>
                <a:off x="2099" y="1849"/>
                <a:ext cx="30" cy="11"/>
              </a:xfrm>
              <a:custGeom>
                <a:avLst/>
                <a:gdLst>
                  <a:gd name="T0" fmla="*/ 59 w 59"/>
                  <a:gd name="T1" fmla="*/ 22 h 22"/>
                  <a:gd name="T2" fmla="*/ 59 w 59"/>
                  <a:gd name="T3" fmla="*/ 22 h 22"/>
                  <a:gd name="T4" fmla="*/ 0 w 59"/>
                  <a:gd name="T5" fmla="*/ 14 h 22"/>
                  <a:gd name="T6" fmla="*/ 0 w 59"/>
                  <a:gd name="T7" fmla="*/ 14 h 22"/>
                  <a:gd name="T8" fmla="*/ 8 w 59"/>
                  <a:gd name="T9" fmla="*/ 0 h 22"/>
                  <a:gd name="T10" fmla="*/ 59 w 59"/>
                  <a:gd name="T11" fmla="*/ 22 h 22"/>
                  <a:gd name="T12" fmla="*/ 59 w 59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59" y="22"/>
                    </a:moveTo>
                    <a:lnTo>
                      <a:pt x="59" y="22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8" y="0"/>
                    </a:lnTo>
                    <a:lnTo>
                      <a:pt x="59" y="22"/>
                    </a:lnTo>
                    <a:lnTo>
                      <a:pt x="59" y="2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6" name="Freeform 1710"/>
              <p:cNvSpPr>
                <a:spLocks/>
              </p:cNvSpPr>
              <p:nvPr/>
            </p:nvSpPr>
            <p:spPr bwMode="auto">
              <a:xfrm>
                <a:off x="2099" y="1849"/>
                <a:ext cx="30" cy="11"/>
              </a:xfrm>
              <a:custGeom>
                <a:avLst/>
                <a:gdLst>
                  <a:gd name="T0" fmla="*/ 59 w 59"/>
                  <a:gd name="T1" fmla="*/ 22 h 22"/>
                  <a:gd name="T2" fmla="*/ 59 w 59"/>
                  <a:gd name="T3" fmla="*/ 22 h 22"/>
                  <a:gd name="T4" fmla="*/ 0 w 59"/>
                  <a:gd name="T5" fmla="*/ 14 h 22"/>
                  <a:gd name="T6" fmla="*/ 0 w 59"/>
                  <a:gd name="T7" fmla="*/ 14 h 22"/>
                  <a:gd name="T8" fmla="*/ 8 w 59"/>
                  <a:gd name="T9" fmla="*/ 0 h 22"/>
                  <a:gd name="T10" fmla="*/ 59 w 59"/>
                  <a:gd name="T11" fmla="*/ 22 h 22"/>
                  <a:gd name="T12" fmla="*/ 59 w 59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59" y="22"/>
                    </a:moveTo>
                    <a:lnTo>
                      <a:pt x="59" y="22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8" y="0"/>
                    </a:lnTo>
                    <a:lnTo>
                      <a:pt x="59" y="22"/>
                    </a:lnTo>
                    <a:lnTo>
                      <a:pt x="59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7" name="Freeform 1711"/>
              <p:cNvSpPr>
                <a:spLocks/>
              </p:cNvSpPr>
              <p:nvPr/>
            </p:nvSpPr>
            <p:spPr bwMode="auto">
              <a:xfrm>
                <a:off x="2099" y="1856"/>
                <a:ext cx="30" cy="11"/>
              </a:xfrm>
              <a:custGeom>
                <a:avLst/>
                <a:gdLst>
                  <a:gd name="T0" fmla="*/ 59 w 59"/>
                  <a:gd name="T1" fmla="*/ 8 h 23"/>
                  <a:gd name="T2" fmla="*/ 59 w 59"/>
                  <a:gd name="T3" fmla="*/ 8 h 23"/>
                  <a:gd name="T4" fmla="*/ 51 w 59"/>
                  <a:gd name="T5" fmla="*/ 23 h 23"/>
                  <a:gd name="T6" fmla="*/ 51 w 59"/>
                  <a:gd name="T7" fmla="*/ 23 h 23"/>
                  <a:gd name="T8" fmla="*/ 0 w 59"/>
                  <a:gd name="T9" fmla="*/ 0 h 23"/>
                  <a:gd name="T10" fmla="*/ 59 w 59"/>
                  <a:gd name="T11" fmla="*/ 8 h 23"/>
                  <a:gd name="T12" fmla="*/ 59 w 59"/>
                  <a:gd name="T1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3">
                    <a:moveTo>
                      <a:pt x="59" y="8"/>
                    </a:moveTo>
                    <a:lnTo>
                      <a:pt x="59" y="8"/>
                    </a:lnTo>
                    <a:lnTo>
                      <a:pt x="51" y="23"/>
                    </a:lnTo>
                    <a:lnTo>
                      <a:pt x="51" y="23"/>
                    </a:lnTo>
                    <a:lnTo>
                      <a:pt x="0" y="0"/>
                    </a:lnTo>
                    <a:lnTo>
                      <a:pt x="59" y="8"/>
                    </a:lnTo>
                    <a:lnTo>
                      <a:pt x="59" y="8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8" name="Freeform 1712"/>
              <p:cNvSpPr>
                <a:spLocks/>
              </p:cNvSpPr>
              <p:nvPr/>
            </p:nvSpPr>
            <p:spPr bwMode="auto">
              <a:xfrm>
                <a:off x="2099" y="1856"/>
                <a:ext cx="30" cy="11"/>
              </a:xfrm>
              <a:custGeom>
                <a:avLst/>
                <a:gdLst>
                  <a:gd name="T0" fmla="*/ 59 w 59"/>
                  <a:gd name="T1" fmla="*/ 8 h 23"/>
                  <a:gd name="T2" fmla="*/ 59 w 59"/>
                  <a:gd name="T3" fmla="*/ 8 h 23"/>
                  <a:gd name="T4" fmla="*/ 51 w 59"/>
                  <a:gd name="T5" fmla="*/ 23 h 23"/>
                  <a:gd name="T6" fmla="*/ 51 w 59"/>
                  <a:gd name="T7" fmla="*/ 23 h 23"/>
                  <a:gd name="T8" fmla="*/ 0 w 59"/>
                  <a:gd name="T9" fmla="*/ 0 h 23"/>
                  <a:gd name="T10" fmla="*/ 59 w 59"/>
                  <a:gd name="T11" fmla="*/ 8 h 23"/>
                  <a:gd name="T12" fmla="*/ 59 w 59"/>
                  <a:gd name="T1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3">
                    <a:moveTo>
                      <a:pt x="59" y="8"/>
                    </a:moveTo>
                    <a:lnTo>
                      <a:pt x="59" y="8"/>
                    </a:lnTo>
                    <a:lnTo>
                      <a:pt x="51" y="23"/>
                    </a:lnTo>
                    <a:lnTo>
                      <a:pt x="51" y="23"/>
                    </a:lnTo>
                    <a:lnTo>
                      <a:pt x="0" y="0"/>
                    </a:lnTo>
                    <a:lnTo>
                      <a:pt x="59" y="8"/>
                    </a:lnTo>
                    <a:lnTo>
                      <a:pt x="59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9" name="Freeform 1713"/>
              <p:cNvSpPr>
                <a:spLocks/>
              </p:cNvSpPr>
              <p:nvPr/>
            </p:nvSpPr>
            <p:spPr bwMode="auto">
              <a:xfrm>
                <a:off x="2036" y="1995"/>
                <a:ext cx="30" cy="12"/>
              </a:xfrm>
              <a:custGeom>
                <a:avLst/>
                <a:gdLst>
                  <a:gd name="T0" fmla="*/ 59 w 59"/>
                  <a:gd name="T1" fmla="*/ 23 h 23"/>
                  <a:gd name="T2" fmla="*/ 59 w 59"/>
                  <a:gd name="T3" fmla="*/ 23 h 23"/>
                  <a:gd name="T4" fmla="*/ 0 w 59"/>
                  <a:gd name="T5" fmla="*/ 23 h 23"/>
                  <a:gd name="T6" fmla="*/ 0 w 59"/>
                  <a:gd name="T7" fmla="*/ 23 h 23"/>
                  <a:gd name="T8" fmla="*/ 7 w 59"/>
                  <a:gd name="T9" fmla="*/ 0 h 23"/>
                  <a:gd name="T10" fmla="*/ 59 w 59"/>
                  <a:gd name="T11" fmla="*/ 23 h 23"/>
                  <a:gd name="T12" fmla="*/ 59 w 59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3">
                    <a:moveTo>
                      <a:pt x="59" y="23"/>
                    </a:moveTo>
                    <a:lnTo>
                      <a:pt x="59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7" y="0"/>
                    </a:lnTo>
                    <a:lnTo>
                      <a:pt x="59" y="23"/>
                    </a:lnTo>
                    <a:lnTo>
                      <a:pt x="59" y="23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0" name="Freeform 1714"/>
              <p:cNvSpPr>
                <a:spLocks/>
              </p:cNvSpPr>
              <p:nvPr/>
            </p:nvSpPr>
            <p:spPr bwMode="auto">
              <a:xfrm>
                <a:off x="2036" y="1995"/>
                <a:ext cx="30" cy="12"/>
              </a:xfrm>
              <a:custGeom>
                <a:avLst/>
                <a:gdLst>
                  <a:gd name="T0" fmla="*/ 59 w 59"/>
                  <a:gd name="T1" fmla="*/ 23 h 23"/>
                  <a:gd name="T2" fmla="*/ 59 w 59"/>
                  <a:gd name="T3" fmla="*/ 23 h 23"/>
                  <a:gd name="T4" fmla="*/ 0 w 59"/>
                  <a:gd name="T5" fmla="*/ 23 h 23"/>
                  <a:gd name="T6" fmla="*/ 0 w 59"/>
                  <a:gd name="T7" fmla="*/ 23 h 23"/>
                  <a:gd name="T8" fmla="*/ 7 w 59"/>
                  <a:gd name="T9" fmla="*/ 0 h 23"/>
                  <a:gd name="T10" fmla="*/ 59 w 59"/>
                  <a:gd name="T11" fmla="*/ 23 h 23"/>
                  <a:gd name="T12" fmla="*/ 59 w 59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3">
                    <a:moveTo>
                      <a:pt x="59" y="23"/>
                    </a:moveTo>
                    <a:lnTo>
                      <a:pt x="59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7" y="0"/>
                    </a:lnTo>
                    <a:lnTo>
                      <a:pt x="59" y="23"/>
                    </a:lnTo>
                    <a:lnTo>
                      <a:pt x="59" y="2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1" name="Freeform 1715"/>
              <p:cNvSpPr>
                <a:spLocks/>
              </p:cNvSpPr>
              <p:nvPr/>
            </p:nvSpPr>
            <p:spPr bwMode="auto">
              <a:xfrm>
                <a:off x="2036" y="2007"/>
                <a:ext cx="30" cy="7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51 w 59"/>
                  <a:gd name="T5" fmla="*/ 15 h 15"/>
                  <a:gd name="T6" fmla="*/ 51 w 59"/>
                  <a:gd name="T7" fmla="*/ 15 h 15"/>
                  <a:gd name="T8" fmla="*/ 0 w 59"/>
                  <a:gd name="T9" fmla="*/ 0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51" y="15"/>
                    </a:lnTo>
                    <a:lnTo>
                      <a:pt x="51" y="15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2" name="Freeform 1716"/>
              <p:cNvSpPr>
                <a:spLocks/>
              </p:cNvSpPr>
              <p:nvPr/>
            </p:nvSpPr>
            <p:spPr bwMode="auto">
              <a:xfrm>
                <a:off x="2036" y="2007"/>
                <a:ext cx="30" cy="7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51 w 59"/>
                  <a:gd name="T5" fmla="*/ 15 h 15"/>
                  <a:gd name="T6" fmla="*/ 51 w 59"/>
                  <a:gd name="T7" fmla="*/ 15 h 15"/>
                  <a:gd name="T8" fmla="*/ 0 w 59"/>
                  <a:gd name="T9" fmla="*/ 0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51" y="15"/>
                    </a:lnTo>
                    <a:lnTo>
                      <a:pt x="51" y="15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3" name="Freeform 1717"/>
              <p:cNvSpPr>
                <a:spLocks/>
              </p:cNvSpPr>
              <p:nvPr/>
            </p:nvSpPr>
            <p:spPr bwMode="auto">
              <a:xfrm>
                <a:off x="2036" y="2014"/>
                <a:ext cx="23" cy="8"/>
              </a:xfrm>
              <a:custGeom>
                <a:avLst/>
                <a:gdLst>
                  <a:gd name="T0" fmla="*/ 44 w 44"/>
                  <a:gd name="T1" fmla="*/ 15 h 15"/>
                  <a:gd name="T2" fmla="*/ 44 w 44"/>
                  <a:gd name="T3" fmla="*/ 15 h 15"/>
                  <a:gd name="T4" fmla="*/ 0 w 44"/>
                  <a:gd name="T5" fmla="*/ 0 h 15"/>
                  <a:gd name="T6" fmla="*/ 0 w 44"/>
                  <a:gd name="T7" fmla="*/ 0 h 15"/>
                  <a:gd name="T8" fmla="*/ 0 w 44"/>
                  <a:gd name="T9" fmla="*/ 0 h 15"/>
                  <a:gd name="T10" fmla="*/ 44 w 44"/>
                  <a:gd name="T11" fmla="*/ 15 h 15"/>
                  <a:gd name="T12" fmla="*/ 44 w 4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44" y="15"/>
                    </a:moveTo>
                    <a:lnTo>
                      <a:pt x="44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4" name="Freeform 1718"/>
              <p:cNvSpPr>
                <a:spLocks/>
              </p:cNvSpPr>
              <p:nvPr/>
            </p:nvSpPr>
            <p:spPr bwMode="auto">
              <a:xfrm>
                <a:off x="2036" y="2014"/>
                <a:ext cx="23" cy="8"/>
              </a:xfrm>
              <a:custGeom>
                <a:avLst/>
                <a:gdLst>
                  <a:gd name="T0" fmla="*/ 44 w 44"/>
                  <a:gd name="T1" fmla="*/ 15 h 15"/>
                  <a:gd name="T2" fmla="*/ 44 w 44"/>
                  <a:gd name="T3" fmla="*/ 15 h 15"/>
                  <a:gd name="T4" fmla="*/ 0 w 44"/>
                  <a:gd name="T5" fmla="*/ 0 h 15"/>
                  <a:gd name="T6" fmla="*/ 0 w 44"/>
                  <a:gd name="T7" fmla="*/ 0 h 15"/>
                  <a:gd name="T8" fmla="*/ 0 w 44"/>
                  <a:gd name="T9" fmla="*/ 0 h 15"/>
                  <a:gd name="T10" fmla="*/ 44 w 44"/>
                  <a:gd name="T11" fmla="*/ 15 h 15"/>
                  <a:gd name="T12" fmla="*/ 44 w 4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44" y="15"/>
                    </a:moveTo>
                    <a:lnTo>
                      <a:pt x="44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5" name="Freeform 1719"/>
              <p:cNvSpPr>
                <a:spLocks/>
              </p:cNvSpPr>
              <p:nvPr/>
            </p:nvSpPr>
            <p:spPr bwMode="auto">
              <a:xfrm>
                <a:off x="2036" y="2014"/>
                <a:ext cx="23" cy="11"/>
              </a:xfrm>
              <a:custGeom>
                <a:avLst/>
                <a:gdLst>
                  <a:gd name="T0" fmla="*/ 44 w 44"/>
                  <a:gd name="T1" fmla="*/ 15 h 22"/>
                  <a:gd name="T2" fmla="*/ 44 w 44"/>
                  <a:gd name="T3" fmla="*/ 15 h 22"/>
                  <a:gd name="T4" fmla="*/ 37 w 44"/>
                  <a:gd name="T5" fmla="*/ 22 h 22"/>
                  <a:gd name="T6" fmla="*/ 37 w 44"/>
                  <a:gd name="T7" fmla="*/ 22 h 22"/>
                  <a:gd name="T8" fmla="*/ 0 w 44"/>
                  <a:gd name="T9" fmla="*/ 0 h 22"/>
                  <a:gd name="T10" fmla="*/ 44 w 44"/>
                  <a:gd name="T11" fmla="*/ 15 h 22"/>
                  <a:gd name="T12" fmla="*/ 44 w 44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44" y="15"/>
                    </a:moveTo>
                    <a:lnTo>
                      <a:pt x="44" y="15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6" name="Freeform 1720"/>
              <p:cNvSpPr>
                <a:spLocks/>
              </p:cNvSpPr>
              <p:nvPr/>
            </p:nvSpPr>
            <p:spPr bwMode="auto">
              <a:xfrm>
                <a:off x="2036" y="2014"/>
                <a:ext cx="23" cy="11"/>
              </a:xfrm>
              <a:custGeom>
                <a:avLst/>
                <a:gdLst>
                  <a:gd name="T0" fmla="*/ 44 w 44"/>
                  <a:gd name="T1" fmla="*/ 15 h 22"/>
                  <a:gd name="T2" fmla="*/ 44 w 44"/>
                  <a:gd name="T3" fmla="*/ 15 h 22"/>
                  <a:gd name="T4" fmla="*/ 37 w 44"/>
                  <a:gd name="T5" fmla="*/ 22 h 22"/>
                  <a:gd name="T6" fmla="*/ 37 w 44"/>
                  <a:gd name="T7" fmla="*/ 22 h 22"/>
                  <a:gd name="T8" fmla="*/ 0 w 44"/>
                  <a:gd name="T9" fmla="*/ 0 h 22"/>
                  <a:gd name="T10" fmla="*/ 44 w 44"/>
                  <a:gd name="T11" fmla="*/ 15 h 22"/>
                  <a:gd name="T12" fmla="*/ 44 w 44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44" y="15"/>
                    </a:moveTo>
                    <a:lnTo>
                      <a:pt x="44" y="15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7" name="Freeform 1721"/>
              <p:cNvSpPr>
                <a:spLocks/>
              </p:cNvSpPr>
              <p:nvPr/>
            </p:nvSpPr>
            <p:spPr bwMode="auto">
              <a:xfrm>
                <a:off x="2036" y="2014"/>
                <a:ext cx="23" cy="8"/>
              </a:xfrm>
              <a:custGeom>
                <a:avLst/>
                <a:gdLst>
                  <a:gd name="T0" fmla="*/ 44 w 44"/>
                  <a:gd name="T1" fmla="*/ 15 h 15"/>
                  <a:gd name="T2" fmla="*/ 44 w 44"/>
                  <a:gd name="T3" fmla="*/ 15 h 15"/>
                  <a:gd name="T4" fmla="*/ 0 w 44"/>
                  <a:gd name="T5" fmla="*/ 0 h 15"/>
                  <a:gd name="T6" fmla="*/ 0 w 44"/>
                  <a:gd name="T7" fmla="*/ 0 h 15"/>
                  <a:gd name="T8" fmla="*/ 0 w 44"/>
                  <a:gd name="T9" fmla="*/ 0 h 15"/>
                  <a:gd name="T10" fmla="*/ 44 w 44"/>
                  <a:gd name="T11" fmla="*/ 15 h 15"/>
                  <a:gd name="T12" fmla="*/ 44 w 4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44" y="15"/>
                    </a:moveTo>
                    <a:lnTo>
                      <a:pt x="44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8" name="Freeform 1722"/>
              <p:cNvSpPr>
                <a:spLocks/>
              </p:cNvSpPr>
              <p:nvPr/>
            </p:nvSpPr>
            <p:spPr bwMode="auto">
              <a:xfrm>
                <a:off x="2036" y="2014"/>
                <a:ext cx="23" cy="8"/>
              </a:xfrm>
              <a:custGeom>
                <a:avLst/>
                <a:gdLst>
                  <a:gd name="T0" fmla="*/ 44 w 44"/>
                  <a:gd name="T1" fmla="*/ 15 h 15"/>
                  <a:gd name="T2" fmla="*/ 44 w 44"/>
                  <a:gd name="T3" fmla="*/ 15 h 15"/>
                  <a:gd name="T4" fmla="*/ 0 w 44"/>
                  <a:gd name="T5" fmla="*/ 0 h 15"/>
                  <a:gd name="T6" fmla="*/ 0 w 44"/>
                  <a:gd name="T7" fmla="*/ 0 h 15"/>
                  <a:gd name="T8" fmla="*/ 0 w 44"/>
                  <a:gd name="T9" fmla="*/ 0 h 15"/>
                  <a:gd name="T10" fmla="*/ 44 w 44"/>
                  <a:gd name="T11" fmla="*/ 15 h 15"/>
                  <a:gd name="T12" fmla="*/ 44 w 4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44" y="15"/>
                    </a:moveTo>
                    <a:lnTo>
                      <a:pt x="44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9" name="Freeform 1723"/>
              <p:cNvSpPr>
                <a:spLocks/>
              </p:cNvSpPr>
              <p:nvPr/>
            </p:nvSpPr>
            <p:spPr bwMode="auto">
              <a:xfrm>
                <a:off x="2036" y="2014"/>
                <a:ext cx="23" cy="11"/>
              </a:xfrm>
              <a:custGeom>
                <a:avLst/>
                <a:gdLst>
                  <a:gd name="T0" fmla="*/ 44 w 44"/>
                  <a:gd name="T1" fmla="*/ 15 h 22"/>
                  <a:gd name="T2" fmla="*/ 44 w 44"/>
                  <a:gd name="T3" fmla="*/ 15 h 22"/>
                  <a:gd name="T4" fmla="*/ 37 w 44"/>
                  <a:gd name="T5" fmla="*/ 22 h 22"/>
                  <a:gd name="T6" fmla="*/ 37 w 44"/>
                  <a:gd name="T7" fmla="*/ 22 h 22"/>
                  <a:gd name="T8" fmla="*/ 0 w 44"/>
                  <a:gd name="T9" fmla="*/ 0 h 22"/>
                  <a:gd name="T10" fmla="*/ 44 w 44"/>
                  <a:gd name="T11" fmla="*/ 15 h 22"/>
                  <a:gd name="T12" fmla="*/ 44 w 44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44" y="15"/>
                    </a:moveTo>
                    <a:lnTo>
                      <a:pt x="44" y="15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0" name="Freeform 1724"/>
              <p:cNvSpPr>
                <a:spLocks/>
              </p:cNvSpPr>
              <p:nvPr/>
            </p:nvSpPr>
            <p:spPr bwMode="auto">
              <a:xfrm>
                <a:off x="2036" y="2014"/>
                <a:ext cx="23" cy="11"/>
              </a:xfrm>
              <a:custGeom>
                <a:avLst/>
                <a:gdLst>
                  <a:gd name="T0" fmla="*/ 44 w 44"/>
                  <a:gd name="T1" fmla="*/ 15 h 22"/>
                  <a:gd name="T2" fmla="*/ 44 w 44"/>
                  <a:gd name="T3" fmla="*/ 15 h 22"/>
                  <a:gd name="T4" fmla="*/ 37 w 44"/>
                  <a:gd name="T5" fmla="*/ 22 h 22"/>
                  <a:gd name="T6" fmla="*/ 37 w 44"/>
                  <a:gd name="T7" fmla="*/ 22 h 22"/>
                  <a:gd name="T8" fmla="*/ 0 w 44"/>
                  <a:gd name="T9" fmla="*/ 0 h 22"/>
                  <a:gd name="T10" fmla="*/ 44 w 44"/>
                  <a:gd name="T11" fmla="*/ 15 h 22"/>
                  <a:gd name="T12" fmla="*/ 44 w 44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44" y="15"/>
                    </a:moveTo>
                    <a:lnTo>
                      <a:pt x="44" y="15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0" y="0"/>
                    </a:lnTo>
                    <a:lnTo>
                      <a:pt x="44" y="15"/>
                    </a:lnTo>
                    <a:lnTo>
                      <a:pt x="44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1" name="Freeform 1725"/>
              <p:cNvSpPr>
                <a:spLocks/>
              </p:cNvSpPr>
              <p:nvPr/>
            </p:nvSpPr>
            <p:spPr bwMode="auto">
              <a:xfrm>
                <a:off x="2022" y="2022"/>
                <a:ext cx="33" cy="19"/>
              </a:xfrm>
              <a:custGeom>
                <a:avLst/>
                <a:gdLst>
                  <a:gd name="T0" fmla="*/ 66 w 66"/>
                  <a:gd name="T1" fmla="*/ 22 h 37"/>
                  <a:gd name="T2" fmla="*/ 66 w 66"/>
                  <a:gd name="T3" fmla="*/ 22 h 37"/>
                  <a:gd name="T4" fmla="*/ 0 w 66"/>
                  <a:gd name="T5" fmla="*/ 37 h 37"/>
                  <a:gd name="T6" fmla="*/ 0 w 66"/>
                  <a:gd name="T7" fmla="*/ 37 h 37"/>
                  <a:gd name="T8" fmla="*/ 15 w 66"/>
                  <a:gd name="T9" fmla="*/ 0 h 37"/>
                  <a:gd name="T10" fmla="*/ 66 w 66"/>
                  <a:gd name="T11" fmla="*/ 22 h 37"/>
                  <a:gd name="T12" fmla="*/ 66 w 66"/>
                  <a:gd name="T13" fmla="*/ 2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7">
                    <a:moveTo>
                      <a:pt x="66" y="22"/>
                    </a:moveTo>
                    <a:lnTo>
                      <a:pt x="66" y="2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5" y="0"/>
                    </a:lnTo>
                    <a:lnTo>
                      <a:pt x="66" y="22"/>
                    </a:lnTo>
                    <a:lnTo>
                      <a:pt x="66" y="22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2" name="Freeform 1726"/>
              <p:cNvSpPr>
                <a:spLocks/>
              </p:cNvSpPr>
              <p:nvPr/>
            </p:nvSpPr>
            <p:spPr bwMode="auto">
              <a:xfrm>
                <a:off x="2022" y="2022"/>
                <a:ext cx="33" cy="19"/>
              </a:xfrm>
              <a:custGeom>
                <a:avLst/>
                <a:gdLst>
                  <a:gd name="T0" fmla="*/ 66 w 66"/>
                  <a:gd name="T1" fmla="*/ 22 h 37"/>
                  <a:gd name="T2" fmla="*/ 66 w 66"/>
                  <a:gd name="T3" fmla="*/ 22 h 37"/>
                  <a:gd name="T4" fmla="*/ 0 w 66"/>
                  <a:gd name="T5" fmla="*/ 37 h 37"/>
                  <a:gd name="T6" fmla="*/ 0 w 66"/>
                  <a:gd name="T7" fmla="*/ 37 h 37"/>
                  <a:gd name="T8" fmla="*/ 15 w 66"/>
                  <a:gd name="T9" fmla="*/ 0 h 37"/>
                  <a:gd name="T10" fmla="*/ 66 w 66"/>
                  <a:gd name="T11" fmla="*/ 22 h 37"/>
                  <a:gd name="T12" fmla="*/ 66 w 66"/>
                  <a:gd name="T13" fmla="*/ 2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7">
                    <a:moveTo>
                      <a:pt x="66" y="22"/>
                    </a:moveTo>
                    <a:lnTo>
                      <a:pt x="66" y="2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5" y="0"/>
                    </a:lnTo>
                    <a:lnTo>
                      <a:pt x="66" y="22"/>
                    </a:lnTo>
                    <a:lnTo>
                      <a:pt x="66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3" name="Freeform 1727"/>
              <p:cNvSpPr>
                <a:spLocks/>
              </p:cNvSpPr>
              <p:nvPr/>
            </p:nvSpPr>
            <p:spPr bwMode="auto">
              <a:xfrm>
                <a:off x="2022" y="2033"/>
                <a:ext cx="33" cy="19"/>
              </a:xfrm>
              <a:custGeom>
                <a:avLst/>
                <a:gdLst>
                  <a:gd name="T0" fmla="*/ 66 w 66"/>
                  <a:gd name="T1" fmla="*/ 0 h 37"/>
                  <a:gd name="T2" fmla="*/ 66 w 66"/>
                  <a:gd name="T3" fmla="*/ 0 h 37"/>
                  <a:gd name="T4" fmla="*/ 51 w 66"/>
                  <a:gd name="T5" fmla="*/ 37 h 37"/>
                  <a:gd name="T6" fmla="*/ 51 w 66"/>
                  <a:gd name="T7" fmla="*/ 37 h 37"/>
                  <a:gd name="T8" fmla="*/ 0 w 66"/>
                  <a:gd name="T9" fmla="*/ 15 h 37"/>
                  <a:gd name="T10" fmla="*/ 66 w 66"/>
                  <a:gd name="T11" fmla="*/ 0 h 37"/>
                  <a:gd name="T12" fmla="*/ 66 w 66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7">
                    <a:moveTo>
                      <a:pt x="66" y="0"/>
                    </a:moveTo>
                    <a:lnTo>
                      <a:pt x="66" y="0"/>
                    </a:lnTo>
                    <a:lnTo>
                      <a:pt x="51" y="37"/>
                    </a:lnTo>
                    <a:lnTo>
                      <a:pt x="51" y="37"/>
                    </a:lnTo>
                    <a:lnTo>
                      <a:pt x="0" y="15"/>
                    </a:lnTo>
                    <a:lnTo>
                      <a:pt x="66" y="0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4" name="Freeform 1728"/>
              <p:cNvSpPr>
                <a:spLocks/>
              </p:cNvSpPr>
              <p:nvPr/>
            </p:nvSpPr>
            <p:spPr bwMode="auto">
              <a:xfrm>
                <a:off x="2022" y="2033"/>
                <a:ext cx="33" cy="19"/>
              </a:xfrm>
              <a:custGeom>
                <a:avLst/>
                <a:gdLst>
                  <a:gd name="T0" fmla="*/ 66 w 66"/>
                  <a:gd name="T1" fmla="*/ 0 h 37"/>
                  <a:gd name="T2" fmla="*/ 66 w 66"/>
                  <a:gd name="T3" fmla="*/ 0 h 37"/>
                  <a:gd name="T4" fmla="*/ 51 w 66"/>
                  <a:gd name="T5" fmla="*/ 37 h 37"/>
                  <a:gd name="T6" fmla="*/ 51 w 66"/>
                  <a:gd name="T7" fmla="*/ 37 h 37"/>
                  <a:gd name="T8" fmla="*/ 0 w 66"/>
                  <a:gd name="T9" fmla="*/ 15 h 37"/>
                  <a:gd name="T10" fmla="*/ 66 w 66"/>
                  <a:gd name="T11" fmla="*/ 0 h 37"/>
                  <a:gd name="T12" fmla="*/ 66 w 66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7">
                    <a:moveTo>
                      <a:pt x="66" y="0"/>
                    </a:moveTo>
                    <a:lnTo>
                      <a:pt x="66" y="0"/>
                    </a:lnTo>
                    <a:lnTo>
                      <a:pt x="51" y="37"/>
                    </a:lnTo>
                    <a:lnTo>
                      <a:pt x="51" y="37"/>
                    </a:lnTo>
                    <a:lnTo>
                      <a:pt x="0" y="15"/>
                    </a:lnTo>
                    <a:lnTo>
                      <a:pt x="66" y="0"/>
                    </a:lnTo>
                    <a:lnTo>
                      <a:pt x="66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5" name="Freeform 1729"/>
              <p:cNvSpPr>
                <a:spLocks/>
              </p:cNvSpPr>
              <p:nvPr/>
            </p:nvSpPr>
            <p:spPr bwMode="auto">
              <a:xfrm>
                <a:off x="2018" y="2056"/>
                <a:ext cx="22" cy="7"/>
              </a:xfrm>
              <a:custGeom>
                <a:avLst/>
                <a:gdLst>
                  <a:gd name="T0" fmla="*/ 43 w 43"/>
                  <a:gd name="T1" fmla="*/ 15 h 15"/>
                  <a:gd name="T2" fmla="*/ 43 w 43"/>
                  <a:gd name="T3" fmla="*/ 15 h 15"/>
                  <a:gd name="T4" fmla="*/ 0 w 43"/>
                  <a:gd name="T5" fmla="*/ 0 h 15"/>
                  <a:gd name="T6" fmla="*/ 0 w 43"/>
                  <a:gd name="T7" fmla="*/ 0 h 15"/>
                  <a:gd name="T8" fmla="*/ 0 w 43"/>
                  <a:gd name="T9" fmla="*/ 0 h 15"/>
                  <a:gd name="T10" fmla="*/ 43 w 43"/>
                  <a:gd name="T11" fmla="*/ 15 h 15"/>
                  <a:gd name="T12" fmla="*/ 43 w 4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5">
                    <a:moveTo>
                      <a:pt x="43" y="15"/>
                    </a:moveTo>
                    <a:lnTo>
                      <a:pt x="43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15"/>
                    </a:lnTo>
                    <a:lnTo>
                      <a:pt x="43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6" name="Freeform 1730"/>
              <p:cNvSpPr>
                <a:spLocks/>
              </p:cNvSpPr>
              <p:nvPr/>
            </p:nvSpPr>
            <p:spPr bwMode="auto">
              <a:xfrm>
                <a:off x="2018" y="2056"/>
                <a:ext cx="22" cy="7"/>
              </a:xfrm>
              <a:custGeom>
                <a:avLst/>
                <a:gdLst>
                  <a:gd name="T0" fmla="*/ 43 w 43"/>
                  <a:gd name="T1" fmla="*/ 15 h 15"/>
                  <a:gd name="T2" fmla="*/ 43 w 43"/>
                  <a:gd name="T3" fmla="*/ 15 h 15"/>
                  <a:gd name="T4" fmla="*/ 0 w 43"/>
                  <a:gd name="T5" fmla="*/ 0 h 15"/>
                  <a:gd name="T6" fmla="*/ 0 w 43"/>
                  <a:gd name="T7" fmla="*/ 0 h 15"/>
                  <a:gd name="T8" fmla="*/ 0 w 43"/>
                  <a:gd name="T9" fmla="*/ 0 h 15"/>
                  <a:gd name="T10" fmla="*/ 43 w 43"/>
                  <a:gd name="T11" fmla="*/ 15 h 15"/>
                  <a:gd name="T12" fmla="*/ 43 w 4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5">
                    <a:moveTo>
                      <a:pt x="43" y="15"/>
                    </a:moveTo>
                    <a:lnTo>
                      <a:pt x="43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15"/>
                    </a:lnTo>
                    <a:lnTo>
                      <a:pt x="43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7" name="Freeform 1731"/>
              <p:cNvSpPr>
                <a:spLocks/>
              </p:cNvSpPr>
              <p:nvPr/>
            </p:nvSpPr>
            <p:spPr bwMode="auto">
              <a:xfrm>
                <a:off x="2018" y="2056"/>
                <a:ext cx="22" cy="11"/>
              </a:xfrm>
              <a:custGeom>
                <a:avLst/>
                <a:gdLst>
                  <a:gd name="T0" fmla="*/ 43 w 43"/>
                  <a:gd name="T1" fmla="*/ 15 h 22"/>
                  <a:gd name="T2" fmla="*/ 43 w 43"/>
                  <a:gd name="T3" fmla="*/ 15 h 22"/>
                  <a:gd name="T4" fmla="*/ 43 w 43"/>
                  <a:gd name="T5" fmla="*/ 22 h 22"/>
                  <a:gd name="T6" fmla="*/ 43 w 43"/>
                  <a:gd name="T7" fmla="*/ 22 h 22"/>
                  <a:gd name="T8" fmla="*/ 0 w 43"/>
                  <a:gd name="T9" fmla="*/ 0 h 22"/>
                  <a:gd name="T10" fmla="*/ 43 w 43"/>
                  <a:gd name="T11" fmla="*/ 15 h 22"/>
                  <a:gd name="T12" fmla="*/ 43 w 43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2">
                    <a:moveTo>
                      <a:pt x="43" y="15"/>
                    </a:moveTo>
                    <a:lnTo>
                      <a:pt x="43" y="15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  <a:lnTo>
                      <a:pt x="43" y="15"/>
                    </a:lnTo>
                    <a:lnTo>
                      <a:pt x="43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8" name="Freeform 1732"/>
              <p:cNvSpPr>
                <a:spLocks/>
              </p:cNvSpPr>
              <p:nvPr/>
            </p:nvSpPr>
            <p:spPr bwMode="auto">
              <a:xfrm>
                <a:off x="2018" y="2056"/>
                <a:ext cx="22" cy="11"/>
              </a:xfrm>
              <a:custGeom>
                <a:avLst/>
                <a:gdLst>
                  <a:gd name="T0" fmla="*/ 43 w 43"/>
                  <a:gd name="T1" fmla="*/ 15 h 22"/>
                  <a:gd name="T2" fmla="*/ 43 w 43"/>
                  <a:gd name="T3" fmla="*/ 15 h 22"/>
                  <a:gd name="T4" fmla="*/ 43 w 43"/>
                  <a:gd name="T5" fmla="*/ 22 h 22"/>
                  <a:gd name="T6" fmla="*/ 43 w 43"/>
                  <a:gd name="T7" fmla="*/ 22 h 22"/>
                  <a:gd name="T8" fmla="*/ 0 w 43"/>
                  <a:gd name="T9" fmla="*/ 0 h 22"/>
                  <a:gd name="T10" fmla="*/ 43 w 43"/>
                  <a:gd name="T11" fmla="*/ 15 h 22"/>
                  <a:gd name="T12" fmla="*/ 43 w 43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2">
                    <a:moveTo>
                      <a:pt x="43" y="15"/>
                    </a:moveTo>
                    <a:lnTo>
                      <a:pt x="43" y="15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  <a:lnTo>
                      <a:pt x="43" y="15"/>
                    </a:lnTo>
                    <a:lnTo>
                      <a:pt x="43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9" name="Freeform 1733"/>
              <p:cNvSpPr>
                <a:spLocks/>
              </p:cNvSpPr>
              <p:nvPr/>
            </p:nvSpPr>
            <p:spPr bwMode="auto">
              <a:xfrm>
                <a:off x="2018" y="2056"/>
                <a:ext cx="22" cy="7"/>
              </a:xfrm>
              <a:custGeom>
                <a:avLst/>
                <a:gdLst>
                  <a:gd name="T0" fmla="*/ 43 w 43"/>
                  <a:gd name="T1" fmla="*/ 15 h 15"/>
                  <a:gd name="T2" fmla="*/ 43 w 43"/>
                  <a:gd name="T3" fmla="*/ 15 h 15"/>
                  <a:gd name="T4" fmla="*/ 0 w 43"/>
                  <a:gd name="T5" fmla="*/ 0 h 15"/>
                  <a:gd name="T6" fmla="*/ 0 w 43"/>
                  <a:gd name="T7" fmla="*/ 0 h 15"/>
                  <a:gd name="T8" fmla="*/ 0 w 43"/>
                  <a:gd name="T9" fmla="*/ 0 h 15"/>
                  <a:gd name="T10" fmla="*/ 43 w 43"/>
                  <a:gd name="T11" fmla="*/ 15 h 15"/>
                  <a:gd name="T12" fmla="*/ 43 w 4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5">
                    <a:moveTo>
                      <a:pt x="43" y="15"/>
                    </a:moveTo>
                    <a:lnTo>
                      <a:pt x="43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15"/>
                    </a:lnTo>
                    <a:lnTo>
                      <a:pt x="43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0" name="Freeform 1734"/>
              <p:cNvSpPr>
                <a:spLocks/>
              </p:cNvSpPr>
              <p:nvPr/>
            </p:nvSpPr>
            <p:spPr bwMode="auto">
              <a:xfrm>
                <a:off x="2018" y="2056"/>
                <a:ext cx="22" cy="7"/>
              </a:xfrm>
              <a:custGeom>
                <a:avLst/>
                <a:gdLst>
                  <a:gd name="T0" fmla="*/ 43 w 43"/>
                  <a:gd name="T1" fmla="*/ 15 h 15"/>
                  <a:gd name="T2" fmla="*/ 43 w 43"/>
                  <a:gd name="T3" fmla="*/ 15 h 15"/>
                  <a:gd name="T4" fmla="*/ 0 w 43"/>
                  <a:gd name="T5" fmla="*/ 0 h 15"/>
                  <a:gd name="T6" fmla="*/ 0 w 43"/>
                  <a:gd name="T7" fmla="*/ 0 h 15"/>
                  <a:gd name="T8" fmla="*/ 0 w 43"/>
                  <a:gd name="T9" fmla="*/ 0 h 15"/>
                  <a:gd name="T10" fmla="*/ 43 w 43"/>
                  <a:gd name="T11" fmla="*/ 15 h 15"/>
                  <a:gd name="T12" fmla="*/ 43 w 43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5">
                    <a:moveTo>
                      <a:pt x="43" y="15"/>
                    </a:moveTo>
                    <a:lnTo>
                      <a:pt x="43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15"/>
                    </a:lnTo>
                    <a:lnTo>
                      <a:pt x="43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1" name="Freeform 1735"/>
              <p:cNvSpPr>
                <a:spLocks/>
              </p:cNvSpPr>
              <p:nvPr/>
            </p:nvSpPr>
            <p:spPr bwMode="auto">
              <a:xfrm>
                <a:off x="2018" y="2056"/>
                <a:ext cx="22" cy="11"/>
              </a:xfrm>
              <a:custGeom>
                <a:avLst/>
                <a:gdLst>
                  <a:gd name="T0" fmla="*/ 43 w 43"/>
                  <a:gd name="T1" fmla="*/ 15 h 22"/>
                  <a:gd name="T2" fmla="*/ 43 w 43"/>
                  <a:gd name="T3" fmla="*/ 15 h 22"/>
                  <a:gd name="T4" fmla="*/ 43 w 43"/>
                  <a:gd name="T5" fmla="*/ 22 h 22"/>
                  <a:gd name="T6" fmla="*/ 43 w 43"/>
                  <a:gd name="T7" fmla="*/ 22 h 22"/>
                  <a:gd name="T8" fmla="*/ 0 w 43"/>
                  <a:gd name="T9" fmla="*/ 0 h 22"/>
                  <a:gd name="T10" fmla="*/ 43 w 43"/>
                  <a:gd name="T11" fmla="*/ 15 h 22"/>
                  <a:gd name="T12" fmla="*/ 43 w 43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2">
                    <a:moveTo>
                      <a:pt x="43" y="15"/>
                    </a:moveTo>
                    <a:lnTo>
                      <a:pt x="43" y="15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  <a:lnTo>
                      <a:pt x="43" y="15"/>
                    </a:lnTo>
                    <a:lnTo>
                      <a:pt x="43" y="15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2" name="Freeform 1736"/>
              <p:cNvSpPr>
                <a:spLocks/>
              </p:cNvSpPr>
              <p:nvPr/>
            </p:nvSpPr>
            <p:spPr bwMode="auto">
              <a:xfrm>
                <a:off x="2018" y="2056"/>
                <a:ext cx="22" cy="11"/>
              </a:xfrm>
              <a:custGeom>
                <a:avLst/>
                <a:gdLst>
                  <a:gd name="T0" fmla="*/ 43 w 43"/>
                  <a:gd name="T1" fmla="*/ 15 h 22"/>
                  <a:gd name="T2" fmla="*/ 43 w 43"/>
                  <a:gd name="T3" fmla="*/ 15 h 22"/>
                  <a:gd name="T4" fmla="*/ 43 w 43"/>
                  <a:gd name="T5" fmla="*/ 22 h 22"/>
                  <a:gd name="T6" fmla="*/ 43 w 43"/>
                  <a:gd name="T7" fmla="*/ 22 h 22"/>
                  <a:gd name="T8" fmla="*/ 0 w 43"/>
                  <a:gd name="T9" fmla="*/ 0 h 22"/>
                  <a:gd name="T10" fmla="*/ 43 w 43"/>
                  <a:gd name="T11" fmla="*/ 15 h 22"/>
                  <a:gd name="T12" fmla="*/ 43 w 43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2">
                    <a:moveTo>
                      <a:pt x="43" y="15"/>
                    </a:moveTo>
                    <a:lnTo>
                      <a:pt x="43" y="15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  <a:lnTo>
                      <a:pt x="43" y="15"/>
                    </a:lnTo>
                    <a:lnTo>
                      <a:pt x="43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3" name="Freeform 1737"/>
              <p:cNvSpPr>
                <a:spLocks/>
              </p:cNvSpPr>
              <p:nvPr/>
            </p:nvSpPr>
            <p:spPr bwMode="auto">
              <a:xfrm>
                <a:off x="1992" y="2060"/>
                <a:ext cx="67" cy="41"/>
              </a:xfrm>
              <a:custGeom>
                <a:avLst/>
                <a:gdLst>
                  <a:gd name="T0" fmla="*/ 0 w 132"/>
                  <a:gd name="T1" fmla="*/ 0 h 82"/>
                  <a:gd name="T2" fmla="*/ 0 w 132"/>
                  <a:gd name="T3" fmla="*/ 0 h 82"/>
                  <a:gd name="T4" fmla="*/ 117 w 132"/>
                  <a:gd name="T5" fmla="*/ 82 h 82"/>
                  <a:gd name="T6" fmla="*/ 117 w 132"/>
                  <a:gd name="T7" fmla="*/ 82 h 82"/>
                  <a:gd name="T8" fmla="*/ 132 w 132"/>
                  <a:gd name="T9" fmla="*/ 44 h 82"/>
                  <a:gd name="T10" fmla="*/ 0 w 132"/>
                  <a:gd name="T11" fmla="*/ 0 h 82"/>
                  <a:gd name="T12" fmla="*/ 0 w 132"/>
                  <a:gd name="T1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" h="82">
                    <a:moveTo>
                      <a:pt x="0" y="0"/>
                    </a:moveTo>
                    <a:lnTo>
                      <a:pt x="0" y="0"/>
                    </a:lnTo>
                    <a:lnTo>
                      <a:pt x="117" y="82"/>
                    </a:lnTo>
                    <a:lnTo>
                      <a:pt x="117" y="82"/>
                    </a:lnTo>
                    <a:lnTo>
                      <a:pt x="132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4" name="Freeform 1738"/>
              <p:cNvSpPr>
                <a:spLocks/>
              </p:cNvSpPr>
              <p:nvPr/>
            </p:nvSpPr>
            <p:spPr bwMode="auto">
              <a:xfrm>
                <a:off x="1992" y="2060"/>
                <a:ext cx="67" cy="41"/>
              </a:xfrm>
              <a:custGeom>
                <a:avLst/>
                <a:gdLst>
                  <a:gd name="T0" fmla="*/ 0 w 132"/>
                  <a:gd name="T1" fmla="*/ 0 h 82"/>
                  <a:gd name="T2" fmla="*/ 0 w 132"/>
                  <a:gd name="T3" fmla="*/ 0 h 82"/>
                  <a:gd name="T4" fmla="*/ 117 w 132"/>
                  <a:gd name="T5" fmla="*/ 82 h 82"/>
                  <a:gd name="T6" fmla="*/ 117 w 132"/>
                  <a:gd name="T7" fmla="*/ 82 h 82"/>
                  <a:gd name="T8" fmla="*/ 132 w 132"/>
                  <a:gd name="T9" fmla="*/ 44 h 82"/>
                  <a:gd name="T10" fmla="*/ 0 w 132"/>
                  <a:gd name="T11" fmla="*/ 0 h 82"/>
                  <a:gd name="T12" fmla="*/ 0 w 132"/>
                  <a:gd name="T1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" h="82">
                    <a:moveTo>
                      <a:pt x="0" y="0"/>
                    </a:moveTo>
                    <a:lnTo>
                      <a:pt x="0" y="0"/>
                    </a:lnTo>
                    <a:lnTo>
                      <a:pt x="117" y="82"/>
                    </a:lnTo>
                    <a:lnTo>
                      <a:pt x="117" y="82"/>
                    </a:lnTo>
                    <a:lnTo>
                      <a:pt x="132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5" name="Freeform 1739"/>
              <p:cNvSpPr>
                <a:spLocks/>
              </p:cNvSpPr>
              <p:nvPr/>
            </p:nvSpPr>
            <p:spPr bwMode="auto">
              <a:xfrm>
                <a:off x="1985" y="2060"/>
                <a:ext cx="66" cy="41"/>
              </a:xfrm>
              <a:custGeom>
                <a:avLst/>
                <a:gdLst>
                  <a:gd name="T0" fmla="*/ 14 w 131"/>
                  <a:gd name="T1" fmla="*/ 0 h 82"/>
                  <a:gd name="T2" fmla="*/ 14 w 131"/>
                  <a:gd name="T3" fmla="*/ 0 h 82"/>
                  <a:gd name="T4" fmla="*/ 0 w 131"/>
                  <a:gd name="T5" fmla="*/ 44 h 82"/>
                  <a:gd name="T6" fmla="*/ 0 w 131"/>
                  <a:gd name="T7" fmla="*/ 44 h 82"/>
                  <a:gd name="T8" fmla="*/ 131 w 131"/>
                  <a:gd name="T9" fmla="*/ 82 h 82"/>
                  <a:gd name="T10" fmla="*/ 14 w 131"/>
                  <a:gd name="T11" fmla="*/ 0 h 82"/>
                  <a:gd name="T12" fmla="*/ 14 w 131"/>
                  <a:gd name="T1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" h="82">
                    <a:moveTo>
                      <a:pt x="14" y="0"/>
                    </a:moveTo>
                    <a:lnTo>
                      <a:pt x="14" y="0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131" y="82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6" name="Freeform 1740"/>
              <p:cNvSpPr>
                <a:spLocks/>
              </p:cNvSpPr>
              <p:nvPr/>
            </p:nvSpPr>
            <p:spPr bwMode="auto">
              <a:xfrm>
                <a:off x="1985" y="2060"/>
                <a:ext cx="66" cy="41"/>
              </a:xfrm>
              <a:custGeom>
                <a:avLst/>
                <a:gdLst>
                  <a:gd name="T0" fmla="*/ 14 w 131"/>
                  <a:gd name="T1" fmla="*/ 0 h 82"/>
                  <a:gd name="T2" fmla="*/ 14 w 131"/>
                  <a:gd name="T3" fmla="*/ 0 h 82"/>
                  <a:gd name="T4" fmla="*/ 0 w 131"/>
                  <a:gd name="T5" fmla="*/ 44 h 82"/>
                  <a:gd name="T6" fmla="*/ 0 w 131"/>
                  <a:gd name="T7" fmla="*/ 44 h 82"/>
                  <a:gd name="T8" fmla="*/ 131 w 131"/>
                  <a:gd name="T9" fmla="*/ 82 h 82"/>
                  <a:gd name="T10" fmla="*/ 14 w 131"/>
                  <a:gd name="T11" fmla="*/ 0 h 82"/>
                  <a:gd name="T12" fmla="*/ 14 w 131"/>
                  <a:gd name="T1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" h="82">
                    <a:moveTo>
                      <a:pt x="14" y="0"/>
                    </a:moveTo>
                    <a:lnTo>
                      <a:pt x="14" y="0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131" y="82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7" name="Freeform 1741"/>
              <p:cNvSpPr>
                <a:spLocks/>
              </p:cNvSpPr>
              <p:nvPr/>
            </p:nvSpPr>
            <p:spPr bwMode="auto">
              <a:xfrm>
                <a:off x="1985" y="2082"/>
                <a:ext cx="66" cy="45"/>
              </a:xfrm>
              <a:custGeom>
                <a:avLst/>
                <a:gdLst>
                  <a:gd name="T0" fmla="*/ 0 w 131"/>
                  <a:gd name="T1" fmla="*/ 0 h 90"/>
                  <a:gd name="T2" fmla="*/ 0 w 131"/>
                  <a:gd name="T3" fmla="*/ 0 h 90"/>
                  <a:gd name="T4" fmla="*/ 117 w 131"/>
                  <a:gd name="T5" fmla="*/ 90 h 90"/>
                  <a:gd name="T6" fmla="*/ 117 w 131"/>
                  <a:gd name="T7" fmla="*/ 90 h 90"/>
                  <a:gd name="T8" fmla="*/ 131 w 131"/>
                  <a:gd name="T9" fmla="*/ 38 h 90"/>
                  <a:gd name="T10" fmla="*/ 0 w 131"/>
                  <a:gd name="T11" fmla="*/ 0 h 90"/>
                  <a:gd name="T12" fmla="*/ 0 w 131"/>
                  <a:gd name="T13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" h="90">
                    <a:moveTo>
                      <a:pt x="0" y="0"/>
                    </a:moveTo>
                    <a:lnTo>
                      <a:pt x="0" y="0"/>
                    </a:lnTo>
                    <a:lnTo>
                      <a:pt x="117" y="90"/>
                    </a:lnTo>
                    <a:lnTo>
                      <a:pt x="117" y="90"/>
                    </a:lnTo>
                    <a:lnTo>
                      <a:pt x="131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8" name="Freeform 1742"/>
              <p:cNvSpPr>
                <a:spLocks/>
              </p:cNvSpPr>
              <p:nvPr/>
            </p:nvSpPr>
            <p:spPr bwMode="auto">
              <a:xfrm>
                <a:off x="1985" y="2082"/>
                <a:ext cx="66" cy="45"/>
              </a:xfrm>
              <a:custGeom>
                <a:avLst/>
                <a:gdLst>
                  <a:gd name="T0" fmla="*/ 0 w 131"/>
                  <a:gd name="T1" fmla="*/ 0 h 90"/>
                  <a:gd name="T2" fmla="*/ 0 w 131"/>
                  <a:gd name="T3" fmla="*/ 0 h 90"/>
                  <a:gd name="T4" fmla="*/ 117 w 131"/>
                  <a:gd name="T5" fmla="*/ 90 h 90"/>
                  <a:gd name="T6" fmla="*/ 117 w 131"/>
                  <a:gd name="T7" fmla="*/ 90 h 90"/>
                  <a:gd name="T8" fmla="*/ 131 w 131"/>
                  <a:gd name="T9" fmla="*/ 38 h 90"/>
                  <a:gd name="T10" fmla="*/ 0 w 131"/>
                  <a:gd name="T11" fmla="*/ 0 h 90"/>
                  <a:gd name="T12" fmla="*/ 0 w 131"/>
                  <a:gd name="T13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" h="90">
                    <a:moveTo>
                      <a:pt x="0" y="0"/>
                    </a:moveTo>
                    <a:lnTo>
                      <a:pt x="0" y="0"/>
                    </a:lnTo>
                    <a:lnTo>
                      <a:pt x="117" y="90"/>
                    </a:lnTo>
                    <a:lnTo>
                      <a:pt x="117" y="90"/>
                    </a:lnTo>
                    <a:lnTo>
                      <a:pt x="131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9" name="Freeform 1743"/>
              <p:cNvSpPr>
                <a:spLocks/>
              </p:cNvSpPr>
              <p:nvPr/>
            </p:nvSpPr>
            <p:spPr bwMode="auto">
              <a:xfrm>
                <a:off x="1977" y="2082"/>
                <a:ext cx="67" cy="45"/>
              </a:xfrm>
              <a:custGeom>
                <a:avLst/>
                <a:gdLst>
                  <a:gd name="T0" fmla="*/ 15 w 132"/>
                  <a:gd name="T1" fmla="*/ 0 h 90"/>
                  <a:gd name="T2" fmla="*/ 15 w 132"/>
                  <a:gd name="T3" fmla="*/ 0 h 90"/>
                  <a:gd name="T4" fmla="*/ 0 w 132"/>
                  <a:gd name="T5" fmla="*/ 45 h 90"/>
                  <a:gd name="T6" fmla="*/ 0 w 132"/>
                  <a:gd name="T7" fmla="*/ 45 h 90"/>
                  <a:gd name="T8" fmla="*/ 132 w 132"/>
                  <a:gd name="T9" fmla="*/ 90 h 90"/>
                  <a:gd name="T10" fmla="*/ 15 w 132"/>
                  <a:gd name="T11" fmla="*/ 0 h 90"/>
                  <a:gd name="T12" fmla="*/ 15 w 132"/>
                  <a:gd name="T13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" h="90">
                    <a:moveTo>
                      <a:pt x="15" y="0"/>
                    </a:move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132" y="90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0" name="Freeform 1744"/>
              <p:cNvSpPr>
                <a:spLocks/>
              </p:cNvSpPr>
              <p:nvPr/>
            </p:nvSpPr>
            <p:spPr bwMode="auto">
              <a:xfrm>
                <a:off x="1977" y="2082"/>
                <a:ext cx="67" cy="45"/>
              </a:xfrm>
              <a:custGeom>
                <a:avLst/>
                <a:gdLst>
                  <a:gd name="T0" fmla="*/ 15 w 132"/>
                  <a:gd name="T1" fmla="*/ 0 h 90"/>
                  <a:gd name="T2" fmla="*/ 15 w 132"/>
                  <a:gd name="T3" fmla="*/ 0 h 90"/>
                  <a:gd name="T4" fmla="*/ 0 w 132"/>
                  <a:gd name="T5" fmla="*/ 45 h 90"/>
                  <a:gd name="T6" fmla="*/ 0 w 132"/>
                  <a:gd name="T7" fmla="*/ 45 h 90"/>
                  <a:gd name="T8" fmla="*/ 132 w 132"/>
                  <a:gd name="T9" fmla="*/ 90 h 90"/>
                  <a:gd name="T10" fmla="*/ 15 w 132"/>
                  <a:gd name="T11" fmla="*/ 0 h 90"/>
                  <a:gd name="T12" fmla="*/ 15 w 132"/>
                  <a:gd name="T13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" h="90">
                    <a:moveTo>
                      <a:pt x="15" y="0"/>
                    </a:move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132" y="90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1" name="Freeform 1745"/>
              <p:cNvSpPr>
                <a:spLocks/>
              </p:cNvSpPr>
              <p:nvPr/>
            </p:nvSpPr>
            <p:spPr bwMode="auto">
              <a:xfrm>
                <a:off x="2000" y="2123"/>
                <a:ext cx="22" cy="4"/>
              </a:xfrm>
              <a:custGeom>
                <a:avLst/>
                <a:gdLst>
                  <a:gd name="T0" fmla="*/ 44 w 44"/>
                  <a:gd name="T1" fmla="*/ 8 h 8"/>
                  <a:gd name="T2" fmla="*/ 44 w 44"/>
                  <a:gd name="T3" fmla="*/ 8 h 8"/>
                  <a:gd name="T4" fmla="*/ 0 w 44"/>
                  <a:gd name="T5" fmla="*/ 0 h 8"/>
                  <a:gd name="T6" fmla="*/ 0 w 44"/>
                  <a:gd name="T7" fmla="*/ 0 h 8"/>
                  <a:gd name="T8" fmla="*/ 0 w 44"/>
                  <a:gd name="T9" fmla="*/ 0 h 8"/>
                  <a:gd name="T10" fmla="*/ 44 w 44"/>
                  <a:gd name="T11" fmla="*/ 8 h 8"/>
                  <a:gd name="T12" fmla="*/ 44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44" y="8"/>
                    </a:moveTo>
                    <a:lnTo>
                      <a:pt x="44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8"/>
                    </a:lnTo>
                    <a:lnTo>
                      <a:pt x="44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2" name="Freeform 1746"/>
              <p:cNvSpPr>
                <a:spLocks/>
              </p:cNvSpPr>
              <p:nvPr/>
            </p:nvSpPr>
            <p:spPr bwMode="auto">
              <a:xfrm>
                <a:off x="2000" y="2123"/>
                <a:ext cx="22" cy="4"/>
              </a:xfrm>
              <a:custGeom>
                <a:avLst/>
                <a:gdLst>
                  <a:gd name="T0" fmla="*/ 44 w 44"/>
                  <a:gd name="T1" fmla="*/ 8 h 8"/>
                  <a:gd name="T2" fmla="*/ 44 w 44"/>
                  <a:gd name="T3" fmla="*/ 8 h 8"/>
                  <a:gd name="T4" fmla="*/ 0 w 44"/>
                  <a:gd name="T5" fmla="*/ 0 h 8"/>
                  <a:gd name="T6" fmla="*/ 0 w 44"/>
                  <a:gd name="T7" fmla="*/ 0 h 8"/>
                  <a:gd name="T8" fmla="*/ 0 w 44"/>
                  <a:gd name="T9" fmla="*/ 0 h 8"/>
                  <a:gd name="T10" fmla="*/ 44 w 44"/>
                  <a:gd name="T11" fmla="*/ 8 h 8"/>
                  <a:gd name="T12" fmla="*/ 44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44" y="8"/>
                    </a:moveTo>
                    <a:lnTo>
                      <a:pt x="44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8"/>
                    </a:lnTo>
                    <a:lnTo>
                      <a:pt x="44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3" name="Freeform 1747"/>
              <p:cNvSpPr>
                <a:spLocks/>
              </p:cNvSpPr>
              <p:nvPr/>
            </p:nvSpPr>
            <p:spPr bwMode="auto">
              <a:xfrm>
                <a:off x="2000" y="2123"/>
                <a:ext cx="22" cy="4"/>
              </a:xfrm>
              <a:custGeom>
                <a:avLst/>
                <a:gdLst>
                  <a:gd name="T0" fmla="*/ 44 w 44"/>
                  <a:gd name="T1" fmla="*/ 8 h 8"/>
                  <a:gd name="T2" fmla="*/ 44 w 44"/>
                  <a:gd name="T3" fmla="*/ 8 h 8"/>
                  <a:gd name="T4" fmla="*/ 44 w 44"/>
                  <a:gd name="T5" fmla="*/ 8 h 8"/>
                  <a:gd name="T6" fmla="*/ 44 w 44"/>
                  <a:gd name="T7" fmla="*/ 8 h 8"/>
                  <a:gd name="T8" fmla="*/ 0 w 44"/>
                  <a:gd name="T9" fmla="*/ 0 h 8"/>
                  <a:gd name="T10" fmla="*/ 44 w 44"/>
                  <a:gd name="T11" fmla="*/ 8 h 8"/>
                  <a:gd name="T12" fmla="*/ 44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44" y="8"/>
                    </a:move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0" y="0"/>
                    </a:lnTo>
                    <a:lnTo>
                      <a:pt x="44" y="8"/>
                    </a:lnTo>
                    <a:lnTo>
                      <a:pt x="44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4" name="Freeform 1748"/>
              <p:cNvSpPr>
                <a:spLocks/>
              </p:cNvSpPr>
              <p:nvPr/>
            </p:nvSpPr>
            <p:spPr bwMode="auto">
              <a:xfrm>
                <a:off x="2000" y="2123"/>
                <a:ext cx="22" cy="4"/>
              </a:xfrm>
              <a:custGeom>
                <a:avLst/>
                <a:gdLst>
                  <a:gd name="T0" fmla="*/ 44 w 44"/>
                  <a:gd name="T1" fmla="*/ 8 h 8"/>
                  <a:gd name="T2" fmla="*/ 44 w 44"/>
                  <a:gd name="T3" fmla="*/ 8 h 8"/>
                  <a:gd name="T4" fmla="*/ 44 w 44"/>
                  <a:gd name="T5" fmla="*/ 8 h 8"/>
                  <a:gd name="T6" fmla="*/ 44 w 44"/>
                  <a:gd name="T7" fmla="*/ 8 h 8"/>
                  <a:gd name="T8" fmla="*/ 0 w 44"/>
                  <a:gd name="T9" fmla="*/ 0 h 8"/>
                  <a:gd name="T10" fmla="*/ 44 w 44"/>
                  <a:gd name="T11" fmla="*/ 8 h 8"/>
                  <a:gd name="T12" fmla="*/ 44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44" y="8"/>
                    </a:move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0" y="0"/>
                    </a:lnTo>
                    <a:lnTo>
                      <a:pt x="44" y="8"/>
                    </a:lnTo>
                    <a:lnTo>
                      <a:pt x="44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5" name="Freeform 1749"/>
              <p:cNvSpPr>
                <a:spLocks/>
              </p:cNvSpPr>
              <p:nvPr/>
            </p:nvSpPr>
            <p:spPr bwMode="auto">
              <a:xfrm>
                <a:off x="2000" y="2123"/>
                <a:ext cx="22" cy="4"/>
              </a:xfrm>
              <a:custGeom>
                <a:avLst/>
                <a:gdLst>
                  <a:gd name="T0" fmla="*/ 44 w 44"/>
                  <a:gd name="T1" fmla="*/ 8 h 8"/>
                  <a:gd name="T2" fmla="*/ 44 w 44"/>
                  <a:gd name="T3" fmla="*/ 8 h 8"/>
                  <a:gd name="T4" fmla="*/ 0 w 44"/>
                  <a:gd name="T5" fmla="*/ 0 h 8"/>
                  <a:gd name="T6" fmla="*/ 0 w 44"/>
                  <a:gd name="T7" fmla="*/ 0 h 8"/>
                  <a:gd name="T8" fmla="*/ 0 w 44"/>
                  <a:gd name="T9" fmla="*/ 0 h 8"/>
                  <a:gd name="T10" fmla="*/ 44 w 44"/>
                  <a:gd name="T11" fmla="*/ 8 h 8"/>
                  <a:gd name="T12" fmla="*/ 44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44" y="8"/>
                    </a:moveTo>
                    <a:lnTo>
                      <a:pt x="44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8"/>
                    </a:lnTo>
                    <a:lnTo>
                      <a:pt x="44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6" name="Freeform 1750"/>
              <p:cNvSpPr>
                <a:spLocks/>
              </p:cNvSpPr>
              <p:nvPr/>
            </p:nvSpPr>
            <p:spPr bwMode="auto">
              <a:xfrm>
                <a:off x="2000" y="2123"/>
                <a:ext cx="22" cy="4"/>
              </a:xfrm>
              <a:custGeom>
                <a:avLst/>
                <a:gdLst>
                  <a:gd name="T0" fmla="*/ 44 w 44"/>
                  <a:gd name="T1" fmla="*/ 8 h 8"/>
                  <a:gd name="T2" fmla="*/ 44 w 44"/>
                  <a:gd name="T3" fmla="*/ 8 h 8"/>
                  <a:gd name="T4" fmla="*/ 0 w 44"/>
                  <a:gd name="T5" fmla="*/ 0 h 8"/>
                  <a:gd name="T6" fmla="*/ 0 w 44"/>
                  <a:gd name="T7" fmla="*/ 0 h 8"/>
                  <a:gd name="T8" fmla="*/ 0 w 44"/>
                  <a:gd name="T9" fmla="*/ 0 h 8"/>
                  <a:gd name="T10" fmla="*/ 44 w 44"/>
                  <a:gd name="T11" fmla="*/ 8 h 8"/>
                  <a:gd name="T12" fmla="*/ 44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44" y="8"/>
                    </a:moveTo>
                    <a:lnTo>
                      <a:pt x="44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8"/>
                    </a:lnTo>
                    <a:lnTo>
                      <a:pt x="44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7" name="Freeform 1751"/>
              <p:cNvSpPr>
                <a:spLocks/>
              </p:cNvSpPr>
              <p:nvPr/>
            </p:nvSpPr>
            <p:spPr bwMode="auto">
              <a:xfrm>
                <a:off x="2000" y="2123"/>
                <a:ext cx="22" cy="4"/>
              </a:xfrm>
              <a:custGeom>
                <a:avLst/>
                <a:gdLst>
                  <a:gd name="T0" fmla="*/ 44 w 44"/>
                  <a:gd name="T1" fmla="*/ 8 h 8"/>
                  <a:gd name="T2" fmla="*/ 44 w 44"/>
                  <a:gd name="T3" fmla="*/ 8 h 8"/>
                  <a:gd name="T4" fmla="*/ 44 w 44"/>
                  <a:gd name="T5" fmla="*/ 8 h 8"/>
                  <a:gd name="T6" fmla="*/ 44 w 44"/>
                  <a:gd name="T7" fmla="*/ 8 h 8"/>
                  <a:gd name="T8" fmla="*/ 0 w 44"/>
                  <a:gd name="T9" fmla="*/ 0 h 8"/>
                  <a:gd name="T10" fmla="*/ 44 w 44"/>
                  <a:gd name="T11" fmla="*/ 8 h 8"/>
                  <a:gd name="T12" fmla="*/ 44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44" y="8"/>
                    </a:move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0" y="0"/>
                    </a:lnTo>
                    <a:lnTo>
                      <a:pt x="44" y="8"/>
                    </a:lnTo>
                    <a:lnTo>
                      <a:pt x="44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8" name="Freeform 1752"/>
              <p:cNvSpPr>
                <a:spLocks/>
              </p:cNvSpPr>
              <p:nvPr/>
            </p:nvSpPr>
            <p:spPr bwMode="auto">
              <a:xfrm>
                <a:off x="2000" y="2123"/>
                <a:ext cx="22" cy="4"/>
              </a:xfrm>
              <a:custGeom>
                <a:avLst/>
                <a:gdLst>
                  <a:gd name="T0" fmla="*/ 44 w 44"/>
                  <a:gd name="T1" fmla="*/ 8 h 8"/>
                  <a:gd name="T2" fmla="*/ 44 w 44"/>
                  <a:gd name="T3" fmla="*/ 8 h 8"/>
                  <a:gd name="T4" fmla="*/ 44 w 44"/>
                  <a:gd name="T5" fmla="*/ 8 h 8"/>
                  <a:gd name="T6" fmla="*/ 44 w 44"/>
                  <a:gd name="T7" fmla="*/ 8 h 8"/>
                  <a:gd name="T8" fmla="*/ 0 w 44"/>
                  <a:gd name="T9" fmla="*/ 0 h 8"/>
                  <a:gd name="T10" fmla="*/ 44 w 44"/>
                  <a:gd name="T11" fmla="*/ 8 h 8"/>
                  <a:gd name="T12" fmla="*/ 44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44" y="8"/>
                    </a:move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0" y="0"/>
                    </a:lnTo>
                    <a:lnTo>
                      <a:pt x="44" y="8"/>
                    </a:lnTo>
                    <a:lnTo>
                      <a:pt x="44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9" name="Freeform 1753"/>
              <p:cNvSpPr>
                <a:spLocks/>
              </p:cNvSpPr>
              <p:nvPr/>
            </p:nvSpPr>
            <p:spPr bwMode="auto">
              <a:xfrm>
                <a:off x="1992" y="2131"/>
                <a:ext cx="30" cy="4"/>
              </a:xfrm>
              <a:custGeom>
                <a:avLst/>
                <a:gdLst>
                  <a:gd name="T0" fmla="*/ 59 w 59"/>
                  <a:gd name="T1" fmla="*/ 8 h 8"/>
                  <a:gd name="T2" fmla="*/ 59 w 59"/>
                  <a:gd name="T3" fmla="*/ 8 h 8"/>
                  <a:gd name="T4" fmla="*/ 0 w 59"/>
                  <a:gd name="T5" fmla="*/ 8 h 8"/>
                  <a:gd name="T6" fmla="*/ 0 w 59"/>
                  <a:gd name="T7" fmla="*/ 8 h 8"/>
                  <a:gd name="T8" fmla="*/ 7 w 59"/>
                  <a:gd name="T9" fmla="*/ 0 h 8"/>
                  <a:gd name="T10" fmla="*/ 59 w 59"/>
                  <a:gd name="T11" fmla="*/ 8 h 8"/>
                  <a:gd name="T12" fmla="*/ 59 w 59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8">
                    <a:moveTo>
                      <a:pt x="59" y="8"/>
                    </a:moveTo>
                    <a:lnTo>
                      <a:pt x="59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7" y="0"/>
                    </a:lnTo>
                    <a:lnTo>
                      <a:pt x="59" y="8"/>
                    </a:lnTo>
                    <a:lnTo>
                      <a:pt x="59" y="8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0" name="Freeform 1754"/>
              <p:cNvSpPr>
                <a:spLocks/>
              </p:cNvSpPr>
              <p:nvPr/>
            </p:nvSpPr>
            <p:spPr bwMode="auto">
              <a:xfrm>
                <a:off x="1992" y="2131"/>
                <a:ext cx="30" cy="4"/>
              </a:xfrm>
              <a:custGeom>
                <a:avLst/>
                <a:gdLst>
                  <a:gd name="T0" fmla="*/ 59 w 59"/>
                  <a:gd name="T1" fmla="*/ 8 h 8"/>
                  <a:gd name="T2" fmla="*/ 59 w 59"/>
                  <a:gd name="T3" fmla="*/ 8 h 8"/>
                  <a:gd name="T4" fmla="*/ 0 w 59"/>
                  <a:gd name="T5" fmla="*/ 8 h 8"/>
                  <a:gd name="T6" fmla="*/ 0 w 59"/>
                  <a:gd name="T7" fmla="*/ 8 h 8"/>
                  <a:gd name="T8" fmla="*/ 7 w 59"/>
                  <a:gd name="T9" fmla="*/ 0 h 8"/>
                  <a:gd name="T10" fmla="*/ 59 w 59"/>
                  <a:gd name="T11" fmla="*/ 8 h 8"/>
                  <a:gd name="T12" fmla="*/ 59 w 59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8">
                    <a:moveTo>
                      <a:pt x="59" y="8"/>
                    </a:moveTo>
                    <a:lnTo>
                      <a:pt x="59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7" y="0"/>
                    </a:lnTo>
                    <a:lnTo>
                      <a:pt x="59" y="8"/>
                    </a:lnTo>
                    <a:lnTo>
                      <a:pt x="59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1" name="Freeform 1755"/>
              <p:cNvSpPr>
                <a:spLocks/>
              </p:cNvSpPr>
              <p:nvPr/>
            </p:nvSpPr>
            <p:spPr bwMode="auto">
              <a:xfrm>
                <a:off x="1992" y="2135"/>
                <a:ext cx="30" cy="8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59 w 59"/>
                  <a:gd name="T5" fmla="*/ 15 h 15"/>
                  <a:gd name="T6" fmla="*/ 59 w 59"/>
                  <a:gd name="T7" fmla="*/ 15 h 15"/>
                  <a:gd name="T8" fmla="*/ 0 w 59"/>
                  <a:gd name="T9" fmla="*/ 0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2" name="Freeform 1756"/>
              <p:cNvSpPr>
                <a:spLocks/>
              </p:cNvSpPr>
              <p:nvPr/>
            </p:nvSpPr>
            <p:spPr bwMode="auto">
              <a:xfrm>
                <a:off x="1992" y="2135"/>
                <a:ext cx="30" cy="8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59 w 59"/>
                  <a:gd name="T5" fmla="*/ 15 h 15"/>
                  <a:gd name="T6" fmla="*/ 59 w 59"/>
                  <a:gd name="T7" fmla="*/ 15 h 15"/>
                  <a:gd name="T8" fmla="*/ 0 w 59"/>
                  <a:gd name="T9" fmla="*/ 0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3" name="Freeform 1757"/>
              <p:cNvSpPr>
                <a:spLocks/>
              </p:cNvSpPr>
              <p:nvPr/>
            </p:nvSpPr>
            <p:spPr bwMode="auto">
              <a:xfrm>
                <a:off x="1988" y="2150"/>
                <a:ext cx="30" cy="7"/>
              </a:xfrm>
              <a:custGeom>
                <a:avLst/>
                <a:gdLst>
                  <a:gd name="T0" fmla="*/ 59 w 59"/>
                  <a:gd name="T1" fmla="*/ 8 h 15"/>
                  <a:gd name="T2" fmla="*/ 59 w 59"/>
                  <a:gd name="T3" fmla="*/ 8 h 15"/>
                  <a:gd name="T4" fmla="*/ 0 w 59"/>
                  <a:gd name="T5" fmla="*/ 15 h 15"/>
                  <a:gd name="T6" fmla="*/ 0 w 59"/>
                  <a:gd name="T7" fmla="*/ 15 h 15"/>
                  <a:gd name="T8" fmla="*/ 7 w 59"/>
                  <a:gd name="T9" fmla="*/ 0 h 15"/>
                  <a:gd name="T10" fmla="*/ 59 w 59"/>
                  <a:gd name="T11" fmla="*/ 8 h 15"/>
                  <a:gd name="T12" fmla="*/ 59 w 59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8"/>
                    </a:moveTo>
                    <a:lnTo>
                      <a:pt x="59" y="8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7" y="0"/>
                    </a:lnTo>
                    <a:lnTo>
                      <a:pt x="59" y="8"/>
                    </a:lnTo>
                    <a:lnTo>
                      <a:pt x="59" y="8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4" name="Freeform 1758"/>
              <p:cNvSpPr>
                <a:spLocks/>
              </p:cNvSpPr>
              <p:nvPr/>
            </p:nvSpPr>
            <p:spPr bwMode="auto">
              <a:xfrm>
                <a:off x="1988" y="2150"/>
                <a:ext cx="30" cy="7"/>
              </a:xfrm>
              <a:custGeom>
                <a:avLst/>
                <a:gdLst>
                  <a:gd name="T0" fmla="*/ 59 w 59"/>
                  <a:gd name="T1" fmla="*/ 8 h 15"/>
                  <a:gd name="T2" fmla="*/ 59 w 59"/>
                  <a:gd name="T3" fmla="*/ 8 h 15"/>
                  <a:gd name="T4" fmla="*/ 0 w 59"/>
                  <a:gd name="T5" fmla="*/ 15 h 15"/>
                  <a:gd name="T6" fmla="*/ 0 w 59"/>
                  <a:gd name="T7" fmla="*/ 15 h 15"/>
                  <a:gd name="T8" fmla="*/ 7 w 59"/>
                  <a:gd name="T9" fmla="*/ 0 h 15"/>
                  <a:gd name="T10" fmla="*/ 59 w 59"/>
                  <a:gd name="T11" fmla="*/ 8 h 15"/>
                  <a:gd name="T12" fmla="*/ 59 w 59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8"/>
                    </a:moveTo>
                    <a:lnTo>
                      <a:pt x="59" y="8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7" y="0"/>
                    </a:lnTo>
                    <a:lnTo>
                      <a:pt x="59" y="8"/>
                    </a:lnTo>
                    <a:lnTo>
                      <a:pt x="59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5" name="Freeform 1759"/>
              <p:cNvSpPr>
                <a:spLocks/>
              </p:cNvSpPr>
              <p:nvPr/>
            </p:nvSpPr>
            <p:spPr bwMode="auto">
              <a:xfrm>
                <a:off x="1988" y="2154"/>
                <a:ext cx="30" cy="7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59 w 59"/>
                  <a:gd name="T5" fmla="*/ 15 h 15"/>
                  <a:gd name="T6" fmla="*/ 59 w 59"/>
                  <a:gd name="T7" fmla="*/ 15 h 15"/>
                  <a:gd name="T8" fmla="*/ 0 w 59"/>
                  <a:gd name="T9" fmla="*/ 7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0" y="7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6" name="Freeform 1760"/>
              <p:cNvSpPr>
                <a:spLocks/>
              </p:cNvSpPr>
              <p:nvPr/>
            </p:nvSpPr>
            <p:spPr bwMode="auto">
              <a:xfrm>
                <a:off x="1988" y="2154"/>
                <a:ext cx="30" cy="7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59 w 59"/>
                  <a:gd name="T5" fmla="*/ 15 h 15"/>
                  <a:gd name="T6" fmla="*/ 59 w 59"/>
                  <a:gd name="T7" fmla="*/ 15 h 15"/>
                  <a:gd name="T8" fmla="*/ 0 w 59"/>
                  <a:gd name="T9" fmla="*/ 7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0" y="7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7" name="Freeform 1761"/>
              <p:cNvSpPr>
                <a:spLocks/>
              </p:cNvSpPr>
              <p:nvPr/>
            </p:nvSpPr>
            <p:spPr bwMode="auto">
              <a:xfrm>
                <a:off x="1988" y="2165"/>
                <a:ext cx="23" cy="4"/>
              </a:xfrm>
              <a:custGeom>
                <a:avLst/>
                <a:gdLst>
                  <a:gd name="T0" fmla="*/ 44 w 44"/>
                  <a:gd name="T1" fmla="*/ 8 h 8"/>
                  <a:gd name="T2" fmla="*/ 44 w 44"/>
                  <a:gd name="T3" fmla="*/ 8 h 8"/>
                  <a:gd name="T4" fmla="*/ 0 w 44"/>
                  <a:gd name="T5" fmla="*/ 8 h 8"/>
                  <a:gd name="T6" fmla="*/ 0 w 44"/>
                  <a:gd name="T7" fmla="*/ 8 h 8"/>
                  <a:gd name="T8" fmla="*/ 7 w 44"/>
                  <a:gd name="T9" fmla="*/ 0 h 8"/>
                  <a:gd name="T10" fmla="*/ 44 w 44"/>
                  <a:gd name="T11" fmla="*/ 8 h 8"/>
                  <a:gd name="T12" fmla="*/ 44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44" y="8"/>
                    </a:moveTo>
                    <a:lnTo>
                      <a:pt x="44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7" y="0"/>
                    </a:lnTo>
                    <a:lnTo>
                      <a:pt x="44" y="8"/>
                    </a:lnTo>
                    <a:lnTo>
                      <a:pt x="44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8" name="Freeform 1762"/>
              <p:cNvSpPr>
                <a:spLocks/>
              </p:cNvSpPr>
              <p:nvPr/>
            </p:nvSpPr>
            <p:spPr bwMode="auto">
              <a:xfrm>
                <a:off x="1988" y="2165"/>
                <a:ext cx="23" cy="4"/>
              </a:xfrm>
              <a:custGeom>
                <a:avLst/>
                <a:gdLst>
                  <a:gd name="T0" fmla="*/ 44 w 44"/>
                  <a:gd name="T1" fmla="*/ 8 h 8"/>
                  <a:gd name="T2" fmla="*/ 44 w 44"/>
                  <a:gd name="T3" fmla="*/ 8 h 8"/>
                  <a:gd name="T4" fmla="*/ 0 w 44"/>
                  <a:gd name="T5" fmla="*/ 8 h 8"/>
                  <a:gd name="T6" fmla="*/ 0 w 44"/>
                  <a:gd name="T7" fmla="*/ 8 h 8"/>
                  <a:gd name="T8" fmla="*/ 7 w 44"/>
                  <a:gd name="T9" fmla="*/ 0 h 8"/>
                  <a:gd name="T10" fmla="*/ 44 w 44"/>
                  <a:gd name="T11" fmla="*/ 8 h 8"/>
                  <a:gd name="T12" fmla="*/ 44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44" y="8"/>
                    </a:moveTo>
                    <a:lnTo>
                      <a:pt x="44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7" y="0"/>
                    </a:lnTo>
                    <a:lnTo>
                      <a:pt x="44" y="8"/>
                    </a:lnTo>
                    <a:lnTo>
                      <a:pt x="44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9" name="Freeform 1763"/>
              <p:cNvSpPr>
                <a:spLocks/>
              </p:cNvSpPr>
              <p:nvPr/>
            </p:nvSpPr>
            <p:spPr bwMode="auto">
              <a:xfrm>
                <a:off x="1988" y="2169"/>
                <a:ext cx="23" cy="3"/>
              </a:xfrm>
              <a:custGeom>
                <a:avLst/>
                <a:gdLst>
                  <a:gd name="T0" fmla="*/ 44 w 44"/>
                  <a:gd name="T1" fmla="*/ 0 h 7"/>
                  <a:gd name="T2" fmla="*/ 44 w 44"/>
                  <a:gd name="T3" fmla="*/ 0 h 7"/>
                  <a:gd name="T4" fmla="*/ 44 w 44"/>
                  <a:gd name="T5" fmla="*/ 7 h 7"/>
                  <a:gd name="T6" fmla="*/ 44 w 44"/>
                  <a:gd name="T7" fmla="*/ 7 h 7"/>
                  <a:gd name="T8" fmla="*/ 0 w 44"/>
                  <a:gd name="T9" fmla="*/ 0 h 7"/>
                  <a:gd name="T10" fmla="*/ 44 w 44"/>
                  <a:gd name="T11" fmla="*/ 0 h 7"/>
                  <a:gd name="T12" fmla="*/ 44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44" y="0"/>
                    </a:move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0" name="Freeform 1764"/>
              <p:cNvSpPr>
                <a:spLocks/>
              </p:cNvSpPr>
              <p:nvPr/>
            </p:nvSpPr>
            <p:spPr bwMode="auto">
              <a:xfrm>
                <a:off x="1988" y="2169"/>
                <a:ext cx="23" cy="3"/>
              </a:xfrm>
              <a:custGeom>
                <a:avLst/>
                <a:gdLst>
                  <a:gd name="T0" fmla="*/ 44 w 44"/>
                  <a:gd name="T1" fmla="*/ 0 h 7"/>
                  <a:gd name="T2" fmla="*/ 44 w 44"/>
                  <a:gd name="T3" fmla="*/ 0 h 7"/>
                  <a:gd name="T4" fmla="*/ 44 w 44"/>
                  <a:gd name="T5" fmla="*/ 7 h 7"/>
                  <a:gd name="T6" fmla="*/ 44 w 44"/>
                  <a:gd name="T7" fmla="*/ 7 h 7"/>
                  <a:gd name="T8" fmla="*/ 0 w 44"/>
                  <a:gd name="T9" fmla="*/ 0 h 7"/>
                  <a:gd name="T10" fmla="*/ 44 w 44"/>
                  <a:gd name="T11" fmla="*/ 0 h 7"/>
                  <a:gd name="T12" fmla="*/ 44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44" y="0"/>
                    </a:move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1" name="Freeform 1765"/>
              <p:cNvSpPr>
                <a:spLocks/>
              </p:cNvSpPr>
              <p:nvPr/>
            </p:nvSpPr>
            <p:spPr bwMode="auto">
              <a:xfrm>
                <a:off x="1988" y="2165"/>
                <a:ext cx="23" cy="4"/>
              </a:xfrm>
              <a:custGeom>
                <a:avLst/>
                <a:gdLst>
                  <a:gd name="T0" fmla="*/ 44 w 44"/>
                  <a:gd name="T1" fmla="*/ 8 h 8"/>
                  <a:gd name="T2" fmla="*/ 44 w 44"/>
                  <a:gd name="T3" fmla="*/ 8 h 8"/>
                  <a:gd name="T4" fmla="*/ 0 w 44"/>
                  <a:gd name="T5" fmla="*/ 8 h 8"/>
                  <a:gd name="T6" fmla="*/ 0 w 44"/>
                  <a:gd name="T7" fmla="*/ 8 h 8"/>
                  <a:gd name="T8" fmla="*/ 7 w 44"/>
                  <a:gd name="T9" fmla="*/ 0 h 8"/>
                  <a:gd name="T10" fmla="*/ 44 w 44"/>
                  <a:gd name="T11" fmla="*/ 8 h 8"/>
                  <a:gd name="T12" fmla="*/ 44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44" y="8"/>
                    </a:moveTo>
                    <a:lnTo>
                      <a:pt x="44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7" y="0"/>
                    </a:lnTo>
                    <a:lnTo>
                      <a:pt x="44" y="8"/>
                    </a:lnTo>
                    <a:lnTo>
                      <a:pt x="44" y="8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2" name="Freeform 1766"/>
              <p:cNvSpPr>
                <a:spLocks/>
              </p:cNvSpPr>
              <p:nvPr/>
            </p:nvSpPr>
            <p:spPr bwMode="auto">
              <a:xfrm>
                <a:off x="1988" y="2165"/>
                <a:ext cx="23" cy="4"/>
              </a:xfrm>
              <a:custGeom>
                <a:avLst/>
                <a:gdLst>
                  <a:gd name="T0" fmla="*/ 44 w 44"/>
                  <a:gd name="T1" fmla="*/ 8 h 8"/>
                  <a:gd name="T2" fmla="*/ 44 w 44"/>
                  <a:gd name="T3" fmla="*/ 8 h 8"/>
                  <a:gd name="T4" fmla="*/ 0 w 44"/>
                  <a:gd name="T5" fmla="*/ 8 h 8"/>
                  <a:gd name="T6" fmla="*/ 0 w 44"/>
                  <a:gd name="T7" fmla="*/ 8 h 8"/>
                  <a:gd name="T8" fmla="*/ 7 w 44"/>
                  <a:gd name="T9" fmla="*/ 0 h 8"/>
                  <a:gd name="T10" fmla="*/ 44 w 44"/>
                  <a:gd name="T11" fmla="*/ 8 h 8"/>
                  <a:gd name="T12" fmla="*/ 44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44" y="8"/>
                    </a:moveTo>
                    <a:lnTo>
                      <a:pt x="44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7" y="0"/>
                    </a:lnTo>
                    <a:lnTo>
                      <a:pt x="44" y="8"/>
                    </a:lnTo>
                    <a:lnTo>
                      <a:pt x="44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3" name="Freeform 1767"/>
              <p:cNvSpPr>
                <a:spLocks/>
              </p:cNvSpPr>
              <p:nvPr/>
            </p:nvSpPr>
            <p:spPr bwMode="auto">
              <a:xfrm>
                <a:off x="1988" y="2169"/>
                <a:ext cx="23" cy="3"/>
              </a:xfrm>
              <a:custGeom>
                <a:avLst/>
                <a:gdLst>
                  <a:gd name="T0" fmla="*/ 44 w 44"/>
                  <a:gd name="T1" fmla="*/ 0 h 7"/>
                  <a:gd name="T2" fmla="*/ 44 w 44"/>
                  <a:gd name="T3" fmla="*/ 0 h 7"/>
                  <a:gd name="T4" fmla="*/ 44 w 44"/>
                  <a:gd name="T5" fmla="*/ 7 h 7"/>
                  <a:gd name="T6" fmla="*/ 44 w 44"/>
                  <a:gd name="T7" fmla="*/ 7 h 7"/>
                  <a:gd name="T8" fmla="*/ 0 w 44"/>
                  <a:gd name="T9" fmla="*/ 0 h 7"/>
                  <a:gd name="T10" fmla="*/ 44 w 44"/>
                  <a:gd name="T11" fmla="*/ 0 h 7"/>
                  <a:gd name="T12" fmla="*/ 44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44" y="0"/>
                    </a:move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4" name="Freeform 1768"/>
              <p:cNvSpPr>
                <a:spLocks/>
              </p:cNvSpPr>
              <p:nvPr/>
            </p:nvSpPr>
            <p:spPr bwMode="auto">
              <a:xfrm>
                <a:off x="1988" y="2169"/>
                <a:ext cx="23" cy="3"/>
              </a:xfrm>
              <a:custGeom>
                <a:avLst/>
                <a:gdLst>
                  <a:gd name="T0" fmla="*/ 44 w 44"/>
                  <a:gd name="T1" fmla="*/ 0 h 7"/>
                  <a:gd name="T2" fmla="*/ 44 w 44"/>
                  <a:gd name="T3" fmla="*/ 0 h 7"/>
                  <a:gd name="T4" fmla="*/ 44 w 44"/>
                  <a:gd name="T5" fmla="*/ 7 h 7"/>
                  <a:gd name="T6" fmla="*/ 44 w 44"/>
                  <a:gd name="T7" fmla="*/ 7 h 7"/>
                  <a:gd name="T8" fmla="*/ 0 w 44"/>
                  <a:gd name="T9" fmla="*/ 0 h 7"/>
                  <a:gd name="T10" fmla="*/ 44 w 44"/>
                  <a:gd name="T11" fmla="*/ 0 h 7"/>
                  <a:gd name="T12" fmla="*/ 44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44" y="0"/>
                    </a:move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5" name="Freeform 1769"/>
              <p:cNvSpPr>
                <a:spLocks/>
              </p:cNvSpPr>
              <p:nvPr/>
            </p:nvSpPr>
            <p:spPr bwMode="auto">
              <a:xfrm>
                <a:off x="1985" y="2176"/>
                <a:ext cx="29" cy="8"/>
              </a:xfrm>
              <a:custGeom>
                <a:avLst/>
                <a:gdLst>
                  <a:gd name="T0" fmla="*/ 58 w 58"/>
                  <a:gd name="T1" fmla="*/ 7 h 15"/>
                  <a:gd name="T2" fmla="*/ 58 w 58"/>
                  <a:gd name="T3" fmla="*/ 7 h 15"/>
                  <a:gd name="T4" fmla="*/ 0 w 58"/>
                  <a:gd name="T5" fmla="*/ 15 h 15"/>
                  <a:gd name="T6" fmla="*/ 0 w 58"/>
                  <a:gd name="T7" fmla="*/ 15 h 15"/>
                  <a:gd name="T8" fmla="*/ 0 w 58"/>
                  <a:gd name="T9" fmla="*/ 0 h 15"/>
                  <a:gd name="T10" fmla="*/ 58 w 58"/>
                  <a:gd name="T11" fmla="*/ 7 h 15"/>
                  <a:gd name="T12" fmla="*/ 58 w 58"/>
                  <a:gd name="T1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15">
                    <a:moveTo>
                      <a:pt x="58" y="7"/>
                    </a:moveTo>
                    <a:lnTo>
                      <a:pt x="58" y="7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58" y="7"/>
                    </a:lnTo>
                    <a:lnTo>
                      <a:pt x="58" y="7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6" name="Freeform 1770"/>
              <p:cNvSpPr>
                <a:spLocks/>
              </p:cNvSpPr>
              <p:nvPr/>
            </p:nvSpPr>
            <p:spPr bwMode="auto">
              <a:xfrm>
                <a:off x="1985" y="2176"/>
                <a:ext cx="29" cy="8"/>
              </a:xfrm>
              <a:custGeom>
                <a:avLst/>
                <a:gdLst>
                  <a:gd name="T0" fmla="*/ 58 w 58"/>
                  <a:gd name="T1" fmla="*/ 7 h 15"/>
                  <a:gd name="T2" fmla="*/ 58 w 58"/>
                  <a:gd name="T3" fmla="*/ 7 h 15"/>
                  <a:gd name="T4" fmla="*/ 0 w 58"/>
                  <a:gd name="T5" fmla="*/ 15 h 15"/>
                  <a:gd name="T6" fmla="*/ 0 w 58"/>
                  <a:gd name="T7" fmla="*/ 15 h 15"/>
                  <a:gd name="T8" fmla="*/ 0 w 58"/>
                  <a:gd name="T9" fmla="*/ 0 h 15"/>
                  <a:gd name="T10" fmla="*/ 58 w 58"/>
                  <a:gd name="T11" fmla="*/ 7 h 15"/>
                  <a:gd name="T12" fmla="*/ 58 w 58"/>
                  <a:gd name="T1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15">
                    <a:moveTo>
                      <a:pt x="58" y="7"/>
                    </a:moveTo>
                    <a:lnTo>
                      <a:pt x="58" y="7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58" y="7"/>
                    </a:lnTo>
                    <a:lnTo>
                      <a:pt x="58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7" name="Freeform 1771"/>
              <p:cNvSpPr>
                <a:spLocks/>
              </p:cNvSpPr>
              <p:nvPr/>
            </p:nvSpPr>
            <p:spPr bwMode="auto">
              <a:xfrm>
                <a:off x="1985" y="2180"/>
                <a:ext cx="29" cy="12"/>
              </a:xfrm>
              <a:custGeom>
                <a:avLst/>
                <a:gdLst>
                  <a:gd name="T0" fmla="*/ 58 w 58"/>
                  <a:gd name="T1" fmla="*/ 0 h 23"/>
                  <a:gd name="T2" fmla="*/ 58 w 58"/>
                  <a:gd name="T3" fmla="*/ 0 h 23"/>
                  <a:gd name="T4" fmla="*/ 51 w 58"/>
                  <a:gd name="T5" fmla="*/ 23 h 23"/>
                  <a:gd name="T6" fmla="*/ 51 w 58"/>
                  <a:gd name="T7" fmla="*/ 23 h 23"/>
                  <a:gd name="T8" fmla="*/ 0 w 58"/>
                  <a:gd name="T9" fmla="*/ 8 h 23"/>
                  <a:gd name="T10" fmla="*/ 58 w 58"/>
                  <a:gd name="T11" fmla="*/ 0 h 23"/>
                  <a:gd name="T12" fmla="*/ 58 w 58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23">
                    <a:moveTo>
                      <a:pt x="58" y="0"/>
                    </a:moveTo>
                    <a:lnTo>
                      <a:pt x="58" y="0"/>
                    </a:lnTo>
                    <a:lnTo>
                      <a:pt x="51" y="23"/>
                    </a:lnTo>
                    <a:lnTo>
                      <a:pt x="51" y="23"/>
                    </a:lnTo>
                    <a:lnTo>
                      <a:pt x="0" y="8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8" name="Freeform 1772"/>
              <p:cNvSpPr>
                <a:spLocks/>
              </p:cNvSpPr>
              <p:nvPr/>
            </p:nvSpPr>
            <p:spPr bwMode="auto">
              <a:xfrm>
                <a:off x="1985" y="2180"/>
                <a:ext cx="29" cy="12"/>
              </a:xfrm>
              <a:custGeom>
                <a:avLst/>
                <a:gdLst>
                  <a:gd name="T0" fmla="*/ 58 w 58"/>
                  <a:gd name="T1" fmla="*/ 0 h 23"/>
                  <a:gd name="T2" fmla="*/ 58 w 58"/>
                  <a:gd name="T3" fmla="*/ 0 h 23"/>
                  <a:gd name="T4" fmla="*/ 51 w 58"/>
                  <a:gd name="T5" fmla="*/ 23 h 23"/>
                  <a:gd name="T6" fmla="*/ 51 w 58"/>
                  <a:gd name="T7" fmla="*/ 23 h 23"/>
                  <a:gd name="T8" fmla="*/ 0 w 58"/>
                  <a:gd name="T9" fmla="*/ 8 h 23"/>
                  <a:gd name="T10" fmla="*/ 58 w 58"/>
                  <a:gd name="T11" fmla="*/ 0 h 23"/>
                  <a:gd name="T12" fmla="*/ 58 w 58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23">
                    <a:moveTo>
                      <a:pt x="58" y="0"/>
                    </a:moveTo>
                    <a:lnTo>
                      <a:pt x="58" y="0"/>
                    </a:lnTo>
                    <a:lnTo>
                      <a:pt x="51" y="23"/>
                    </a:lnTo>
                    <a:lnTo>
                      <a:pt x="51" y="23"/>
                    </a:lnTo>
                    <a:lnTo>
                      <a:pt x="0" y="8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9" name="Freeform 1773"/>
              <p:cNvSpPr>
                <a:spLocks/>
              </p:cNvSpPr>
              <p:nvPr/>
            </p:nvSpPr>
            <p:spPr bwMode="auto">
              <a:xfrm>
                <a:off x="1981" y="2199"/>
                <a:ext cx="26" cy="4"/>
              </a:xfrm>
              <a:custGeom>
                <a:avLst/>
                <a:gdLst>
                  <a:gd name="T0" fmla="*/ 51 w 51"/>
                  <a:gd name="T1" fmla="*/ 8 h 8"/>
                  <a:gd name="T2" fmla="*/ 51 w 51"/>
                  <a:gd name="T3" fmla="*/ 8 h 8"/>
                  <a:gd name="T4" fmla="*/ 0 w 51"/>
                  <a:gd name="T5" fmla="*/ 8 h 8"/>
                  <a:gd name="T6" fmla="*/ 0 w 51"/>
                  <a:gd name="T7" fmla="*/ 8 h 8"/>
                  <a:gd name="T8" fmla="*/ 0 w 51"/>
                  <a:gd name="T9" fmla="*/ 0 h 8"/>
                  <a:gd name="T10" fmla="*/ 51 w 51"/>
                  <a:gd name="T11" fmla="*/ 8 h 8"/>
                  <a:gd name="T12" fmla="*/ 51 w 51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8">
                    <a:moveTo>
                      <a:pt x="51" y="8"/>
                    </a:moveTo>
                    <a:lnTo>
                      <a:pt x="51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1" y="8"/>
                    </a:lnTo>
                    <a:lnTo>
                      <a:pt x="51" y="8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0" name="Freeform 1774"/>
              <p:cNvSpPr>
                <a:spLocks/>
              </p:cNvSpPr>
              <p:nvPr/>
            </p:nvSpPr>
            <p:spPr bwMode="auto">
              <a:xfrm>
                <a:off x="1981" y="2199"/>
                <a:ext cx="26" cy="4"/>
              </a:xfrm>
              <a:custGeom>
                <a:avLst/>
                <a:gdLst>
                  <a:gd name="T0" fmla="*/ 51 w 51"/>
                  <a:gd name="T1" fmla="*/ 8 h 8"/>
                  <a:gd name="T2" fmla="*/ 51 w 51"/>
                  <a:gd name="T3" fmla="*/ 8 h 8"/>
                  <a:gd name="T4" fmla="*/ 0 w 51"/>
                  <a:gd name="T5" fmla="*/ 8 h 8"/>
                  <a:gd name="T6" fmla="*/ 0 w 51"/>
                  <a:gd name="T7" fmla="*/ 8 h 8"/>
                  <a:gd name="T8" fmla="*/ 0 w 51"/>
                  <a:gd name="T9" fmla="*/ 0 h 8"/>
                  <a:gd name="T10" fmla="*/ 51 w 51"/>
                  <a:gd name="T11" fmla="*/ 8 h 8"/>
                  <a:gd name="T12" fmla="*/ 51 w 51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8">
                    <a:moveTo>
                      <a:pt x="51" y="8"/>
                    </a:moveTo>
                    <a:lnTo>
                      <a:pt x="51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1" y="8"/>
                    </a:lnTo>
                    <a:lnTo>
                      <a:pt x="51" y="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1" name="Freeform 1775"/>
              <p:cNvSpPr>
                <a:spLocks/>
              </p:cNvSpPr>
              <p:nvPr/>
            </p:nvSpPr>
            <p:spPr bwMode="auto">
              <a:xfrm>
                <a:off x="1981" y="2203"/>
                <a:ext cx="26" cy="7"/>
              </a:xfrm>
              <a:custGeom>
                <a:avLst/>
                <a:gdLst>
                  <a:gd name="T0" fmla="*/ 51 w 51"/>
                  <a:gd name="T1" fmla="*/ 0 h 15"/>
                  <a:gd name="T2" fmla="*/ 51 w 51"/>
                  <a:gd name="T3" fmla="*/ 0 h 15"/>
                  <a:gd name="T4" fmla="*/ 51 w 51"/>
                  <a:gd name="T5" fmla="*/ 15 h 15"/>
                  <a:gd name="T6" fmla="*/ 51 w 51"/>
                  <a:gd name="T7" fmla="*/ 15 h 15"/>
                  <a:gd name="T8" fmla="*/ 0 w 51"/>
                  <a:gd name="T9" fmla="*/ 0 h 15"/>
                  <a:gd name="T10" fmla="*/ 51 w 51"/>
                  <a:gd name="T11" fmla="*/ 0 h 15"/>
                  <a:gd name="T12" fmla="*/ 51 w 51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5">
                    <a:moveTo>
                      <a:pt x="51" y="0"/>
                    </a:moveTo>
                    <a:lnTo>
                      <a:pt x="51" y="0"/>
                    </a:lnTo>
                    <a:lnTo>
                      <a:pt x="51" y="15"/>
                    </a:lnTo>
                    <a:lnTo>
                      <a:pt x="51" y="15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2" name="Freeform 1776"/>
              <p:cNvSpPr>
                <a:spLocks/>
              </p:cNvSpPr>
              <p:nvPr/>
            </p:nvSpPr>
            <p:spPr bwMode="auto">
              <a:xfrm>
                <a:off x="1981" y="2203"/>
                <a:ext cx="26" cy="7"/>
              </a:xfrm>
              <a:custGeom>
                <a:avLst/>
                <a:gdLst>
                  <a:gd name="T0" fmla="*/ 51 w 51"/>
                  <a:gd name="T1" fmla="*/ 0 h 15"/>
                  <a:gd name="T2" fmla="*/ 51 w 51"/>
                  <a:gd name="T3" fmla="*/ 0 h 15"/>
                  <a:gd name="T4" fmla="*/ 51 w 51"/>
                  <a:gd name="T5" fmla="*/ 15 h 15"/>
                  <a:gd name="T6" fmla="*/ 51 w 51"/>
                  <a:gd name="T7" fmla="*/ 15 h 15"/>
                  <a:gd name="T8" fmla="*/ 0 w 51"/>
                  <a:gd name="T9" fmla="*/ 0 h 15"/>
                  <a:gd name="T10" fmla="*/ 51 w 51"/>
                  <a:gd name="T11" fmla="*/ 0 h 15"/>
                  <a:gd name="T12" fmla="*/ 51 w 51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5">
                    <a:moveTo>
                      <a:pt x="51" y="0"/>
                    </a:moveTo>
                    <a:lnTo>
                      <a:pt x="51" y="0"/>
                    </a:lnTo>
                    <a:lnTo>
                      <a:pt x="51" y="15"/>
                    </a:lnTo>
                    <a:lnTo>
                      <a:pt x="51" y="15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3" name="Freeform 1777"/>
              <p:cNvSpPr>
                <a:spLocks/>
              </p:cNvSpPr>
              <p:nvPr/>
            </p:nvSpPr>
            <p:spPr bwMode="auto">
              <a:xfrm>
                <a:off x="1981" y="2210"/>
                <a:ext cx="22" cy="4"/>
              </a:xfrm>
              <a:custGeom>
                <a:avLst/>
                <a:gdLst>
                  <a:gd name="T0" fmla="*/ 44 w 44"/>
                  <a:gd name="T1" fmla="*/ 7 h 7"/>
                  <a:gd name="T2" fmla="*/ 44 w 44"/>
                  <a:gd name="T3" fmla="*/ 7 h 7"/>
                  <a:gd name="T4" fmla="*/ 0 w 44"/>
                  <a:gd name="T5" fmla="*/ 7 h 7"/>
                  <a:gd name="T6" fmla="*/ 0 w 44"/>
                  <a:gd name="T7" fmla="*/ 7 h 7"/>
                  <a:gd name="T8" fmla="*/ 0 w 44"/>
                  <a:gd name="T9" fmla="*/ 0 h 7"/>
                  <a:gd name="T10" fmla="*/ 44 w 44"/>
                  <a:gd name="T11" fmla="*/ 7 h 7"/>
                  <a:gd name="T12" fmla="*/ 44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44" y="7"/>
                    </a:moveTo>
                    <a:lnTo>
                      <a:pt x="44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4" y="7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4" name="Freeform 1778"/>
              <p:cNvSpPr>
                <a:spLocks/>
              </p:cNvSpPr>
              <p:nvPr/>
            </p:nvSpPr>
            <p:spPr bwMode="auto">
              <a:xfrm>
                <a:off x="1981" y="2210"/>
                <a:ext cx="22" cy="4"/>
              </a:xfrm>
              <a:custGeom>
                <a:avLst/>
                <a:gdLst>
                  <a:gd name="T0" fmla="*/ 44 w 44"/>
                  <a:gd name="T1" fmla="*/ 7 h 7"/>
                  <a:gd name="T2" fmla="*/ 44 w 44"/>
                  <a:gd name="T3" fmla="*/ 7 h 7"/>
                  <a:gd name="T4" fmla="*/ 0 w 44"/>
                  <a:gd name="T5" fmla="*/ 7 h 7"/>
                  <a:gd name="T6" fmla="*/ 0 w 44"/>
                  <a:gd name="T7" fmla="*/ 7 h 7"/>
                  <a:gd name="T8" fmla="*/ 0 w 44"/>
                  <a:gd name="T9" fmla="*/ 0 h 7"/>
                  <a:gd name="T10" fmla="*/ 44 w 44"/>
                  <a:gd name="T11" fmla="*/ 7 h 7"/>
                  <a:gd name="T12" fmla="*/ 44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44" y="7"/>
                    </a:moveTo>
                    <a:lnTo>
                      <a:pt x="44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4" y="7"/>
                    </a:lnTo>
                    <a:lnTo>
                      <a:pt x="44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5" name="Freeform 1779"/>
              <p:cNvSpPr>
                <a:spLocks/>
              </p:cNvSpPr>
              <p:nvPr/>
            </p:nvSpPr>
            <p:spPr bwMode="auto">
              <a:xfrm>
                <a:off x="1981" y="2214"/>
                <a:ext cx="22" cy="4"/>
              </a:xfrm>
              <a:custGeom>
                <a:avLst/>
                <a:gdLst>
                  <a:gd name="T0" fmla="*/ 44 w 44"/>
                  <a:gd name="T1" fmla="*/ 0 h 8"/>
                  <a:gd name="T2" fmla="*/ 44 w 44"/>
                  <a:gd name="T3" fmla="*/ 0 h 8"/>
                  <a:gd name="T4" fmla="*/ 44 w 44"/>
                  <a:gd name="T5" fmla="*/ 8 h 8"/>
                  <a:gd name="T6" fmla="*/ 44 w 44"/>
                  <a:gd name="T7" fmla="*/ 8 h 8"/>
                  <a:gd name="T8" fmla="*/ 0 w 44"/>
                  <a:gd name="T9" fmla="*/ 0 h 8"/>
                  <a:gd name="T10" fmla="*/ 44 w 44"/>
                  <a:gd name="T11" fmla="*/ 0 h 8"/>
                  <a:gd name="T12" fmla="*/ 44 w 44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44" y="0"/>
                    </a:moveTo>
                    <a:lnTo>
                      <a:pt x="44" y="0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6" name="Freeform 1780"/>
              <p:cNvSpPr>
                <a:spLocks/>
              </p:cNvSpPr>
              <p:nvPr/>
            </p:nvSpPr>
            <p:spPr bwMode="auto">
              <a:xfrm>
                <a:off x="1981" y="2214"/>
                <a:ext cx="22" cy="4"/>
              </a:xfrm>
              <a:custGeom>
                <a:avLst/>
                <a:gdLst>
                  <a:gd name="T0" fmla="*/ 44 w 44"/>
                  <a:gd name="T1" fmla="*/ 0 h 8"/>
                  <a:gd name="T2" fmla="*/ 44 w 44"/>
                  <a:gd name="T3" fmla="*/ 0 h 8"/>
                  <a:gd name="T4" fmla="*/ 44 w 44"/>
                  <a:gd name="T5" fmla="*/ 8 h 8"/>
                  <a:gd name="T6" fmla="*/ 44 w 44"/>
                  <a:gd name="T7" fmla="*/ 8 h 8"/>
                  <a:gd name="T8" fmla="*/ 0 w 44"/>
                  <a:gd name="T9" fmla="*/ 0 h 8"/>
                  <a:gd name="T10" fmla="*/ 44 w 44"/>
                  <a:gd name="T11" fmla="*/ 0 h 8"/>
                  <a:gd name="T12" fmla="*/ 44 w 44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44" y="0"/>
                    </a:moveTo>
                    <a:lnTo>
                      <a:pt x="44" y="0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7" name="Freeform 1781"/>
              <p:cNvSpPr>
                <a:spLocks/>
              </p:cNvSpPr>
              <p:nvPr/>
            </p:nvSpPr>
            <p:spPr bwMode="auto">
              <a:xfrm>
                <a:off x="1981" y="2210"/>
                <a:ext cx="22" cy="4"/>
              </a:xfrm>
              <a:custGeom>
                <a:avLst/>
                <a:gdLst>
                  <a:gd name="T0" fmla="*/ 44 w 44"/>
                  <a:gd name="T1" fmla="*/ 7 h 7"/>
                  <a:gd name="T2" fmla="*/ 44 w 44"/>
                  <a:gd name="T3" fmla="*/ 7 h 7"/>
                  <a:gd name="T4" fmla="*/ 0 w 44"/>
                  <a:gd name="T5" fmla="*/ 7 h 7"/>
                  <a:gd name="T6" fmla="*/ 0 w 44"/>
                  <a:gd name="T7" fmla="*/ 7 h 7"/>
                  <a:gd name="T8" fmla="*/ 0 w 44"/>
                  <a:gd name="T9" fmla="*/ 0 h 7"/>
                  <a:gd name="T10" fmla="*/ 44 w 44"/>
                  <a:gd name="T11" fmla="*/ 7 h 7"/>
                  <a:gd name="T12" fmla="*/ 44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44" y="7"/>
                    </a:moveTo>
                    <a:lnTo>
                      <a:pt x="44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4" y="7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8" name="Freeform 1782"/>
              <p:cNvSpPr>
                <a:spLocks/>
              </p:cNvSpPr>
              <p:nvPr/>
            </p:nvSpPr>
            <p:spPr bwMode="auto">
              <a:xfrm>
                <a:off x="1981" y="2210"/>
                <a:ext cx="22" cy="4"/>
              </a:xfrm>
              <a:custGeom>
                <a:avLst/>
                <a:gdLst>
                  <a:gd name="T0" fmla="*/ 44 w 44"/>
                  <a:gd name="T1" fmla="*/ 7 h 7"/>
                  <a:gd name="T2" fmla="*/ 44 w 44"/>
                  <a:gd name="T3" fmla="*/ 7 h 7"/>
                  <a:gd name="T4" fmla="*/ 0 w 44"/>
                  <a:gd name="T5" fmla="*/ 7 h 7"/>
                  <a:gd name="T6" fmla="*/ 0 w 44"/>
                  <a:gd name="T7" fmla="*/ 7 h 7"/>
                  <a:gd name="T8" fmla="*/ 0 w 44"/>
                  <a:gd name="T9" fmla="*/ 0 h 7"/>
                  <a:gd name="T10" fmla="*/ 44 w 44"/>
                  <a:gd name="T11" fmla="*/ 7 h 7"/>
                  <a:gd name="T12" fmla="*/ 44 w 4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44" y="7"/>
                    </a:moveTo>
                    <a:lnTo>
                      <a:pt x="44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4" y="7"/>
                    </a:lnTo>
                    <a:lnTo>
                      <a:pt x="44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9" name="Freeform 1783"/>
              <p:cNvSpPr>
                <a:spLocks/>
              </p:cNvSpPr>
              <p:nvPr/>
            </p:nvSpPr>
            <p:spPr bwMode="auto">
              <a:xfrm>
                <a:off x="1981" y="2214"/>
                <a:ext cx="22" cy="4"/>
              </a:xfrm>
              <a:custGeom>
                <a:avLst/>
                <a:gdLst>
                  <a:gd name="T0" fmla="*/ 44 w 44"/>
                  <a:gd name="T1" fmla="*/ 0 h 8"/>
                  <a:gd name="T2" fmla="*/ 44 w 44"/>
                  <a:gd name="T3" fmla="*/ 0 h 8"/>
                  <a:gd name="T4" fmla="*/ 44 w 44"/>
                  <a:gd name="T5" fmla="*/ 8 h 8"/>
                  <a:gd name="T6" fmla="*/ 44 w 44"/>
                  <a:gd name="T7" fmla="*/ 8 h 8"/>
                  <a:gd name="T8" fmla="*/ 0 w 44"/>
                  <a:gd name="T9" fmla="*/ 0 h 8"/>
                  <a:gd name="T10" fmla="*/ 44 w 44"/>
                  <a:gd name="T11" fmla="*/ 0 h 8"/>
                  <a:gd name="T12" fmla="*/ 44 w 44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44" y="0"/>
                    </a:moveTo>
                    <a:lnTo>
                      <a:pt x="44" y="0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0" name="Freeform 1784"/>
              <p:cNvSpPr>
                <a:spLocks/>
              </p:cNvSpPr>
              <p:nvPr/>
            </p:nvSpPr>
            <p:spPr bwMode="auto">
              <a:xfrm>
                <a:off x="1981" y="2214"/>
                <a:ext cx="22" cy="4"/>
              </a:xfrm>
              <a:custGeom>
                <a:avLst/>
                <a:gdLst>
                  <a:gd name="T0" fmla="*/ 44 w 44"/>
                  <a:gd name="T1" fmla="*/ 0 h 8"/>
                  <a:gd name="T2" fmla="*/ 44 w 44"/>
                  <a:gd name="T3" fmla="*/ 0 h 8"/>
                  <a:gd name="T4" fmla="*/ 44 w 44"/>
                  <a:gd name="T5" fmla="*/ 8 h 8"/>
                  <a:gd name="T6" fmla="*/ 44 w 44"/>
                  <a:gd name="T7" fmla="*/ 8 h 8"/>
                  <a:gd name="T8" fmla="*/ 0 w 44"/>
                  <a:gd name="T9" fmla="*/ 0 h 8"/>
                  <a:gd name="T10" fmla="*/ 44 w 44"/>
                  <a:gd name="T11" fmla="*/ 0 h 8"/>
                  <a:gd name="T12" fmla="*/ 44 w 44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44" y="0"/>
                    </a:moveTo>
                    <a:lnTo>
                      <a:pt x="44" y="0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1" name="Freeform 1785"/>
              <p:cNvSpPr>
                <a:spLocks/>
              </p:cNvSpPr>
              <p:nvPr/>
            </p:nvSpPr>
            <p:spPr bwMode="auto">
              <a:xfrm>
                <a:off x="1955" y="2218"/>
                <a:ext cx="70" cy="30"/>
              </a:xfrm>
              <a:custGeom>
                <a:avLst/>
                <a:gdLst>
                  <a:gd name="T0" fmla="*/ 0 w 139"/>
                  <a:gd name="T1" fmla="*/ 0 h 60"/>
                  <a:gd name="T2" fmla="*/ 0 w 139"/>
                  <a:gd name="T3" fmla="*/ 0 h 60"/>
                  <a:gd name="T4" fmla="*/ 132 w 139"/>
                  <a:gd name="T5" fmla="*/ 60 h 60"/>
                  <a:gd name="T6" fmla="*/ 132 w 139"/>
                  <a:gd name="T7" fmla="*/ 60 h 60"/>
                  <a:gd name="T8" fmla="*/ 139 w 139"/>
                  <a:gd name="T9" fmla="*/ 15 h 60"/>
                  <a:gd name="T10" fmla="*/ 0 w 139"/>
                  <a:gd name="T11" fmla="*/ 0 h 60"/>
                  <a:gd name="T12" fmla="*/ 0 w 139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60">
                    <a:moveTo>
                      <a:pt x="0" y="0"/>
                    </a:moveTo>
                    <a:lnTo>
                      <a:pt x="0" y="0"/>
                    </a:lnTo>
                    <a:lnTo>
                      <a:pt x="132" y="60"/>
                    </a:lnTo>
                    <a:lnTo>
                      <a:pt x="132" y="60"/>
                    </a:lnTo>
                    <a:lnTo>
                      <a:pt x="139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2" name="Freeform 1786"/>
              <p:cNvSpPr>
                <a:spLocks/>
              </p:cNvSpPr>
              <p:nvPr/>
            </p:nvSpPr>
            <p:spPr bwMode="auto">
              <a:xfrm>
                <a:off x="1955" y="2218"/>
                <a:ext cx="70" cy="30"/>
              </a:xfrm>
              <a:custGeom>
                <a:avLst/>
                <a:gdLst>
                  <a:gd name="T0" fmla="*/ 0 w 139"/>
                  <a:gd name="T1" fmla="*/ 0 h 60"/>
                  <a:gd name="T2" fmla="*/ 0 w 139"/>
                  <a:gd name="T3" fmla="*/ 0 h 60"/>
                  <a:gd name="T4" fmla="*/ 132 w 139"/>
                  <a:gd name="T5" fmla="*/ 60 h 60"/>
                  <a:gd name="T6" fmla="*/ 132 w 139"/>
                  <a:gd name="T7" fmla="*/ 60 h 60"/>
                  <a:gd name="T8" fmla="*/ 139 w 139"/>
                  <a:gd name="T9" fmla="*/ 15 h 60"/>
                  <a:gd name="T10" fmla="*/ 0 w 139"/>
                  <a:gd name="T11" fmla="*/ 0 h 60"/>
                  <a:gd name="T12" fmla="*/ 0 w 139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60">
                    <a:moveTo>
                      <a:pt x="0" y="0"/>
                    </a:moveTo>
                    <a:lnTo>
                      <a:pt x="0" y="0"/>
                    </a:lnTo>
                    <a:lnTo>
                      <a:pt x="132" y="60"/>
                    </a:lnTo>
                    <a:lnTo>
                      <a:pt x="132" y="60"/>
                    </a:lnTo>
                    <a:lnTo>
                      <a:pt x="139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3" name="Freeform 1787"/>
              <p:cNvSpPr>
                <a:spLocks/>
              </p:cNvSpPr>
              <p:nvPr/>
            </p:nvSpPr>
            <p:spPr bwMode="auto">
              <a:xfrm>
                <a:off x="1952" y="2218"/>
                <a:ext cx="70" cy="30"/>
              </a:xfrm>
              <a:custGeom>
                <a:avLst/>
                <a:gdLst>
                  <a:gd name="T0" fmla="*/ 7 w 139"/>
                  <a:gd name="T1" fmla="*/ 0 h 60"/>
                  <a:gd name="T2" fmla="*/ 7 w 139"/>
                  <a:gd name="T3" fmla="*/ 0 h 60"/>
                  <a:gd name="T4" fmla="*/ 0 w 139"/>
                  <a:gd name="T5" fmla="*/ 52 h 60"/>
                  <a:gd name="T6" fmla="*/ 0 w 139"/>
                  <a:gd name="T7" fmla="*/ 52 h 60"/>
                  <a:gd name="T8" fmla="*/ 139 w 139"/>
                  <a:gd name="T9" fmla="*/ 60 h 60"/>
                  <a:gd name="T10" fmla="*/ 7 w 139"/>
                  <a:gd name="T11" fmla="*/ 0 h 60"/>
                  <a:gd name="T12" fmla="*/ 7 w 139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60">
                    <a:moveTo>
                      <a:pt x="7" y="0"/>
                    </a:moveTo>
                    <a:lnTo>
                      <a:pt x="7" y="0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39" y="6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4" name="Freeform 1788"/>
              <p:cNvSpPr>
                <a:spLocks/>
              </p:cNvSpPr>
              <p:nvPr/>
            </p:nvSpPr>
            <p:spPr bwMode="auto">
              <a:xfrm>
                <a:off x="1952" y="2218"/>
                <a:ext cx="70" cy="30"/>
              </a:xfrm>
              <a:custGeom>
                <a:avLst/>
                <a:gdLst>
                  <a:gd name="T0" fmla="*/ 7 w 139"/>
                  <a:gd name="T1" fmla="*/ 0 h 60"/>
                  <a:gd name="T2" fmla="*/ 7 w 139"/>
                  <a:gd name="T3" fmla="*/ 0 h 60"/>
                  <a:gd name="T4" fmla="*/ 0 w 139"/>
                  <a:gd name="T5" fmla="*/ 52 h 60"/>
                  <a:gd name="T6" fmla="*/ 0 w 139"/>
                  <a:gd name="T7" fmla="*/ 52 h 60"/>
                  <a:gd name="T8" fmla="*/ 139 w 139"/>
                  <a:gd name="T9" fmla="*/ 60 h 60"/>
                  <a:gd name="T10" fmla="*/ 7 w 139"/>
                  <a:gd name="T11" fmla="*/ 0 h 60"/>
                  <a:gd name="T12" fmla="*/ 7 w 139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60">
                    <a:moveTo>
                      <a:pt x="7" y="0"/>
                    </a:moveTo>
                    <a:lnTo>
                      <a:pt x="7" y="0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39" y="6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5" name="Freeform 1789"/>
              <p:cNvSpPr>
                <a:spLocks/>
              </p:cNvSpPr>
              <p:nvPr/>
            </p:nvSpPr>
            <p:spPr bwMode="auto">
              <a:xfrm>
                <a:off x="1952" y="2244"/>
                <a:ext cx="70" cy="30"/>
              </a:xfrm>
              <a:custGeom>
                <a:avLst/>
                <a:gdLst>
                  <a:gd name="T0" fmla="*/ 0 w 139"/>
                  <a:gd name="T1" fmla="*/ 0 h 60"/>
                  <a:gd name="T2" fmla="*/ 0 w 139"/>
                  <a:gd name="T3" fmla="*/ 0 h 60"/>
                  <a:gd name="T4" fmla="*/ 139 w 139"/>
                  <a:gd name="T5" fmla="*/ 60 h 60"/>
                  <a:gd name="T6" fmla="*/ 139 w 139"/>
                  <a:gd name="T7" fmla="*/ 60 h 60"/>
                  <a:gd name="T8" fmla="*/ 139 w 139"/>
                  <a:gd name="T9" fmla="*/ 8 h 60"/>
                  <a:gd name="T10" fmla="*/ 0 w 139"/>
                  <a:gd name="T11" fmla="*/ 0 h 60"/>
                  <a:gd name="T12" fmla="*/ 0 w 139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60">
                    <a:moveTo>
                      <a:pt x="0" y="0"/>
                    </a:moveTo>
                    <a:lnTo>
                      <a:pt x="0" y="0"/>
                    </a:lnTo>
                    <a:lnTo>
                      <a:pt x="139" y="60"/>
                    </a:lnTo>
                    <a:lnTo>
                      <a:pt x="139" y="60"/>
                    </a:lnTo>
                    <a:lnTo>
                      <a:pt x="139" y="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6" name="Freeform 1790"/>
              <p:cNvSpPr>
                <a:spLocks/>
              </p:cNvSpPr>
              <p:nvPr/>
            </p:nvSpPr>
            <p:spPr bwMode="auto">
              <a:xfrm>
                <a:off x="1952" y="2244"/>
                <a:ext cx="70" cy="30"/>
              </a:xfrm>
              <a:custGeom>
                <a:avLst/>
                <a:gdLst>
                  <a:gd name="T0" fmla="*/ 0 w 139"/>
                  <a:gd name="T1" fmla="*/ 0 h 60"/>
                  <a:gd name="T2" fmla="*/ 0 w 139"/>
                  <a:gd name="T3" fmla="*/ 0 h 60"/>
                  <a:gd name="T4" fmla="*/ 139 w 139"/>
                  <a:gd name="T5" fmla="*/ 60 h 60"/>
                  <a:gd name="T6" fmla="*/ 139 w 139"/>
                  <a:gd name="T7" fmla="*/ 60 h 60"/>
                  <a:gd name="T8" fmla="*/ 139 w 139"/>
                  <a:gd name="T9" fmla="*/ 8 h 60"/>
                  <a:gd name="T10" fmla="*/ 0 w 139"/>
                  <a:gd name="T11" fmla="*/ 0 h 60"/>
                  <a:gd name="T12" fmla="*/ 0 w 139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60">
                    <a:moveTo>
                      <a:pt x="0" y="0"/>
                    </a:moveTo>
                    <a:lnTo>
                      <a:pt x="0" y="0"/>
                    </a:lnTo>
                    <a:lnTo>
                      <a:pt x="139" y="60"/>
                    </a:lnTo>
                    <a:lnTo>
                      <a:pt x="139" y="60"/>
                    </a:lnTo>
                    <a:lnTo>
                      <a:pt x="139" y="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7" name="Freeform 1791"/>
              <p:cNvSpPr>
                <a:spLocks/>
              </p:cNvSpPr>
              <p:nvPr/>
            </p:nvSpPr>
            <p:spPr bwMode="auto">
              <a:xfrm>
                <a:off x="1952" y="2244"/>
                <a:ext cx="70" cy="30"/>
              </a:xfrm>
              <a:custGeom>
                <a:avLst/>
                <a:gdLst>
                  <a:gd name="T0" fmla="*/ 0 w 139"/>
                  <a:gd name="T1" fmla="*/ 0 h 60"/>
                  <a:gd name="T2" fmla="*/ 0 w 139"/>
                  <a:gd name="T3" fmla="*/ 0 h 60"/>
                  <a:gd name="T4" fmla="*/ 0 w 139"/>
                  <a:gd name="T5" fmla="*/ 45 h 60"/>
                  <a:gd name="T6" fmla="*/ 0 w 139"/>
                  <a:gd name="T7" fmla="*/ 45 h 60"/>
                  <a:gd name="T8" fmla="*/ 139 w 139"/>
                  <a:gd name="T9" fmla="*/ 60 h 60"/>
                  <a:gd name="T10" fmla="*/ 0 w 139"/>
                  <a:gd name="T11" fmla="*/ 0 h 60"/>
                  <a:gd name="T12" fmla="*/ 0 w 139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60">
                    <a:moveTo>
                      <a:pt x="0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139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8" name="Freeform 1792"/>
              <p:cNvSpPr>
                <a:spLocks/>
              </p:cNvSpPr>
              <p:nvPr/>
            </p:nvSpPr>
            <p:spPr bwMode="auto">
              <a:xfrm>
                <a:off x="1952" y="2244"/>
                <a:ext cx="70" cy="30"/>
              </a:xfrm>
              <a:custGeom>
                <a:avLst/>
                <a:gdLst>
                  <a:gd name="T0" fmla="*/ 0 w 139"/>
                  <a:gd name="T1" fmla="*/ 0 h 60"/>
                  <a:gd name="T2" fmla="*/ 0 w 139"/>
                  <a:gd name="T3" fmla="*/ 0 h 60"/>
                  <a:gd name="T4" fmla="*/ 0 w 139"/>
                  <a:gd name="T5" fmla="*/ 45 h 60"/>
                  <a:gd name="T6" fmla="*/ 0 w 139"/>
                  <a:gd name="T7" fmla="*/ 45 h 60"/>
                  <a:gd name="T8" fmla="*/ 139 w 139"/>
                  <a:gd name="T9" fmla="*/ 60 h 60"/>
                  <a:gd name="T10" fmla="*/ 0 w 139"/>
                  <a:gd name="T11" fmla="*/ 0 h 60"/>
                  <a:gd name="T12" fmla="*/ 0 w 139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60">
                    <a:moveTo>
                      <a:pt x="0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139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9" name="Freeform 1793"/>
              <p:cNvSpPr>
                <a:spLocks/>
              </p:cNvSpPr>
              <p:nvPr/>
            </p:nvSpPr>
            <p:spPr bwMode="auto">
              <a:xfrm>
                <a:off x="1974" y="2278"/>
                <a:ext cx="22" cy="4"/>
              </a:xfrm>
              <a:custGeom>
                <a:avLst/>
                <a:gdLst>
                  <a:gd name="T0" fmla="*/ 43 w 43"/>
                  <a:gd name="T1" fmla="*/ 0 h 8"/>
                  <a:gd name="T2" fmla="*/ 43 w 43"/>
                  <a:gd name="T3" fmla="*/ 0 h 8"/>
                  <a:gd name="T4" fmla="*/ 0 w 43"/>
                  <a:gd name="T5" fmla="*/ 8 h 8"/>
                  <a:gd name="T6" fmla="*/ 0 w 43"/>
                  <a:gd name="T7" fmla="*/ 8 h 8"/>
                  <a:gd name="T8" fmla="*/ 0 w 43"/>
                  <a:gd name="T9" fmla="*/ 0 h 8"/>
                  <a:gd name="T10" fmla="*/ 43 w 43"/>
                  <a:gd name="T11" fmla="*/ 0 h 8"/>
                  <a:gd name="T12" fmla="*/ 43 w 4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8">
                    <a:moveTo>
                      <a:pt x="43" y="0"/>
                    </a:moveTo>
                    <a:lnTo>
                      <a:pt x="43" y="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0" name="Freeform 1794"/>
              <p:cNvSpPr>
                <a:spLocks/>
              </p:cNvSpPr>
              <p:nvPr/>
            </p:nvSpPr>
            <p:spPr bwMode="auto">
              <a:xfrm>
                <a:off x="1974" y="2278"/>
                <a:ext cx="22" cy="4"/>
              </a:xfrm>
              <a:custGeom>
                <a:avLst/>
                <a:gdLst>
                  <a:gd name="T0" fmla="*/ 43 w 43"/>
                  <a:gd name="T1" fmla="*/ 0 h 8"/>
                  <a:gd name="T2" fmla="*/ 43 w 43"/>
                  <a:gd name="T3" fmla="*/ 0 h 8"/>
                  <a:gd name="T4" fmla="*/ 0 w 43"/>
                  <a:gd name="T5" fmla="*/ 8 h 8"/>
                  <a:gd name="T6" fmla="*/ 0 w 43"/>
                  <a:gd name="T7" fmla="*/ 8 h 8"/>
                  <a:gd name="T8" fmla="*/ 0 w 43"/>
                  <a:gd name="T9" fmla="*/ 0 h 8"/>
                  <a:gd name="T10" fmla="*/ 43 w 43"/>
                  <a:gd name="T11" fmla="*/ 0 h 8"/>
                  <a:gd name="T12" fmla="*/ 43 w 4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8">
                    <a:moveTo>
                      <a:pt x="43" y="0"/>
                    </a:moveTo>
                    <a:lnTo>
                      <a:pt x="43" y="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1" name="Freeform 1795"/>
              <p:cNvSpPr>
                <a:spLocks/>
              </p:cNvSpPr>
              <p:nvPr/>
            </p:nvSpPr>
            <p:spPr bwMode="auto">
              <a:xfrm>
                <a:off x="1974" y="2278"/>
                <a:ext cx="22" cy="4"/>
              </a:xfrm>
              <a:custGeom>
                <a:avLst/>
                <a:gdLst>
                  <a:gd name="T0" fmla="*/ 43 w 43"/>
                  <a:gd name="T1" fmla="*/ 0 h 8"/>
                  <a:gd name="T2" fmla="*/ 43 w 43"/>
                  <a:gd name="T3" fmla="*/ 0 h 8"/>
                  <a:gd name="T4" fmla="*/ 43 w 43"/>
                  <a:gd name="T5" fmla="*/ 8 h 8"/>
                  <a:gd name="T6" fmla="*/ 43 w 43"/>
                  <a:gd name="T7" fmla="*/ 8 h 8"/>
                  <a:gd name="T8" fmla="*/ 0 w 43"/>
                  <a:gd name="T9" fmla="*/ 8 h 8"/>
                  <a:gd name="T10" fmla="*/ 43 w 43"/>
                  <a:gd name="T11" fmla="*/ 0 h 8"/>
                  <a:gd name="T12" fmla="*/ 43 w 4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8">
                    <a:moveTo>
                      <a:pt x="43" y="0"/>
                    </a:moveTo>
                    <a:lnTo>
                      <a:pt x="43" y="0"/>
                    </a:lnTo>
                    <a:lnTo>
                      <a:pt x="43" y="8"/>
                    </a:lnTo>
                    <a:lnTo>
                      <a:pt x="43" y="8"/>
                    </a:lnTo>
                    <a:lnTo>
                      <a:pt x="0" y="8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2" name="Freeform 1796"/>
              <p:cNvSpPr>
                <a:spLocks/>
              </p:cNvSpPr>
              <p:nvPr/>
            </p:nvSpPr>
            <p:spPr bwMode="auto">
              <a:xfrm>
                <a:off x="1974" y="2278"/>
                <a:ext cx="22" cy="4"/>
              </a:xfrm>
              <a:custGeom>
                <a:avLst/>
                <a:gdLst>
                  <a:gd name="T0" fmla="*/ 43 w 43"/>
                  <a:gd name="T1" fmla="*/ 0 h 8"/>
                  <a:gd name="T2" fmla="*/ 43 w 43"/>
                  <a:gd name="T3" fmla="*/ 0 h 8"/>
                  <a:gd name="T4" fmla="*/ 43 w 43"/>
                  <a:gd name="T5" fmla="*/ 8 h 8"/>
                  <a:gd name="T6" fmla="*/ 43 w 43"/>
                  <a:gd name="T7" fmla="*/ 8 h 8"/>
                  <a:gd name="T8" fmla="*/ 0 w 43"/>
                  <a:gd name="T9" fmla="*/ 8 h 8"/>
                  <a:gd name="T10" fmla="*/ 43 w 43"/>
                  <a:gd name="T11" fmla="*/ 0 h 8"/>
                  <a:gd name="T12" fmla="*/ 43 w 4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8">
                    <a:moveTo>
                      <a:pt x="43" y="0"/>
                    </a:moveTo>
                    <a:lnTo>
                      <a:pt x="43" y="0"/>
                    </a:lnTo>
                    <a:lnTo>
                      <a:pt x="43" y="8"/>
                    </a:lnTo>
                    <a:lnTo>
                      <a:pt x="43" y="8"/>
                    </a:lnTo>
                    <a:lnTo>
                      <a:pt x="0" y="8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3" name="Freeform 1797"/>
              <p:cNvSpPr>
                <a:spLocks/>
              </p:cNvSpPr>
              <p:nvPr/>
            </p:nvSpPr>
            <p:spPr bwMode="auto">
              <a:xfrm>
                <a:off x="1974" y="2278"/>
                <a:ext cx="22" cy="4"/>
              </a:xfrm>
              <a:custGeom>
                <a:avLst/>
                <a:gdLst>
                  <a:gd name="T0" fmla="*/ 43 w 43"/>
                  <a:gd name="T1" fmla="*/ 0 h 8"/>
                  <a:gd name="T2" fmla="*/ 43 w 43"/>
                  <a:gd name="T3" fmla="*/ 0 h 8"/>
                  <a:gd name="T4" fmla="*/ 0 w 43"/>
                  <a:gd name="T5" fmla="*/ 8 h 8"/>
                  <a:gd name="T6" fmla="*/ 0 w 43"/>
                  <a:gd name="T7" fmla="*/ 8 h 8"/>
                  <a:gd name="T8" fmla="*/ 0 w 43"/>
                  <a:gd name="T9" fmla="*/ 0 h 8"/>
                  <a:gd name="T10" fmla="*/ 43 w 43"/>
                  <a:gd name="T11" fmla="*/ 0 h 8"/>
                  <a:gd name="T12" fmla="*/ 43 w 4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8">
                    <a:moveTo>
                      <a:pt x="43" y="0"/>
                    </a:moveTo>
                    <a:lnTo>
                      <a:pt x="43" y="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4" name="Freeform 1798"/>
              <p:cNvSpPr>
                <a:spLocks/>
              </p:cNvSpPr>
              <p:nvPr/>
            </p:nvSpPr>
            <p:spPr bwMode="auto">
              <a:xfrm>
                <a:off x="1974" y="2278"/>
                <a:ext cx="22" cy="4"/>
              </a:xfrm>
              <a:custGeom>
                <a:avLst/>
                <a:gdLst>
                  <a:gd name="T0" fmla="*/ 43 w 43"/>
                  <a:gd name="T1" fmla="*/ 0 h 8"/>
                  <a:gd name="T2" fmla="*/ 43 w 43"/>
                  <a:gd name="T3" fmla="*/ 0 h 8"/>
                  <a:gd name="T4" fmla="*/ 0 w 43"/>
                  <a:gd name="T5" fmla="*/ 8 h 8"/>
                  <a:gd name="T6" fmla="*/ 0 w 43"/>
                  <a:gd name="T7" fmla="*/ 8 h 8"/>
                  <a:gd name="T8" fmla="*/ 0 w 43"/>
                  <a:gd name="T9" fmla="*/ 0 h 8"/>
                  <a:gd name="T10" fmla="*/ 43 w 43"/>
                  <a:gd name="T11" fmla="*/ 0 h 8"/>
                  <a:gd name="T12" fmla="*/ 43 w 4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8">
                    <a:moveTo>
                      <a:pt x="43" y="0"/>
                    </a:moveTo>
                    <a:lnTo>
                      <a:pt x="43" y="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5" name="Freeform 1799"/>
              <p:cNvSpPr>
                <a:spLocks/>
              </p:cNvSpPr>
              <p:nvPr/>
            </p:nvSpPr>
            <p:spPr bwMode="auto">
              <a:xfrm>
                <a:off x="1974" y="2278"/>
                <a:ext cx="22" cy="4"/>
              </a:xfrm>
              <a:custGeom>
                <a:avLst/>
                <a:gdLst>
                  <a:gd name="T0" fmla="*/ 43 w 43"/>
                  <a:gd name="T1" fmla="*/ 0 h 8"/>
                  <a:gd name="T2" fmla="*/ 43 w 43"/>
                  <a:gd name="T3" fmla="*/ 0 h 8"/>
                  <a:gd name="T4" fmla="*/ 43 w 43"/>
                  <a:gd name="T5" fmla="*/ 8 h 8"/>
                  <a:gd name="T6" fmla="*/ 43 w 43"/>
                  <a:gd name="T7" fmla="*/ 8 h 8"/>
                  <a:gd name="T8" fmla="*/ 0 w 43"/>
                  <a:gd name="T9" fmla="*/ 8 h 8"/>
                  <a:gd name="T10" fmla="*/ 43 w 43"/>
                  <a:gd name="T11" fmla="*/ 0 h 8"/>
                  <a:gd name="T12" fmla="*/ 43 w 4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8">
                    <a:moveTo>
                      <a:pt x="43" y="0"/>
                    </a:moveTo>
                    <a:lnTo>
                      <a:pt x="43" y="0"/>
                    </a:lnTo>
                    <a:lnTo>
                      <a:pt x="43" y="8"/>
                    </a:lnTo>
                    <a:lnTo>
                      <a:pt x="43" y="8"/>
                    </a:lnTo>
                    <a:lnTo>
                      <a:pt x="0" y="8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6" name="Freeform 1800"/>
              <p:cNvSpPr>
                <a:spLocks/>
              </p:cNvSpPr>
              <p:nvPr/>
            </p:nvSpPr>
            <p:spPr bwMode="auto">
              <a:xfrm>
                <a:off x="1974" y="2278"/>
                <a:ext cx="22" cy="4"/>
              </a:xfrm>
              <a:custGeom>
                <a:avLst/>
                <a:gdLst>
                  <a:gd name="T0" fmla="*/ 43 w 43"/>
                  <a:gd name="T1" fmla="*/ 0 h 8"/>
                  <a:gd name="T2" fmla="*/ 43 w 43"/>
                  <a:gd name="T3" fmla="*/ 0 h 8"/>
                  <a:gd name="T4" fmla="*/ 43 w 43"/>
                  <a:gd name="T5" fmla="*/ 8 h 8"/>
                  <a:gd name="T6" fmla="*/ 43 w 43"/>
                  <a:gd name="T7" fmla="*/ 8 h 8"/>
                  <a:gd name="T8" fmla="*/ 0 w 43"/>
                  <a:gd name="T9" fmla="*/ 8 h 8"/>
                  <a:gd name="T10" fmla="*/ 43 w 43"/>
                  <a:gd name="T11" fmla="*/ 0 h 8"/>
                  <a:gd name="T12" fmla="*/ 43 w 4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8">
                    <a:moveTo>
                      <a:pt x="43" y="0"/>
                    </a:moveTo>
                    <a:lnTo>
                      <a:pt x="43" y="0"/>
                    </a:lnTo>
                    <a:lnTo>
                      <a:pt x="43" y="8"/>
                    </a:lnTo>
                    <a:lnTo>
                      <a:pt x="43" y="8"/>
                    </a:lnTo>
                    <a:lnTo>
                      <a:pt x="0" y="8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7" name="Freeform 1801"/>
              <p:cNvSpPr>
                <a:spLocks/>
              </p:cNvSpPr>
              <p:nvPr/>
            </p:nvSpPr>
            <p:spPr bwMode="auto">
              <a:xfrm>
                <a:off x="1970" y="2297"/>
                <a:ext cx="30" cy="11"/>
              </a:xfrm>
              <a:custGeom>
                <a:avLst/>
                <a:gdLst>
                  <a:gd name="T0" fmla="*/ 59 w 59"/>
                  <a:gd name="T1" fmla="*/ 0 h 22"/>
                  <a:gd name="T2" fmla="*/ 59 w 59"/>
                  <a:gd name="T3" fmla="*/ 0 h 22"/>
                  <a:gd name="T4" fmla="*/ 0 w 59"/>
                  <a:gd name="T5" fmla="*/ 22 h 22"/>
                  <a:gd name="T6" fmla="*/ 0 w 59"/>
                  <a:gd name="T7" fmla="*/ 22 h 22"/>
                  <a:gd name="T8" fmla="*/ 0 w 59"/>
                  <a:gd name="T9" fmla="*/ 0 h 22"/>
                  <a:gd name="T10" fmla="*/ 59 w 59"/>
                  <a:gd name="T11" fmla="*/ 0 h 22"/>
                  <a:gd name="T12" fmla="*/ 59 w 59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59" y="0"/>
                    </a:moveTo>
                    <a:lnTo>
                      <a:pt x="59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8" name="Freeform 1802"/>
              <p:cNvSpPr>
                <a:spLocks/>
              </p:cNvSpPr>
              <p:nvPr/>
            </p:nvSpPr>
            <p:spPr bwMode="auto">
              <a:xfrm>
                <a:off x="1970" y="2297"/>
                <a:ext cx="30" cy="11"/>
              </a:xfrm>
              <a:custGeom>
                <a:avLst/>
                <a:gdLst>
                  <a:gd name="T0" fmla="*/ 59 w 59"/>
                  <a:gd name="T1" fmla="*/ 0 h 22"/>
                  <a:gd name="T2" fmla="*/ 59 w 59"/>
                  <a:gd name="T3" fmla="*/ 0 h 22"/>
                  <a:gd name="T4" fmla="*/ 0 w 59"/>
                  <a:gd name="T5" fmla="*/ 22 h 22"/>
                  <a:gd name="T6" fmla="*/ 0 w 59"/>
                  <a:gd name="T7" fmla="*/ 22 h 22"/>
                  <a:gd name="T8" fmla="*/ 0 w 59"/>
                  <a:gd name="T9" fmla="*/ 0 h 22"/>
                  <a:gd name="T10" fmla="*/ 59 w 59"/>
                  <a:gd name="T11" fmla="*/ 0 h 22"/>
                  <a:gd name="T12" fmla="*/ 59 w 59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59" y="0"/>
                    </a:moveTo>
                    <a:lnTo>
                      <a:pt x="59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9" name="Freeform 1803"/>
              <p:cNvSpPr>
                <a:spLocks/>
              </p:cNvSpPr>
              <p:nvPr/>
            </p:nvSpPr>
            <p:spPr bwMode="auto">
              <a:xfrm>
                <a:off x="1970" y="2297"/>
                <a:ext cx="30" cy="11"/>
              </a:xfrm>
              <a:custGeom>
                <a:avLst/>
                <a:gdLst>
                  <a:gd name="T0" fmla="*/ 59 w 59"/>
                  <a:gd name="T1" fmla="*/ 0 h 22"/>
                  <a:gd name="T2" fmla="*/ 59 w 59"/>
                  <a:gd name="T3" fmla="*/ 0 h 22"/>
                  <a:gd name="T4" fmla="*/ 59 w 59"/>
                  <a:gd name="T5" fmla="*/ 22 h 22"/>
                  <a:gd name="T6" fmla="*/ 59 w 59"/>
                  <a:gd name="T7" fmla="*/ 22 h 22"/>
                  <a:gd name="T8" fmla="*/ 0 w 59"/>
                  <a:gd name="T9" fmla="*/ 22 h 22"/>
                  <a:gd name="T10" fmla="*/ 59 w 59"/>
                  <a:gd name="T11" fmla="*/ 0 h 22"/>
                  <a:gd name="T12" fmla="*/ 59 w 59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59" y="0"/>
                    </a:moveTo>
                    <a:lnTo>
                      <a:pt x="59" y="0"/>
                    </a:lnTo>
                    <a:lnTo>
                      <a:pt x="59" y="22"/>
                    </a:lnTo>
                    <a:lnTo>
                      <a:pt x="59" y="22"/>
                    </a:lnTo>
                    <a:lnTo>
                      <a:pt x="0" y="22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0" name="Freeform 1804"/>
              <p:cNvSpPr>
                <a:spLocks/>
              </p:cNvSpPr>
              <p:nvPr/>
            </p:nvSpPr>
            <p:spPr bwMode="auto">
              <a:xfrm>
                <a:off x="1970" y="2297"/>
                <a:ext cx="30" cy="11"/>
              </a:xfrm>
              <a:custGeom>
                <a:avLst/>
                <a:gdLst>
                  <a:gd name="T0" fmla="*/ 59 w 59"/>
                  <a:gd name="T1" fmla="*/ 0 h 22"/>
                  <a:gd name="T2" fmla="*/ 59 w 59"/>
                  <a:gd name="T3" fmla="*/ 0 h 22"/>
                  <a:gd name="T4" fmla="*/ 59 w 59"/>
                  <a:gd name="T5" fmla="*/ 22 h 22"/>
                  <a:gd name="T6" fmla="*/ 59 w 59"/>
                  <a:gd name="T7" fmla="*/ 22 h 22"/>
                  <a:gd name="T8" fmla="*/ 0 w 59"/>
                  <a:gd name="T9" fmla="*/ 22 h 22"/>
                  <a:gd name="T10" fmla="*/ 59 w 59"/>
                  <a:gd name="T11" fmla="*/ 0 h 22"/>
                  <a:gd name="T12" fmla="*/ 59 w 59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59" y="0"/>
                    </a:moveTo>
                    <a:lnTo>
                      <a:pt x="59" y="0"/>
                    </a:lnTo>
                    <a:lnTo>
                      <a:pt x="59" y="22"/>
                    </a:lnTo>
                    <a:lnTo>
                      <a:pt x="59" y="22"/>
                    </a:lnTo>
                    <a:lnTo>
                      <a:pt x="0" y="22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1" name="Freeform 1805"/>
              <p:cNvSpPr>
                <a:spLocks/>
              </p:cNvSpPr>
              <p:nvPr/>
            </p:nvSpPr>
            <p:spPr bwMode="auto">
              <a:xfrm>
                <a:off x="1974" y="2312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0 w 43"/>
                  <a:gd name="T5" fmla="*/ 7 h 7"/>
                  <a:gd name="T6" fmla="*/ 0 w 43"/>
                  <a:gd name="T7" fmla="*/ 7 h 7"/>
                  <a:gd name="T8" fmla="*/ 0 w 43"/>
                  <a:gd name="T9" fmla="*/ 0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2" name="Freeform 1806"/>
              <p:cNvSpPr>
                <a:spLocks/>
              </p:cNvSpPr>
              <p:nvPr/>
            </p:nvSpPr>
            <p:spPr bwMode="auto">
              <a:xfrm>
                <a:off x="1974" y="2312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0 w 43"/>
                  <a:gd name="T5" fmla="*/ 7 h 7"/>
                  <a:gd name="T6" fmla="*/ 0 w 43"/>
                  <a:gd name="T7" fmla="*/ 7 h 7"/>
                  <a:gd name="T8" fmla="*/ 0 w 43"/>
                  <a:gd name="T9" fmla="*/ 0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3" name="Freeform 1807"/>
              <p:cNvSpPr>
                <a:spLocks/>
              </p:cNvSpPr>
              <p:nvPr/>
            </p:nvSpPr>
            <p:spPr bwMode="auto">
              <a:xfrm>
                <a:off x="1974" y="2312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43 w 43"/>
                  <a:gd name="T5" fmla="*/ 7 h 7"/>
                  <a:gd name="T6" fmla="*/ 43 w 43"/>
                  <a:gd name="T7" fmla="*/ 7 h 7"/>
                  <a:gd name="T8" fmla="*/ 0 w 43"/>
                  <a:gd name="T9" fmla="*/ 7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0" y="7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4" name="Freeform 1808"/>
              <p:cNvSpPr>
                <a:spLocks/>
              </p:cNvSpPr>
              <p:nvPr/>
            </p:nvSpPr>
            <p:spPr bwMode="auto">
              <a:xfrm>
                <a:off x="1974" y="2312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43 w 43"/>
                  <a:gd name="T5" fmla="*/ 7 h 7"/>
                  <a:gd name="T6" fmla="*/ 43 w 43"/>
                  <a:gd name="T7" fmla="*/ 7 h 7"/>
                  <a:gd name="T8" fmla="*/ 0 w 43"/>
                  <a:gd name="T9" fmla="*/ 7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0" y="7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5" name="Freeform 1809"/>
              <p:cNvSpPr>
                <a:spLocks/>
              </p:cNvSpPr>
              <p:nvPr/>
            </p:nvSpPr>
            <p:spPr bwMode="auto">
              <a:xfrm>
                <a:off x="1974" y="2312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0 w 43"/>
                  <a:gd name="T5" fmla="*/ 7 h 7"/>
                  <a:gd name="T6" fmla="*/ 0 w 43"/>
                  <a:gd name="T7" fmla="*/ 7 h 7"/>
                  <a:gd name="T8" fmla="*/ 0 w 43"/>
                  <a:gd name="T9" fmla="*/ 0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6" name="Freeform 1810"/>
              <p:cNvSpPr>
                <a:spLocks/>
              </p:cNvSpPr>
              <p:nvPr/>
            </p:nvSpPr>
            <p:spPr bwMode="auto">
              <a:xfrm>
                <a:off x="1974" y="2312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0 w 43"/>
                  <a:gd name="T5" fmla="*/ 7 h 7"/>
                  <a:gd name="T6" fmla="*/ 0 w 43"/>
                  <a:gd name="T7" fmla="*/ 7 h 7"/>
                  <a:gd name="T8" fmla="*/ 0 w 43"/>
                  <a:gd name="T9" fmla="*/ 0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7" name="Freeform 1811"/>
              <p:cNvSpPr>
                <a:spLocks/>
              </p:cNvSpPr>
              <p:nvPr/>
            </p:nvSpPr>
            <p:spPr bwMode="auto">
              <a:xfrm>
                <a:off x="1974" y="2312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43 w 43"/>
                  <a:gd name="T5" fmla="*/ 7 h 7"/>
                  <a:gd name="T6" fmla="*/ 43 w 43"/>
                  <a:gd name="T7" fmla="*/ 7 h 7"/>
                  <a:gd name="T8" fmla="*/ 0 w 43"/>
                  <a:gd name="T9" fmla="*/ 7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0" y="7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8" name="Freeform 1812"/>
              <p:cNvSpPr>
                <a:spLocks/>
              </p:cNvSpPr>
              <p:nvPr/>
            </p:nvSpPr>
            <p:spPr bwMode="auto">
              <a:xfrm>
                <a:off x="1974" y="2312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43 w 43"/>
                  <a:gd name="T5" fmla="*/ 7 h 7"/>
                  <a:gd name="T6" fmla="*/ 43 w 43"/>
                  <a:gd name="T7" fmla="*/ 7 h 7"/>
                  <a:gd name="T8" fmla="*/ 0 w 43"/>
                  <a:gd name="T9" fmla="*/ 7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0" y="7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4" name="Group 2014"/>
            <p:cNvGrpSpPr>
              <a:grpSpLocks/>
            </p:cNvGrpSpPr>
            <p:nvPr/>
          </p:nvGrpSpPr>
          <p:grpSpPr bwMode="auto">
            <a:xfrm>
              <a:off x="2717800" y="3696907"/>
              <a:ext cx="596900" cy="1778000"/>
              <a:chOff x="1952" y="2323"/>
              <a:chExt cx="376" cy="1120"/>
            </a:xfrm>
          </p:grpSpPr>
          <p:sp>
            <p:nvSpPr>
              <p:cNvPr id="259" name="Freeform 1814"/>
              <p:cNvSpPr>
                <a:spLocks/>
              </p:cNvSpPr>
              <p:nvPr/>
            </p:nvSpPr>
            <p:spPr bwMode="auto">
              <a:xfrm>
                <a:off x="1970" y="2323"/>
                <a:ext cx="30" cy="8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0 w 59"/>
                  <a:gd name="T5" fmla="*/ 15 h 15"/>
                  <a:gd name="T6" fmla="*/ 0 w 59"/>
                  <a:gd name="T7" fmla="*/ 15 h 15"/>
                  <a:gd name="T8" fmla="*/ 0 w 59"/>
                  <a:gd name="T9" fmla="*/ 0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0" name="Freeform 1815"/>
              <p:cNvSpPr>
                <a:spLocks/>
              </p:cNvSpPr>
              <p:nvPr/>
            </p:nvSpPr>
            <p:spPr bwMode="auto">
              <a:xfrm>
                <a:off x="1970" y="2323"/>
                <a:ext cx="30" cy="8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0 w 59"/>
                  <a:gd name="T5" fmla="*/ 15 h 15"/>
                  <a:gd name="T6" fmla="*/ 0 w 59"/>
                  <a:gd name="T7" fmla="*/ 15 h 15"/>
                  <a:gd name="T8" fmla="*/ 0 w 59"/>
                  <a:gd name="T9" fmla="*/ 0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1" name="Freeform 1816"/>
              <p:cNvSpPr>
                <a:spLocks/>
              </p:cNvSpPr>
              <p:nvPr/>
            </p:nvSpPr>
            <p:spPr bwMode="auto">
              <a:xfrm>
                <a:off x="1970" y="2323"/>
                <a:ext cx="30" cy="8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59 w 59"/>
                  <a:gd name="T5" fmla="*/ 15 h 15"/>
                  <a:gd name="T6" fmla="*/ 59 w 59"/>
                  <a:gd name="T7" fmla="*/ 15 h 15"/>
                  <a:gd name="T8" fmla="*/ 0 w 59"/>
                  <a:gd name="T9" fmla="*/ 15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0" y="1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2" name="Freeform 1817"/>
              <p:cNvSpPr>
                <a:spLocks/>
              </p:cNvSpPr>
              <p:nvPr/>
            </p:nvSpPr>
            <p:spPr bwMode="auto">
              <a:xfrm>
                <a:off x="1970" y="2323"/>
                <a:ext cx="30" cy="8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59 w 59"/>
                  <a:gd name="T5" fmla="*/ 15 h 15"/>
                  <a:gd name="T6" fmla="*/ 59 w 59"/>
                  <a:gd name="T7" fmla="*/ 15 h 15"/>
                  <a:gd name="T8" fmla="*/ 0 w 59"/>
                  <a:gd name="T9" fmla="*/ 15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0" y="1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3" name="Freeform 1818"/>
              <p:cNvSpPr>
                <a:spLocks/>
              </p:cNvSpPr>
              <p:nvPr/>
            </p:nvSpPr>
            <p:spPr bwMode="auto">
              <a:xfrm>
                <a:off x="1970" y="2339"/>
                <a:ext cx="30" cy="7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0 w 59"/>
                  <a:gd name="T5" fmla="*/ 15 h 15"/>
                  <a:gd name="T6" fmla="*/ 0 w 59"/>
                  <a:gd name="T7" fmla="*/ 15 h 15"/>
                  <a:gd name="T8" fmla="*/ 0 w 59"/>
                  <a:gd name="T9" fmla="*/ 0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4" name="Freeform 1819"/>
              <p:cNvSpPr>
                <a:spLocks/>
              </p:cNvSpPr>
              <p:nvPr/>
            </p:nvSpPr>
            <p:spPr bwMode="auto">
              <a:xfrm>
                <a:off x="1970" y="2339"/>
                <a:ext cx="30" cy="7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0 w 59"/>
                  <a:gd name="T5" fmla="*/ 15 h 15"/>
                  <a:gd name="T6" fmla="*/ 0 w 59"/>
                  <a:gd name="T7" fmla="*/ 15 h 15"/>
                  <a:gd name="T8" fmla="*/ 0 w 59"/>
                  <a:gd name="T9" fmla="*/ 0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5" name="Freeform 1820"/>
              <p:cNvSpPr>
                <a:spLocks/>
              </p:cNvSpPr>
              <p:nvPr/>
            </p:nvSpPr>
            <p:spPr bwMode="auto">
              <a:xfrm>
                <a:off x="1970" y="2339"/>
                <a:ext cx="30" cy="7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59 w 59"/>
                  <a:gd name="T5" fmla="*/ 15 h 15"/>
                  <a:gd name="T6" fmla="*/ 59 w 59"/>
                  <a:gd name="T7" fmla="*/ 15 h 15"/>
                  <a:gd name="T8" fmla="*/ 0 w 59"/>
                  <a:gd name="T9" fmla="*/ 15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0" y="1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6" name="Freeform 1821"/>
              <p:cNvSpPr>
                <a:spLocks/>
              </p:cNvSpPr>
              <p:nvPr/>
            </p:nvSpPr>
            <p:spPr bwMode="auto">
              <a:xfrm>
                <a:off x="1970" y="2339"/>
                <a:ext cx="30" cy="7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59 w 59"/>
                  <a:gd name="T5" fmla="*/ 15 h 15"/>
                  <a:gd name="T6" fmla="*/ 59 w 59"/>
                  <a:gd name="T7" fmla="*/ 15 h 15"/>
                  <a:gd name="T8" fmla="*/ 0 w 59"/>
                  <a:gd name="T9" fmla="*/ 15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0" y="1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7" name="Freeform 1822"/>
              <p:cNvSpPr>
                <a:spLocks/>
              </p:cNvSpPr>
              <p:nvPr/>
            </p:nvSpPr>
            <p:spPr bwMode="auto">
              <a:xfrm>
                <a:off x="1970" y="2625"/>
                <a:ext cx="30" cy="8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0 w 59"/>
                  <a:gd name="T5" fmla="*/ 15 h 15"/>
                  <a:gd name="T6" fmla="*/ 0 w 59"/>
                  <a:gd name="T7" fmla="*/ 15 h 15"/>
                  <a:gd name="T8" fmla="*/ 0 w 59"/>
                  <a:gd name="T9" fmla="*/ 0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8" name="Freeform 1823"/>
              <p:cNvSpPr>
                <a:spLocks/>
              </p:cNvSpPr>
              <p:nvPr/>
            </p:nvSpPr>
            <p:spPr bwMode="auto">
              <a:xfrm>
                <a:off x="1970" y="2625"/>
                <a:ext cx="30" cy="8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0 w 59"/>
                  <a:gd name="T5" fmla="*/ 15 h 15"/>
                  <a:gd name="T6" fmla="*/ 0 w 59"/>
                  <a:gd name="T7" fmla="*/ 15 h 15"/>
                  <a:gd name="T8" fmla="*/ 0 w 59"/>
                  <a:gd name="T9" fmla="*/ 0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9" name="Freeform 1824"/>
              <p:cNvSpPr>
                <a:spLocks/>
              </p:cNvSpPr>
              <p:nvPr/>
            </p:nvSpPr>
            <p:spPr bwMode="auto">
              <a:xfrm>
                <a:off x="1970" y="2625"/>
                <a:ext cx="30" cy="8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59 w 59"/>
                  <a:gd name="T5" fmla="*/ 15 h 15"/>
                  <a:gd name="T6" fmla="*/ 59 w 59"/>
                  <a:gd name="T7" fmla="*/ 15 h 15"/>
                  <a:gd name="T8" fmla="*/ 0 w 59"/>
                  <a:gd name="T9" fmla="*/ 15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0" y="1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0" name="Freeform 1825"/>
              <p:cNvSpPr>
                <a:spLocks/>
              </p:cNvSpPr>
              <p:nvPr/>
            </p:nvSpPr>
            <p:spPr bwMode="auto">
              <a:xfrm>
                <a:off x="1970" y="2625"/>
                <a:ext cx="30" cy="8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59 w 59"/>
                  <a:gd name="T5" fmla="*/ 15 h 15"/>
                  <a:gd name="T6" fmla="*/ 59 w 59"/>
                  <a:gd name="T7" fmla="*/ 15 h 15"/>
                  <a:gd name="T8" fmla="*/ 0 w 59"/>
                  <a:gd name="T9" fmla="*/ 15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0" y="1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1" name="Freeform 1826"/>
              <p:cNvSpPr>
                <a:spLocks/>
              </p:cNvSpPr>
              <p:nvPr/>
            </p:nvSpPr>
            <p:spPr bwMode="auto">
              <a:xfrm>
                <a:off x="1970" y="2640"/>
                <a:ext cx="30" cy="8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0 w 59"/>
                  <a:gd name="T5" fmla="*/ 15 h 15"/>
                  <a:gd name="T6" fmla="*/ 0 w 59"/>
                  <a:gd name="T7" fmla="*/ 15 h 15"/>
                  <a:gd name="T8" fmla="*/ 0 w 59"/>
                  <a:gd name="T9" fmla="*/ 0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2" name="Freeform 1827"/>
              <p:cNvSpPr>
                <a:spLocks/>
              </p:cNvSpPr>
              <p:nvPr/>
            </p:nvSpPr>
            <p:spPr bwMode="auto">
              <a:xfrm>
                <a:off x="1970" y="2640"/>
                <a:ext cx="30" cy="8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0 w 59"/>
                  <a:gd name="T5" fmla="*/ 15 h 15"/>
                  <a:gd name="T6" fmla="*/ 0 w 59"/>
                  <a:gd name="T7" fmla="*/ 15 h 15"/>
                  <a:gd name="T8" fmla="*/ 0 w 59"/>
                  <a:gd name="T9" fmla="*/ 0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3" name="Freeform 1828"/>
              <p:cNvSpPr>
                <a:spLocks/>
              </p:cNvSpPr>
              <p:nvPr/>
            </p:nvSpPr>
            <p:spPr bwMode="auto">
              <a:xfrm>
                <a:off x="1970" y="2640"/>
                <a:ext cx="30" cy="8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59 w 59"/>
                  <a:gd name="T5" fmla="*/ 15 h 15"/>
                  <a:gd name="T6" fmla="*/ 59 w 59"/>
                  <a:gd name="T7" fmla="*/ 15 h 15"/>
                  <a:gd name="T8" fmla="*/ 0 w 59"/>
                  <a:gd name="T9" fmla="*/ 15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0" y="1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4" name="Freeform 1829"/>
              <p:cNvSpPr>
                <a:spLocks/>
              </p:cNvSpPr>
              <p:nvPr/>
            </p:nvSpPr>
            <p:spPr bwMode="auto">
              <a:xfrm>
                <a:off x="1970" y="2640"/>
                <a:ext cx="30" cy="8"/>
              </a:xfrm>
              <a:custGeom>
                <a:avLst/>
                <a:gdLst>
                  <a:gd name="T0" fmla="*/ 59 w 59"/>
                  <a:gd name="T1" fmla="*/ 0 h 15"/>
                  <a:gd name="T2" fmla="*/ 59 w 59"/>
                  <a:gd name="T3" fmla="*/ 0 h 15"/>
                  <a:gd name="T4" fmla="*/ 59 w 59"/>
                  <a:gd name="T5" fmla="*/ 15 h 15"/>
                  <a:gd name="T6" fmla="*/ 59 w 59"/>
                  <a:gd name="T7" fmla="*/ 15 h 15"/>
                  <a:gd name="T8" fmla="*/ 0 w 59"/>
                  <a:gd name="T9" fmla="*/ 15 h 15"/>
                  <a:gd name="T10" fmla="*/ 59 w 59"/>
                  <a:gd name="T11" fmla="*/ 0 h 15"/>
                  <a:gd name="T12" fmla="*/ 59 w 59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5">
                    <a:moveTo>
                      <a:pt x="59" y="0"/>
                    </a:moveTo>
                    <a:lnTo>
                      <a:pt x="59" y="0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0" y="1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5" name="Freeform 1830"/>
              <p:cNvSpPr>
                <a:spLocks/>
              </p:cNvSpPr>
              <p:nvPr/>
            </p:nvSpPr>
            <p:spPr bwMode="auto">
              <a:xfrm>
                <a:off x="1974" y="2655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0 w 43"/>
                  <a:gd name="T5" fmla="*/ 7 h 7"/>
                  <a:gd name="T6" fmla="*/ 0 w 43"/>
                  <a:gd name="T7" fmla="*/ 7 h 7"/>
                  <a:gd name="T8" fmla="*/ 0 w 43"/>
                  <a:gd name="T9" fmla="*/ 0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6" name="Freeform 1831"/>
              <p:cNvSpPr>
                <a:spLocks/>
              </p:cNvSpPr>
              <p:nvPr/>
            </p:nvSpPr>
            <p:spPr bwMode="auto">
              <a:xfrm>
                <a:off x="1974" y="2655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0 w 43"/>
                  <a:gd name="T5" fmla="*/ 7 h 7"/>
                  <a:gd name="T6" fmla="*/ 0 w 43"/>
                  <a:gd name="T7" fmla="*/ 7 h 7"/>
                  <a:gd name="T8" fmla="*/ 0 w 43"/>
                  <a:gd name="T9" fmla="*/ 0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7" name="Freeform 1832"/>
              <p:cNvSpPr>
                <a:spLocks/>
              </p:cNvSpPr>
              <p:nvPr/>
            </p:nvSpPr>
            <p:spPr bwMode="auto">
              <a:xfrm>
                <a:off x="1974" y="2655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43 w 43"/>
                  <a:gd name="T5" fmla="*/ 7 h 7"/>
                  <a:gd name="T6" fmla="*/ 43 w 43"/>
                  <a:gd name="T7" fmla="*/ 7 h 7"/>
                  <a:gd name="T8" fmla="*/ 0 w 43"/>
                  <a:gd name="T9" fmla="*/ 7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0" y="7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8" name="Freeform 1833"/>
              <p:cNvSpPr>
                <a:spLocks/>
              </p:cNvSpPr>
              <p:nvPr/>
            </p:nvSpPr>
            <p:spPr bwMode="auto">
              <a:xfrm>
                <a:off x="1974" y="2655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43 w 43"/>
                  <a:gd name="T5" fmla="*/ 7 h 7"/>
                  <a:gd name="T6" fmla="*/ 43 w 43"/>
                  <a:gd name="T7" fmla="*/ 7 h 7"/>
                  <a:gd name="T8" fmla="*/ 0 w 43"/>
                  <a:gd name="T9" fmla="*/ 7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0" y="7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9" name="Freeform 1834"/>
              <p:cNvSpPr>
                <a:spLocks/>
              </p:cNvSpPr>
              <p:nvPr/>
            </p:nvSpPr>
            <p:spPr bwMode="auto">
              <a:xfrm>
                <a:off x="1974" y="2655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0 w 43"/>
                  <a:gd name="T5" fmla="*/ 7 h 7"/>
                  <a:gd name="T6" fmla="*/ 0 w 43"/>
                  <a:gd name="T7" fmla="*/ 7 h 7"/>
                  <a:gd name="T8" fmla="*/ 0 w 43"/>
                  <a:gd name="T9" fmla="*/ 0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0" name="Freeform 1835"/>
              <p:cNvSpPr>
                <a:spLocks/>
              </p:cNvSpPr>
              <p:nvPr/>
            </p:nvSpPr>
            <p:spPr bwMode="auto">
              <a:xfrm>
                <a:off x="1974" y="2655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0 w 43"/>
                  <a:gd name="T5" fmla="*/ 7 h 7"/>
                  <a:gd name="T6" fmla="*/ 0 w 43"/>
                  <a:gd name="T7" fmla="*/ 7 h 7"/>
                  <a:gd name="T8" fmla="*/ 0 w 43"/>
                  <a:gd name="T9" fmla="*/ 0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1" name="Freeform 1836"/>
              <p:cNvSpPr>
                <a:spLocks/>
              </p:cNvSpPr>
              <p:nvPr/>
            </p:nvSpPr>
            <p:spPr bwMode="auto">
              <a:xfrm>
                <a:off x="1974" y="2655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43 w 43"/>
                  <a:gd name="T5" fmla="*/ 7 h 7"/>
                  <a:gd name="T6" fmla="*/ 43 w 43"/>
                  <a:gd name="T7" fmla="*/ 7 h 7"/>
                  <a:gd name="T8" fmla="*/ 0 w 43"/>
                  <a:gd name="T9" fmla="*/ 7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0" y="7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" name="Freeform 1837"/>
              <p:cNvSpPr>
                <a:spLocks/>
              </p:cNvSpPr>
              <p:nvPr/>
            </p:nvSpPr>
            <p:spPr bwMode="auto">
              <a:xfrm>
                <a:off x="1974" y="2655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43 w 43"/>
                  <a:gd name="T5" fmla="*/ 7 h 7"/>
                  <a:gd name="T6" fmla="*/ 43 w 43"/>
                  <a:gd name="T7" fmla="*/ 7 h 7"/>
                  <a:gd name="T8" fmla="*/ 0 w 43"/>
                  <a:gd name="T9" fmla="*/ 7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0" y="7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3" name="Freeform 1838"/>
              <p:cNvSpPr>
                <a:spLocks/>
              </p:cNvSpPr>
              <p:nvPr/>
            </p:nvSpPr>
            <p:spPr bwMode="auto">
              <a:xfrm>
                <a:off x="1970" y="2663"/>
                <a:ext cx="30" cy="11"/>
              </a:xfrm>
              <a:custGeom>
                <a:avLst/>
                <a:gdLst>
                  <a:gd name="T0" fmla="*/ 59 w 59"/>
                  <a:gd name="T1" fmla="*/ 0 h 22"/>
                  <a:gd name="T2" fmla="*/ 59 w 59"/>
                  <a:gd name="T3" fmla="*/ 0 h 22"/>
                  <a:gd name="T4" fmla="*/ 0 w 59"/>
                  <a:gd name="T5" fmla="*/ 22 h 22"/>
                  <a:gd name="T6" fmla="*/ 0 w 59"/>
                  <a:gd name="T7" fmla="*/ 22 h 22"/>
                  <a:gd name="T8" fmla="*/ 0 w 59"/>
                  <a:gd name="T9" fmla="*/ 0 h 22"/>
                  <a:gd name="T10" fmla="*/ 59 w 59"/>
                  <a:gd name="T11" fmla="*/ 0 h 22"/>
                  <a:gd name="T12" fmla="*/ 59 w 59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59" y="0"/>
                    </a:moveTo>
                    <a:lnTo>
                      <a:pt x="59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4" name="Freeform 1839"/>
              <p:cNvSpPr>
                <a:spLocks/>
              </p:cNvSpPr>
              <p:nvPr/>
            </p:nvSpPr>
            <p:spPr bwMode="auto">
              <a:xfrm>
                <a:off x="1970" y="2663"/>
                <a:ext cx="30" cy="11"/>
              </a:xfrm>
              <a:custGeom>
                <a:avLst/>
                <a:gdLst>
                  <a:gd name="T0" fmla="*/ 59 w 59"/>
                  <a:gd name="T1" fmla="*/ 0 h 22"/>
                  <a:gd name="T2" fmla="*/ 59 w 59"/>
                  <a:gd name="T3" fmla="*/ 0 h 22"/>
                  <a:gd name="T4" fmla="*/ 0 w 59"/>
                  <a:gd name="T5" fmla="*/ 22 h 22"/>
                  <a:gd name="T6" fmla="*/ 0 w 59"/>
                  <a:gd name="T7" fmla="*/ 22 h 22"/>
                  <a:gd name="T8" fmla="*/ 0 w 59"/>
                  <a:gd name="T9" fmla="*/ 0 h 22"/>
                  <a:gd name="T10" fmla="*/ 59 w 59"/>
                  <a:gd name="T11" fmla="*/ 0 h 22"/>
                  <a:gd name="T12" fmla="*/ 59 w 59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59" y="0"/>
                    </a:moveTo>
                    <a:lnTo>
                      <a:pt x="59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5" name="Freeform 1840"/>
              <p:cNvSpPr>
                <a:spLocks/>
              </p:cNvSpPr>
              <p:nvPr/>
            </p:nvSpPr>
            <p:spPr bwMode="auto">
              <a:xfrm>
                <a:off x="1970" y="2663"/>
                <a:ext cx="30" cy="11"/>
              </a:xfrm>
              <a:custGeom>
                <a:avLst/>
                <a:gdLst>
                  <a:gd name="T0" fmla="*/ 59 w 59"/>
                  <a:gd name="T1" fmla="*/ 0 h 22"/>
                  <a:gd name="T2" fmla="*/ 59 w 59"/>
                  <a:gd name="T3" fmla="*/ 0 h 22"/>
                  <a:gd name="T4" fmla="*/ 59 w 59"/>
                  <a:gd name="T5" fmla="*/ 22 h 22"/>
                  <a:gd name="T6" fmla="*/ 59 w 59"/>
                  <a:gd name="T7" fmla="*/ 22 h 22"/>
                  <a:gd name="T8" fmla="*/ 0 w 59"/>
                  <a:gd name="T9" fmla="*/ 22 h 22"/>
                  <a:gd name="T10" fmla="*/ 59 w 59"/>
                  <a:gd name="T11" fmla="*/ 0 h 22"/>
                  <a:gd name="T12" fmla="*/ 59 w 59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59" y="0"/>
                    </a:moveTo>
                    <a:lnTo>
                      <a:pt x="59" y="0"/>
                    </a:lnTo>
                    <a:lnTo>
                      <a:pt x="59" y="22"/>
                    </a:lnTo>
                    <a:lnTo>
                      <a:pt x="59" y="22"/>
                    </a:lnTo>
                    <a:lnTo>
                      <a:pt x="0" y="22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6" name="Freeform 1841"/>
              <p:cNvSpPr>
                <a:spLocks/>
              </p:cNvSpPr>
              <p:nvPr/>
            </p:nvSpPr>
            <p:spPr bwMode="auto">
              <a:xfrm>
                <a:off x="1970" y="2663"/>
                <a:ext cx="30" cy="11"/>
              </a:xfrm>
              <a:custGeom>
                <a:avLst/>
                <a:gdLst>
                  <a:gd name="T0" fmla="*/ 59 w 59"/>
                  <a:gd name="T1" fmla="*/ 0 h 22"/>
                  <a:gd name="T2" fmla="*/ 59 w 59"/>
                  <a:gd name="T3" fmla="*/ 0 h 22"/>
                  <a:gd name="T4" fmla="*/ 59 w 59"/>
                  <a:gd name="T5" fmla="*/ 22 h 22"/>
                  <a:gd name="T6" fmla="*/ 59 w 59"/>
                  <a:gd name="T7" fmla="*/ 22 h 22"/>
                  <a:gd name="T8" fmla="*/ 0 w 59"/>
                  <a:gd name="T9" fmla="*/ 22 h 22"/>
                  <a:gd name="T10" fmla="*/ 59 w 59"/>
                  <a:gd name="T11" fmla="*/ 0 h 22"/>
                  <a:gd name="T12" fmla="*/ 59 w 59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59" y="0"/>
                    </a:moveTo>
                    <a:lnTo>
                      <a:pt x="59" y="0"/>
                    </a:lnTo>
                    <a:lnTo>
                      <a:pt x="59" y="22"/>
                    </a:lnTo>
                    <a:lnTo>
                      <a:pt x="59" y="22"/>
                    </a:lnTo>
                    <a:lnTo>
                      <a:pt x="0" y="22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7" name="Freeform 1842"/>
              <p:cNvSpPr>
                <a:spLocks/>
              </p:cNvSpPr>
              <p:nvPr/>
            </p:nvSpPr>
            <p:spPr bwMode="auto">
              <a:xfrm>
                <a:off x="1974" y="2689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0 w 43"/>
                  <a:gd name="T5" fmla="*/ 7 h 7"/>
                  <a:gd name="T6" fmla="*/ 0 w 43"/>
                  <a:gd name="T7" fmla="*/ 7 h 7"/>
                  <a:gd name="T8" fmla="*/ 0 w 43"/>
                  <a:gd name="T9" fmla="*/ 0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8" name="Freeform 1843"/>
              <p:cNvSpPr>
                <a:spLocks/>
              </p:cNvSpPr>
              <p:nvPr/>
            </p:nvSpPr>
            <p:spPr bwMode="auto">
              <a:xfrm>
                <a:off x="1974" y="2689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0 w 43"/>
                  <a:gd name="T5" fmla="*/ 7 h 7"/>
                  <a:gd name="T6" fmla="*/ 0 w 43"/>
                  <a:gd name="T7" fmla="*/ 7 h 7"/>
                  <a:gd name="T8" fmla="*/ 0 w 43"/>
                  <a:gd name="T9" fmla="*/ 0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9" name="Freeform 1844"/>
              <p:cNvSpPr>
                <a:spLocks/>
              </p:cNvSpPr>
              <p:nvPr/>
            </p:nvSpPr>
            <p:spPr bwMode="auto">
              <a:xfrm>
                <a:off x="1974" y="2689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43 w 43"/>
                  <a:gd name="T5" fmla="*/ 7 h 7"/>
                  <a:gd name="T6" fmla="*/ 43 w 43"/>
                  <a:gd name="T7" fmla="*/ 7 h 7"/>
                  <a:gd name="T8" fmla="*/ 0 w 43"/>
                  <a:gd name="T9" fmla="*/ 7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0" y="7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0" name="Freeform 1845"/>
              <p:cNvSpPr>
                <a:spLocks/>
              </p:cNvSpPr>
              <p:nvPr/>
            </p:nvSpPr>
            <p:spPr bwMode="auto">
              <a:xfrm>
                <a:off x="1974" y="2689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43 w 43"/>
                  <a:gd name="T5" fmla="*/ 7 h 7"/>
                  <a:gd name="T6" fmla="*/ 43 w 43"/>
                  <a:gd name="T7" fmla="*/ 7 h 7"/>
                  <a:gd name="T8" fmla="*/ 0 w 43"/>
                  <a:gd name="T9" fmla="*/ 7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0" y="7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1" name="Freeform 1846"/>
              <p:cNvSpPr>
                <a:spLocks/>
              </p:cNvSpPr>
              <p:nvPr/>
            </p:nvSpPr>
            <p:spPr bwMode="auto">
              <a:xfrm>
                <a:off x="1974" y="2689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0 w 43"/>
                  <a:gd name="T5" fmla="*/ 7 h 7"/>
                  <a:gd name="T6" fmla="*/ 0 w 43"/>
                  <a:gd name="T7" fmla="*/ 7 h 7"/>
                  <a:gd name="T8" fmla="*/ 0 w 43"/>
                  <a:gd name="T9" fmla="*/ 0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2" name="Freeform 1847"/>
              <p:cNvSpPr>
                <a:spLocks/>
              </p:cNvSpPr>
              <p:nvPr/>
            </p:nvSpPr>
            <p:spPr bwMode="auto">
              <a:xfrm>
                <a:off x="1974" y="2689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0 w 43"/>
                  <a:gd name="T5" fmla="*/ 7 h 7"/>
                  <a:gd name="T6" fmla="*/ 0 w 43"/>
                  <a:gd name="T7" fmla="*/ 7 h 7"/>
                  <a:gd name="T8" fmla="*/ 0 w 43"/>
                  <a:gd name="T9" fmla="*/ 0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3" name="Freeform 1848"/>
              <p:cNvSpPr>
                <a:spLocks/>
              </p:cNvSpPr>
              <p:nvPr/>
            </p:nvSpPr>
            <p:spPr bwMode="auto">
              <a:xfrm>
                <a:off x="1974" y="2689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43 w 43"/>
                  <a:gd name="T5" fmla="*/ 7 h 7"/>
                  <a:gd name="T6" fmla="*/ 43 w 43"/>
                  <a:gd name="T7" fmla="*/ 7 h 7"/>
                  <a:gd name="T8" fmla="*/ 0 w 43"/>
                  <a:gd name="T9" fmla="*/ 7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0" y="7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4" name="Freeform 1849"/>
              <p:cNvSpPr>
                <a:spLocks/>
              </p:cNvSpPr>
              <p:nvPr/>
            </p:nvSpPr>
            <p:spPr bwMode="auto">
              <a:xfrm>
                <a:off x="1974" y="2689"/>
                <a:ext cx="22" cy="4"/>
              </a:xfrm>
              <a:custGeom>
                <a:avLst/>
                <a:gdLst>
                  <a:gd name="T0" fmla="*/ 43 w 43"/>
                  <a:gd name="T1" fmla="*/ 0 h 7"/>
                  <a:gd name="T2" fmla="*/ 43 w 43"/>
                  <a:gd name="T3" fmla="*/ 0 h 7"/>
                  <a:gd name="T4" fmla="*/ 43 w 43"/>
                  <a:gd name="T5" fmla="*/ 7 h 7"/>
                  <a:gd name="T6" fmla="*/ 43 w 43"/>
                  <a:gd name="T7" fmla="*/ 7 h 7"/>
                  <a:gd name="T8" fmla="*/ 0 w 43"/>
                  <a:gd name="T9" fmla="*/ 7 h 7"/>
                  <a:gd name="T10" fmla="*/ 43 w 43"/>
                  <a:gd name="T11" fmla="*/ 0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43" y="0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0" y="7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5" name="Freeform 1850"/>
              <p:cNvSpPr>
                <a:spLocks/>
              </p:cNvSpPr>
              <p:nvPr/>
            </p:nvSpPr>
            <p:spPr bwMode="auto">
              <a:xfrm>
                <a:off x="1952" y="2697"/>
                <a:ext cx="70" cy="26"/>
              </a:xfrm>
              <a:custGeom>
                <a:avLst/>
                <a:gdLst>
                  <a:gd name="T0" fmla="*/ 0 w 139"/>
                  <a:gd name="T1" fmla="*/ 15 h 52"/>
                  <a:gd name="T2" fmla="*/ 0 w 139"/>
                  <a:gd name="T3" fmla="*/ 15 h 52"/>
                  <a:gd name="T4" fmla="*/ 139 w 139"/>
                  <a:gd name="T5" fmla="*/ 52 h 52"/>
                  <a:gd name="T6" fmla="*/ 139 w 139"/>
                  <a:gd name="T7" fmla="*/ 52 h 52"/>
                  <a:gd name="T8" fmla="*/ 139 w 139"/>
                  <a:gd name="T9" fmla="*/ 0 h 52"/>
                  <a:gd name="T10" fmla="*/ 0 w 139"/>
                  <a:gd name="T11" fmla="*/ 15 h 52"/>
                  <a:gd name="T12" fmla="*/ 0 w 139"/>
                  <a:gd name="T13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52">
                    <a:moveTo>
                      <a:pt x="0" y="15"/>
                    </a:moveTo>
                    <a:lnTo>
                      <a:pt x="0" y="15"/>
                    </a:lnTo>
                    <a:lnTo>
                      <a:pt x="139" y="52"/>
                    </a:lnTo>
                    <a:lnTo>
                      <a:pt x="139" y="52"/>
                    </a:lnTo>
                    <a:lnTo>
                      <a:pt x="139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6" name="Freeform 1851"/>
              <p:cNvSpPr>
                <a:spLocks/>
              </p:cNvSpPr>
              <p:nvPr/>
            </p:nvSpPr>
            <p:spPr bwMode="auto">
              <a:xfrm>
                <a:off x="1952" y="2697"/>
                <a:ext cx="70" cy="26"/>
              </a:xfrm>
              <a:custGeom>
                <a:avLst/>
                <a:gdLst>
                  <a:gd name="T0" fmla="*/ 0 w 139"/>
                  <a:gd name="T1" fmla="*/ 15 h 52"/>
                  <a:gd name="T2" fmla="*/ 0 w 139"/>
                  <a:gd name="T3" fmla="*/ 15 h 52"/>
                  <a:gd name="T4" fmla="*/ 139 w 139"/>
                  <a:gd name="T5" fmla="*/ 52 h 52"/>
                  <a:gd name="T6" fmla="*/ 139 w 139"/>
                  <a:gd name="T7" fmla="*/ 52 h 52"/>
                  <a:gd name="T8" fmla="*/ 139 w 139"/>
                  <a:gd name="T9" fmla="*/ 0 h 52"/>
                  <a:gd name="T10" fmla="*/ 0 w 139"/>
                  <a:gd name="T11" fmla="*/ 15 h 52"/>
                  <a:gd name="T12" fmla="*/ 0 w 139"/>
                  <a:gd name="T13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52">
                    <a:moveTo>
                      <a:pt x="0" y="15"/>
                    </a:moveTo>
                    <a:lnTo>
                      <a:pt x="0" y="15"/>
                    </a:lnTo>
                    <a:lnTo>
                      <a:pt x="139" y="52"/>
                    </a:lnTo>
                    <a:lnTo>
                      <a:pt x="139" y="52"/>
                    </a:lnTo>
                    <a:lnTo>
                      <a:pt x="139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7" name="Freeform 1852"/>
              <p:cNvSpPr>
                <a:spLocks/>
              </p:cNvSpPr>
              <p:nvPr/>
            </p:nvSpPr>
            <p:spPr bwMode="auto">
              <a:xfrm>
                <a:off x="1952" y="2704"/>
                <a:ext cx="70" cy="23"/>
              </a:xfrm>
              <a:custGeom>
                <a:avLst/>
                <a:gdLst>
                  <a:gd name="T0" fmla="*/ 0 w 139"/>
                  <a:gd name="T1" fmla="*/ 0 h 44"/>
                  <a:gd name="T2" fmla="*/ 0 w 139"/>
                  <a:gd name="T3" fmla="*/ 0 h 44"/>
                  <a:gd name="T4" fmla="*/ 0 w 139"/>
                  <a:gd name="T5" fmla="*/ 44 h 44"/>
                  <a:gd name="T6" fmla="*/ 0 w 139"/>
                  <a:gd name="T7" fmla="*/ 44 h 44"/>
                  <a:gd name="T8" fmla="*/ 139 w 139"/>
                  <a:gd name="T9" fmla="*/ 37 h 44"/>
                  <a:gd name="T10" fmla="*/ 0 w 139"/>
                  <a:gd name="T11" fmla="*/ 0 h 44"/>
                  <a:gd name="T12" fmla="*/ 0 w 139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44">
                    <a:moveTo>
                      <a:pt x="0" y="0"/>
                    </a:moveTo>
                    <a:lnTo>
                      <a:pt x="0" y="0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139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8" name="Freeform 1853"/>
              <p:cNvSpPr>
                <a:spLocks/>
              </p:cNvSpPr>
              <p:nvPr/>
            </p:nvSpPr>
            <p:spPr bwMode="auto">
              <a:xfrm>
                <a:off x="1952" y="2704"/>
                <a:ext cx="70" cy="23"/>
              </a:xfrm>
              <a:custGeom>
                <a:avLst/>
                <a:gdLst>
                  <a:gd name="T0" fmla="*/ 0 w 139"/>
                  <a:gd name="T1" fmla="*/ 0 h 44"/>
                  <a:gd name="T2" fmla="*/ 0 w 139"/>
                  <a:gd name="T3" fmla="*/ 0 h 44"/>
                  <a:gd name="T4" fmla="*/ 0 w 139"/>
                  <a:gd name="T5" fmla="*/ 44 h 44"/>
                  <a:gd name="T6" fmla="*/ 0 w 139"/>
                  <a:gd name="T7" fmla="*/ 44 h 44"/>
                  <a:gd name="T8" fmla="*/ 139 w 139"/>
                  <a:gd name="T9" fmla="*/ 37 h 44"/>
                  <a:gd name="T10" fmla="*/ 0 w 139"/>
                  <a:gd name="T11" fmla="*/ 0 h 44"/>
                  <a:gd name="T12" fmla="*/ 0 w 139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44">
                    <a:moveTo>
                      <a:pt x="0" y="0"/>
                    </a:moveTo>
                    <a:lnTo>
                      <a:pt x="0" y="0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139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9" name="Freeform 1854"/>
              <p:cNvSpPr>
                <a:spLocks/>
              </p:cNvSpPr>
              <p:nvPr/>
            </p:nvSpPr>
            <p:spPr bwMode="auto">
              <a:xfrm>
                <a:off x="1952" y="2723"/>
                <a:ext cx="73" cy="23"/>
              </a:xfrm>
              <a:custGeom>
                <a:avLst/>
                <a:gdLst>
                  <a:gd name="T0" fmla="*/ 0 w 146"/>
                  <a:gd name="T1" fmla="*/ 7 h 45"/>
                  <a:gd name="T2" fmla="*/ 0 w 146"/>
                  <a:gd name="T3" fmla="*/ 7 h 45"/>
                  <a:gd name="T4" fmla="*/ 146 w 146"/>
                  <a:gd name="T5" fmla="*/ 45 h 45"/>
                  <a:gd name="T6" fmla="*/ 146 w 146"/>
                  <a:gd name="T7" fmla="*/ 45 h 45"/>
                  <a:gd name="T8" fmla="*/ 139 w 146"/>
                  <a:gd name="T9" fmla="*/ 0 h 45"/>
                  <a:gd name="T10" fmla="*/ 0 w 146"/>
                  <a:gd name="T11" fmla="*/ 7 h 45"/>
                  <a:gd name="T12" fmla="*/ 0 w 146"/>
                  <a:gd name="T13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45">
                    <a:moveTo>
                      <a:pt x="0" y="7"/>
                    </a:moveTo>
                    <a:lnTo>
                      <a:pt x="0" y="7"/>
                    </a:lnTo>
                    <a:lnTo>
                      <a:pt x="146" y="45"/>
                    </a:lnTo>
                    <a:lnTo>
                      <a:pt x="146" y="45"/>
                    </a:lnTo>
                    <a:lnTo>
                      <a:pt x="139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0" name="Freeform 1855"/>
              <p:cNvSpPr>
                <a:spLocks/>
              </p:cNvSpPr>
              <p:nvPr/>
            </p:nvSpPr>
            <p:spPr bwMode="auto">
              <a:xfrm>
                <a:off x="1952" y="2723"/>
                <a:ext cx="73" cy="23"/>
              </a:xfrm>
              <a:custGeom>
                <a:avLst/>
                <a:gdLst>
                  <a:gd name="T0" fmla="*/ 0 w 146"/>
                  <a:gd name="T1" fmla="*/ 7 h 45"/>
                  <a:gd name="T2" fmla="*/ 0 w 146"/>
                  <a:gd name="T3" fmla="*/ 7 h 45"/>
                  <a:gd name="T4" fmla="*/ 146 w 146"/>
                  <a:gd name="T5" fmla="*/ 45 h 45"/>
                  <a:gd name="T6" fmla="*/ 146 w 146"/>
                  <a:gd name="T7" fmla="*/ 45 h 45"/>
                  <a:gd name="T8" fmla="*/ 139 w 146"/>
                  <a:gd name="T9" fmla="*/ 0 h 45"/>
                  <a:gd name="T10" fmla="*/ 0 w 146"/>
                  <a:gd name="T11" fmla="*/ 7 h 45"/>
                  <a:gd name="T12" fmla="*/ 0 w 146"/>
                  <a:gd name="T13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45">
                    <a:moveTo>
                      <a:pt x="0" y="7"/>
                    </a:moveTo>
                    <a:lnTo>
                      <a:pt x="0" y="7"/>
                    </a:lnTo>
                    <a:lnTo>
                      <a:pt x="146" y="45"/>
                    </a:lnTo>
                    <a:lnTo>
                      <a:pt x="146" y="45"/>
                    </a:lnTo>
                    <a:lnTo>
                      <a:pt x="139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1" name="Freeform 1856"/>
              <p:cNvSpPr>
                <a:spLocks/>
              </p:cNvSpPr>
              <p:nvPr/>
            </p:nvSpPr>
            <p:spPr bwMode="auto">
              <a:xfrm>
                <a:off x="1952" y="2727"/>
                <a:ext cx="73" cy="26"/>
              </a:xfrm>
              <a:custGeom>
                <a:avLst/>
                <a:gdLst>
                  <a:gd name="T0" fmla="*/ 0 w 146"/>
                  <a:gd name="T1" fmla="*/ 0 h 53"/>
                  <a:gd name="T2" fmla="*/ 0 w 146"/>
                  <a:gd name="T3" fmla="*/ 0 h 53"/>
                  <a:gd name="T4" fmla="*/ 7 w 146"/>
                  <a:gd name="T5" fmla="*/ 53 h 53"/>
                  <a:gd name="T6" fmla="*/ 7 w 146"/>
                  <a:gd name="T7" fmla="*/ 53 h 53"/>
                  <a:gd name="T8" fmla="*/ 146 w 146"/>
                  <a:gd name="T9" fmla="*/ 38 h 53"/>
                  <a:gd name="T10" fmla="*/ 0 w 146"/>
                  <a:gd name="T11" fmla="*/ 0 h 53"/>
                  <a:gd name="T12" fmla="*/ 0 w 146"/>
                  <a:gd name="T1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53">
                    <a:moveTo>
                      <a:pt x="0" y="0"/>
                    </a:moveTo>
                    <a:lnTo>
                      <a:pt x="0" y="0"/>
                    </a:lnTo>
                    <a:lnTo>
                      <a:pt x="7" y="53"/>
                    </a:lnTo>
                    <a:lnTo>
                      <a:pt x="7" y="53"/>
                    </a:lnTo>
                    <a:lnTo>
                      <a:pt x="146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2" name="Freeform 1857"/>
              <p:cNvSpPr>
                <a:spLocks/>
              </p:cNvSpPr>
              <p:nvPr/>
            </p:nvSpPr>
            <p:spPr bwMode="auto">
              <a:xfrm>
                <a:off x="1952" y="2727"/>
                <a:ext cx="73" cy="26"/>
              </a:xfrm>
              <a:custGeom>
                <a:avLst/>
                <a:gdLst>
                  <a:gd name="T0" fmla="*/ 0 w 146"/>
                  <a:gd name="T1" fmla="*/ 0 h 53"/>
                  <a:gd name="T2" fmla="*/ 0 w 146"/>
                  <a:gd name="T3" fmla="*/ 0 h 53"/>
                  <a:gd name="T4" fmla="*/ 7 w 146"/>
                  <a:gd name="T5" fmla="*/ 53 h 53"/>
                  <a:gd name="T6" fmla="*/ 7 w 146"/>
                  <a:gd name="T7" fmla="*/ 53 h 53"/>
                  <a:gd name="T8" fmla="*/ 146 w 146"/>
                  <a:gd name="T9" fmla="*/ 38 h 53"/>
                  <a:gd name="T10" fmla="*/ 0 w 146"/>
                  <a:gd name="T11" fmla="*/ 0 h 53"/>
                  <a:gd name="T12" fmla="*/ 0 w 146"/>
                  <a:gd name="T1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53">
                    <a:moveTo>
                      <a:pt x="0" y="0"/>
                    </a:moveTo>
                    <a:lnTo>
                      <a:pt x="0" y="0"/>
                    </a:lnTo>
                    <a:lnTo>
                      <a:pt x="7" y="53"/>
                    </a:lnTo>
                    <a:lnTo>
                      <a:pt x="7" y="53"/>
                    </a:lnTo>
                    <a:lnTo>
                      <a:pt x="146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3" name="Freeform 1858"/>
              <p:cNvSpPr>
                <a:spLocks/>
              </p:cNvSpPr>
              <p:nvPr/>
            </p:nvSpPr>
            <p:spPr bwMode="auto">
              <a:xfrm>
                <a:off x="1981" y="2753"/>
                <a:ext cx="22" cy="8"/>
              </a:xfrm>
              <a:custGeom>
                <a:avLst/>
                <a:gdLst>
                  <a:gd name="T0" fmla="*/ 44 w 44"/>
                  <a:gd name="T1" fmla="*/ 0 h 15"/>
                  <a:gd name="T2" fmla="*/ 44 w 44"/>
                  <a:gd name="T3" fmla="*/ 0 h 15"/>
                  <a:gd name="T4" fmla="*/ 0 w 44"/>
                  <a:gd name="T5" fmla="*/ 15 h 15"/>
                  <a:gd name="T6" fmla="*/ 0 w 44"/>
                  <a:gd name="T7" fmla="*/ 15 h 15"/>
                  <a:gd name="T8" fmla="*/ 0 w 44"/>
                  <a:gd name="T9" fmla="*/ 7 h 15"/>
                  <a:gd name="T10" fmla="*/ 44 w 44"/>
                  <a:gd name="T11" fmla="*/ 0 h 15"/>
                  <a:gd name="T12" fmla="*/ 44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44" y="0"/>
                    </a:moveTo>
                    <a:lnTo>
                      <a:pt x="44" y="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4" name="Freeform 1859"/>
              <p:cNvSpPr>
                <a:spLocks/>
              </p:cNvSpPr>
              <p:nvPr/>
            </p:nvSpPr>
            <p:spPr bwMode="auto">
              <a:xfrm>
                <a:off x="1981" y="2753"/>
                <a:ext cx="22" cy="8"/>
              </a:xfrm>
              <a:custGeom>
                <a:avLst/>
                <a:gdLst>
                  <a:gd name="T0" fmla="*/ 44 w 44"/>
                  <a:gd name="T1" fmla="*/ 0 h 15"/>
                  <a:gd name="T2" fmla="*/ 44 w 44"/>
                  <a:gd name="T3" fmla="*/ 0 h 15"/>
                  <a:gd name="T4" fmla="*/ 0 w 44"/>
                  <a:gd name="T5" fmla="*/ 15 h 15"/>
                  <a:gd name="T6" fmla="*/ 0 w 44"/>
                  <a:gd name="T7" fmla="*/ 15 h 15"/>
                  <a:gd name="T8" fmla="*/ 0 w 44"/>
                  <a:gd name="T9" fmla="*/ 7 h 15"/>
                  <a:gd name="T10" fmla="*/ 44 w 44"/>
                  <a:gd name="T11" fmla="*/ 0 h 15"/>
                  <a:gd name="T12" fmla="*/ 44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44" y="0"/>
                    </a:moveTo>
                    <a:lnTo>
                      <a:pt x="44" y="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5" name="Freeform 1860"/>
              <p:cNvSpPr>
                <a:spLocks/>
              </p:cNvSpPr>
              <p:nvPr/>
            </p:nvSpPr>
            <p:spPr bwMode="auto">
              <a:xfrm>
                <a:off x="1981" y="2753"/>
                <a:ext cx="22" cy="8"/>
              </a:xfrm>
              <a:custGeom>
                <a:avLst/>
                <a:gdLst>
                  <a:gd name="T0" fmla="*/ 44 w 44"/>
                  <a:gd name="T1" fmla="*/ 0 h 15"/>
                  <a:gd name="T2" fmla="*/ 44 w 44"/>
                  <a:gd name="T3" fmla="*/ 0 h 15"/>
                  <a:gd name="T4" fmla="*/ 44 w 44"/>
                  <a:gd name="T5" fmla="*/ 7 h 15"/>
                  <a:gd name="T6" fmla="*/ 44 w 44"/>
                  <a:gd name="T7" fmla="*/ 7 h 15"/>
                  <a:gd name="T8" fmla="*/ 0 w 44"/>
                  <a:gd name="T9" fmla="*/ 15 h 15"/>
                  <a:gd name="T10" fmla="*/ 44 w 44"/>
                  <a:gd name="T11" fmla="*/ 0 h 15"/>
                  <a:gd name="T12" fmla="*/ 44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44" y="0"/>
                    </a:move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0" y="15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6" name="Freeform 1861"/>
              <p:cNvSpPr>
                <a:spLocks/>
              </p:cNvSpPr>
              <p:nvPr/>
            </p:nvSpPr>
            <p:spPr bwMode="auto">
              <a:xfrm>
                <a:off x="1981" y="2753"/>
                <a:ext cx="22" cy="8"/>
              </a:xfrm>
              <a:custGeom>
                <a:avLst/>
                <a:gdLst>
                  <a:gd name="T0" fmla="*/ 44 w 44"/>
                  <a:gd name="T1" fmla="*/ 0 h 15"/>
                  <a:gd name="T2" fmla="*/ 44 w 44"/>
                  <a:gd name="T3" fmla="*/ 0 h 15"/>
                  <a:gd name="T4" fmla="*/ 44 w 44"/>
                  <a:gd name="T5" fmla="*/ 7 h 15"/>
                  <a:gd name="T6" fmla="*/ 44 w 44"/>
                  <a:gd name="T7" fmla="*/ 7 h 15"/>
                  <a:gd name="T8" fmla="*/ 0 w 44"/>
                  <a:gd name="T9" fmla="*/ 15 h 15"/>
                  <a:gd name="T10" fmla="*/ 44 w 44"/>
                  <a:gd name="T11" fmla="*/ 0 h 15"/>
                  <a:gd name="T12" fmla="*/ 44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44" y="0"/>
                    </a:move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0" y="15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7" name="Freeform 1862"/>
              <p:cNvSpPr>
                <a:spLocks/>
              </p:cNvSpPr>
              <p:nvPr/>
            </p:nvSpPr>
            <p:spPr bwMode="auto">
              <a:xfrm>
                <a:off x="1981" y="2753"/>
                <a:ext cx="22" cy="8"/>
              </a:xfrm>
              <a:custGeom>
                <a:avLst/>
                <a:gdLst>
                  <a:gd name="T0" fmla="*/ 44 w 44"/>
                  <a:gd name="T1" fmla="*/ 0 h 15"/>
                  <a:gd name="T2" fmla="*/ 44 w 44"/>
                  <a:gd name="T3" fmla="*/ 0 h 15"/>
                  <a:gd name="T4" fmla="*/ 0 w 44"/>
                  <a:gd name="T5" fmla="*/ 15 h 15"/>
                  <a:gd name="T6" fmla="*/ 0 w 44"/>
                  <a:gd name="T7" fmla="*/ 15 h 15"/>
                  <a:gd name="T8" fmla="*/ 0 w 44"/>
                  <a:gd name="T9" fmla="*/ 7 h 15"/>
                  <a:gd name="T10" fmla="*/ 44 w 44"/>
                  <a:gd name="T11" fmla="*/ 0 h 15"/>
                  <a:gd name="T12" fmla="*/ 44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44" y="0"/>
                    </a:moveTo>
                    <a:lnTo>
                      <a:pt x="44" y="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8" name="Freeform 1863"/>
              <p:cNvSpPr>
                <a:spLocks/>
              </p:cNvSpPr>
              <p:nvPr/>
            </p:nvSpPr>
            <p:spPr bwMode="auto">
              <a:xfrm>
                <a:off x="1981" y="2753"/>
                <a:ext cx="22" cy="8"/>
              </a:xfrm>
              <a:custGeom>
                <a:avLst/>
                <a:gdLst>
                  <a:gd name="T0" fmla="*/ 44 w 44"/>
                  <a:gd name="T1" fmla="*/ 0 h 15"/>
                  <a:gd name="T2" fmla="*/ 44 w 44"/>
                  <a:gd name="T3" fmla="*/ 0 h 15"/>
                  <a:gd name="T4" fmla="*/ 0 w 44"/>
                  <a:gd name="T5" fmla="*/ 15 h 15"/>
                  <a:gd name="T6" fmla="*/ 0 w 44"/>
                  <a:gd name="T7" fmla="*/ 15 h 15"/>
                  <a:gd name="T8" fmla="*/ 0 w 44"/>
                  <a:gd name="T9" fmla="*/ 7 h 15"/>
                  <a:gd name="T10" fmla="*/ 44 w 44"/>
                  <a:gd name="T11" fmla="*/ 0 h 15"/>
                  <a:gd name="T12" fmla="*/ 44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44" y="0"/>
                    </a:moveTo>
                    <a:lnTo>
                      <a:pt x="44" y="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9" name="Freeform 1864"/>
              <p:cNvSpPr>
                <a:spLocks/>
              </p:cNvSpPr>
              <p:nvPr/>
            </p:nvSpPr>
            <p:spPr bwMode="auto">
              <a:xfrm>
                <a:off x="1981" y="2753"/>
                <a:ext cx="22" cy="8"/>
              </a:xfrm>
              <a:custGeom>
                <a:avLst/>
                <a:gdLst>
                  <a:gd name="T0" fmla="*/ 44 w 44"/>
                  <a:gd name="T1" fmla="*/ 0 h 15"/>
                  <a:gd name="T2" fmla="*/ 44 w 44"/>
                  <a:gd name="T3" fmla="*/ 0 h 15"/>
                  <a:gd name="T4" fmla="*/ 44 w 44"/>
                  <a:gd name="T5" fmla="*/ 7 h 15"/>
                  <a:gd name="T6" fmla="*/ 44 w 44"/>
                  <a:gd name="T7" fmla="*/ 7 h 15"/>
                  <a:gd name="T8" fmla="*/ 0 w 44"/>
                  <a:gd name="T9" fmla="*/ 15 h 15"/>
                  <a:gd name="T10" fmla="*/ 44 w 44"/>
                  <a:gd name="T11" fmla="*/ 0 h 15"/>
                  <a:gd name="T12" fmla="*/ 44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44" y="0"/>
                    </a:move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0" y="15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0" name="Freeform 1865"/>
              <p:cNvSpPr>
                <a:spLocks/>
              </p:cNvSpPr>
              <p:nvPr/>
            </p:nvSpPr>
            <p:spPr bwMode="auto">
              <a:xfrm>
                <a:off x="1981" y="2753"/>
                <a:ext cx="22" cy="8"/>
              </a:xfrm>
              <a:custGeom>
                <a:avLst/>
                <a:gdLst>
                  <a:gd name="T0" fmla="*/ 44 w 44"/>
                  <a:gd name="T1" fmla="*/ 0 h 15"/>
                  <a:gd name="T2" fmla="*/ 44 w 44"/>
                  <a:gd name="T3" fmla="*/ 0 h 15"/>
                  <a:gd name="T4" fmla="*/ 44 w 44"/>
                  <a:gd name="T5" fmla="*/ 7 h 15"/>
                  <a:gd name="T6" fmla="*/ 44 w 44"/>
                  <a:gd name="T7" fmla="*/ 7 h 15"/>
                  <a:gd name="T8" fmla="*/ 0 w 44"/>
                  <a:gd name="T9" fmla="*/ 15 h 15"/>
                  <a:gd name="T10" fmla="*/ 44 w 44"/>
                  <a:gd name="T11" fmla="*/ 0 h 15"/>
                  <a:gd name="T12" fmla="*/ 44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44" y="0"/>
                    </a:move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0" y="15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1" name="Freeform 1866"/>
              <p:cNvSpPr>
                <a:spLocks/>
              </p:cNvSpPr>
              <p:nvPr/>
            </p:nvSpPr>
            <p:spPr bwMode="auto">
              <a:xfrm>
                <a:off x="1981" y="2761"/>
                <a:ext cx="26" cy="11"/>
              </a:xfrm>
              <a:custGeom>
                <a:avLst/>
                <a:gdLst>
                  <a:gd name="T0" fmla="*/ 51 w 51"/>
                  <a:gd name="T1" fmla="*/ 0 h 22"/>
                  <a:gd name="T2" fmla="*/ 51 w 51"/>
                  <a:gd name="T3" fmla="*/ 0 h 22"/>
                  <a:gd name="T4" fmla="*/ 0 w 51"/>
                  <a:gd name="T5" fmla="*/ 22 h 22"/>
                  <a:gd name="T6" fmla="*/ 0 w 51"/>
                  <a:gd name="T7" fmla="*/ 22 h 22"/>
                  <a:gd name="T8" fmla="*/ 0 w 51"/>
                  <a:gd name="T9" fmla="*/ 15 h 22"/>
                  <a:gd name="T10" fmla="*/ 51 w 51"/>
                  <a:gd name="T11" fmla="*/ 0 h 22"/>
                  <a:gd name="T12" fmla="*/ 51 w 51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22">
                    <a:moveTo>
                      <a:pt x="51" y="0"/>
                    </a:moveTo>
                    <a:lnTo>
                      <a:pt x="51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2" name="Freeform 1867"/>
              <p:cNvSpPr>
                <a:spLocks/>
              </p:cNvSpPr>
              <p:nvPr/>
            </p:nvSpPr>
            <p:spPr bwMode="auto">
              <a:xfrm>
                <a:off x="1981" y="2761"/>
                <a:ext cx="26" cy="11"/>
              </a:xfrm>
              <a:custGeom>
                <a:avLst/>
                <a:gdLst>
                  <a:gd name="T0" fmla="*/ 51 w 51"/>
                  <a:gd name="T1" fmla="*/ 0 h 22"/>
                  <a:gd name="T2" fmla="*/ 51 w 51"/>
                  <a:gd name="T3" fmla="*/ 0 h 22"/>
                  <a:gd name="T4" fmla="*/ 0 w 51"/>
                  <a:gd name="T5" fmla="*/ 22 h 22"/>
                  <a:gd name="T6" fmla="*/ 0 w 51"/>
                  <a:gd name="T7" fmla="*/ 22 h 22"/>
                  <a:gd name="T8" fmla="*/ 0 w 51"/>
                  <a:gd name="T9" fmla="*/ 15 h 22"/>
                  <a:gd name="T10" fmla="*/ 51 w 51"/>
                  <a:gd name="T11" fmla="*/ 0 h 22"/>
                  <a:gd name="T12" fmla="*/ 51 w 51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22">
                    <a:moveTo>
                      <a:pt x="51" y="0"/>
                    </a:moveTo>
                    <a:lnTo>
                      <a:pt x="51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3" name="Freeform 1868"/>
              <p:cNvSpPr>
                <a:spLocks/>
              </p:cNvSpPr>
              <p:nvPr/>
            </p:nvSpPr>
            <p:spPr bwMode="auto">
              <a:xfrm>
                <a:off x="1981" y="2761"/>
                <a:ext cx="26" cy="11"/>
              </a:xfrm>
              <a:custGeom>
                <a:avLst/>
                <a:gdLst>
                  <a:gd name="T0" fmla="*/ 51 w 51"/>
                  <a:gd name="T1" fmla="*/ 0 h 22"/>
                  <a:gd name="T2" fmla="*/ 51 w 51"/>
                  <a:gd name="T3" fmla="*/ 0 h 22"/>
                  <a:gd name="T4" fmla="*/ 51 w 51"/>
                  <a:gd name="T5" fmla="*/ 15 h 22"/>
                  <a:gd name="T6" fmla="*/ 51 w 51"/>
                  <a:gd name="T7" fmla="*/ 15 h 22"/>
                  <a:gd name="T8" fmla="*/ 0 w 51"/>
                  <a:gd name="T9" fmla="*/ 22 h 22"/>
                  <a:gd name="T10" fmla="*/ 51 w 51"/>
                  <a:gd name="T11" fmla="*/ 0 h 22"/>
                  <a:gd name="T12" fmla="*/ 51 w 51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22">
                    <a:moveTo>
                      <a:pt x="51" y="0"/>
                    </a:moveTo>
                    <a:lnTo>
                      <a:pt x="51" y="0"/>
                    </a:lnTo>
                    <a:lnTo>
                      <a:pt x="51" y="15"/>
                    </a:lnTo>
                    <a:lnTo>
                      <a:pt x="51" y="15"/>
                    </a:lnTo>
                    <a:lnTo>
                      <a:pt x="0" y="22"/>
                    </a:ln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4" name="Freeform 1869"/>
              <p:cNvSpPr>
                <a:spLocks/>
              </p:cNvSpPr>
              <p:nvPr/>
            </p:nvSpPr>
            <p:spPr bwMode="auto">
              <a:xfrm>
                <a:off x="1981" y="2761"/>
                <a:ext cx="26" cy="11"/>
              </a:xfrm>
              <a:custGeom>
                <a:avLst/>
                <a:gdLst>
                  <a:gd name="T0" fmla="*/ 51 w 51"/>
                  <a:gd name="T1" fmla="*/ 0 h 22"/>
                  <a:gd name="T2" fmla="*/ 51 w 51"/>
                  <a:gd name="T3" fmla="*/ 0 h 22"/>
                  <a:gd name="T4" fmla="*/ 51 w 51"/>
                  <a:gd name="T5" fmla="*/ 15 h 22"/>
                  <a:gd name="T6" fmla="*/ 51 w 51"/>
                  <a:gd name="T7" fmla="*/ 15 h 22"/>
                  <a:gd name="T8" fmla="*/ 0 w 51"/>
                  <a:gd name="T9" fmla="*/ 22 h 22"/>
                  <a:gd name="T10" fmla="*/ 51 w 51"/>
                  <a:gd name="T11" fmla="*/ 0 h 22"/>
                  <a:gd name="T12" fmla="*/ 51 w 51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22">
                    <a:moveTo>
                      <a:pt x="51" y="0"/>
                    </a:moveTo>
                    <a:lnTo>
                      <a:pt x="51" y="0"/>
                    </a:lnTo>
                    <a:lnTo>
                      <a:pt x="51" y="15"/>
                    </a:lnTo>
                    <a:lnTo>
                      <a:pt x="51" y="15"/>
                    </a:lnTo>
                    <a:lnTo>
                      <a:pt x="0" y="22"/>
                    </a:ln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5" name="Freeform 1870"/>
              <p:cNvSpPr>
                <a:spLocks/>
              </p:cNvSpPr>
              <p:nvPr/>
            </p:nvSpPr>
            <p:spPr bwMode="auto">
              <a:xfrm>
                <a:off x="1985" y="2780"/>
                <a:ext cx="26" cy="15"/>
              </a:xfrm>
              <a:custGeom>
                <a:avLst/>
                <a:gdLst>
                  <a:gd name="T0" fmla="*/ 51 w 51"/>
                  <a:gd name="T1" fmla="*/ 0 h 30"/>
                  <a:gd name="T2" fmla="*/ 51 w 51"/>
                  <a:gd name="T3" fmla="*/ 0 h 30"/>
                  <a:gd name="T4" fmla="*/ 0 w 51"/>
                  <a:gd name="T5" fmla="*/ 30 h 30"/>
                  <a:gd name="T6" fmla="*/ 0 w 51"/>
                  <a:gd name="T7" fmla="*/ 30 h 30"/>
                  <a:gd name="T8" fmla="*/ 0 w 51"/>
                  <a:gd name="T9" fmla="*/ 15 h 30"/>
                  <a:gd name="T10" fmla="*/ 51 w 51"/>
                  <a:gd name="T11" fmla="*/ 0 h 30"/>
                  <a:gd name="T12" fmla="*/ 51 w 51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0">
                    <a:moveTo>
                      <a:pt x="51" y="0"/>
                    </a:moveTo>
                    <a:lnTo>
                      <a:pt x="51" y="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6" name="Freeform 1871"/>
              <p:cNvSpPr>
                <a:spLocks/>
              </p:cNvSpPr>
              <p:nvPr/>
            </p:nvSpPr>
            <p:spPr bwMode="auto">
              <a:xfrm>
                <a:off x="1985" y="2780"/>
                <a:ext cx="26" cy="15"/>
              </a:xfrm>
              <a:custGeom>
                <a:avLst/>
                <a:gdLst>
                  <a:gd name="T0" fmla="*/ 51 w 51"/>
                  <a:gd name="T1" fmla="*/ 0 h 30"/>
                  <a:gd name="T2" fmla="*/ 51 w 51"/>
                  <a:gd name="T3" fmla="*/ 0 h 30"/>
                  <a:gd name="T4" fmla="*/ 0 w 51"/>
                  <a:gd name="T5" fmla="*/ 30 h 30"/>
                  <a:gd name="T6" fmla="*/ 0 w 51"/>
                  <a:gd name="T7" fmla="*/ 30 h 30"/>
                  <a:gd name="T8" fmla="*/ 0 w 51"/>
                  <a:gd name="T9" fmla="*/ 15 h 30"/>
                  <a:gd name="T10" fmla="*/ 51 w 51"/>
                  <a:gd name="T11" fmla="*/ 0 h 30"/>
                  <a:gd name="T12" fmla="*/ 51 w 51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0">
                    <a:moveTo>
                      <a:pt x="51" y="0"/>
                    </a:moveTo>
                    <a:lnTo>
                      <a:pt x="51" y="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7" name="Freeform 1872"/>
              <p:cNvSpPr>
                <a:spLocks/>
              </p:cNvSpPr>
              <p:nvPr/>
            </p:nvSpPr>
            <p:spPr bwMode="auto">
              <a:xfrm>
                <a:off x="1985" y="2780"/>
                <a:ext cx="29" cy="15"/>
              </a:xfrm>
              <a:custGeom>
                <a:avLst/>
                <a:gdLst>
                  <a:gd name="T0" fmla="*/ 51 w 58"/>
                  <a:gd name="T1" fmla="*/ 0 h 30"/>
                  <a:gd name="T2" fmla="*/ 51 w 58"/>
                  <a:gd name="T3" fmla="*/ 0 h 30"/>
                  <a:gd name="T4" fmla="*/ 58 w 58"/>
                  <a:gd name="T5" fmla="*/ 23 h 30"/>
                  <a:gd name="T6" fmla="*/ 58 w 58"/>
                  <a:gd name="T7" fmla="*/ 23 h 30"/>
                  <a:gd name="T8" fmla="*/ 0 w 58"/>
                  <a:gd name="T9" fmla="*/ 30 h 30"/>
                  <a:gd name="T10" fmla="*/ 51 w 58"/>
                  <a:gd name="T11" fmla="*/ 0 h 30"/>
                  <a:gd name="T12" fmla="*/ 51 w 58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30">
                    <a:moveTo>
                      <a:pt x="51" y="0"/>
                    </a:moveTo>
                    <a:lnTo>
                      <a:pt x="51" y="0"/>
                    </a:lnTo>
                    <a:lnTo>
                      <a:pt x="58" y="23"/>
                    </a:lnTo>
                    <a:lnTo>
                      <a:pt x="58" y="23"/>
                    </a:lnTo>
                    <a:lnTo>
                      <a:pt x="0" y="30"/>
                    </a:ln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8" name="Freeform 1873"/>
              <p:cNvSpPr>
                <a:spLocks/>
              </p:cNvSpPr>
              <p:nvPr/>
            </p:nvSpPr>
            <p:spPr bwMode="auto">
              <a:xfrm>
                <a:off x="1985" y="2780"/>
                <a:ext cx="29" cy="15"/>
              </a:xfrm>
              <a:custGeom>
                <a:avLst/>
                <a:gdLst>
                  <a:gd name="T0" fmla="*/ 51 w 58"/>
                  <a:gd name="T1" fmla="*/ 0 h 30"/>
                  <a:gd name="T2" fmla="*/ 51 w 58"/>
                  <a:gd name="T3" fmla="*/ 0 h 30"/>
                  <a:gd name="T4" fmla="*/ 58 w 58"/>
                  <a:gd name="T5" fmla="*/ 23 h 30"/>
                  <a:gd name="T6" fmla="*/ 58 w 58"/>
                  <a:gd name="T7" fmla="*/ 23 h 30"/>
                  <a:gd name="T8" fmla="*/ 0 w 58"/>
                  <a:gd name="T9" fmla="*/ 30 h 30"/>
                  <a:gd name="T10" fmla="*/ 51 w 58"/>
                  <a:gd name="T11" fmla="*/ 0 h 30"/>
                  <a:gd name="T12" fmla="*/ 51 w 58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30">
                    <a:moveTo>
                      <a:pt x="51" y="0"/>
                    </a:moveTo>
                    <a:lnTo>
                      <a:pt x="51" y="0"/>
                    </a:lnTo>
                    <a:lnTo>
                      <a:pt x="58" y="23"/>
                    </a:lnTo>
                    <a:lnTo>
                      <a:pt x="58" y="23"/>
                    </a:lnTo>
                    <a:lnTo>
                      <a:pt x="0" y="30"/>
                    </a:ln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9" name="Freeform 1874"/>
              <p:cNvSpPr>
                <a:spLocks/>
              </p:cNvSpPr>
              <p:nvPr/>
            </p:nvSpPr>
            <p:spPr bwMode="auto">
              <a:xfrm>
                <a:off x="1988" y="2798"/>
                <a:ext cx="23" cy="8"/>
              </a:xfrm>
              <a:custGeom>
                <a:avLst/>
                <a:gdLst>
                  <a:gd name="T0" fmla="*/ 44 w 44"/>
                  <a:gd name="T1" fmla="*/ 0 h 15"/>
                  <a:gd name="T2" fmla="*/ 44 w 44"/>
                  <a:gd name="T3" fmla="*/ 0 h 15"/>
                  <a:gd name="T4" fmla="*/ 7 w 44"/>
                  <a:gd name="T5" fmla="*/ 15 h 15"/>
                  <a:gd name="T6" fmla="*/ 7 w 44"/>
                  <a:gd name="T7" fmla="*/ 15 h 15"/>
                  <a:gd name="T8" fmla="*/ 0 w 44"/>
                  <a:gd name="T9" fmla="*/ 8 h 15"/>
                  <a:gd name="T10" fmla="*/ 44 w 44"/>
                  <a:gd name="T11" fmla="*/ 0 h 15"/>
                  <a:gd name="T12" fmla="*/ 44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44" y="0"/>
                    </a:moveTo>
                    <a:lnTo>
                      <a:pt x="44" y="0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0" y="8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0" name="Freeform 1875"/>
              <p:cNvSpPr>
                <a:spLocks/>
              </p:cNvSpPr>
              <p:nvPr/>
            </p:nvSpPr>
            <p:spPr bwMode="auto">
              <a:xfrm>
                <a:off x="1988" y="2798"/>
                <a:ext cx="23" cy="8"/>
              </a:xfrm>
              <a:custGeom>
                <a:avLst/>
                <a:gdLst>
                  <a:gd name="T0" fmla="*/ 44 w 44"/>
                  <a:gd name="T1" fmla="*/ 0 h 15"/>
                  <a:gd name="T2" fmla="*/ 44 w 44"/>
                  <a:gd name="T3" fmla="*/ 0 h 15"/>
                  <a:gd name="T4" fmla="*/ 7 w 44"/>
                  <a:gd name="T5" fmla="*/ 15 h 15"/>
                  <a:gd name="T6" fmla="*/ 7 w 44"/>
                  <a:gd name="T7" fmla="*/ 15 h 15"/>
                  <a:gd name="T8" fmla="*/ 0 w 44"/>
                  <a:gd name="T9" fmla="*/ 8 h 15"/>
                  <a:gd name="T10" fmla="*/ 44 w 44"/>
                  <a:gd name="T11" fmla="*/ 0 h 15"/>
                  <a:gd name="T12" fmla="*/ 44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44" y="0"/>
                    </a:moveTo>
                    <a:lnTo>
                      <a:pt x="44" y="0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0" y="8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1" name="Freeform 1876"/>
              <p:cNvSpPr>
                <a:spLocks/>
              </p:cNvSpPr>
              <p:nvPr/>
            </p:nvSpPr>
            <p:spPr bwMode="auto">
              <a:xfrm>
                <a:off x="1992" y="2798"/>
                <a:ext cx="19" cy="8"/>
              </a:xfrm>
              <a:custGeom>
                <a:avLst/>
                <a:gdLst>
                  <a:gd name="T0" fmla="*/ 37 w 37"/>
                  <a:gd name="T1" fmla="*/ 0 h 15"/>
                  <a:gd name="T2" fmla="*/ 37 w 37"/>
                  <a:gd name="T3" fmla="*/ 0 h 15"/>
                  <a:gd name="T4" fmla="*/ 37 w 37"/>
                  <a:gd name="T5" fmla="*/ 8 h 15"/>
                  <a:gd name="T6" fmla="*/ 37 w 37"/>
                  <a:gd name="T7" fmla="*/ 8 h 15"/>
                  <a:gd name="T8" fmla="*/ 0 w 37"/>
                  <a:gd name="T9" fmla="*/ 15 h 15"/>
                  <a:gd name="T10" fmla="*/ 37 w 37"/>
                  <a:gd name="T11" fmla="*/ 0 h 15"/>
                  <a:gd name="T12" fmla="*/ 37 w 37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5">
                    <a:moveTo>
                      <a:pt x="37" y="0"/>
                    </a:moveTo>
                    <a:lnTo>
                      <a:pt x="37" y="0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0" y="15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2" name="Freeform 1877"/>
              <p:cNvSpPr>
                <a:spLocks/>
              </p:cNvSpPr>
              <p:nvPr/>
            </p:nvSpPr>
            <p:spPr bwMode="auto">
              <a:xfrm>
                <a:off x="1992" y="2798"/>
                <a:ext cx="19" cy="8"/>
              </a:xfrm>
              <a:custGeom>
                <a:avLst/>
                <a:gdLst>
                  <a:gd name="T0" fmla="*/ 37 w 37"/>
                  <a:gd name="T1" fmla="*/ 0 h 15"/>
                  <a:gd name="T2" fmla="*/ 37 w 37"/>
                  <a:gd name="T3" fmla="*/ 0 h 15"/>
                  <a:gd name="T4" fmla="*/ 37 w 37"/>
                  <a:gd name="T5" fmla="*/ 8 h 15"/>
                  <a:gd name="T6" fmla="*/ 37 w 37"/>
                  <a:gd name="T7" fmla="*/ 8 h 15"/>
                  <a:gd name="T8" fmla="*/ 0 w 37"/>
                  <a:gd name="T9" fmla="*/ 15 h 15"/>
                  <a:gd name="T10" fmla="*/ 37 w 37"/>
                  <a:gd name="T11" fmla="*/ 0 h 15"/>
                  <a:gd name="T12" fmla="*/ 37 w 37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5">
                    <a:moveTo>
                      <a:pt x="37" y="0"/>
                    </a:moveTo>
                    <a:lnTo>
                      <a:pt x="37" y="0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0" y="15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3" name="Freeform 1878"/>
              <p:cNvSpPr>
                <a:spLocks/>
              </p:cNvSpPr>
              <p:nvPr/>
            </p:nvSpPr>
            <p:spPr bwMode="auto">
              <a:xfrm>
                <a:off x="1988" y="2798"/>
                <a:ext cx="23" cy="8"/>
              </a:xfrm>
              <a:custGeom>
                <a:avLst/>
                <a:gdLst>
                  <a:gd name="T0" fmla="*/ 44 w 44"/>
                  <a:gd name="T1" fmla="*/ 0 h 15"/>
                  <a:gd name="T2" fmla="*/ 44 w 44"/>
                  <a:gd name="T3" fmla="*/ 0 h 15"/>
                  <a:gd name="T4" fmla="*/ 7 w 44"/>
                  <a:gd name="T5" fmla="*/ 15 h 15"/>
                  <a:gd name="T6" fmla="*/ 7 w 44"/>
                  <a:gd name="T7" fmla="*/ 15 h 15"/>
                  <a:gd name="T8" fmla="*/ 0 w 44"/>
                  <a:gd name="T9" fmla="*/ 8 h 15"/>
                  <a:gd name="T10" fmla="*/ 44 w 44"/>
                  <a:gd name="T11" fmla="*/ 0 h 15"/>
                  <a:gd name="T12" fmla="*/ 44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44" y="0"/>
                    </a:moveTo>
                    <a:lnTo>
                      <a:pt x="44" y="0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0" y="8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4" name="Freeform 1879"/>
              <p:cNvSpPr>
                <a:spLocks/>
              </p:cNvSpPr>
              <p:nvPr/>
            </p:nvSpPr>
            <p:spPr bwMode="auto">
              <a:xfrm>
                <a:off x="1988" y="2798"/>
                <a:ext cx="23" cy="8"/>
              </a:xfrm>
              <a:custGeom>
                <a:avLst/>
                <a:gdLst>
                  <a:gd name="T0" fmla="*/ 44 w 44"/>
                  <a:gd name="T1" fmla="*/ 0 h 15"/>
                  <a:gd name="T2" fmla="*/ 44 w 44"/>
                  <a:gd name="T3" fmla="*/ 0 h 15"/>
                  <a:gd name="T4" fmla="*/ 7 w 44"/>
                  <a:gd name="T5" fmla="*/ 15 h 15"/>
                  <a:gd name="T6" fmla="*/ 7 w 44"/>
                  <a:gd name="T7" fmla="*/ 15 h 15"/>
                  <a:gd name="T8" fmla="*/ 0 w 44"/>
                  <a:gd name="T9" fmla="*/ 8 h 15"/>
                  <a:gd name="T10" fmla="*/ 44 w 44"/>
                  <a:gd name="T11" fmla="*/ 0 h 15"/>
                  <a:gd name="T12" fmla="*/ 44 w 44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5">
                    <a:moveTo>
                      <a:pt x="44" y="0"/>
                    </a:moveTo>
                    <a:lnTo>
                      <a:pt x="44" y="0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0" y="8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5" name="Freeform 1880"/>
              <p:cNvSpPr>
                <a:spLocks/>
              </p:cNvSpPr>
              <p:nvPr/>
            </p:nvSpPr>
            <p:spPr bwMode="auto">
              <a:xfrm>
                <a:off x="1992" y="2798"/>
                <a:ext cx="19" cy="8"/>
              </a:xfrm>
              <a:custGeom>
                <a:avLst/>
                <a:gdLst>
                  <a:gd name="T0" fmla="*/ 37 w 37"/>
                  <a:gd name="T1" fmla="*/ 0 h 15"/>
                  <a:gd name="T2" fmla="*/ 37 w 37"/>
                  <a:gd name="T3" fmla="*/ 0 h 15"/>
                  <a:gd name="T4" fmla="*/ 37 w 37"/>
                  <a:gd name="T5" fmla="*/ 8 h 15"/>
                  <a:gd name="T6" fmla="*/ 37 w 37"/>
                  <a:gd name="T7" fmla="*/ 8 h 15"/>
                  <a:gd name="T8" fmla="*/ 0 w 37"/>
                  <a:gd name="T9" fmla="*/ 15 h 15"/>
                  <a:gd name="T10" fmla="*/ 37 w 37"/>
                  <a:gd name="T11" fmla="*/ 0 h 15"/>
                  <a:gd name="T12" fmla="*/ 37 w 37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5">
                    <a:moveTo>
                      <a:pt x="37" y="0"/>
                    </a:moveTo>
                    <a:lnTo>
                      <a:pt x="37" y="0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0" y="15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6" name="Freeform 1881"/>
              <p:cNvSpPr>
                <a:spLocks/>
              </p:cNvSpPr>
              <p:nvPr/>
            </p:nvSpPr>
            <p:spPr bwMode="auto">
              <a:xfrm>
                <a:off x="1992" y="2798"/>
                <a:ext cx="19" cy="8"/>
              </a:xfrm>
              <a:custGeom>
                <a:avLst/>
                <a:gdLst>
                  <a:gd name="T0" fmla="*/ 37 w 37"/>
                  <a:gd name="T1" fmla="*/ 0 h 15"/>
                  <a:gd name="T2" fmla="*/ 37 w 37"/>
                  <a:gd name="T3" fmla="*/ 0 h 15"/>
                  <a:gd name="T4" fmla="*/ 37 w 37"/>
                  <a:gd name="T5" fmla="*/ 8 h 15"/>
                  <a:gd name="T6" fmla="*/ 37 w 37"/>
                  <a:gd name="T7" fmla="*/ 8 h 15"/>
                  <a:gd name="T8" fmla="*/ 0 w 37"/>
                  <a:gd name="T9" fmla="*/ 15 h 15"/>
                  <a:gd name="T10" fmla="*/ 37 w 37"/>
                  <a:gd name="T11" fmla="*/ 0 h 15"/>
                  <a:gd name="T12" fmla="*/ 37 w 37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5">
                    <a:moveTo>
                      <a:pt x="37" y="0"/>
                    </a:moveTo>
                    <a:lnTo>
                      <a:pt x="37" y="0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0" y="15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7" name="Freeform 1882"/>
              <p:cNvSpPr>
                <a:spLocks/>
              </p:cNvSpPr>
              <p:nvPr/>
            </p:nvSpPr>
            <p:spPr bwMode="auto">
              <a:xfrm>
                <a:off x="1988" y="2810"/>
                <a:ext cx="30" cy="11"/>
              </a:xfrm>
              <a:custGeom>
                <a:avLst/>
                <a:gdLst>
                  <a:gd name="T0" fmla="*/ 59 w 59"/>
                  <a:gd name="T1" fmla="*/ 0 h 22"/>
                  <a:gd name="T2" fmla="*/ 59 w 59"/>
                  <a:gd name="T3" fmla="*/ 0 h 22"/>
                  <a:gd name="T4" fmla="*/ 7 w 59"/>
                  <a:gd name="T5" fmla="*/ 22 h 22"/>
                  <a:gd name="T6" fmla="*/ 7 w 59"/>
                  <a:gd name="T7" fmla="*/ 22 h 22"/>
                  <a:gd name="T8" fmla="*/ 0 w 59"/>
                  <a:gd name="T9" fmla="*/ 7 h 22"/>
                  <a:gd name="T10" fmla="*/ 59 w 59"/>
                  <a:gd name="T11" fmla="*/ 0 h 22"/>
                  <a:gd name="T12" fmla="*/ 59 w 59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59" y="0"/>
                    </a:moveTo>
                    <a:lnTo>
                      <a:pt x="59" y="0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7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8" name="Freeform 1883"/>
              <p:cNvSpPr>
                <a:spLocks/>
              </p:cNvSpPr>
              <p:nvPr/>
            </p:nvSpPr>
            <p:spPr bwMode="auto">
              <a:xfrm>
                <a:off x="1988" y="2810"/>
                <a:ext cx="30" cy="11"/>
              </a:xfrm>
              <a:custGeom>
                <a:avLst/>
                <a:gdLst>
                  <a:gd name="T0" fmla="*/ 59 w 59"/>
                  <a:gd name="T1" fmla="*/ 0 h 22"/>
                  <a:gd name="T2" fmla="*/ 59 w 59"/>
                  <a:gd name="T3" fmla="*/ 0 h 22"/>
                  <a:gd name="T4" fmla="*/ 7 w 59"/>
                  <a:gd name="T5" fmla="*/ 22 h 22"/>
                  <a:gd name="T6" fmla="*/ 7 w 59"/>
                  <a:gd name="T7" fmla="*/ 22 h 22"/>
                  <a:gd name="T8" fmla="*/ 0 w 59"/>
                  <a:gd name="T9" fmla="*/ 7 h 22"/>
                  <a:gd name="T10" fmla="*/ 59 w 59"/>
                  <a:gd name="T11" fmla="*/ 0 h 22"/>
                  <a:gd name="T12" fmla="*/ 59 w 59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59" y="0"/>
                    </a:moveTo>
                    <a:lnTo>
                      <a:pt x="59" y="0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7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9" name="Freeform 1884"/>
              <p:cNvSpPr>
                <a:spLocks/>
              </p:cNvSpPr>
              <p:nvPr/>
            </p:nvSpPr>
            <p:spPr bwMode="auto">
              <a:xfrm>
                <a:off x="1992" y="2810"/>
                <a:ext cx="26" cy="11"/>
              </a:xfrm>
              <a:custGeom>
                <a:avLst/>
                <a:gdLst>
                  <a:gd name="T0" fmla="*/ 52 w 52"/>
                  <a:gd name="T1" fmla="*/ 0 h 22"/>
                  <a:gd name="T2" fmla="*/ 52 w 52"/>
                  <a:gd name="T3" fmla="*/ 0 h 22"/>
                  <a:gd name="T4" fmla="*/ 52 w 52"/>
                  <a:gd name="T5" fmla="*/ 15 h 22"/>
                  <a:gd name="T6" fmla="*/ 52 w 52"/>
                  <a:gd name="T7" fmla="*/ 15 h 22"/>
                  <a:gd name="T8" fmla="*/ 0 w 52"/>
                  <a:gd name="T9" fmla="*/ 22 h 22"/>
                  <a:gd name="T10" fmla="*/ 52 w 52"/>
                  <a:gd name="T11" fmla="*/ 0 h 22"/>
                  <a:gd name="T12" fmla="*/ 52 w 52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22">
                    <a:moveTo>
                      <a:pt x="52" y="0"/>
                    </a:moveTo>
                    <a:lnTo>
                      <a:pt x="52" y="0"/>
                    </a:lnTo>
                    <a:lnTo>
                      <a:pt x="52" y="15"/>
                    </a:lnTo>
                    <a:lnTo>
                      <a:pt x="52" y="15"/>
                    </a:lnTo>
                    <a:lnTo>
                      <a:pt x="0" y="22"/>
                    </a:lnTo>
                    <a:lnTo>
                      <a:pt x="52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0" name="Freeform 1885"/>
              <p:cNvSpPr>
                <a:spLocks/>
              </p:cNvSpPr>
              <p:nvPr/>
            </p:nvSpPr>
            <p:spPr bwMode="auto">
              <a:xfrm>
                <a:off x="1992" y="2810"/>
                <a:ext cx="26" cy="11"/>
              </a:xfrm>
              <a:custGeom>
                <a:avLst/>
                <a:gdLst>
                  <a:gd name="T0" fmla="*/ 52 w 52"/>
                  <a:gd name="T1" fmla="*/ 0 h 22"/>
                  <a:gd name="T2" fmla="*/ 52 w 52"/>
                  <a:gd name="T3" fmla="*/ 0 h 22"/>
                  <a:gd name="T4" fmla="*/ 52 w 52"/>
                  <a:gd name="T5" fmla="*/ 15 h 22"/>
                  <a:gd name="T6" fmla="*/ 52 w 52"/>
                  <a:gd name="T7" fmla="*/ 15 h 22"/>
                  <a:gd name="T8" fmla="*/ 0 w 52"/>
                  <a:gd name="T9" fmla="*/ 22 h 22"/>
                  <a:gd name="T10" fmla="*/ 52 w 52"/>
                  <a:gd name="T11" fmla="*/ 0 h 22"/>
                  <a:gd name="T12" fmla="*/ 52 w 52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22">
                    <a:moveTo>
                      <a:pt x="52" y="0"/>
                    </a:moveTo>
                    <a:lnTo>
                      <a:pt x="52" y="0"/>
                    </a:lnTo>
                    <a:lnTo>
                      <a:pt x="52" y="15"/>
                    </a:lnTo>
                    <a:lnTo>
                      <a:pt x="52" y="15"/>
                    </a:lnTo>
                    <a:lnTo>
                      <a:pt x="0" y="22"/>
                    </a:lnTo>
                    <a:lnTo>
                      <a:pt x="52" y="0"/>
                    </a:lnTo>
                    <a:lnTo>
                      <a:pt x="52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1" name="Freeform 1886"/>
              <p:cNvSpPr>
                <a:spLocks/>
              </p:cNvSpPr>
              <p:nvPr/>
            </p:nvSpPr>
            <p:spPr bwMode="auto">
              <a:xfrm>
                <a:off x="1992" y="2829"/>
                <a:ext cx="30" cy="11"/>
              </a:xfrm>
              <a:custGeom>
                <a:avLst/>
                <a:gdLst>
                  <a:gd name="T0" fmla="*/ 59 w 59"/>
                  <a:gd name="T1" fmla="*/ 0 h 23"/>
                  <a:gd name="T2" fmla="*/ 59 w 59"/>
                  <a:gd name="T3" fmla="*/ 0 h 23"/>
                  <a:gd name="T4" fmla="*/ 7 w 59"/>
                  <a:gd name="T5" fmla="*/ 23 h 23"/>
                  <a:gd name="T6" fmla="*/ 7 w 59"/>
                  <a:gd name="T7" fmla="*/ 23 h 23"/>
                  <a:gd name="T8" fmla="*/ 0 w 59"/>
                  <a:gd name="T9" fmla="*/ 15 h 23"/>
                  <a:gd name="T10" fmla="*/ 59 w 59"/>
                  <a:gd name="T11" fmla="*/ 0 h 23"/>
                  <a:gd name="T12" fmla="*/ 59 w 59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3">
                    <a:moveTo>
                      <a:pt x="59" y="0"/>
                    </a:moveTo>
                    <a:lnTo>
                      <a:pt x="59" y="0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0" y="1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2" name="Freeform 1887"/>
              <p:cNvSpPr>
                <a:spLocks/>
              </p:cNvSpPr>
              <p:nvPr/>
            </p:nvSpPr>
            <p:spPr bwMode="auto">
              <a:xfrm>
                <a:off x="1992" y="2829"/>
                <a:ext cx="30" cy="11"/>
              </a:xfrm>
              <a:custGeom>
                <a:avLst/>
                <a:gdLst>
                  <a:gd name="T0" fmla="*/ 59 w 59"/>
                  <a:gd name="T1" fmla="*/ 0 h 23"/>
                  <a:gd name="T2" fmla="*/ 59 w 59"/>
                  <a:gd name="T3" fmla="*/ 0 h 23"/>
                  <a:gd name="T4" fmla="*/ 7 w 59"/>
                  <a:gd name="T5" fmla="*/ 23 h 23"/>
                  <a:gd name="T6" fmla="*/ 7 w 59"/>
                  <a:gd name="T7" fmla="*/ 23 h 23"/>
                  <a:gd name="T8" fmla="*/ 0 w 59"/>
                  <a:gd name="T9" fmla="*/ 15 h 23"/>
                  <a:gd name="T10" fmla="*/ 59 w 59"/>
                  <a:gd name="T11" fmla="*/ 0 h 23"/>
                  <a:gd name="T12" fmla="*/ 59 w 59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3">
                    <a:moveTo>
                      <a:pt x="59" y="0"/>
                    </a:moveTo>
                    <a:lnTo>
                      <a:pt x="59" y="0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0" y="1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3" name="Freeform 1888"/>
              <p:cNvSpPr>
                <a:spLocks/>
              </p:cNvSpPr>
              <p:nvPr/>
            </p:nvSpPr>
            <p:spPr bwMode="auto">
              <a:xfrm>
                <a:off x="1996" y="2829"/>
                <a:ext cx="26" cy="11"/>
              </a:xfrm>
              <a:custGeom>
                <a:avLst/>
                <a:gdLst>
                  <a:gd name="T0" fmla="*/ 52 w 52"/>
                  <a:gd name="T1" fmla="*/ 0 h 23"/>
                  <a:gd name="T2" fmla="*/ 52 w 52"/>
                  <a:gd name="T3" fmla="*/ 0 h 23"/>
                  <a:gd name="T4" fmla="*/ 52 w 52"/>
                  <a:gd name="T5" fmla="*/ 15 h 23"/>
                  <a:gd name="T6" fmla="*/ 52 w 52"/>
                  <a:gd name="T7" fmla="*/ 15 h 23"/>
                  <a:gd name="T8" fmla="*/ 0 w 52"/>
                  <a:gd name="T9" fmla="*/ 23 h 23"/>
                  <a:gd name="T10" fmla="*/ 52 w 52"/>
                  <a:gd name="T11" fmla="*/ 0 h 23"/>
                  <a:gd name="T12" fmla="*/ 52 w 52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23">
                    <a:moveTo>
                      <a:pt x="52" y="0"/>
                    </a:moveTo>
                    <a:lnTo>
                      <a:pt x="52" y="0"/>
                    </a:lnTo>
                    <a:lnTo>
                      <a:pt x="52" y="15"/>
                    </a:lnTo>
                    <a:lnTo>
                      <a:pt x="52" y="15"/>
                    </a:lnTo>
                    <a:lnTo>
                      <a:pt x="0" y="23"/>
                    </a:lnTo>
                    <a:lnTo>
                      <a:pt x="52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4" name="Freeform 1889"/>
              <p:cNvSpPr>
                <a:spLocks/>
              </p:cNvSpPr>
              <p:nvPr/>
            </p:nvSpPr>
            <p:spPr bwMode="auto">
              <a:xfrm>
                <a:off x="1996" y="2829"/>
                <a:ext cx="26" cy="11"/>
              </a:xfrm>
              <a:custGeom>
                <a:avLst/>
                <a:gdLst>
                  <a:gd name="T0" fmla="*/ 52 w 52"/>
                  <a:gd name="T1" fmla="*/ 0 h 23"/>
                  <a:gd name="T2" fmla="*/ 52 w 52"/>
                  <a:gd name="T3" fmla="*/ 0 h 23"/>
                  <a:gd name="T4" fmla="*/ 52 w 52"/>
                  <a:gd name="T5" fmla="*/ 15 h 23"/>
                  <a:gd name="T6" fmla="*/ 52 w 52"/>
                  <a:gd name="T7" fmla="*/ 15 h 23"/>
                  <a:gd name="T8" fmla="*/ 0 w 52"/>
                  <a:gd name="T9" fmla="*/ 23 h 23"/>
                  <a:gd name="T10" fmla="*/ 52 w 52"/>
                  <a:gd name="T11" fmla="*/ 0 h 23"/>
                  <a:gd name="T12" fmla="*/ 52 w 52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23">
                    <a:moveTo>
                      <a:pt x="52" y="0"/>
                    </a:moveTo>
                    <a:lnTo>
                      <a:pt x="52" y="0"/>
                    </a:lnTo>
                    <a:lnTo>
                      <a:pt x="52" y="15"/>
                    </a:lnTo>
                    <a:lnTo>
                      <a:pt x="52" y="15"/>
                    </a:lnTo>
                    <a:lnTo>
                      <a:pt x="0" y="23"/>
                    </a:lnTo>
                    <a:lnTo>
                      <a:pt x="52" y="0"/>
                    </a:lnTo>
                    <a:lnTo>
                      <a:pt x="52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5" name="Freeform 1890"/>
              <p:cNvSpPr>
                <a:spLocks/>
              </p:cNvSpPr>
              <p:nvPr/>
            </p:nvSpPr>
            <p:spPr bwMode="auto">
              <a:xfrm>
                <a:off x="2000" y="2844"/>
                <a:ext cx="22" cy="3"/>
              </a:xfrm>
              <a:custGeom>
                <a:avLst/>
                <a:gdLst>
                  <a:gd name="T0" fmla="*/ 44 w 44"/>
                  <a:gd name="T1" fmla="*/ 0 h 7"/>
                  <a:gd name="T2" fmla="*/ 44 w 44"/>
                  <a:gd name="T3" fmla="*/ 0 h 7"/>
                  <a:gd name="T4" fmla="*/ 0 w 44"/>
                  <a:gd name="T5" fmla="*/ 7 h 7"/>
                  <a:gd name="T6" fmla="*/ 0 w 44"/>
                  <a:gd name="T7" fmla="*/ 7 h 7"/>
                  <a:gd name="T8" fmla="*/ 0 w 44"/>
                  <a:gd name="T9" fmla="*/ 7 h 7"/>
                  <a:gd name="T10" fmla="*/ 44 w 44"/>
                  <a:gd name="T11" fmla="*/ 0 h 7"/>
                  <a:gd name="T12" fmla="*/ 44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44" y="0"/>
                    </a:moveTo>
                    <a:lnTo>
                      <a:pt x="44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6" name="Freeform 1891"/>
              <p:cNvSpPr>
                <a:spLocks/>
              </p:cNvSpPr>
              <p:nvPr/>
            </p:nvSpPr>
            <p:spPr bwMode="auto">
              <a:xfrm>
                <a:off x="2000" y="2844"/>
                <a:ext cx="22" cy="3"/>
              </a:xfrm>
              <a:custGeom>
                <a:avLst/>
                <a:gdLst>
                  <a:gd name="T0" fmla="*/ 44 w 44"/>
                  <a:gd name="T1" fmla="*/ 0 h 7"/>
                  <a:gd name="T2" fmla="*/ 44 w 44"/>
                  <a:gd name="T3" fmla="*/ 0 h 7"/>
                  <a:gd name="T4" fmla="*/ 0 w 44"/>
                  <a:gd name="T5" fmla="*/ 7 h 7"/>
                  <a:gd name="T6" fmla="*/ 0 w 44"/>
                  <a:gd name="T7" fmla="*/ 7 h 7"/>
                  <a:gd name="T8" fmla="*/ 0 w 44"/>
                  <a:gd name="T9" fmla="*/ 7 h 7"/>
                  <a:gd name="T10" fmla="*/ 44 w 44"/>
                  <a:gd name="T11" fmla="*/ 0 h 7"/>
                  <a:gd name="T12" fmla="*/ 44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44" y="0"/>
                    </a:moveTo>
                    <a:lnTo>
                      <a:pt x="44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7" name="Freeform 1892"/>
              <p:cNvSpPr>
                <a:spLocks/>
              </p:cNvSpPr>
              <p:nvPr/>
            </p:nvSpPr>
            <p:spPr bwMode="auto">
              <a:xfrm>
                <a:off x="2000" y="2844"/>
                <a:ext cx="22" cy="3"/>
              </a:xfrm>
              <a:custGeom>
                <a:avLst/>
                <a:gdLst>
                  <a:gd name="T0" fmla="*/ 44 w 44"/>
                  <a:gd name="T1" fmla="*/ 0 h 7"/>
                  <a:gd name="T2" fmla="*/ 44 w 44"/>
                  <a:gd name="T3" fmla="*/ 0 h 7"/>
                  <a:gd name="T4" fmla="*/ 44 w 44"/>
                  <a:gd name="T5" fmla="*/ 0 h 7"/>
                  <a:gd name="T6" fmla="*/ 44 w 44"/>
                  <a:gd name="T7" fmla="*/ 0 h 7"/>
                  <a:gd name="T8" fmla="*/ 0 w 44"/>
                  <a:gd name="T9" fmla="*/ 7 h 7"/>
                  <a:gd name="T10" fmla="*/ 44 w 44"/>
                  <a:gd name="T11" fmla="*/ 0 h 7"/>
                  <a:gd name="T12" fmla="*/ 44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44" y="0"/>
                    </a:move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8" name="Freeform 1893"/>
              <p:cNvSpPr>
                <a:spLocks/>
              </p:cNvSpPr>
              <p:nvPr/>
            </p:nvSpPr>
            <p:spPr bwMode="auto">
              <a:xfrm>
                <a:off x="2000" y="2844"/>
                <a:ext cx="22" cy="3"/>
              </a:xfrm>
              <a:custGeom>
                <a:avLst/>
                <a:gdLst>
                  <a:gd name="T0" fmla="*/ 44 w 44"/>
                  <a:gd name="T1" fmla="*/ 0 h 7"/>
                  <a:gd name="T2" fmla="*/ 44 w 44"/>
                  <a:gd name="T3" fmla="*/ 0 h 7"/>
                  <a:gd name="T4" fmla="*/ 44 w 44"/>
                  <a:gd name="T5" fmla="*/ 0 h 7"/>
                  <a:gd name="T6" fmla="*/ 44 w 44"/>
                  <a:gd name="T7" fmla="*/ 0 h 7"/>
                  <a:gd name="T8" fmla="*/ 0 w 44"/>
                  <a:gd name="T9" fmla="*/ 7 h 7"/>
                  <a:gd name="T10" fmla="*/ 44 w 44"/>
                  <a:gd name="T11" fmla="*/ 0 h 7"/>
                  <a:gd name="T12" fmla="*/ 44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44" y="0"/>
                    </a:move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9" name="Freeform 1894"/>
              <p:cNvSpPr>
                <a:spLocks/>
              </p:cNvSpPr>
              <p:nvPr/>
            </p:nvSpPr>
            <p:spPr bwMode="auto">
              <a:xfrm>
                <a:off x="2000" y="2844"/>
                <a:ext cx="22" cy="3"/>
              </a:xfrm>
              <a:custGeom>
                <a:avLst/>
                <a:gdLst>
                  <a:gd name="T0" fmla="*/ 44 w 44"/>
                  <a:gd name="T1" fmla="*/ 0 h 7"/>
                  <a:gd name="T2" fmla="*/ 44 w 44"/>
                  <a:gd name="T3" fmla="*/ 0 h 7"/>
                  <a:gd name="T4" fmla="*/ 0 w 44"/>
                  <a:gd name="T5" fmla="*/ 7 h 7"/>
                  <a:gd name="T6" fmla="*/ 0 w 44"/>
                  <a:gd name="T7" fmla="*/ 7 h 7"/>
                  <a:gd name="T8" fmla="*/ 0 w 44"/>
                  <a:gd name="T9" fmla="*/ 7 h 7"/>
                  <a:gd name="T10" fmla="*/ 44 w 44"/>
                  <a:gd name="T11" fmla="*/ 0 h 7"/>
                  <a:gd name="T12" fmla="*/ 44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44" y="0"/>
                    </a:moveTo>
                    <a:lnTo>
                      <a:pt x="44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0" name="Freeform 1895"/>
              <p:cNvSpPr>
                <a:spLocks/>
              </p:cNvSpPr>
              <p:nvPr/>
            </p:nvSpPr>
            <p:spPr bwMode="auto">
              <a:xfrm>
                <a:off x="2000" y="2844"/>
                <a:ext cx="22" cy="3"/>
              </a:xfrm>
              <a:custGeom>
                <a:avLst/>
                <a:gdLst>
                  <a:gd name="T0" fmla="*/ 44 w 44"/>
                  <a:gd name="T1" fmla="*/ 0 h 7"/>
                  <a:gd name="T2" fmla="*/ 44 w 44"/>
                  <a:gd name="T3" fmla="*/ 0 h 7"/>
                  <a:gd name="T4" fmla="*/ 0 w 44"/>
                  <a:gd name="T5" fmla="*/ 7 h 7"/>
                  <a:gd name="T6" fmla="*/ 0 w 44"/>
                  <a:gd name="T7" fmla="*/ 7 h 7"/>
                  <a:gd name="T8" fmla="*/ 0 w 44"/>
                  <a:gd name="T9" fmla="*/ 7 h 7"/>
                  <a:gd name="T10" fmla="*/ 44 w 44"/>
                  <a:gd name="T11" fmla="*/ 0 h 7"/>
                  <a:gd name="T12" fmla="*/ 44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44" y="0"/>
                    </a:moveTo>
                    <a:lnTo>
                      <a:pt x="44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1" name="Freeform 1896"/>
              <p:cNvSpPr>
                <a:spLocks/>
              </p:cNvSpPr>
              <p:nvPr/>
            </p:nvSpPr>
            <p:spPr bwMode="auto">
              <a:xfrm>
                <a:off x="2000" y="2844"/>
                <a:ext cx="22" cy="3"/>
              </a:xfrm>
              <a:custGeom>
                <a:avLst/>
                <a:gdLst>
                  <a:gd name="T0" fmla="*/ 44 w 44"/>
                  <a:gd name="T1" fmla="*/ 0 h 7"/>
                  <a:gd name="T2" fmla="*/ 44 w 44"/>
                  <a:gd name="T3" fmla="*/ 0 h 7"/>
                  <a:gd name="T4" fmla="*/ 44 w 44"/>
                  <a:gd name="T5" fmla="*/ 0 h 7"/>
                  <a:gd name="T6" fmla="*/ 44 w 44"/>
                  <a:gd name="T7" fmla="*/ 0 h 7"/>
                  <a:gd name="T8" fmla="*/ 0 w 44"/>
                  <a:gd name="T9" fmla="*/ 7 h 7"/>
                  <a:gd name="T10" fmla="*/ 44 w 44"/>
                  <a:gd name="T11" fmla="*/ 0 h 7"/>
                  <a:gd name="T12" fmla="*/ 44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44" y="0"/>
                    </a:move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2" name="Freeform 1897"/>
              <p:cNvSpPr>
                <a:spLocks/>
              </p:cNvSpPr>
              <p:nvPr/>
            </p:nvSpPr>
            <p:spPr bwMode="auto">
              <a:xfrm>
                <a:off x="2000" y="2844"/>
                <a:ext cx="22" cy="3"/>
              </a:xfrm>
              <a:custGeom>
                <a:avLst/>
                <a:gdLst>
                  <a:gd name="T0" fmla="*/ 44 w 44"/>
                  <a:gd name="T1" fmla="*/ 0 h 7"/>
                  <a:gd name="T2" fmla="*/ 44 w 44"/>
                  <a:gd name="T3" fmla="*/ 0 h 7"/>
                  <a:gd name="T4" fmla="*/ 44 w 44"/>
                  <a:gd name="T5" fmla="*/ 0 h 7"/>
                  <a:gd name="T6" fmla="*/ 44 w 44"/>
                  <a:gd name="T7" fmla="*/ 0 h 7"/>
                  <a:gd name="T8" fmla="*/ 0 w 44"/>
                  <a:gd name="T9" fmla="*/ 7 h 7"/>
                  <a:gd name="T10" fmla="*/ 44 w 44"/>
                  <a:gd name="T11" fmla="*/ 0 h 7"/>
                  <a:gd name="T12" fmla="*/ 44 w 4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">
                    <a:moveTo>
                      <a:pt x="44" y="0"/>
                    </a:move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0" y="7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3" name="Freeform 1898"/>
              <p:cNvSpPr>
                <a:spLocks/>
              </p:cNvSpPr>
              <p:nvPr/>
            </p:nvSpPr>
            <p:spPr bwMode="auto">
              <a:xfrm>
                <a:off x="1977" y="2844"/>
                <a:ext cx="74" cy="26"/>
              </a:xfrm>
              <a:custGeom>
                <a:avLst/>
                <a:gdLst>
                  <a:gd name="T0" fmla="*/ 0 w 146"/>
                  <a:gd name="T1" fmla="*/ 45 h 52"/>
                  <a:gd name="T2" fmla="*/ 0 w 146"/>
                  <a:gd name="T3" fmla="*/ 45 h 52"/>
                  <a:gd name="T4" fmla="*/ 146 w 146"/>
                  <a:gd name="T5" fmla="*/ 52 h 52"/>
                  <a:gd name="T6" fmla="*/ 146 w 146"/>
                  <a:gd name="T7" fmla="*/ 52 h 52"/>
                  <a:gd name="T8" fmla="*/ 132 w 146"/>
                  <a:gd name="T9" fmla="*/ 0 h 52"/>
                  <a:gd name="T10" fmla="*/ 0 w 146"/>
                  <a:gd name="T11" fmla="*/ 45 h 52"/>
                  <a:gd name="T12" fmla="*/ 0 w 146"/>
                  <a:gd name="T13" fmla="*/ 4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52">
                    <a:moveTo>
                      <a:pt x="0" y="45"/>
                    </a:moveTo>
                    <a:lnTo>
                      <a:pt x="0" y="45"/>
                    </a:lnTo>
                    <a:lnTo>
                      <a:pt x="146" y="52"/>
                    </a:lnTo>
                    <a:lnTo>
                      <a:pt x="146" y="52"/>
                    </a:lnTo>
                    <a:lnTo>
                      <a:pt x="132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4" name="Freeform 1899"/>
              <p:cNvSpPr>
                <a:spLocks/>
              </p:cNvSpPr>
              <p:nvPr/>
            </p:nvSpPr>
            <p:spPr bwMode="auto">
              <a:xfrm>
                <a:off x="1977" y="2844"/>
                <a:ext cx="74" cy="26"/>
              </a:xfrm>
              <a:custGeom>
                <a:avLst/>
                <a:gdLst>
                  <a:gd name="T0" fmla="*/ 0 w 146"/>
                  <a:gd name="T1" fmla="*/ 45 h 52"/>
                  <a:gd name="T2" fmla="*/ 0 w 146"/>
                  <a:gd name="T3" fmla="*/ 45 h 52"/>
                  <a:gd name="T4" fmla="*/ 146 w 146"/>
                  <a:gd name="T5" fmla="*/ 52 h 52"/>
                  <a:gd name="T6" fmla="*/ 146 w 146"/>
                  <a:gd name="T7" fmla="*/ 52 h 52"/>
                  <a:gd name="T8" fmla="*/ 132 w 146"/>
                  <a:gd name="T9" fmla="*/ 0 h 52"/>
                  <a:gd name="T10" fmla="*/ 0 w 146"/>
                  <a:gd name="T11" fmla="*/ 45 h 52"/>
                  <a:gd name="T12" fmla="*/ 0 w 146"/>
                  <a:gd name="T13" fmla="*/ 4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52">
                    <a:moveTo>
                      <a:pt x="0" y="45"/>
                    </a:moveTo>
                    <a:lnTo>
                      <a:pt x="0" y="45"/>
                    </a:lnTo>
                    <a:lnTo>
                      <a:pt x="146" y="52"/>
                    </a:lnTo>
                    <a:lnTo>
                      <a:pt x="146" y="52"/>
                    </a:lnTo>
                    <a:lnTo>
                      <a:pt x="132" y="0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5" name="Freeform 1900"/>
              <p:cNvSpPr>
                <a:spLocks/>
              </p:cNvSpPr>
              <p:nvPr/>
            </p:nvSpPr>
            <p:spPr bwMode="auto">
              <a:xfrm>
                <a:off x="1977" y="2866"/>
                <a:ext cx="74" cy="23"/>
              </a:xfrm>
              <a:custGeom>
                <a:avLst/>
                <a:gdLst>
                  <a:gd name="T0" fmla="*/ 0 w 146"/>
                  <a:gd name="T1" fmla="*/ 0 h 45"/>
                  <a:gd name="T2" fmla="*/ 0 w 146"/>
                  <a:gd name="T3" fmla="*/ 0 h 45"/>
                  <a:gd name="T4" fmla="*/ 15 w 146"/>
                  <a:gd name="T5" fmla="*/ 45 h 45"/>
                  <a:gd name="T6" fmla="*/ 15 w 146"/>
                  <a:gd name="T7" fmla="*/ 45 h 45"/>
                  <a:gd name="T8" fmla="*/ 146 w 146"/>
                  <a:gd name="T9" fmla="*/ 7 h 45"/>
                  <a:gd name="T10" fmla="*/ 0 w 146"/>
                  <a:gd name="T11" fmla="*/ 0 h 45"/>
                  <a:gd name="T12" fmla="*/ 0 w 146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45">
                    <a:moveTo>
                      <a:pt x="0" y="0"/>
                    </a:moveTo>
                    <a:lnTo>
                      <a:pt x="0" y="0"/>
                    </a:lnTo>
                    <a:lnTo>
                      <a:pt x="15" y="45"/>
                    </a:lnTo>
                    <a:lnTo>
                      <a:pt x="15" y="45"/>
                    </a:lnTo>
                    <a:lnTo>
                      <a:pt x="146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6" name="Freeform 1901"/>
              <p:cNvSpPr>
                <a:spLocks/>
              </p:cNvSpPr>
              <p:nvPr/>
            </p:nvSpPr>
            <p:spPr bwMode="auto">
              <a:xfrm>
                <a:off x="1977" y="2866"/>
                <a:ext cx="74" cy="23"/>
              </a:xfrm>
              <a:custGeom>
                <a:avLst/>
                <a:gdLst>
                  <a:gd name="T0" fmla="*/ 0 w 146"/>
                  <a:gd name="T1" fmla="*/ 0 h 45"/>
                  <a:gd name="T2" fmla="*/ 0 w 146"/>
                  <a:gd name="T3" fmla="*/ 0 h 45"/>
                  <a:gd name="T4" fmla="*/ 15 w 146"/>
                  <a:gd name="T5" fmla="*/ 45 h 45"/>
                  <a:gd name="T6" fmla="*/ 15 w 146"/>
                  <a:gd name="T7" fmla="*/ 45 h 45"/>
                  <a:gd name="T8" fmla="*/ 146 w 146"/>
                  <a:gd name="T9" fmla="*/ 7 h 45"/>
                  <a:gd name="T10" fmla="*/ 0 w 146"/>
                  <a:gd name="T11" fmla="*/ 0 h 45"/>
                  <a:gd name="T12" fmla="*/ 0 w 146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45">
                    <a:moveTo>
                      <a:pt x="0" y="0"/>
                    </a:moveTo>
                    <a:lnTo>
                      <a:pt x="0" y="0"/>
                    </a:lnTo>
                    <a:lnTo>
                      <a:pt x="15" y="45"/>
                    </a:lnTo>
                    <a:lnTo>
                      <a:pt x="15" y="45"/>
                    </a:lnTo>
                    <a:lnTo>
                      <a:pt x="146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7" name="Freeform 1902"/>
              <p:cNvSpPr>
                <a:spLocks/>
              </p:cNvSpPr>
              <p:nvPr/>
            </p:nvSpPr>
            <p:spPr bwMode="auto">
              <a:xfrm>
                <a:off x="1985" y="2870"/>
                <a:ext cx="74" cy="19"/>
              </a:xfrm>
              <a:custGeom>
                <a:avLst/>
                <a:gdLst>
                  <a:gd name="T0" fmla="*/ 0 w 146"/>
                  <a:gd name="T1" fmla="*/ 38 h 38"/>
                  <a:gd name="T2" fmla="*/ 0 w 146"/>
                  <a:gd name="T3" fmla="*/ 38 h 38"/>
                  <a:gd name="T4" fmla="*/ 146 w 146"/>
                  <a:gd name="T5" fmla="*/ 38 h 38"/>
                  <a:gd name="T6" fmla="*/ 146 w 146"/>
                  <a:gd name="T7" fmla="*/ 38 h 38"/>
                  <a:gd name="T8" fmla="*/ 131 w 146"/>
                  <a:gd name="T9" fmla="*/ 0 h 38"/>
                  <a:gd name="T10" fmla="*/ 0 w 146"/>
                  <a:gd name="T11" fmla="*/ 38 h 38"/>
                  <a:gd name="T12" fmla="*/ 0 w 146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38">
                    <a:moveTo>
                      <a:pt x="0" y="38"/>
                    </a:moveTo>
                    <a:lnTo>
                      <a:pt x="0" y="38"/>
                    </a:lnTo>
                    <a:lnTo>
                      <a:pt x="146" y="38"/>
                    </a:lnTo>
                    <a:lnTo>
                      <a:pt x="146" y="38"/>
                    </a:lnTo>
                    <a:lnTo>
                      <a:pt x="131" y="0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8" name="Freeform 1903"/>
              <p:cNvSpPr>
                <a:spLocks/>
              </p:cNvSpPr>
              <p:nvPr/>
            </p:nvSpPr>
            <p:spPr bwMode="auto">
              <a:xfrm>
                <a:off x="1985" y="2870"/>
                <a:ext cx="74" cy="19"/>
              </a:xfrm>
              <a:custGeom>
                <a:avLst/>
                <a:gdLst>
                  <a:gd name="T0" fmla="*/ 0 w 146"/>
                  <a:gd name="T1" fmla="*/ 38 h 38"/>
                  <a:gd name="T2" fmla="*/ 0 w 146"/>
                  <a:gd name="T3" fmla="*/ 38 h 38"/>
                  <a:gd name="T4" fmla="*/ 146 w 146"/>
                  <a:gd name="T5" fmla="*/ 38 h 38"/>
                  <a:gd name="T6" fmla="*/ 146 w 146"/>
                  <a:gd name="T7" fmla="*/ 38 h 38"/>
                  <a:gd name="T8" fmla="*/ 131 w 146"/>
                  <a:gd name="T9" fmla="*/ 0 h 38"/>
                  <a:gd name="T10" fmla="*/ 0 w 146"/>
                  <a:gd name="T11" fmla="*/ 38 h 38"/>
                  <a:gd name="T12" fmla="*/ 0 w 146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38">
                    <a:moveTo>
                      <a:pt x="0" y="38"/>
                    </a:moveTo>
                    <a:lnTo>
                      <a:pt x="0" y="38"/>
                    </a:lnTo>
                    <a:lnTo>
                      <a:pt x="146" y="38"/>
                    </a:lnTo>
                    <a:lnTo>
                      <a:pt x="146" y="38"/>
                    </a:lnTo>
                    <a:lnTo>
                      <a:pt x="131" y="0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9" name="Freeform 1904"/>
              <p:cNvSpPr>
                <a:spLocks/>
              </p:cNvSpPr>
              <p:nvPr/>
            </p:nvSpPr>
            <p:spPr bwMode="auto">
              <a:xfrm>
                <a:off x="1985" y="2889"/>
                <a:ext cx="74" cy="22"/>
              </a:xfrm>
              <a:custGeom>
                <a:avLst/>
                <a:gdLst>
                  <a:gd name="T0" fmla="*/ 0 w 146"/>
                  <a:gd name="T1" fmla="*/ 0 h 44"/>
                  <a:gd name="T2" fmla="*/ 0 w 146"/>
                  <a:gd name="T3" fmla="*/ 0 h 44"/>
                  <a:gd name="T4" fmla="*/ 14 w 146"/>
                  <a:gd name="T5" fmla="*/ 44 h 44"/>
                  <a:gd name="T6" fmla="*/ 14 w 146"/>
                  <a:gd name="T7" fmla="*/ 44 h 44"/>
                  <a:gd name="T8" fmla="*/ 146 w 146"/>
                  <a:gd name="T9" fmla="*/ 0 h 44"/>
                  <a:gd name="T10" fmla="*/ 0 w 146"/>
                  <a:gd name="T11" fmla="*/ 0 h 44"/>
                  <a:gd name="T12" fmla="*/ 0 w 146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44">
                    <a:moveTo>
                      <a:pt x="0" y="0"/>
                    </a:moveTo>
                    <a:lnTo>
                      <a:pt x="0" y="0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14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0" name="Freeform 1905"/>
              <p:cNvSpPr>
                <a:spLocks/>
              </p:cNvSpPr>
              <p:nvPr/>
            </p:nvSpPr>
            <p:spPr bwMode="auto">
              <a:xfrm>
                <a:off x="1985" y="2889"/>
                <a:ext cx="74" cy="22"/>
              </a:xfrm>
              <a:custGeom>
                <a:avLst/>
                <a:gdLst>
                  <a:gd name="T0" fmla="*/ 0 w 146"/>
                  <a:gd name="T1" fmla="*/ 0 h 44"/>
                  <a:gd name="T2" fmla="*/ 0 w 146"/>
                  <a:gd name="T3" fmla="*/ 0 h 44"/>
                  <a:gd name="T4" fmla="*/ 14 w 146"/>
                  <a:gd name="T5" fmla="*/ 44 h 44"/>
                  <a:gd name="T6" fmla="*/ 14 w 146"/>
                  <a:gd name="T7" fmla="*/ 44 h 44"/>
                  <a:gd name="T8" fmla="*/ 146 w 146"/>
                  <a:gd name="T9" fmla="*/ 0 h 44"/>
                  <a:gd name="T10" fmla="*/ 0 w 146"/>
                  <a:gd name="T11" fmla="*/ 0 h 44"/>
                  <a:gd name="T12" fmla="*/ 0 w 146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44">
                    <a:moveTo>
                      <a:pt x="0" y="0"/>
                    </a:moveTo>
                    <a:lnTo>
                      <a:pt x="0" y="0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14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1" name="Freeform 1906"/>
              <p:cNvSpPr>
                <a:spLocks/>
              </p:cNvSpPr>
              <p:nvPr/>
            </p:nvSpPr>
            <p:spPr bwMode="auto">
              <a:xfrm>
                <a:off x="2018" y="2904"/>
                <a:ext cx="22" cy="11"/>
              </a:xfrm>
              <a:custGeom>
                <a:avLst/>
                <a:gdLst>
                  <a:gd name="T0" fmla="*/ 43 w 43"/>
                  <a:gd name="T1" fmla="*/ 0 h 23"/>
                  <a:gd name="T2" fmla="*/ 43 w 43"/>
                  <a:gd name="T3" fmla="*/ 0 h 23"/>
                  <a:gd name="T4" fmla="*/ 0 w 43"/>
                  <a:gd name="T5" fmla="*/ 23 h 23"/>
                  <a:gd name="T6" fmla="*/ 0 w 43"/>
                  <a:gd name="T7" fmla="*/ 23 h 23"/>
                  <a:gd name="T8" fmla="*/ 0 w 43"/>
                  <a:gd name="T9" fmla="*/ 23 h 23"/>
                  <a:gd name="T10" fmla="*/ 43 w 43"/>
                  <a:gd name="T11" fmla="*/ 0 h 23"/>
                  <a:gd name="T12" fmla="*/ 43 w 43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3">
                    <a:moveTo>
                      <a:pt x="43" y="0"/>
                    </a:moveTo>
                    <a:lnTo>
                      <a:pt x="43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2" name="Freeform 1907"/>
              <p:cNvSpPr>
                <a:spLocks/>
              </p:cNvSpPr>
              <p:nvPr/>
            </p:nvSpPr>
            <p:spPr bwMode="auto">
              <a:xfrm>
                <a:off x="2018" y="2904"/>
                <a:ext cx="22" cy="11"/>
              </a:xfrm>
              <a:custGeom>
                <a:avLst/>
                <a:gdLst>
                  <a:gd name="T0" fmla="*/ 43 w 43"/>
                  <a:gd name="T1" fmla="*/ 0 h 23"/>
                  <a:gd name="T2" fmla="*/ 43 w 43"/>
                  <a:gd name="T3" fmla="*/ 0 h 23"/>
                  <a:gd name="T4" fmla="*/ 0 w 43"/>
                  <a:gd name="T5" fmla="*/ 23 h 23"/>
                  <a:gd name="T6" fmla="*/ 0 w 43"/>
                  <a:gd name="T7" fmla="*/ 23 h 23"/>
                  <a:gd name="T8" fmla="*/ 0 w 43"/>
                  <a:gd name="T9" fmla="*/ 23 h 23"/>
                  <a:gd name="T10" fmla="*/ 43 w 43"/>
                  <a:gd name="T11" fmla="*/ 0 h 23"/>
                  <a:gd name="T12" fmla="*/ 43 w 43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3">
                    <a:moveTo>
                      <a:pt x="43" y="0"/>
                    </a:moveTo>
                    <a:lnTo>
                      <a:pt x="43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3" name="Freeform 1908"/>
              <p:cNvSpPr>
                <a:spLocks/>
              </p:cNvSpPr>
              <p:nvPr/>
            </p:nvSpPr>
            <p:spPr bwMode="auto">
              <a:xfrm>
                <a:off x="2018" y="2904"/>
                <a:ext cx="22" cy="11"/>
              </a:xfrm>
              <a:custGeom>
                <a:avLst/>
                <a:gdLst>
                  <a:gd name="T0" fmla="*/ 43 w 43"/>
                  <a:gd name="T1" fmla="*/ 0 h 23"/>
                  <a:gd name="T2" fmla="*/ 43 w 43"/>
                  <a:gd name="T3" fmla="*/ 0 h 23"/>
                  <a:gd name="T4" fmla="*/ 43 w 43"/>
                  <a:gd name="T5" fmla="*/ 8 h 23"/>
                  <a:gd name="T6" fmla="*/ 43 w 43"/>
                  <a:gd name="T7" fmla="*/ 8 h 23"/>
                  <a:gd name="T8" fmla="*/ 0 w 43"/>
                  <a:gd name="T9" fmla="*/ 23 h 23"/>
                  <a:gd name="T10" fmla="*/ 43 w 43"/>
                  <a:gd name="T11" fmla="*/ 0 h 23"/>
                  <a:gd name="T12" fmla="*/ 43 w 43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3">
                    <a:moveTo>
                      <a:pt x="43" y="0"/>
                    </a:moveTo>
                    <a:lnTo>
                      <a:pt x="43" y="0"/>
                    </a:lnTo>
                    <a:lnTo>
                      <a:pt x="43" y="8"/>
                    </a:lnTo>
                    <a:lnTo>
                      <a:pt x="43" y="8"/>
                    </a:lnTo>
                    <a:lnTo>
                      <a:pt x="0" y="23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4" name="Freeform 1909"/>
              <p:cNvSpPr>
                <a:spLocks/>
              </p:cNvSpPr>
              <p:nvPr/>
            </p:nvSpPr>
            <p:spPr bwMode="auto">
              <a:xfrm>
                <a:off x="2018" y="2904"/>
                <a:ext cx="22" cy="11"/>
              </a:xfrm>
              <a:custGeom>
                <a:avLst/>
                <a:gdLst>
                  <a:gd name="T0" fmla="*/ 43 w 43"/>
                  <a:gd name="T1" fmla="*/ 0 h 23"/>
                  <a:gd name="T2" fmla="*/ 43 w 43"/>
                  <a:gd name="T3" fmla="*/ 0 h 23"/>
                  <a:gd name="T4" fmla="*/ 43 w 43"/>
                  <a:gd name="T5" fmla="*/ 8 h 23"/>
                  <a:gd name="T6" fmla="*/ 43 w 43"/>
                  <a:gd name="T7" fmla="*/ 8 h 23"/>
                  <a:gd name="T8" fmla="*/ 0 w 43"/>
                  <a:gd name="T9" fmla="*/ 23 h 23"/>
                  <a:gd name="T10" fmla="*/ 43 w 43"/>
                  <a:gd name="T11" fmla="*/ 0 h 23"/>
                  <a:gd name="T12" fmla="*/ 43 w 43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3">
                    <a:moveTo>
                      <a:pt x="43" y="0"/>
                    </a:moveTo>
                    <a:lnTo>
                      <a:pt x="43" y="0"/>
                    </a:lnTo>
                    <a:lnTo>
                      <a:pt x="43" y="8"/>
                    </a:lnTo>
                    <a:lnTo>
                      <a:pt x="43" y="8"/>
                    </a:lnTo>
                    <a:lnTo>
                      <a:pt x="0" y="23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5" name="Freeform 1910"/>
              <p:cNvSpPr>
                <a:spLocks/>
              </p:cNvSpPr>
              <p:nvPr/>
            </p:nvSpPr>
            <p:spPr bwMode="auto">
              <a:xfrm>
                <a:off x="2018" y="2904"/>
                <a:ext cx="22" cy="11"/>
              </a:xfrm>
              <a:custGeom>
                <a:avLst/>
                <a:gdLst>
                  <a:gd name="T0" fmla="*/ 43 w 43"/>
                  <a:gd name="T1" fmla="*/ 0 h 23"/>
                  <a:gd name="T2" fmla="*/ 43 w 43"/>
                  <a:gd name="T3" fmla="*/ 0 h 23"/>
                  <a:gd name="T4" fmla="*/ 0 w 43"/>
                  <a:gd name="T5" fmla="*/ 23 h 23"/>
                  <a:gd name="T6" fmla="*/ 0 w 43"/>
                  <a:gd name="T7" fmla="*/ 23 h 23"/>
                  <a:gd name="T8" fmla="*/ 0 w 43"/>
                  <a:gd name="T9" fmla="*/ 23 h 23"/>
                  <a:gd name="T10" fmla="*/ 43 w 43"/>
                  <a:gd name="T11" fmla="*/ 0 h 23"/>
                  <a:gd name="T12" fmla="*/ 43 w 43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3">
                    <a:moveTo>
                      <a:pt x="43" y="0"/>
                    </a:moveTo>
                    <a:lnTo>
                      <a:pt x="43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6" name="Freeform 1911"/>
              <p:cNvSpPr>
                <a:spLocks/>
              </p:cNvSpPr>
              <p:nvPr/>
            </p:nvSpPr>
            <p:spPr bwMode="auto">
              <a:xfrm>
                <a:off x="2018" y="2904"/>
                <a:ext cx="22" cy="11"/>
              </a:xfrm>
              <a:custGeom>
                <a:avLst/>
                <a:gdLst>
                  <a:gd name="T0" fmla="*/ 43 w 43"/>
                  <a:gd name="T1" fmla="*/ 0 h 23"/>
                  <a:gd name="T2" fmla="*/ 43 w 43"/>
                  <a:gd name="T3" fmla="*/ 0 h 23"/>
                  <a:gd name="T4" fmla="*/ 0 w 43"/>
                  <a:gd name="T5" fmla="*/ 23 h 23"/>
                  <a:gd name="T6" fmla="*/ 0 w 43"/>
                  <a:gd name="T7" fmla="*/ 23 h 23"/>
                  <a:gd name="T8" fmla="*/ 0 w 43"/>
                  <a:gd name="T9" fmla="*/ 23 h 23"/>
                  <a:gd name="T10" fmla="*/ 43 w 43"/>
                  <a:gd name="T11" fmla="*/ 0 h 23"/>
                  <a:gd name="T12" fmla="*/ 43 w 43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3">
                    <a:moveTo>
                      <a:pt x="43" y="0"/>
                    </a:moveTo>
                    <a:lnTo>
                      <a:pt x="43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7" name="Freeform 1912"/>
              <p:cNvSpPr>
                <a:spLocks/>
              </p:cNvSpPr>
              <p:nvPr/>
            </p:nvSpPr>
            <p:spPr bwMode="auto">
              <a:xfrm>
                <a:off x="2018" y="2904"/>
                <a:ext cx="22" cy="11"/>
              </a:xfrm>
              <a:custGeom>
                <a:avLst/>
                <a:gdLst>
                  <a:gd name="T0" fmla="*/ 43 w 43"/>
                  <a:gd name="T1" fmla="*/ 0 h 23"/>
                  <a:gd name="T2" fmla="*/ 43 w 43"/>
                  <a:gd name="T3" fmla="*/ 0 h 23"/>
                  <a:gd name="T4" fmla="*/ 43 w 43"/>
                  <a:gd name="T5" fmla="*/ 8 h 23"/>
                  <a:gd name="T6" fmla="*/ 43 w 43"/>
                  <a:gd name="T7" fmla="*/ 8 h 23"/>
                  <a:gd name="T8" fmla="*/ 0 w 43"/>
                  <a:gd name="T9" fmla="*/ 23 h 23"/>
                  <a:gd name="T10" fmla="*/ 43 w 43"/>
                  <a:gd name="T11" fmla="*/ 0 h 23"/>
                  <a:gd name="T12" fmla="*/ 43 w 43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3">
                    <a:moveTo>
                      <a:pt x="43" y="0"/>
                    </a:moveTo>
                    <a:lnTo>
                      <a:pt x="43" y="0"/>
                    </a:lnTo>
                    <a:lnTo>
                      <a:pt x="43" y="8"/>
                    </a:lnTo>
                    <a:lnTo>
                      <a:pt x="43" y="8"/>
                    </a:lnTo>
                    <a:lnTo>
                      <a:pt x="0" y="23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8" name="Freeform 1913"/>
              <p:cNvSpPr>
                <a:spLocks/>
              </p:cNvSpPr>
              <p:nvPr/>
            </p:nvSpPr>
            <p:spPr bwMode="auto">
              <a:xfrm>
                <a:off x="2018" y="2904"/>
                <a:ext cx="22" cy="11"/>
              </a:xfrm>
              <a:custGeom>
                <a:avLst/>
                <a:gdLst>
                  <a:gd name="T0" fmla="*/ 43 w 43"/>
                  <a:gd name="T1" fmla="*/ 0 h 23"/>
                  <a:gd name="T2" fmla="*/ 43 w 43"/>
                  <a:gd name="T3" fmla="*/ 0 h 23"/>
                  <a:gd name="T4" fmla="*/ 43 w 43"/>
                  <a:gd name="T5" fmla="*/ 8 h 23"/>
                  <a:gd name="T6" fmla="*/ 43 w 43"/>
                  <a:gd name="T7" fmla="*/ 8 h 23"/>
                  <a:gd name="T8" fmla="*/ 0 w 43"/>
                  <a:gd name="T9" fmla="*/ 23 h 23"/>
                  <a:gd name="T10" fmla="*/ 43 w 43"/>
                  <a:gd name="T11" fmla="*/ 0 h 23"/>
                  <a:gd name="T12" fmla="*/ 43 w 43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3">
                    <a:moveTo>
                      <a:pt x="43" y="0"/>
                    </a:moveTo>
                    <a:lnTo>
                      <a:pt x="43" y="0"/>
                    </a:lnTo>
                    <a:lnTo>
                      <a:pt x="43" y="8"/>
                    </a:lnTo>
                    <a:lnTo>
                      <a:pt x="43" y="8"/>
                    </a:lnTo>
                    <a:lnTo>
                      <a:pt x="0" y="23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9" name="Freeform 1914"/>
              <p:cNvSpPr>
                <a:spLocks/>
              </p:cNvSpPr>
              <p:nvPr/>
            </p:nvSpPr>
            <p:spPr bwMode="auto">
              <a:xfrm>
                <a:off x="2022" y="2919"/>
                <a:ext cx="25" cy="30"/>
              </a:xfrm>
              <a:custGeom>
                <a:avLst/>
                <a:gdLst>
                  <a:gd name="T0" fmla="*/ 51 w 51"/>
                  <a:gd name="T1" fmla="*/ 0 h 60"/>
                  <a:gd name="T2" fmla="*/ 51 w 51"/>
                  <a:gd name="T3" fmla="*/ 0 h 60"/>
                  <a:gd name="T4" fmla="*/ 15 w 51"/>
                  <a:gd name="T5" fmla="*/ 60 h 60"/>
                  <a:gd name="T6" fmla="*/ 15 w 51"/>
                  <a:gd name="T7" fmla="*/ 60 h 60"/>
                  <a:gd name="T8" fmla="*/ 0 w 51"/>
                  <a:gd name="T9" fmla="*/ 23 h 60"/>
                  <a:gd name="T10" fmla="*/ 51 w 51"/>
                  <a:gd name="T11" fmla="*/ 0 h 60"/>
                  <a:gd name="T12" fmla="*/ 51 w 51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60">
                    <a:moveTo>
                      <a:pt x="51" y="0"/>
                    </a:moveTo>
                    <a:lnTo>
                      <a:pt x="51" y="0"/>
                    </a:lnTo>
                    <a:lnTo>
                      <a:pt x="15" y="60"/>
                    </a:lnTo>
                    <a:lnTo>
                      <a:pt x="15" y="60"/>
                    </a:lnTo>
                    <a:lnTo>
                      <a:pt x="0" y="23"/>
                    </a:ln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0" name="Freeform 1915"/>
              <p:cNvSpPr>
                <a:spLocks/>
              </p:cNvSpPr>
              <p:nvPr/>
            </p:nvSpPr>
            <p:spPr bwMode="auto">
              <a:xfrm>
                <a:off x="2022" y="2919"/>
                <a:ext cx="25" cy="30"/>
              </a:xfrm>
              <a:custGeom>
                <a:avLst/>
                <a:gdLst>
                  <a:gd name="T0" fmla="*/ 51 w 51"/>
                  <a:gd name="T1" fmla="*/ 0 h 60"/>
                  <a:gd name="T2" fmla="*/ 51 w 51"/>
                  <a:gd name="T3" fmla="*/ 0 h 60"/>
                  <a:gd name="T4" fmla="*/ 15 w 51"/>
                  <a:gd name="T5" fmla="*/ 60 h 60"/>
                  <a:gd name="T6" fmla="*/ 15 w 51"/>
                  <a:gd name="T7" fmla="*/ 60 h 60"/>
                  <a:gd name="T8" fmla="*/ 0 w 51"/>
                  <a:gd name="T9" fmla="*/ 23 h 60"/>
                  <a:gd name="T10" fmla="*/ 51 w 51"/>
                  <a:gd name="T11" fmla="*/ 0 h 60"/>
                  <a:gd name="T12" fmla="*/ 51 w 51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60">
                    <a:moveTo>
                      <a:pt x="51" y="0"/>
                    </a:moveTo>
                    <a:lnTo>
                      <a:pt x="51" y="0"/>
                    </a:lnTo>
                    <a:lnTo>
                      <a:pt x="15" y="60"/>
                    </a:lnTo>
                    <a:lnTo>
                      <a:pt x="15" y="60"/>
                    </a:lnTo>
                    <a:lnTo>
                      <a:pt x="0" y="23"/>
                    </a:ln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1" name="Freeform 1916"/>
              <p:cNvSpPr>
                <a:spLocks/>
              </p:cNvSpPr>
              <p:nvPr/>
            </p:nvSpPr>
            <p:spPr bwMode="auto">
              <a:xfrm>
                <a:off x="2029" y="2919"/>
                <a:ext cx="26" cy="30"/>
              </a:xfrm>
              <a:custGeom>
                <a:avLst/>
                <a:gdLst>
                  <a:gd name="T0" fmla="*/ 36 w 51"/>
                  <a:gd name="T1" fmla="*/ 0 h 60"/>
                  <a:gd name="T2" fmla="*/ 36 w 51"/>
                  <a:gd name="T3" fmla="*/ 0 h 60"/>
                  <a:gd name="T4" fmla="*/ 51 w 51"/>
                  <a:gd name="T5" fmla="*/ 38 h 60"/>
                  <a:gd name="T6" fmla="*/ 51 w 51"/>
                  <a:gd name="T7" fmla="*/ 38 h 60"/>
                  <a:gd name="T8" fmla="*/ 0 w 51"/>
                  <a:gd name="T9" fmla="*/ 60 h 60"/>
                  <a:gd name="T10" fmla="*/ 36 w 51"/>
                  <a:gd name="T11" fmla="*/ 0 h 60"/>
                  <a:gd name="T12" fmla="*/ 36 w 51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60">
                    <a:moveTo>
                      <a:pt x="36" y="0"/>
                    </a:moveTo>
                    <a:lnTo>
                      <a:pt x="36" y="0"/>
                    </a:lnTo>
                    <a:lnTo>
                      <a:pt x="51" y="38"/>
                    </a:lnTo>
                    <a:lnTo>
                      <a:pt x="51" y="38"/>
                    </a:lnTo>
                    <a:lnTo>
                      <a:pt x="0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2" name="Freeform 1917"/>
              <p:cNvSpPr>
                <a:spLocks/>
              </p:cNvSpPr>
              <p:nvPr/>
            </p:nvSpPr>
            <p:spPr bwMode="auto">
              <a:xfrm>
                <a:off x="2029" y="2919"/>
                <a:ext cx="26" cy="30"/>
              </a:xfrm>
              <a:custGeom>
                <a:avLst/>
                <a:gdLst>
                  <a:gd name="T0" fmla="*/ 36 w 51"/>
                  <a:gd name="T1" fmla="*/ 0 h 60"/>
                  <a:gd name="T2" fmla="*/ 36 w 51"/>
                  <a:gd name="T3" fmla="*/ 0 h 60"/>
                  <a:gd name="T4" fmla="*/ 51 w 51"/>
                  <a:gd name="T5" fmla="*/ 38 h 60"/>
                  <a:gd name="T6" fmla="*/ 51 w 51"/>
                  <a:gd name="T7" fmla="*/ 38 h 60"/>
                  <a:gd name="T8" fmla="*/ 0 w 51"/>
                  <a:gd name="T9" fmla="*/ 60 h 60"/>
                  <a:gd name="T10" fmla="*/ 36 w 51"/>
                  <a:gd name="T11" fmla="*/ 0 h 60"/>
                  <a:gd name="T12" fmla="*/ 36 w 51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60">
                    <a:moveTo>
                      <a:pt x="36" y="0"/>
                    </a:moveTo>
                    <a:lnTo>
                      <a:pt x="36" y="0"/>
                    </a:lnTo>
                    <a:lnTo>
                      <a:pt x="51" y="38"/>
                    </a:lnTo>
                    <a:lnTo>
                      <a:pt x="51" y="38"/>
                    </a:lnTo>
                    <a:lnTo>
                      <a:pt x="0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3" name="Freeform 1918"/>
              <p:cNvSpPr>
                <a:spLocks/>
              </p:cNvSpPr>
              <p:nvPr/>
            </p:nvSpPr>
            <p:spPr bwMode="auto">
              <a:xfrm>
                <a:off x="2036" y="2945"/>
                <a:ext cx="19" cy="12"/>
              </a:xfrm>
              <a:custGeom>
                <a:avLst/>
                <a:gdLst>
                  <a:gd name="T0" fmla="*/ 37 w 37"/>
                  <a:gd name="T1" fmla="*/ 0 h 23"/>
                  <a:gd name="T2" fmla="*/ 37 w 37"/>
                  <a:gd name="T3" fmla="*/ 0 h 23"/>
                  <a:gd name="T4" fmla="*/ 0 w 37"/>
                  <a:gd name="T5" fmla="*/ 23 h 23"/>
                  <a:gd name="T6" fmla="*/ 0 w 37"/>
                  <a:gd name="T7" fmla="*/ 23 h 23"/>
                  <a:gd name="T8" fmla="*/ 0 w 37"/>
                  <a:gd name="T9" fmla="*/ 23 h 23"/>
                  <a:gd name="T10" fmla="*/ 37 w 37"/>
                  <a:gd name="T11" fmla="*/ 0 h 23"/>
                  <a:gd name="T12" fmla="*/ 37 w 37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">
                    <a:moveTo>
                      <a:pt x="37" y="0"/>
                    </a:moveTo>
                    <a:lnTo>
                      <a:pt x="37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4" name="Freeform 1919"/>
              <p:cNvSpPr>
                <a:spLocks/>
              </p:cNvSpPr>
              <p:nvPr/>
            </p:nvSpPr>
            <p:spPr bwMode="auto">
              <a:xfrm>
                <a:off x="2036" y="2945"/>
                <a:ext cx="19" cy="12"/>
              </a:xfrm>
              <a:custGeom>
                <a:avLst/>
                <a:gdLst>
                  <a:gd name="T0" fmla="*/ 37 w 37"/>
                  <a:gd name="T1" fmla="*/ 0 h 23"/>
                  <a:gd name="T2" fmla="*/ 37 w 37"/>
                  <a:gd name="T3" fmla="*/ 0 h 23"/>
                  <a:gd name="T4" fmla="*/ 0 w 37"/>
                  <a:gd name="T5" fmla="*/ 23 h 23"/>
                  <a:gd name="T6" fmla="*/ 0 w 37"/>
                  <a:gd name="T7" fmla="*/ 23 h 23"/>
                  <a:gd name="T8" fmla="*/ 0 w 37"/>
                  <a:gd name="T9" fmla="*/ 23 h 23"/>
                  <a:gd name="T10" fmla="*/ 37 w 37"/>
                  <a:gd name="T11" fmla="*/ 0 h 23"/>
                  <a:gd name="T12" fmla="*/ 37 w 37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">
                    <a:moveTo>
                      <a:pt x="37" y="0"/>
                    </a:moveTo>
                    <a:lnTo>
                      <a:pt x="37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5" name="Freeform 1920"/>
              <p:cNvSpPr>
                <a:spLocks/>
              </p:cNvSpPr>
              <p:nvPr/>
            </p:nvSpPr>
            <p:spPr bwMode="auto">
              <a:xfrm>
                <a:off x="2036" y="2945"/>
                <a:ext cx="23" cy="12"/>
              </a:xfrm>
              <a:custGeom>
                <a:avLst/>
                <a:gdLst>
                  <a:gd name="T0" fmla="*/ 37 w 44"/>
                  <a:gd name="T1" fmla="*/ 0 h 23"/>
                  <a:gd name="T2" fmla="*/ 37 w 44"/>
                  <a:gd name="T3" fmla="*/ 0 h 23"/>
                  <a:gd name="T4" fmla="*/ 44 w 44"/>
                  <a:gd name="T5" fmla="*/ 8 h 23"/>
                  <a:gd name="T6" fmla="*/ 44 w 44"/>
                  <a:gd name="T7" fmla="*/ 8 h 23"/>
                  <a:gd name="T8" fmla="*/ 0 w 44"/>
                  <a:gd name="T9" fmla="*/ 23 h 23"/>
                  <a:gd name="T10" fmla="*/ 37 w 44"/>
                  <a:gd name="T11" fmla="*/ 0 h 23"/>
                  <a:gd name="T12" fmla="*/ 37 w 44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3">
                    <a:moveTo>
                      <a:pt x="37" y="0"/>
                    </a:moveTo>
                    <a:lnTo>
                      <a:pt x="37" y="0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0" y="23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6" name="Freeform 1921"/>
              <p:cNvSpPr>
                <a:spLocks/>
              </p:cNvSpPr>
              <p:nvPr/>
            </p:nvSpPr>
            <p:spPr bwMode="auto">
              <a:xfrm>
                <a:off x="2036" y="2945"/>
                <a:ext cx="23" cy="12"/>
              </a:xfrm>
              <a:custGeom>
                <a:avLst/>
                <a:gdLst>
                  <a:gd name="T0" fmla="*/ 37 w 44"/>
                  <a:gd name="T1" fmla="*/ 0 h 23"/>
                  <a:gd name="T2" fmla="*/ 37 w 44"/>
                  <a:gd name="T3" fmla="*/ 0 h 23"/>
                  <a:gd name="T4" fmla="*/ 44 w 44"/>
                  <a:gd name="T5" fmla="*/ 8 h 23"/>
                  <a:gd name="T6" fmla="*/ 44 w 44"/>
                  <a:gd name="T7" fmla="*/ 8 h 23"/>
                  <a:gd name="T8" fmla="*/ 0 w 44"/>
                  <a:gd name="T9" fmla="*/ 23 h 23"/>
                  <a:gd name="T10" fmla="*/ 37 w 44"/>
                  <a:gd name="T11" fmla="*/ 0 h 23"/>
                  <a:gd name="T12" fmla="*/ 37 w 44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3">
                    <a:moveTo>
                      <a:pt x="37" y="0"/>
                    </a:moveTo>
                    <a:lnTo>
                      <a:pt x="37" y="0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0" y="23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7" name="Freeform 1922"/>
              <p:cNvSpPr>
                <a:spLocks/>
              </p:cNvSpPr>
              <p:nvPr/>
            </p:nvSpPr>
            <p:spPr bwMode="auto">
              <a:xfrm>
                <a:off x="2036" y="2945"/>
                <a:ext cx="19" cy="12"/>
              </a:xfrm>
              <a:custGeom>
                <a:avLst/>
                <a:gdLst>
                  <a:gd name="T0" fmla="*/ 37 w 37"/>
                  <a:gd name="T1" fmla="*/ 0 h 23"/>
                  <a:gd name="T2" fmla="*/ 37 w 37"/>
                  <a:gd name="T3" fmla="*/ 0 h 23"/>
                  <a:gd name="T4" fmla="*/ 0 w 37"/>
                  <a:gd name="T5" fmla="*/ 23 h 23"/>
                  <a:gd name="T6" fmla="*/ 0 w 37"/>
                  <a:gd name="T7" fmla="*/ 23 h 23"/>
                  <a:gd name="T8" fmla="*/ 0 w 37"/>
                  <a:gd name="T9" fmla="*/ 23 h 23"/>
                  <a:gd name="T10" fmla="*/ 37 w 37"/>
                  <a:gd name="T11" fmla="*/ 0 h 23"/>
                  <a:gd name="T12" fmla="*/ 37 w 37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">
                    <a:moveTo>
                      <a:pt x="37" y="0"/>
                    </a:moveTo>
                    <a:lnTo>
                      <a:pt x="37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8" name="Freeform 1923"/>
              <p:cNvSpPr>
                <a:spLocks/>
              </p:cNvSpPr>
              <p:nvPr/>
            </p:nvSpPr>
            <p:spPr bwMode="auto">
              <a:xfrm>
                <a:off x="2036" y="2945"/>
                <a:ext cx="19" cy="12"/>
              </a:xfrm>
              <a:custGeom>
                <a:avLst/>
                <a:gdLst>
                  <a:gd name="T0" fmla="*/ 37 w 37"/>
                  <a:gd name="T1" fmla="*/ 0 h 23"/>
                  <a:gd name="T2" fmla="*/ 37 w 37"/>
                  <a:gd name="T3" fmla="*/ 0 h 23"/>
                  <a:gd name="T4" fmla="*/ 0 w 37"/>
                  <a:gd name="T5" fmla="*/ 23 h 23"/>
                  <a:gd name="T6" fmla="*/ 0 w 37"/>
                  <a:gd name="T7" fmla="*/ 23 h 23"/>
                  <a:gd name="T8" fmla="*/ 0 w 37"/>
                  <a:gd name="T9" fmla="*/ 23 h 23"/>
                  <a:gd name="T10" fmla="*/ 37 w 37"/>
                  <a:gd name="T11" fmla="*/ 0 h 23"/>
                  <a:gd name="T12" fmla="*/ 37 w 37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">
                    <a:moveTo>
                      <a:pt x="37" y="0"/>
                    </a:moveTo>
                    <a:lnTo>
                      <a:pt x="37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9" name="Freeform 1924"/>
              <p:cNvSpPr>
                <a:spLocks/>
              </p:cNvSpPr>
              <p:nvPr/>
            </p:nvSpPr>
            <p:spPr bwMode="auto">
              <a:xfrm>
                <a:off x="2036" y="2945"/>
                <a:ext cx="23" cy="12"/>
              </a:xfrm>
              <a:custGeom>
                <a:avLst/>
                <a:gdLst>
                  <a:gd name="T0" fmla="*/ 37 w 44"/>
                  <a:gd name="T1" fmla="*/ 0 h 23"/>
                  <a:gd name="T2" fmla="*/ 37 w 44"/>
                  <a:gd name="T3" fmla="*/ 0 h 23"/>
                  <a:gd name="T4" fmla="*/ 44 w 44"/>
                  <a:gd name="T5" fmla="*/ 8 h 23"/>
                  <a:gd name="T6" fmla="*/ 44 w 44"/>
                  <a:gd name="T7" fmla="*/ 8 h 23"/>
                  <a:gd name="T8" fmla="*/ 0 w 44"/>
                  <a:gd name="T9" fmla="*/ 23 h 23"/>
                  <a:gd name="T10" fmla="*/ 37 w 44"/>
                  <a:gd name="T11" fmla="*/ 0 h 23"/>
                  <a:gd name="T12" fmla="*/ 37 w 44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3">
                    <a:moveTo>
                      <a:pt x="37" y="0"/>
                    </a:moveTo>
                    <a:lnTo>
                      <a:pt x="37" y="0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0" y="23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0" name="Freeform 1925"/>
              <p:cNvSpPr>
                <a:spLocks/>
              </p:cNvSpPr>
              <p:nvPr/>
            </p:nvSpPr>
            <p:spPr bwMode="auto">
              <a:xfrm>
                <a:off x="2036" y="2945"/>
                <a:ext cx="23" cy="12"/>
              </a:xfrm>
              <a:custGeom>
                <a:avLst/>
                <a:gdLst>
                  <a:gd name="T0" fmla="*/ 37 w 44"/>
                  <a:gd name="T1" fmla="*/ 0 h 23"/>
                  <a:gd name="T2" fmla="*/ 37 w 44"/>
                  <a:gd name="T3" fmla="*/ 0 h 23"/>
                  <a:gd name="T4" fmla="*/ 44 w 44"/>
                  <a:gd name="T5" fmla="*/ 8 h 23"/>
                  <a:gd name="T6" fmla="*/ 44 w 44"/>
                  <a:gd name="T7" fmla="*/ 8 h 23"/>
                  <a:gd name="T8" fmla="*/ 0 w 44"/>
                  <a:gd name="T9" fmla="*/ 23 h 23"/>
                  <a:gd name="T10" fmla="*/ 37 w 44"/>
                  <a:gd name="T11" fmla="*/ 0 h 23"/>
                  <a:gd name="T12" fmla="*/ 37 w 44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3">
                    <a:moveTo>
                      <a:pt x="37" y="0"/>
                    </a:moveTo>
                    <a:lnTo>
                      <a:pt x="37" y="0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0" y="23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1" name="Freeform 1926"/>
              <p:cNvSpPr>
                <a:spLocks/>
              </p:cNvSpPr>
              <p:nvPr/>
            </p:nvSpPr>
            <p:spPr bwMode="auto">
              <a:xfrm>
                <a:off x="2036" y="2957"/>
                <a:ext cx="26" cy="19"/>
              </a:xfrm>
              <a:custGeom>
                <a:avLst/>
                <a:gdLst>
                  <a:gd name="T0" fmla="*/ 51 w 51"/>
                  <a:gd name="T1" fmla="*/ 0 h 37"/>
                  <a:gd name="T2" fmla="*/ 51 w 51"/>
                  <a:gd name="T3" fmla="*/ 0 h 37"/>
                  <a:gd name="T4" fmla="*/ 7 w 51"/>
                  <a:gd name="T5" fmla="*/ 37 h 37"/>
                  <a:gd name="T6" fmla="*/ 7 w 51"/>
                  <a:gd name="T7" fmla="*/ 37 h 37"/>
                  <a:gd name="T8" fmla="*/ 0 w 51"/>
                  <a:gd name="T9" fmla="*/ 15 h 37"/>
                  <a:gd name="T10" fmla="*/ 51 w 51"/>
                  <a:gd name="T11" fmla="*/ 0 h 37"/>
                  <a:gd name="T12" fmla="*/ 51 w 51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7">
                    <a:moveTo>
                      <a:pt x="51" y="0"/>
                    </a:moveTo>
                    <a:lnTo>
                      <a:pt x="51" y="0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0" y="15"/>
                    </a:ln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2" name="Freeform 1927"/>
              <p:cNvSpPr>
                <a:spLocks/>
              </p:cNvSpPr>
              <p:nvPr/>
            </p:nvSpPr>
            <p:spPr bwMode="auto">
              <a:xfrm>
                <a:off x="2036" y="2957"/>
                <a:ext cx="26" cy="19"/>
              </a:xfrm>
              <a:custGeom>
                <a:avLst/>
                <a:gdLst>
                  <a:gd name="T0" fmla="*/ 51 w 51"/>
                  <a:gd name="T1" fmla="*/ 0 h 37"/>
                  <a:gd name="T2" fmla="*/ 51 w 51"/>
                  <a:gd name="T3" fmla="*/ 0 h 37"/>
                  <a:gd name="T4" fmla="*/ 7 w 51"/>
                  <a:gd name="T5" fmla="*/ 37 h 37"/>
                  <a:gd name="T6" fmla="*/ 7 w 51"/>
                  <a:gd name="T7" fmla="*/ 37 h 37"/>
                  <a:gd name="T8" fmla="*/ 0 w 51"/>
                  <a:gd name="T9" fmla="*/ 15 h 37"/>
                  <a:gd name="T10" fmla="*/ 51 w 51"/>
                  <a:gd name="T11" fmla="*/ 0 h 37"/>
                  <a:gd name="T12" fmla="*/ 51 w 51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7">
                    <a:moveTo>
                      <a:pt x="51" y="0"/>
                    </a:moveTo>
                    <a:lnTo>
                      <a:pt x="51" y="0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0" y="15"/>
                    </a:ln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3" name="Freeform 1928"/>
              <p:cNvSpPr>
                <a:spLocks/>
              </p:cNvSpPr>
              <p:nvPr/>
            </p:nvSpPr>
            <p:spPr bwMode="auto">
              <a:xfrm>
                <a:off x="2040" y="2957"/>
                <a:ext cx="26" cy="19"/>
              </a:xfrm>
              <a:custGeom>
                <a:avLst/>
                <a:gdLst>
                  <a:gd name="T0" fmla="*/ 44 w 52"/>
                  <a:gd name="T1" fmla="*/ 0 h 37"/>
                  <a:gd name="T2" fmla="*/ 44 w 52"/>
                  <a:gd name="T3" fmla="*/ 0 h 37"/>
                  <a:gd name="T4" fmla="*/ 52 w 52"/>
                  <a:gd name="T5" fmla="*/ 15 h 37"/>
                  <a:gd name="T6" fmla="*/ 52 w 52"/>
                  <a:gd name="T7" fmla="*/ 15 h 37"/>
                  <a:gd name="T8" fmla="*/ 0 w 52"/>
                  <a:gd name="T9" fmla="*/ 37 h 37"/>
                  <a:gd name="T10" fmla="*/ 44 w 52"/>
                  <a:gd name="T11" fmla="*/ 0 h 37"/>
                  <a:gd name="T12" fmla="*/ 44 w 5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37">
                    <a:moveTo>
                      <a:pt x="44" y="0"/>
                    </a:moveTo>
                    <a:lnTo>
                      <a:pt x="44" y="0"/>
                    </a:lnTo>
                    <a:lnTo>
                      <a:pt x="52" y="15"/>
                    </a:lnTo>
                    <a:lnTo>
                      <a:pt x="52" y="15"/>
                    </a:lnTo>
                    <a:lnTo>
                      <a:pt x="0" y="37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4" name="Freeform 1929"/>
              <p:cNvSpPr>
                <a:spLocks/>
              </p:cNvSpPr>
              <p:nvPr/>
            </p:nvSpPr>
            <p:spPr bwMode="auto">
              <a:xfrm>
                <a:off x="2040" y="2957"/>
                <a:ext cx="26" cy="19"/>
              </a:xfrm>
              <a:custGeom>
                <a:avLst/>
                <a:gdLst>
                  <a:gd name="T0" fmla="*/ 44 w 52"/>
                  <a:gd name="T1" fmla="*/ 0 h 37"/>
                  <a:gd name="T2" fmla="*/ 44 w 52"/>
                  <a:gd name="T3" fmla="*/ 0 h 37"/>
                  <a:gd name="T4" fmla="*/ 52 w 52"/>
                  <a:gd name="T5" fmla="*/ 15 h 37"/>
                  <a:gd name="T6" fmla="*/ 52 w 52"/>
                  <a:gd name="T7" fmla="*/ 15 h 37"/>
                  <a:gd name="T8" fmla="*/ 0 w 52"/>
                  <a:gd name="T9" fmla="*/ 37 h 37"/>
                  <a:gd name="T10" fmla="*/ 44 w 52"/>
                  <a:gd name="T11" fmla="*/ 0 h 37"/>
                  <a:gd name="T12" fmla="*/ 44 w 5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37">
                    <a:moveTo>
                      <a:pt x="44" y="0"/>
                    </a:moveTo>
                    <a:lnTo>
                      <a:pt x="44" y="0"/>
                    </a:lnTo>
                    <a:lnTo>
                      <a:pt x="52" y="15"/>
                    </a:lnTo>
                    <a:lnTo>
                      <a:pt x="52" y="15"/>
                    </a:lnTo>
                    <a:lnTo>
                      <a:pt x="0" y="37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5" name="Freeform 1930"/>
              <p:cNvSpPr>
                <a:spLocks/>
              </p:cNvSpPr>
              <p:nvPr/>
            </p:nvSpPr>
            <p:spPr bwMode="auto">
              <a:xfrm>
                <a:off x="2099" y="3104"/>
                <a:ext cx="26" cy="19"/>
              </a:xfrm>
              <a:custGeom>
                <a:avLst/>
                <a:gdLst>
                  <a:gd name="T0" fmla="*/ 51 w 51"/>
                  <a:gd name="T1" fmla="*/ 0 h 37"/>
                  <a:gd name="T2" fmla="*/ 51 w 51"/>
                  <a:gd name="T3" fmla="*/ 0 h 37"/>
                  <a:gd name="T4" fmla="*/ 8 w 51"/>
                  <a:gd name="T5" fmla="*/ 37 h 37"/>
                  <a:gd name="T6" fmla="*/ 8 w 51"/>
                  <a:gd name="T7" fmla="*/ 37 h 37"/>
                  <a:gd name="T8" fmla="*/ 0 w 51"/>
                  <a:gd name="T9" fmla="*/ 22 h 37"/>
                  <a:gd name="T10" fmla="*/ 51 w 51"/>
                  <a:gd name="T11" fmla="*/ 0 h 37"/>
                  <a:gd name="T12" fmla="*/ 51 w 51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7">
                    <a:moveTo>
                      <a:pt x="51" y="0"/>
                    </a:moveTo>
                    <a:lnTo>
                      <a:pt x="51" y="0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0" y="22"/>
                    </a:ln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6" name="Freeform 1931"/>
              <p:cNvSpPr>
                <a:spLocks/>
              </p:cNvSpPr>
              <p:nvPr/>
            </p:nvSpPr>
            <p:spPr bwMode="auto">
              <a:xfrm>
                <a:off x="2099" y="3104"/>
                <a:ext cx="26" cy="19"/>
              </a:xfrm>
              <a:custGeom>
                <a:avLst/>
                <a:gdLst>
                  <a:gd name="T0" fmla="*/ 51 w 51"/>
                  <a:gd name="T1" fmla="*/ 0 h 37"/>
                  <a:gd name="T2" fmla="*/ 51 w 51"/>
                  <a:gd name="T3" fmla="*/ 0 h 37"/>
                  <a:gd name="T4" fmla="*/ 8 w 51"/>
                  <a:gd name="T5" fmla="*/ 37 h 37"/>
                  <a:gd name="T6" fmla="*/ 8 w 51"/>
                  <a:gd name="T7" fmla="*/ 37 h 37"/>
                  <a:gd name="T8" fmla="*/ 0 w 51"/>
                  <a:gd name="T9" fmla="*/ 22 h 37"/>
                  <a:gd name="T10" fmla="*/ 51 w 51"/>
                  <a:gd name="T11" fmla="*/ 0 h 37"/>
                  <a:gd name="T12" fmla="*/ 51 w 51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7">
                    <a:moveTo>
                      <a:pt x="51" y="0"/>
                    </a:moveTo>
                    <a:lnTo>
                      <a:pt x="51" y="0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0" y="22"/>
                    </a:ln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7" name="Freeform 1932"/>
              <p:cNvSpPr>
                <a:spLocks/>
              </p:cNvSpPr>
              <p:nvPr/>
            </p:nvSpPr>
            <p:spPr bwMode="auto">
              <a:xfrm>
                <a:off x="2103" y="3104"/>
                <a:ext cx="26" cy="19"/>
              </a:xfrm>
              <a:custGeom>
                <a:avLst/>
                <a:gdLst>
                  <a:gd name="T0" fmla="*/ 43 w 51"/>
                  <a:gd name="T1" fmla="*/ 0 h 37"/>
                  <a:gd name="T2" fmla="*/ 43 w 51"/>
                  <a:gd name="T3" fmla="*/ 0 h 37"/>
                  <a:gd name="T4" fmla="*/ 51 w 51"/>
                  <a:gd name="T5" fmla="*/ 15 h 37"/>
                  <a:gd name="T6" fmla="*/ 51 w 51"/>
                  <a:gd name="T7" fmla="*/ 15 h 37"/>
                  <a:gd name="T8" fmla="*/ 0 w 51"/>
                  <a:gd name="T9" fmla="*/ 37 h 37"/>
                  <a:gd name="T10" fmla="*/ 43 w 51"/>
                  <a:gd name="T11" fmla="*/ 0 h 37"/>
                  <a:gd name="T12" fmla="*/ 43 w 51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7">
                    <a:moveTo>
                      <a:pt x="43" y="0"/>
                    </a:moveTo>
                    <a:lnTo>
                      <a:pt x="43" y="0"/>
                    </a:lnTo>
                    <a:lnTo>
                      <a:pt x="51" y="15"/>
                    </a:lnTo>
                    <a:lnTo>
                      <a:pt x="51" y="15"/>
                    </a:lnTo>
                    <a:lnTo>
                      <a:pt x="0" y="37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8" name="Freeform 1933"/>
              <p:cNvSpPr>
                <a:spLocks/>
              </p:cNvSpPr>
              <p:nvPr/>
            </p:nvSpPr>
            <p:spPr bwMode="auto">
              <a:xfrm>
                <a:off x="2103" y="3104"/>
                <a:ext cx="26" cy="19"/>
              </a:xfrm>
              <a:custGeom>
                <a:avLst/>
                <a:gdLst>
                  <a:gd name="T0" fmla="*/ 43 w 51"/>
                  <a:gd name="T1" fmla="*/ 0 h 37"/>
                  <a:gd name="T2" fmla="*/ 43 w 51"/>
                  <a:gd name="T3" fmla="*/ 0 h 37"/>
                  <a:gd name="T4" fmla="*/ 51 w 51"/>
                  <a:gd name="T5" fmla="*/ 15 h 37"/>
                  <a:gd name="T6" fmla="*/ 51 w 51"/>
                  <a:gd name="T7" fmla="*/ 15 h 37"/>
                  <a:gd name="T8" fmla="*/ 0 w 51"/>
                  <a:gd name="T9" fmla="*/ 37 h 37"/>
                  <a:gd name="T10" fmla="*/ 43 w 51"/>
                  <a:gd name="T11" fmla="*/ 0 h 37"/>
                  <a:gd name="T12" fmla="*/ 43 w 51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37">
                    <a:moveTo>
                      <a:pt x="43" y="0"/>
                    </a:moveTo>
                    <a:lnTo>
                      <a:pt x="43" y="0"/>
                    </a:lnTo>
                    <a:lnTo>
                      <a:pt x="51" y="15"/>
                    </a:lnTo>
                    <a:lnTo>
                      <a:pt x="51" y="15"/>
                    </a:lnTo>
                    <a:lnTo>
                      <a:pt x="0" y="37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9" name="Freeform 1934"/>
              <p:cNvSpPr>
                <a:spLocks/>
              </p:cNvSpPr>
              <p:nvPr/>
            </p:nvSpPr>
            <p:spPr bwMode="auto">
              <a:xfrm>
                <a:off x="2107" y="3119"/>
                <a:ext cx="22" cy="11"/>
              </a:xfrm>
              <a:custGeom>
                <a:avLst/>
                <a:gdLst>
                  <a:gd name="T0" fmla="*/ 44 w 44"/>
                  <a:gd name="T1" fmla="*/ 0 h 22"/>
                  <a:gd name="T2" fmla="*/ 44 w 44"/>
                  <a:gd name="T3" fmla="*/ 0 h 22"/>
                  <a:gd name="T4" fmla="*/ 0 w 44"/>
                  <a:gd name="T5" fmla="*/ 22 h 22"/>
                  <a:gd name="T6" fmla="*/ 0 w 44"/>
                  <a:gd name="T7" fmla="*/ 22 h 22"/>
                  <a:gd name="T8" fmla="*/ 0 w 44"/>
                  <a:gd name="T9" fmla="*/ 22 h 22"/>
                  <a:gd name="T10" fmla="*/ 44 w 44"/>
                  <a:gd name="T11" fmla="*/ 0 h 22"/>
                  <a:gd name="T12" fmla="*/ 44 w 44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44" y="0"/>
                    </a:moveTo>
                    <a:lnTo>
                      <a:pt x="44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0" name="Freeform 1935"/>
              <p:cNvSpPr>
                <a:spLocks/>
              </p:cNvSpPr>
              <p:nvPr/>
            </p:nvSpPr>
            <p:spPr bwMode="auto">
              <a:xfrm>
                <a:off x="2107" y="3119"/>
                <a:ext cx="22" cy="11"/>
              </a:xfrm>
              <a:custGeom>
                <a:avLst/>
                <a:gdLst>
                  <a:gd name="T0" fmla="*/ 44 w 44"/>
                  <a:gd name="T1" fmla="*/ 0 h 22"/>
                  <a:gd name="T2" fmla="*/ 44 w 44"/>
                  <a:gd name="T3" fmla="*/ 0 h 22"/>
                  <a:gd name="T4" fmla="*/ 0 w 44"/>
                  <a:gd name="T5" fmla="*/ 22 h 22"/>
                  <a:gd name="T6" fmla="*/ 0 w 44"/>
                  <a:gd name="T7" fmla="*/ 22 h 22"/>
                  <a:gd name="T8" fmla="*/ 0 w 44"/>
                  <a:gd name="T9" fmla="*/ 22 h 22"/>
                  <a:gd name="T10" fmla="*/ 44 w 44"/>
                  <a:gd name="T11" fmla="*/ 0 h 22"/>
                  <a:gd name="T12" fmla="*/ 44 w 44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44" y="0"/>
                    </a:moveTo>
                    <a:lnTo>
                      <a:pt x="44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1" name="Freeform 1936"/>
              <p:cNvSpPr>
                <a:spLocks/>
              </p:cNvSpPr>
              <p:nvPr/>
            </p:nvSpPr>
            <p:spPr bwMode="auto">
              <a:xfrm>
                <a:off x="2107" y="3119"/>
                <a:ext cx="22" cy="11"/>
              </a:xfrm>
              <a:custGeom>
                <a:avLst/>
                <a:gdLst>
                  <a:gd name="T0" fmla="*/ 44 w 44"/>
                  <a:gd name="T1" fmla="*/ 0 h 22"/>
                  <a:gd name="T2" fmla="*/ 44 w 44"/>
                  <a:gd name="T3" fmla="*/ 0 h 22"/>
                  <a:gd name="T4" fmla="*/ 44 w 44"/>
                  <a:gd name="T5" fmla="*/ 7 h 22"/>
                  <a:gd name="T6" fmla="*/ 44 w 44"/>
                  <a:gd name="T7" fmla="*/ 7 h 22"/>
                  <a:gd name="T8" fmla="*/ 0 w 44"/>
                  <a:gd name="T9" fmla="*/ 22 h 22"/>
                  <a:gd name="T10" fmla="*/ 44 w 44"/>
                  <a:gd name="T11" fmla="*/ 0 h 22"/>
                  <a:gd name="T12" fmla="*/ 44 w 44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44" y="0"/>
                    </a:move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0" y="22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2" name="Freeform 1937"/>
              <p:cNvSpPr>
                <a:spLocks/>
              </p:cNvSpPr>
              <p:nvPr/>
            </p:nvSpPr>
            <p:spPr bwMode="auto">
              <a:xfrm>
                <a:off x="2107" y="3119"/>
                <a:ext cx="22" cy="11"/>
              </a:xfrm>
              <a:custGeom>
                <a:avLst/>
                <a:gdLst>
                  <a:gd name="T0" fmla="*/ 44 w 44"/>
                  <a:gd name="T1" fmla="*/ 0 h 22"/>
                  <a:gd name="T2" fmla="*/ 44 w 44"/>
                  <a:gd name="T3" fmla="*/ 0 h 22"/>
                  <a:gd name="T4" fmla="*/ 44 w 44"/>
                  <a:gd name="T5" fmla="*/ 7 h 22"/>
                  <a:gd name="T6" fmla="*/ 44 w 44"/>
                  <a:gd name="T7" fmla="*/ 7 h 22"/>
                  <a:gd name="T8" fmla="*/ 0 w 44"/>
                  <a:gd name="T9" fmla="*/ 22 h 22"/>
                  <a:gd name="T10" fmla="*/ 44 w 44"/>
                  <a:gd name="T11" fmla="*/ 0 h 22"/>
                  <a:gd name="T12" fmla="*/ 44 w 44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44" y="0"/>
                    </a:move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0" y="22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3" name="Freeform 1938"/>
              <p:cNvSpPr>
                <a:spLocks/>
              </p:cNvSpPr>
              <p:nvPr/>
            </p:nvSpPr>
            <p:spPr bwMode="auto">
              <a:xfrm>
                <a:off x="2107" y="3119"/>
                <a:ext cx="22" cy="11"/>
              </a:xfrm>
              <a:custGeom>
                <a:avLst/>
                <a:gdLst>
                  <a:gd name="T0" fmla="*/ 44 w 44"/>
                  <a:gd name="T1" fmla="*/ 0 h 22"/>
                  <a:gd name="T2" fmla="*/ 44 w 44"/>
                  <a:gd name="T3" fmla="*/ 0 h 22"/>
                  <a:gd name="T4" fmla="*/ 0 w 44"/>
                  <a:gd name="T5" fmla="*/ 22 h 22"/>
                  <a:gd name="T6" fmla="*/ 0 w 44"/>
                  <a:gd name="T7" fmla="*/ 22 h 22"/>
                  <a:gd name="T8" fmla="*/ 0 w 44"/>
                  <a:gd name="T9" fmla="*/ 22 h 22"/>
                  <a:gd name="T10" fmla="*/ 44 w 44"/>
                  <a:gd name="T11" fmla="*/ 0 h 22"/>
                  <a:gd name="T12" fmla="*/ 44 w 44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44" y="0"/>
                    </a:moveTo>
                    <a:lnTo>
                      <a:pt x="44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4" name="Freeform 1939"/>
              <p:cNvSpPr>
                <a:spLocks/>
              </p:cNvSpPr>
              <p:nvPr/>
            </p:nvSpPr>
            <p:spPr bwMode="auto">
              <a:xfrm>
                <a:off x="2107" y="3119"/>
                <a:ext cx="22" cy="11"/>
              </a:xfrm>
              <a:custGeom>
                <a:avLst/>
                <a:gdLst>
                  <a:gd name="T0" fmla="*/ 44 w 44"/>
                  <a:gd name="T1" fmla="*/ 0 h 22"/>
                  <a:gd name="T2" fmla="*/ 44 w 44"/>
                  <a:gd name="T3" fmla="*/ 0 h 22"/>
                  <a:gd name="T4" fmla="*/ 0 w 44"/>
                  <a:gd name="T5" fmla="*/ 22 h 22"/>
                  <a:gd name="T6" fmla="*/ 0 w 44"/>
                  <a:gd name="T7" fmla="*/ 22 h 22"/>
                  <a:gd name="T8" fmla="*/ 0 w 44"/>
                  <a:gd name="T9" fmla="*/ 22 h 22"/>
                  <a:gd name="T10" fmla="*/ 44 w 44"/>
                  <a:gd name="T11" fmla="*/ 0 h 22"/>
                  <a:gd name="T12" fmla="*/ 44 w 44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44" y="0"/>
                    </a:moveTo>
                    <a:lnTo>
                      <a:pt x="44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5" name="Freeform 1940"/>
              <p:cNvSpPr>
                <a:spLocks/>
              </p:cNvSpPr>
              <p:nvPr/>
            </p:nvSpPr>
            <p:spPr bwMode="auto">
              <a:xfrm>
                <a:off x="2107" y="3119"/>
                <a:ext cx="22" cy="11"/>
              </a:xfrm>
              <a:custGeom>
                <a:avLst/>
                <a:gdLst>
                  <a:gd name="T0" fmla="*/ 44 w 44"/>
                  <a:gd name="T1" fmla="*/ 0 h 22"/>
                  <a:gd name="T2" fmla="*/ 44 w 44"/>
                  <a:gd name="T3" fmla="*/ 0 h 22"/>
                  <a:gd name="T4" fmla="*/ 44 w 44"/>
                  <a:gd name="T5" fmla="*/ 7 h 22"/>
                  <a:gd name="T6" fmla="*/ 44 w 44"/>
                  <a:gd name="T7" fmla="*/ 7 h 22"/>
                  <a:gd name="T8" fmla="*/ 0 w 44"/>
                  <a:gd name="T9" fmla="*/ 22 h 22"/>
                  <a:gd name="T10" fmla="*/ 44 w 44"/>
                  <a:gd name="T11" fmla="*/ 0 h 22"/>
                  <a:gd name="T12" fmla="*/ 44 w 44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44" y="0"/>
                    </a:move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0" y="22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6" name="Freeform 1941"/>
              <p:cNvSpPr>
                <a:spLocks/>
              </p:cNvSpPr>
              <p:nvPr/>
            </p:nvSpPr>
            <p:spPr bwMode="auto">
              <a:xfrm>
                <a:off x="2107" y="3119"/>
                <a:ext cx="22" cy="11"/>
              </a:xfrm>
              <a:custGeom>
                <a:avLst/>
                <a:gdLst>
                  <a:gd name="T0" fmla="*/ 44 w 44"/>
                  <a:gd name="T1" fmla="*/ 0 h 22"/>
                  <a:gd name="T2" fmla="*/ 44 w 44"/>
                  <a:gd name="T3" fmla="*/ 0 h 22"/>
                  <a:gd name="T4" fmla="*/ 44 w 44"/>
                  <a:gd name="T5" fmla="*/ 7 h 22"/>
                  <a:gd name="T6" fmla="*/ 44 w 44"/>
                  <a:gd name="T7" fmla="*/ 7 h 22"/>
                  <a:gd name="T8" fmla="*/ 0 w 44"/>
                  <a:gd name="T9" fmla="*/ 22 h 22"/>
                  <a:gd name="T10" fmla="*/ 44 w 44"/>
                  <a:gd name="T11" fmla="*/ 0 h 22"/>
                  <a:gd name="T12" fmla="*/ 44 w 44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2">
                    <a:moveTo>
                      <a:pt x="44" y="0"/>
                    </a:move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0" y="22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7" name="Freeform 1942"/>
              <p:cNvSpPr>
                <a:spLocks/>
              </p:cNvSpPr>
              <p:nvPr/>
            </p:nvSpPr>
            <p:spPr bwMode="auto">
              <a:xfrm>
                <a:off x="2110" y="3130"/>
                <a:ext cx="22" cy="26"/>
              </a:xfrm>
              <a:custGeom>
                <a:avLst/>
                <a:gdLst>
                  <a:gd name="T0" fmla="*/ 44 w 44"/>
                  <a:gd name="T1" fmla="*/ 0 h 52"/>
                  <a:gd name="T2" fmla="*/ 44 w 44"/>
                  <a:gd name="T3" fmla="*/ 0 h 52"/>
                  <a:gd name="T4" fmla="*/ 15 w 44"/>
                  <a:gd name="T5" fmla="*/ 52 h 52"/>
                  <a:gd name="T6" fmla="*/ 15 w 44"/>
                  <a:gd name="T7" fmla="*/ 52 h 52"/>
                  <a:gd name="T8" fmla="*/ 0 w 44"/>
                  <a:gd name="T9" fmla="*/ 15 h 52"/>
                  <a:gd name="T10" fmla="*/ 44 w 44"/>
                  <a:gd name="T11" fmla="*/ 0 h 52"/>
                  <a:gd name="T12" fmla="*/ 44 w 44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44" y="0"/>
                    </a:moveTo>
                    <a:lnTo>
                      <a:pt x="44" y="0"/>
                    </a:lnTo>
                    <a:lnTo>
                      <a:pt x="15" y="52"/>
                    </a:lnTo>
                    <a:lnTo>
                      <a:pt x="15" y="52"/>
                    </a:lnTo>
                    <a:lnTo>
                      <a:pt x="0" y="15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8" name="Freeform 1943"/>
              <p:cNvSpPr>
                <a:spLocks/>
              </p:cNvSpPr>
              <p:nvPr/>
            </p:nvSpPr>
            <p:spPr bwMode="auto">
              <a:xfrm>
                <a:off x="2110" y="3130"/>
                <a:ext cx="22" cy="26"/>
              </a:xfrm>
              <a:custGeom>
                <a:avLst/>
                <a:gdLst>
                  <a:gd name="T0" fmla="*/ 44 w 44"/>
                  <a:gd name="T1" fmla="*/ 0 h 52"/>
                  <a:gd name="T2" fmla="*/ 44 w 44"/>
                  <a:gd name="T3" fmla="*/ 0 h 52"/>
                  <a:gd name="T4" fmla="*/ 15 w 44"/>
                  <a:gd name="T5" fmla="*/ 52 h 52"/>
                  <a:gd name="T6" fmla="*/ 15 w 44"/>
                  <a:gd name="T7" fmla="*/ 52 h 52"/>
                  <a:gd name="T8" fmla="*/ 0 w 44"/>
                  <a:gd name="T9" fmla="*/ 15 h 52"/>
                  <a:gd name="T10" fmla="*/ 44 w 44"/>
                  <a:gd name="T11" fmla="*/ 0 h 52"/>
                  <a:gd name="T12" fmla="*/ 44 w 44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44" y="0"/>
                    </a:moveTo>
                    <a:lnTo>
                      <a:pt x="44" y="0"/>
                    </a:lnTo>
                    <a:lnTo>
                      <a:pt x="15" y="52"/>
                    </a:lnTo>
                    <a:lnTo>
                      <a:pt x="15" y="52"/>
                    </a:lnTo>
                    <a:lnTo>
                      <a:pt x="0" y="15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9" name="Freeform 1944"/>
              <p:cNvSpPr>
                <a:spLocks/>
              </p:cNvSpPr>
              <p:nvPr/>
            </p:nvSpPr>
            <p:spPr bwMode="auto">
              <a:xfrm>
                <a:off x="2118" y="3130"/>
                <a:ext cx="22" cy="26"/>
              </a:xfrm>
              <a:custGeom>
                <a:avLst/>
                <a:gdLst>
                  <a:gd name="T0" fmla="*/ 29 w 44"/>
                  <a:gd name="T1" fmla="*/ 0 h 52"/>
                  <a:gd name="T2" fmla="*/ 29 w 44"/>
                  <a:gd name="T3" fmla="*/ 0 h 52"/>
                  <a:gd name="T4" fmla="*/ 44 w 44"/>
                  <a:gd name="T5" fmla="*/ 30 h 52"/>
                  <a:gd name="T6" fmla="*/ 44 w 44"/>
                  <a:gd name="T7" fmla="*/ 30 h 52"/>
                  <a:gd name="T8" fmla="*/ 0 w 44"/>
                  <a:gd name="T9" fmla="*/ 52 h 52"/>
                  <a:gd name="T10" fmla="*/ 29 w 44"/>
                  <a:gd name="T11" fmla="*/ 0 h 52"/>
                  <a:gd name="T12" fmla="*/ 29 w 44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29" y="0"/>
                    </a:moveTo>
                    <a:lnTo>
                      <a:pt x="29" y="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0" y="52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0" name="Freeform 1945"/>
              <p:cNvSpPr>
                <a:spLocks/>
              </p:cNvSpPr>
              <p:nvPr/>
            </p:nvSpPr>
            <p:spPr bwMode="auto">
              <a:xfrm>
                <a:off x="2118" y="3130"/>
                <a:ext cx="22" cy="26"/>
              </a:xfrm>
              <a:custGeom>
                <a:avLst/>
                <a:gdLst>
                  <a:gd name="T0" fmla="*/ 29 w 44"/>
                  <a:gd name="T1" fmla="*/ 0 h 52"/>
                  <a:gd name="T2" fmla="*/ 29 w 44"/>
                  <a:gd name="T3" fmla="*/ 0 h 52"/>
                  <a:gd name="T4" fmla="*/ 44 w 44"/>
                  <a:gd name="T5" fmla="*/ 30 h 52"/>
                  <a:gd name="T6" fmla="*/ 44 w 44"/>
                  <a:gd name="T7" fmla="*/ 30 h 52"/>
                  <a:gd name="T8" fmla="*/ 0 w 44"/>
                  <a:gd name="T9" fmla="*/ 52 h 52"/>
                  <a:gd name="T10" fmla="*/ 29 w 44"/>
                  <a:gd name="T11" fmla="*/ 0 h 52"/>
                  <a:gd name="T12" fmla="*/ 29 w 44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29" y="0"/>
                    </a:moveTo>
                    <a:lnTo>
                      <a:pt x="29" y="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0" y="52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1" name="Freeform 1946"/>
              <p:cNvSpPr>
                <a:spLocks/>
              </p:cNvSpPr>
              <p:nvPr/>
            </p:nvSpPr>
            <p:spPr bwMode="auto">
              <a:xfrm>
                <a:off x="2125" y="3160"/>
                <a:ext cx="18" cy="12"/>
              </a:xfrm>
              <a:custGeom>
                <a:avLst/>
                <a:gdLst>
                  <a:gd name="T0" fmla="*/ 37 w 37"/>
                  <a:gd name="T1" fmla="*/ 0 h 22"/>
                  <a:gd name="T2" fmla="*/ 37 w 37"/>
                  <a:gd name="T3" fmla="*/ 0 h 22"/>
                  <a:gd name="T4" fmla="*/ 0 w 37"/>
                  <a:gd name="T5" fmla="*/ 22 h 22"/>
                  <a:gd name="T6" fmla="*/ 0 w 37"/>
                  <a:gd name="T7" fmla="*/ 22 h 22"/>
                  <a:gd name="T8" fmla="*/ 0 w 37"/>
                  <a:gd name="T9" fmla="*/ 22 h 22"/>
                  <a:gd name="T10" fmla="*/ 37 w 37"/>
                  <a:gd name="T11" fmla="*/ 0 h 22"/>
                  <a:gd name="T12" fmla="*/ 37 w 37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2">
                    <a:moveTo>
                      <a:pt x="37" y="0"/>
                    </a:moveTo>
                    <a:lnTo>
                      <a:pt x="37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2" name="Freeform 1947"/>
              <p:cNvSpPr>
                <a:spLocks/>
              </p:cNvSpPr>
              <p:nvPr/>
            </p:nvSpPr>
            <p:spPr bwMode="auto">
              <a:xfrm>
                <a:off x="2125" y="3160"/>
                <a:ext cx="18" cy="12"/>
              </a:xfrm>
              <a:custGeom>
                <a:avLst/>
                <a:gdLst>
                  <a:gd name="T0" fmla="*/ 37 w 37"/>
                  <a:gd name="T1" fmla="*/ 0 h 22"/>
                  <a:gd name="T2" fmla="*/ 37 w 37"/>
                  <a:gd name="T3" fmla="*/ 0 h 22"/>
                  <a:gd name="T4" fmla="*/ 0 w 37"/>
                  <a:gd name="T5" fmla="*/ 22 h 22"/>
                  <a:gd name="T6" fmla="*/ 0 w 37"/>
                  <a:gd name="T7" fmla="*/ 22 h 22"/>
                  <a:gd name="T8" fmla="*/ 0 w 37"/>
                  <a:gd name="T9" fmla="*/ 22 h 22"/>
                  <a:gd name="T10" fmla="*/ 37 w 37"/>
                  <a:gd name="T11" fmla="*/ 0 h 22"/>
                  <a:gd name="T12" fmla="*/ 37 w 37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2">
                    <a:moveTo>
                      <a:pt x="37" y="0"/>
                    </a:moveTo>
                    <a:lnTo>
                      <a:pt x="37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3" name="Freeform 1948"/>
              <p:cNvSpPr>
                <a:spLocks/>
              </p:cNvSpPr>
              <p:nvPr/>
            </p:nvSpPr>
            <p:spPr bwMode="auto">
              <a:xfrm>
                <a:off x="2125" y="3160"/>
                <a:ext cx="22" cy="12"/>
              </a:xfrm>
              <a:custGeom>
                <a:avLst/>
                <a:gdLst>
                  <a:gd name="T0" fmla="*/ 37 w 45"/>
                  <a:gd name="T1" fmla="*/ 0 h 22"/>
                  <a:gd name="T2" fmla="*/ 37 w 45"/>
                  <a:gd name="T3" fmla="*/ 0 h 22"/>
                  <a:gd name="T4" fmla="*/ 45 w 45"/>
                  <a:gd name="T5" fmla="*/ 7 h 22"/>
                  <a:gd name="T6" fmla="*/ 45 w 45"/>
                  <a:gd name="T7" fmla="*/ 7 h 22"/>
                  <a:gd name="T8" fmla="*/ 0 w 45"/>
                  <a:gd name="T9" fmla="*/ 22 h 22"/>
                  <a:gd name="T10" fmla="*/ 37 w 45"/>
                  <a:gd name="T11" fmla="*/ 0 h 22"/>
                  <a:gd name="T12" fmla="*/ 37 w 45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2">
                    <a:moveTo>
                      <a:pt x="37" y="0"/>
                    </a:moveTo>
                    <a:lnTo>
                      <a:pt x="37" y="0"/>
                    </a:lnTo>
                    <a:lnTo>
                      <a:pt x="45" y="7"/>
                    </a:lnTo>
                    <a:lnTo>
                      <a:pt x="45" y="7"/>
                    </a:lnTo>
                    <a:lnTo>
                      <a:pt x="0" y="22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4" name="Freeform 1949"/>
              <p:cNvSpPr>
                <a:spLocks/>
              </p:cNvSpPr>
              <p:nvPr/>
            </p:nvSpPr>
            <p:spPr bwMode="auto">
              <a:xfrm>
                <a:off x="2125" y="3160"/>
                <a:ext cx="22" cy="12"/>
              </a:xfrm>
              <a:custGeom>
                <a:avLst/>
                <a:gdLst>
                  <a:gd name="T0" fmla="*/ 37 w 45"/>
                  <a:gd name="T1" fmla="*/ 0 h 22"/>
                  <a:gd name="T2" fmla="*/ 37 w 45"/>
                  <a:gd name="T3" fmla="*/ 0 h 22"/>
                  <a:gd name="T4" fmla="*/ 45 w 45"/>
                  <a:gd name="T5" fmla="*/ 7 h 22"/>
                  <a:gd name="T6" fmla="*/ 45 w 45"/>
                  <a:gd name="T7" fmla="*/ 7 h 22"/>
                  <a:gd name="T8" fmla="*/ 0 w 45"/>
                  <a:gd name="T9" fmla="*/ 22 h 22"/>
                  <a:gd name="T10" fmla="*/ 37 w 45"/>
                  <a:gd name="T11" fmla="*/ 0 h 22"/>
                  <a:gd name="T12" fmla="*/ 37 w 45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2">
                    <a:moveTo>
                      <a:pt x="37" y="0"/>
                    </a:moveTo>
                    <a:lnTo>
                      <a:pt x="37" y="0"/>
                    </a:lnTo>
                    <a:lnTo>
                      <a:pt x="45" y="7"/>
                    </a:lnTo>
                    <a:lnTo>
                      <a:pt x="45" y="7"/>
                    </a:lnTo>
                    <a:lnTo>
                      <a:pt x="0" y="22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5" name="Freeform 1950"/>
              <p:cNvSpPr>
                <a:spLocks/>
              </p:cNvSpPr>
              <p:nvPr/>
            </p:nvSpPr>
            <p:spPr bwMode="auto">
              <a:xfrm>
                <a:off x="2125" y="3160"/>
                <a:ext cx="18" cy="12"/>
              </a:xfrm>
              <a:custGeom>
                <a:avLst/>
                <a:gdLst>
                  <a:gd name="T0" fmla="*/ 37 w 37"/>
                  <a:gd name="T1" fmla="*/ 0 h 22"/>
                  <a:gd name="T2" fmla="*/ 37 w 37"/>
                  <a:gd name="T3" fmla="*/ 0 h 22"/>
                  <a:gd name="T4" fmla="*/ 0 w 37"/>
                  <a:gd name="T5" fmla="*/ 22 h 22"/>
                  <a:gd name="T6" fmla="*/ 0 w 37"/>
                  <a:gd name="T7" fmla="*/ 22 h 22"/>
                  <a:gd name="T8" fmla="*/ 0 w 37"/>
                  <a:gd name="T9" fmla="*/ 22 h 22"/>
                  <a:gd name="T10" fmla="*/ 37 w 37"/>
                  <a:gd name="T11" fmla="*/ 0 h 22"/>
                  <a:gd name="T12" fmla="*/ 37 w 37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2">
                    <a:moveTo>
                      <a:pt x="37" y="0"/>
                    </a:moveTo>
                    <a:lnTo>
                      <a:pt x="37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6" name="Freeform 1951"/>
              <p:cNvSpPr>
                <a:spLocks/>
              </p:cNvSpPr>
              <p:nvPr/>
            </p:nvSpPr>
            <p:spPr bwMode="auto">
              <a:xfrm>
                <a:off x="2125" y="3160"/>
                <a:ext cx="18" cy="12"/>
              </a:xfrm>
              <a:custGeom>
                <a:avLst/>
                <a:gdLst>
                  <a:gd name="T0" fmla="*/ 37 w 37"/>
                  <a:gd name="T1" fmla="*/ 0 h 22"/>
                  <a:gd name="T2" fmla="*/ 37 w 37"/>
                  <a:gd name="T3" fmla="*/ 0 h 22"/>
                  <a:gd name="T4" fmla="*/ 0 w 37"/>
                  <a:gd name="T5" fmla="*/ 22 h 22"/>
                  <a:gd name="T6" fmla="*/ 0 w 37"/>
                  <a:gd name="T7" fmla="*/ 22 h 22"/>
                  <a:gd name="T8" fmla="*/ 0 w 37"/>
                  <a:gd name="T9" fmla="*/ 22 h 22"/>
                  <a:gd name="T10" fmla="*/ 37 w 37"/>
                  <a:gd name="T11" fmla="*/ 0 h 22"/>
                  <a:gd name="T12" fmla="*/ 37 w 37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2">
                    <a:moveTo>
                      <a:pt x="37" y="0"/>
                    </a:moveTo>
                    <a:lnTo>
                      <a:pt x="37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7" name="Freeform 1952"/>
              <p:cNvSpPr>
                <a:spLocks/>
              </p:cNvSpPr>
              <p:nvPr/>
            </p:nvSpPr>
            <p:spPr bwMode="auto">
              <a:xfrm>
                <a:off x="2125" y="3160"/>
                <a:ext cx="22" cy="12"/>
              </a:xfrm>
              <a:custGeom>
                <a:avLst/>
                <a:gdLst>
                  <a:gd name="T0" fmla="*/ 37 w 45"/>
                  <a:gd name="T1" fmla="*/ 0 h 22"/>
                  <a:gd name="T2" fmla="*/ 37 w 45"/>
                  <a:gd name="T3" fmla="*/ 0 h 22"/>
                  <a:gd name="T4" fmla="*/ 45 w 45"/>
                  <a:gd name="T5" fmla="*/ 7 h 22"/>
                  <a:gd name="T6" fmla="*/ 45 w 45"/>
                  <a:gd name="T7" fmla="*/ 7 h 22"/>
                  <a:gd name="T8" fmla="*/ 0 w 45"/>
                  <a:gd name="T9" fmla="*/ 22 h 22"/>
                  <a:gd name="T10" fmla="*/ 37 w 45"/>
                  <a:gd name="T11" fmla="*/ 0 h 22"/>
                  <a:gd name="T12" fmla="*/ 37 w 45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2">
                    <a:moveTo>
                      <a:pt x="37" y="0"/>
                    </a:moveTo>
                    <a:lnTo>
                      <a:pt x="37" y="0"/>
                    </a:lnTo>
                    <a:lnTo>
                      <a:pt x="45" y="7"/>
                    </a:lnTo>
                    <a:lnTo>
                      <a:pt x="45" y="7"/>
                    </a:lnTo>
                    <a:lnTo>
                      <a:pt x="0" y="22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8" name="Freeform 1953"/>
              <p:cNvSpPr>
                <a:spLocks/>
              </p:cNvSpPr>
              <p:nvPr/>
            </p:nvSpPr>
            <p:spPr bwMode="auto">
              <a:xfrm>
                <a:off x="2125" y="3160"/>
                <a:ext cx="22" cy="12"/>
              </a:xfrm>
              <a:custGeom>
                <a:avLst/>
                <a:gdLst>
                  <a:gd name="T0" fmla="*/ 37 w 45"/>
                  <a:gd name="T1" fmla="*/ 0 h 22"/>
                  <a:gd name="T2" fmla="*/ 37 w 45"/>
                  <a:gd name="T3" fmla="*/ 0 h 22"/>
                  <a:gd name="T4" fmla="*/ 45 w 45"/>
                  <a:gd name="T5" fmla="*/ 7 h 22"/>
                  <a:gd name="T6" fmla="*/ 45 w 45"/>
                  <a:gd name="T7" fmla="*/ 7 h 22"/>
                  <a:gd name="T8" fmla="*/ 0 w 45"/>
                  <a:gd name="T9" fmla="*/ 22 h 22"/>
                  <a:gd name="T10" fmla="*/ 37 w 45"/>
                  <a:gd name="T11" fmla="*/ 0 h 22"/>
                  <a:gd name="T12" fmla="*/ 37 w 45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2">
                    <a:moveTo>
                      <a:pt x="37" y="0"/>
                    </a:moveTo>
                    <a:lnTo>
                      <a:pt x="37" y="0"/>
                    </a:lnTo>
                    <a:lnTo>
                      <a:pt x="45" y="7"/>
                    </a:lnTo>
                    <a:lnTo>
                      <a:pt x="45" y="7"/>
                    </a:lnTo>
                    <a:lnTo>
                      <a:pt x="0" y="22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9" name="Freeform 1954"/>
              <p:cNvSpPr>
                <a:spLocks/>
              </p:cNvSpPr>
              <p:nvPr/>
            </p:nvSpPr>
            <p:spPr bwMode="auto">
              <a:xfrm>
                <a:off x="2110" y="3160"/>
                <a:ext cx="70" cy="34"/>
              </a:xfrm>
              <a:custGeom>
                <a:avLst/>
                <a:gdLst>
                  <a:gd name="T0" fmla="*/ 0 w 139"/>
                  <a:gd name="T1" fmla="*/ 67 h 67"/>
                  <a:gd name="T2" fmla="*/ 0 w 139"/>
                  <a:gd name="T3" fmla="*/ 67 h 67"/>
                  <a:gd name="T4" fmla="*/ 139 w 139"/>
                  <a:gd name="T5" fmla="*/ 45 h 67"/>
                  <a:gd name="T6" fmla="*/ 139 w 139"/>
                  <a:gd name="T7" fmla="*/ 45 h 67"/>
                  <a:gd name="T8" fmla="*/ 117 w 139"/>
                  <a:gd name="T9" fmla="*/ 0 h 67"/>
                  <a:gd name="T10" fmla="*/ 0 w 139"/>
                  <a:gd name="T11" fmla="*/ 67 h 67"/>
                  <a:gd name="T12" fmla="*/ 0 w 139"/>
                  <a:gd name="T1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67">
                    <a:moveTo>
                      <a:pt x="0" y="67"/>
                    </a:moveTo>
                    <a:lnTo>
                      <a:pt x="0" y="67"/>
                    </a:lnTo>
                    <a:lnTo>
                      <a:pt x="139" y="45"/>
                    </a:lnTo>
                    <a:lnTo>
                      <a:pt x="139" y="45"/>
                    </a:lnTo>
                    <a:lnTo>
                      <a:pt x="117" y="0"/>
                    </a:lnTo>
                    <a:lnTo>
                      <a:pt x="0" y="67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0" name="Freeform 1955"/>
              <p:cNvSpPr>
                <a:spLocks/>
              </p:cNvSpPr>
              <p:nvPr/>
            </p:nvSpPr>
            <p:spPr bwMode="auto">
              <a:xfrm>
                <a:off x="2110" y="3160"/>
                <a:ext cx="70" cy="34"/>
              </a:xfrm>
              <a:custGeom>
                <a:avLst/>
                <a:gdLst>
                  <a:gd name="T0" fmla="*/ 0 w 139"/>
                  <a:gd name="T1" fmla="*/ 67 h 67"/>
                  <a:gd name="T2" fmla="*/ 0 w 139"/>
                  <a:gd name="T3" fmla="*/ 67 h 67"/>
                  <a:gd name="T4" fmla="*/ 139 w 139"/>
                  <a:gd name="T5" fmla="*/ 45 h 67"/>
                  <a:gd name="T6" fmla="*/ 139 w 139"/>
                  <a:gd name="T7" fmla="*/ 45 h 67"/>
                  <a:gd name="T8" fmla="*/ 117 w 139"/>
                  <a:gd name="T9" fmla="*/ 0 h 67"/>
                  <a:gd name="T10" fmla="*/ 0 w 139"/>
                  <a:gd name="T11" fmla="*/ 67 h 67"/>
                  <a:gd name="T12" fmla="*/ 0 w 139"/>
                  <a:gd name="T1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67">
                    <a:moveTo>
                      <a:pt x="0" y="67"/>
                    </a:moveTo>
                    <a:lnTo>
                      <a:pt x="0" y="67"/>
                    </a:lnTo>
                    <a:lnTo>
                      <a:pt x="139" y="45"/>
                    </a:lnTo>
                    <a:lnTo>
                      <a:pt x="139" y="45"/>
                    </a:lnTo>
                    <a:lnTo>
                      <a:pt x="117" y="0"/>
                    </a:lnTo>
                    <a:lnTo>
                      <a:pt x="0" y="67"/>
                    </a:lnTo>
                    <a:lnTo>
                      <a:pt x="0" y="6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1" name="Freeform 1956"/>
              <p:cNvSpPr>
                <a:spLocks/>
              </p:cNvSpPr>
              <p:nvPr/>
            </p:nvSpPr>
            <p:spPr bwMode="auto">
              <a:xfrm>
                <a:off x="2110" y="3183"/>
                <a:ext cx="70" cy="30"/>
              </a:xfrm>
              <a:custGeom>
                <a:avLst/>
                <a:gdLst>
                  <a:gd name="T0" fmla="*/ 0 w 139"/>
                  <a:gd name="T1" fmla="*/ 22 h 59"/>
                  <a:gd name="T2" fmla="*/ 0 w 139"/>
                  <a:gd name="T3" fmla="*/ 22 h 59"/>
                  <a:gd name="T4" fmla="*/ 15 w 139"/>
                  <a:gd name="T5" fmla="*/ 59 h 59"/>
                  <a:gd name="T6" fmla="*/ 15 w 139"/>
                  <a:gd name="T7" fmla="*/ 59 h 59"/>
                  <a:gd name="T8" fmla="*/ 139 w 139"/>
                  <a:gd name="T9" fmla="*/ 0 h 59"/>
                  <a:gd name="T10" fmla="*/ 0 w 139"/>
                  <a:gd name="T11" fmla="*/ 22 h 59"/>
                  <a:gd name="T12" fmla="*/ 0 w 139"/>
                  <a:gd name="T13" fmla="*/ 2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59">
                    <a:moveTo>
                      <a:pt x="0" y="22"/>
                    </a:moveTo>
                    <a:lnTo>
                      <a:pt x="0" y="22"/>
                    </a:lnTo>
                    <a:lnTo>
                      <a:pt x="15" y="59"/>
                    </a:lnTo>
                    <a:lnTo>
                      <a:pt x="15" y="59"/>
                    </a:lnTo>
                    <a:lnTo>
                      <a:pt x="139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2" name="Freeform 1957"/>
              <p:cNvSpPr>
                <a:spLocks/>
              </p:cNvSpPr>
              <p:nvPr/>
            </p:nvSpPr>
            <p:spPr bwMode="auto">
              <a:xfrm>
                <a:off x="2110" y="3183"/>
                <a:ext cx="70" cy="30"/>
              </a:xfrm>
              <a:custGeom>
                <a:avLst/>
                <a:gdLst>
                  <a:gd name="T0" fmla="*/ 0 w 139"/>
                  <a:gd name="T1" fmla="*/ 22 h 59"/>
                  <a:gd name="T2" fmla="*/ 0 w 139"/>
                  <a:gd name="T3" fmla="*/ 22 h 59"/>
                  <a:gd name="T4" fmla="*/ 15 w 139"/>
                  <a:gd name="T5" fmla="*/ 59 h 59"/>
                  <a:gd name="T6" fmla="*/ 15 w 139"/>
                  <a:gd name="T7" fmla="*/ 59 h 59"/>
                  <a:gd name="T8" fmla="*/ 139 w 139"/>
                  <a:gd name="T9" fmla="*/ 0 h 59"/>
                  <a:gd name="T10" fmla="*/ 0 w 139"/>
                  <a:gd name="T11" fmla="*/ 22 h 59"/>
                  <a:gd name="T12" fmla="*/ 0 w 139"/>
                  <a:gd name="T13" fmla="*/ 2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59">
                    <a:moveTo>
                      <a:pt x="0" y="22"/>
                    </a:moveTo>
                    <a:lnTo>
                      <a:pt x="0" y="22"/>
                    </a:lnTo>
                    <a:lnTo>
                      <a:pt x="15" y="59"/>
                    </a:lnTo>
                    <a:lnTo>
                      <a:pt x="15" y="59"/>
                    </a:lnTo>
                    <a:lnTo>
                      <a:pt x="139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3" name="Freeform 1958"/>
              <p:cNvSpPr>
                <a:spLocks/>
              </p:cNvSpPr>
              <p:nvPr/>
            </p:nvSpPr>
            <p:spPr bwMode="auto">
              <a:xfrm>
                <a:off x="2118" y="3183"/>
                <a:ext cx="73" cy="30"/>
              </a:xfrm>
              <a:custGeom>
                <a:avLst/>
                <a:gdLst>
                  <a:gd name="T0" fmla="*/ 0 w 146"/>
                  <a:gd name="T1" fmla="*/ 59 h 59"/>
                  <a:gd name="T2" fmla="*/ 0 w 146"/>
                  <a:gd name="T3" fmla="*/ 59 h 59"/>
                  <a:gd name="T4" fmla="*/ 146 w 146"/>
                  <a:gd name="T5" fmla="*/ 37 h 59"/>
                  <a:gd name="T6" fmla="*/ 146 w 146"/>
                  <a:gd name="T7" fmla="*/ 37 h 59"/>
                  <a:gd name="T8" fmla="*/ 124 w 146"/>
                  <a:gd name="T9" fmla="*/ 0 h 59"/>
                  <a:gd name="T10" fmla="*/ 0 w 146"/>
                  <a:gd name="T11" fmla="*/ 59 h 59"/>
                  <a:gd name="T12" fmla="*/ 0 w 146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59">
                    <a:moveTo>
                      <a:pt x="0" y="59"/>
                    </a:moveTo>
                    <a:lnTo>
                      <a:pt x="0" y="59"/>
                    </a:lnTo>
                    <a:lnTo>
                      <a:pt x="146" y="37"/>
                    </a:lnTo>
                    <a:lnTo>
                      <a:pt x="146" y="37"/>
                    </a:lnTo>
                    <a:lnTo>
                      <a:pt x="124" y="0"/>
                    </a:lnTo>
                    <a:lnTo>
                      <a:pt x="0" y="5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4" name="Freeform 1959"/>
              <p:cNvSpPr>
                <a:spLocks/>
              </p:cNvSpPr>
              <p:nvPr/>
            </p:nvSpPr>
            <p:spPr bwMode="auto">
              <a:xfrm>
                <a:off x="2118" y="3183"/>
                <a:ext cx="73" cy="30"/>
              </a:xfrm>
              <a:custGeom>
                <a:avLst/>
                <a:gdLst>
                  <a:gd name="T0" fmla="*/ 0 w 146"/>
                  <a:gd name="T1" fmla="*/ 59 h 59"/>
                  <a:gd name="T2" fmla="*/ 0 w 146"/>
                  <a:gd name="T3" fmla="*/ 59 h 59"/>
                  <a:gd name="T4" fmla="*/ 146 w 146"/>
                  <a:gd name="T5" fmla="*/ 37 h 59"/>
                  <a:gd name="T6" fmla="*/ 146 w 146"/>
                  <a:gd name="T7" fmla="*/ 37 h 59"/>
                  <a:gd name="T8" fmla="*/ 124 w 146"/>
                  <a:gd name="T9" fmla="*/ 0 h 59"/>
                  <a:gd name="T10" fmla="*/ 0 w 146"/>
                  <a:gd name="T11" fmla="*/ 59 h 59"/>
                  <a:gd name="T12" fmla="*/ 0 w 146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59">
                    <a:moveTo>
                      <a:pt x="0" y="59"/>
                    </a:moveTo>
                    <a:lnTo>
                      <a:pt x="0" y="59"/>
                    </a:lnTo>
                    <a:lnTo>
                      <a:pt x="146" y="37"/>
                    </a:lnTo>
                    <a:lnTo>
                      <a:pt x="146" y="37"/>
                    </a:lnTo>
                    <a:lnTo>
                      <a:pt x="124" y="0"/>
                    </a:lnTo>
                    <a:lnTo>
                      <a:pt x="0" y="59"/>
                    </a:lnTo>
                    <a:lnTo>
                      <a:pt x="0" y="5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5" name="Freeform 1960"/>
              <p:cNvSpPr>
                <a:spLocks/>
              </p:cNvSpPr>
              <p:nvPr/>
            </p:nvSpPr>
            <p:spPr bwMode="auto">
              <a:xfrm>
                <a:off x="2118" y="3202"/>
                <a:ext cx="73" cy="34"/>
              </a:xfrm>
              <a:custGeom>
                <a:avLst/>
                <a:gdLst>
                  <a:gd name="T0" fmla="*/ 0 w 146"/>
                  <a:gd name="T1" fmla="*/ 22 h 67"/>
                  <a:gd name="T2" fmla="*/ 0 w 146"/>
                  <a:gd name="T3" fmla="*/ 22 h 67"/>
                  <a:gd name="T4" fmla="*/ 29 w 146"/>
                  <a:gd name="T5" fmla="*/ 67 h 67"/>
                  <a:gd name="T6" fmla="*/ 29 w 146"/>
                  <a:gd name="T7" fmla="*/ 67 h 67"/>
                  <a:gd name="T8" fmla="*/ 146 w 146"/>
                  <a:gd name="T9" fmla="*/ 0 h 67"/>
                  <a:gd name="T10" fmla="*/ 0 w 146"/>
                  <a:gd name="T11" fmla="*/ 22 h 67"/>
                  <a:gd name="T12" fmla="*/ 0 w 146"/>
                  <a:gd name="T13" fmla="*/ 2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67">
                    <a:moveTo>
                      <a:pt x="0" y="22"/>
                    </a:moveTo>
                    <a:lnTo>
                      <a:pt x="0" y="22"/>
                    </a:lnTo>
                    <a:lnTo>
                      <a:pt x="29" y="67"/>
                    </a:lnTo>
                    <a:lnTo>
                      <a:pt x="29" y="67"/>
                    </a:lnTo>
                    <a:lnTo>
                      <a:pt x="146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6" name="Freeform 1961"/>
              <p:cNvSpPr>
                <a:spLocks/>
              </p:cNvSpPr>
              <p:nvPr/>
            </p:nvSpPr>
            <p:spPr bwMode="auto">
              <a:xfrm>
                <a:off x="2118" y="3202"/>
                <a:ext cx="73" cy="34"/>
              </a:xfrm>
              <a:custGeom>
                <a:avLst/>
                <a:gdLst>
                  <a:gd name="T0" fmla="*/ 0 w 146"/>
                  <a:gd name="T1" fmla="*/ 22 h 67"/>
                  <a:gd name="T2" fmla="*/ 0 w 146"/>
                  <a:gd name="T3" fmla="*/ 22 h 67"/>
                  <a:gd name="T4" fmla="*/ 29 w 146"/>
                  <a:gd name="T5" fmla="*/ 67 h 67"/>
                  <a:gd name="T6" fmla="*/ 29 w 146"/>
                  <a:gd name="T7" fmla="*/ 67 h 67"/>
                  <a:gd name="T8" fmla="*/ 146 w 146"/>
                  <a:gd name="T9" fmla="*/ 0 h 67"/>
                  <a:gd name="T10" fmla="*/ 0 w 146"/>
                  <a:gd name="T11" fmla="*/ 22 h 67"/>
                  <a:gd name="T12" fmla="*/ 0 w 146"/>
                  <a:gd name="T13" fmla="*/ 2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67">
                    <a:moveTo>
                      <a:pt x="0" y="22"/>
                    </a:moveTo>
                    <a:lnTo>
                      <a:pt x="0" y="22"/>
                    </a:lnTo>
                    <a:lnTo>
                      <a:pt x="29" y="67"/>
                    </a:lnTo>
                    <a:lnTo>
                      <a:pt x="29" y="67"/>
                    </a:lnTo>
                    <a:lnTo>
                      <a:pt x="146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7" name="Freeform 1962"/>
              <p:cNvSpPr>
                <a:spLocks/>
              </p:cNvSpPr>
              <p:nvPr/>
            </p:nvSpPr>
            <p:spPr bwMode="auto">
              <a:xfrm>
                <a:off x="2158" y="3221"/>
                <a:ext cx="19" cy="15"/>
              </a:xfrm>
              <a:custGeom>
                <a:avLst/>
                <a:gdLst>
                  <a:gd name="T0" fmla="*/ 36 w 36"/>
                  <a:gd name="T1" fmla="*/ 0 h 30"/>
                  <a:gd name="T2" fmla="*/ 36 w 36"/>
                  <a:gd name="T3" fmla="*/ 0 h 30"/>
                  <a:gd name="T4" fmla="*/ 0 w 36"/>
                  <a:gd name="T5" fmla="*/ 30 h 30"/>
                  <a:gd name="T6" fmla="*/ 0 w 36"/>
                  <a:gd name="T7" fmla="*/ 30 h 30"/>
                  <a:gd name="T8" fmla="*/ 0 w 36"/>
                  <a:gd name="T9" fmla="*/ 23 h 30"/>
                  <a:gd name="T10" fmla="*/ 36 w 36"/>
                  <a:gd name="T11" fmla="*/ 0 h 30"/>
                  <a:gd name="T12" fmla="*/ 36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0"/>
                    </a:moveTo>
                    <a:lnTo>
                      <a:pt x="36" y="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3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8" name="Freeform 1963"/>
              <p:cNvSpPr>
                <a:spLocks/>
              </p:cNvSpPr>
              <p:nvPr/>
            </p:nvSpPr>
            <p:spPr bwMode="auto">
              <a:xfrm>
                <a:off x="2158" y="3221"/>
                <a:ext cx="19" cy="15"/>
              </a:xfrm>
              <a:custGeom>
                <a:avLst/>
                <a:gdLst>
                  <a:gd name="T0" fmla="*/ 36 w 36"/>
                  <a:gd name="T1" fmla="*/ 0 h 30"/>
                  <a:gd name="T2" fmla="*/ 36 w 36"/>
                  <a:gd name="T3" fmla="*/ 0 h 30"/>
                  <a:gd name="T4" fmla="*/ 0 w 36"/>
                  <a:gd name="T5" fmla="*/ 30 h 30"/>
                  <a:gd name="T6" fmla="*/ 0 w 36"/>
                  <a:gd name="T7" fmla="*/ 30 h 30"/>
                  <a:gd name="T8" fmla="*/ 0 w 36"/>
                  <a:gd name="T9" fmla="*/ 23 h 30"/>
                  <a:gd name="T10" fmla="*/ 36 w 36"/>
                  <a:gd name="T11" fmla="*/ 0 h 30"/>
                  <a:gd name="T12" fmla="*/ 36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0"/>
                    </a:moveTo>
                    <a:lnTo>
                      <a:pt x="36" y="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3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9" name="Freeform 1964"/>
              <p:cNvSpPr>
                <a:spLocks/>
              </p:cNvSpPr>
              <p:nvPr/>
            </p:nvSpPr>
            <p:spPr bwMode="auto">
              <a:xfrm>
                <a:off x="2158" y="3221"/>
                <a:ext cx="19" cy="15"/>
              </a:xfrm>
              <a:custGeom>
                <a:avLst/>
                <a:gdLst>
                  <a:gd name="T0" fmla="*/ 36 w 36"/>
                  <a:gd name="T1" fmla="*/ 0 h 30"/>
                  <a:gd name="T2" fmla="*/ 36 w 36"/>
                  <a:gd name="T3" fmla="*/ 0 h 30"/>
                  <a:gd name="T4" fmla="*/ 36 w 36"/>
                  <a:gd name="T5" fmla="*/ 0 h 30"/>
                  <a:gd name="T6" fmla="*/ 36 w 36"/>
                  <a:gd name="T7" fmla="*/ 0 h 30"/>
                  <a:gd name="T8" fmla="*/ 0 w 36"/>
                  <a:gd name="T9" fmla="*/ 30 h 30"/>
                  <a:gd name="T10" fmla="*/ 36 w 36"/>
                  <a:gd name="T11" fmla="*/ 0 h 30"/>
                  <a:gd name="T12" fmla="*/ 36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0"/>
                    </a:move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3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0" name="Freeform 1965"/>
              <p:cNvSpPr>
                <a:spLocks/>
              </p:cNvSpPr>
              <p:nvPr/>
            </p:nvSpPr>
            <p:spPr bwMode="auto">
              <a:xfrm>
                <a:off x="2158" y="3221"/>
                <a:ext cx="19" cy="15"/>
              </a:xfrm>
              <a:custGeom>
                <a:avLst/>
                <a:gdLst>
                  <a:gd name="T0" fmla="*/ 36 w 36"/>
                  <a:gd name="T1" fmla="*/ 0 h 30"/>
                  <a:gd name="T2" fmla="*/ 36 w 36"/>
                  <a:gd name="T3" fmla="*/ 0 h 30"/>
                  <a:gd name="T4" fmla="*/ 36 w 36"/>
                  <a:gd name="T5" fmla="*/ 0 h 30"/>
                  <a:gd name="T6" fmla="*/ 36 w 36"/>
                  <a:gd name="T7" fmla="*/ 0 h 30"/>
                  <a:gd name="T8" fmla="*/ 0 w 36"/>
                  <a:gd name="T9" fmla="*/ 30 h 30"/>
                  <a:gd name="T10" fmla="*/ 36 w 36"/>
                  <a:gd name="T11" fmla="*/ 0 h 30"/>
                  <a:gd name="T12" fmla="*/ 36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0"/>
                    </a:move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3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1" name="Freeform 1966"/>
              <p:cNvSpPr>
                <a:spLocks/>
              </p:cNvSpPr>
              <p:nvPr/>
            </p:nvSpPr>
            <p:spPr bwMode="auto">
              <a:xfrm>
                <a:off x="2158" y="3221"/>
                <a:ext cx="19" cy="15"/>
              </a:xfrm>
              <a:custGeom>
                <a:avLst/>
                <a:gdLst>
                  <a:gd name="T0" fmla="*/ 36 w 36"/>
                  <a:gd name="T1" fmla="*/ 0 h 30"/>
                  <a:gd name="T2" fmla="*/ 36 w 36"/>
                  <a:gd name="T3" fmla="*/ 0 h 30"/>
                  <a:gd name="T4" fmla="*/ 0 w 36"/>
                  <a:gd name="T5" fmla="*/ 30 h 30"/>
                  <a:gd name="T6" fmla="*/ 0 w 36"/>
                  <a:gd name="T7" fmla="*/ 30 h 30"/>
                  <a:gd name="T8" fmla="*/ 0 w 36"/>
                  <a:gd name="T9" fmla="*/ 23 h 30"/>
                  <a:gd name="T10" fmla="*/ 36 w 36"/>
                  <a:gd name="T11" fmla="*/ 0 h 30"/>
                  <a:gd name="T12" fmla="*/ 36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0"/>
                    </a:moveTo>
                    <a:lnTo>
                      <a:pt x="36" y="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3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2" name="Freeform 1967"/>
              <p:cNvSpPr>
                <a:spLocks/>
              </p:cNvSpPr>
              <p:nvPr/>
            </p:nvSpPr>
            <p:spPr bwMode="auto">
              <a:xfrm>
                <a:off x="2158" y="3221"/>
                <a:ext cx="19" cy="15"/>
              </a:xfrm>
              <a:custGeom>
                <a:avLst/>
                <a:gdLst>
                  <a:gd name="T0" fmla="*/ 36 w 36"/>
                  <a:gd name="T1" fmla="*/ 0 h 30"/>
                  <a:gd name="T2" fmla="*/ 36 w 36"/>
                  <a:gd name="T3" fmla="*/ 0 h 30"/>
                  <a:gd name="T4" fmla="*/ 0 w 36"/>
                  <a:gd name="T5" fmla="*/ 30 h 30"/>
                  <a:gd name="T6" fmla="*/ 0 w 36"/>
                  <a:gd name="T7" fmla="*/ 30 h 30"/>
                  <a:gd name="T8" fmla="*/ 0 w 36"/>
                  <a:gd name="T9" fmla="*/ 23 h 30"/>
                  <a:gd name="T10" fmla="*/ 36 w 36"/>
                  <a:gd name="T11" fmla="*/ 0 h 30"/>
                  <a:gd name="T12" fmla="*/ 36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0"/>
                    </a:moveTo>
                    <a:lnTo>
                      <a:pt x="36" y="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3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3" name="Freeform 1968"/>
              <p:cNvSpPr>
                <a:spLocks/>
              </p:cNvSpPr>
              <p:nvPr/>
            </p:nvSpPr>
            <p:spPr bwMode="auto">
              <a:xfrm>
                <a:off x="2158" y="3221"/>
                <a:ext cx="19" cy="15"/>
              </a:xfrm>
              <a:custGeom>
                <a:avLst/>
                <a:gdLst>
                  <a:gd name="T0" fmla="*/ 36 w 36"/>
                  <a:gd name="T1" fmla="*/ 0 h 30"/>
                  <a:gd name="T2" fmla="*/ 36 w 36"/>
                  <a:gd name="T3" fmla="*/ 0 h 30"/>
                  <a:gd name="T4" fmla="*/ 36 w 36"/>
                  <a:gd name="T5" fmla="*/ 0 h 30"/>
                  <a:gd name="T6" fmla="*/ 36 w 36"/>
                  <a:gd name="T7" fmla="*/ 0 h 30"/>
                  <a:gd name="T8" fmla="*/ 0 w 36"/>
                  <a:gd name="T9" fmla="*/ 30 h 30"/>
                  <a:gd name="T10" fmla="*/ 36 w 36"/>
                  <a:gd name="T11" fmla="*/ 0 h 30"/>
                  <a:gd name="T12" fmla="*/ 36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0"/>
                    </a:move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3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4" name="Freeform 1969"/>
              <p:cNvSpPr>
                <a:spLocks/>
              </p:cNvSpPr>
              <p:nvPr/>
            </p:nvSpPr>
            <p:spPr bwMode="auto">
              <a:xfrm>
                <a:off x="2158" y="3221"/>
                <a:ext cx="19" cy="15"/>
              </a:xfrm>
              <a:custGeom>
                <a:avLst/>
                <a:gdLst>
                  <a:gd name="T0" fmla="*/ 36 w 36"/>
                  <a:gd name="T1" fmla="*/ 0 h 30"/>
                  <a:gd name="T2" fmla="*/ 36 w 36"/>
                  <a:gd name="T3" fmla="*/ 0 h 30"/>
                  <a:gd name="T4" fmla="*/ 36 w 36"/>
                  <a:gd name="T5" fmla="*/ 0 h 30"/>
                  <a:gd name="T6" fmla="*/ 36 w 36"/>
                  <a:gd name="T7" fmla="*/ 0 h 30"/>
                  <a:gd name="T8" fmla="*/ 0 w 36"/>
                  <a:gd name="T9" fmla="*/ 30 h 30"/>
                  <a:gd name="T10" fmla="*/ 36 w 36"/>
                  <a:gd name="T11" fmla="*/ 0 h 30"/>
                  <a:gd name="T12" fmla="*/ 36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0"/>
                    </a:move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3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5" name="Freeform 1970"/>
              <p:cNvSpPr>
                <a:spLocks/>
              </p:cNvSpPr>
              <p:nvPr/>
            </p:nvSpPr>
            <p:spPr bwMode="auto">
              <a:xfrm>
                <a:off x="2169" y="3240"/>
                <a:ext cx="22" cy="23"/>
              </a:xfrm>
              <a:custGeom>
                <a:avLst/>
                <a:gdLst>
                  <a:gd name="T0" fmla="*/ 44 w 44"/>
                  <a:gd name="T1" fmla="*/ 0 h 45"/>
                  <a:gd name="T2" fmla="*/ 44 w 44"/>
                  <a:gd name="T3" fmla="*/ 0 h 45"/>
                  <a:gd name="T4" fmla="*/ 8 w 44"/>
                  <a:gd name="T5" fmla="*/ 45 h 45"/>
                  <a:gd name="T6" fmla="*/ 8 w 44"/>
                  <a:gd name="T7" fmla="*/ 45 h 45"/>
                  <a:gd name="T8" fmla="*/ 0 w 44"/>
                  <a:gd name="T9" fmla="*/ 30 h 45"/>
                  <a:gd name="T10" fmla="*/ 44 w 44"/>
                  <a:gd name="T11" fmla="*/ 0 h 45"/>
                  <a:gd name="T12" fmla="*/ 44 w 44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5">
                    <a:moveTo>
                      <a:pt x="44" y="0"/>
                    </a:moveTo>
                    <a:lnTo>
                      <a:pt x="44" y="0"/>
                    </a:lnTo>
                    <a:lnTo>
                      <a:pt x="8" y="45"/>
                    </a:lnTo>
                    <a:lnTo>
                      <a:pt x="8" y="45"/>
                    </a:lnTo>
                    <a:lnTo>
                      <a:pt x="0" y="3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6" name="Freeform 1971"/>
              <p:cNvSpPr>
                <a:spLocks/>
              </p:cNvSpPr>
              <p:nvPr/>
            </p:nvSpPr>
            <p:spPr bwMode="auto">
              <a:xfrm>
                <a:off x="2169" y="3240"/>
                <a:ext cx="22" cy="23"/>
              </a:xfrm>
              <a:custGeom>
                <a:avLst/>
                <a:gdLst>
                  <a:gd name="T0" fmla="*/ 44 w 44"/>
                  <a:gd name="T1" fmla="*/ 0 h 45"/>
                  <a:gd name="T2" fmla="*/ 44 w 44"/>
                  <a:gd name="T3" fmla="*/ 0 h 45"/>
                  <a:gd name="T4" fmla="*/ 8 w 44"/>
                  <a:gd name="T5" fmla="*/ 45 h 45"/>
                  <a:gd name="T6" fmla="*/ 8 w 44"/>
                  <a:gd name="T7" fmla="*/ 45 h 45"/>
                  <a:gd name="T8" fmla="*/ 0 w 44"/>
                  <a:gd name="T9" fmla="*/ 30 h 45"/>
                  <a:gd name="T10" fmla="*/ 44 w 44"/>
                  <a:gd name="T11" fmla="*/ 0 h 45"/>
                  <a:gd name="T12" fmla="*/ 44 w 44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45">
                    <a:moveTo>
                      <a:pt x="44" y="0"/>
                    </a:moveTo>
                    <a:lnTo>
                      <a:pt x="44" y="0"/>
                    </a:lnTo>
                    <a:lnTo>
                      <a:pt x="8" y="45"/>
                    </a:lnTo>
                    <a:lnTo>
                      <a:pt x="8" y="45"/>
                    </a:lnTo>
                    <a:lnTo>
                      <a:pt x="0" y="3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7" name="Freeform 1972"/>
              <p:cNvSpPr>
                <a:spLocks/>
              </p:cNvSpPr>
              <p:nvPr/>
            </p:nvSpPr>
            <p:spPr bwMode="auto">
              <a:xfrm>
                <a:off x="2173" y="3240"/>
                <a:ext cx="26" cy="23"/>
              </a:xfrm>
              <a:custGeom>
                <a:avLst/>
                <a:gdLst>
                  <a:gd name="T0" fmla="*/ 36 w 51"/>
                  <a:gd name="T1" fmla="*/ 0 h 45"/>
                  <a:gd name="T2" fmla="*/ 36 w 51"/>
                  <a:gd name="T3" fmla="*/ 0 h 45"/>
                  <a:gd name="T4" fmla="*/ 51 w 51"/>
                  <a:gd name="T5" fmla="*/ 15 h 45"/>
                  <a:gd name="T6" fmla="*/ 51 w 51"/>
                  <a:gd name="T7" fmla="*/ 15 h 45"/>
                  <a:gd name="T8" fmla="*/ 0 w 51"/>
                  <a:gd name="T9" fmla="*/ 45 h 45"/>
                  <a:gd name="T10" fmla="*/ 36 w 51"/>
                  <a:gd name="T11" fmla="*/ 0 h 45"/>
                  <a:gd name="T12" fmla="*/ 36 w 51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5">
                    <a:moveTo>
                      <a:pt x="36" y="0"/>
                    </a:moveTo>
                    <a:lnTo>
                      <a:pt x="36" y="0"/>
                    </a:lnTo>
                    <a:lnTo>
                      <a:pt x="51" y="15"/>
                    </a:lnTo>
                    <a:lnTo>
                      <a:pt x="51" y="15"/>
                    </a:lnTo>
                    <a:lnTo>
                      <a:pt x="0" y="45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8" name="Freeform 1973"/>
              <p:cNvSpPr>
                <a:spLocks/>
              </p:cNvSpPr>
              <p:nvPr/>
            </p:nvSpPr>
            <p:spPr bwMode="auto">
              <a:xfrm>
                <a:off x="2173" y="3240"/>
                <a:ext cx="26" cy="23"/>
              </a:xfrm>
              <a:custGeom>
                <a:avLst/>
                <a:gdLst>
                  <a:gd name="T0" fmla="*/ 36 w 51"/>
                  <a:gd name="T1" fmla="*/ 0 h 45"/>
                  <a:gd name="T2" fmla="*/ 36 w 51"/>
                  <a:gd name="T3" fmla="*/ 0 h 45"/>
                  <a:gd name="T4" fmla="*/ 51 w 51"/>
                  <a:gd name="T5" fmla="*/ 15 h 45"/>
                  <a:gd name="T6" fmla="*/ 51 w 51"/>
                  <a:gd name="T7" fmla="*/ 15 h 45"/>
                  <a:gd name="T8" fmla="*/ 0 w 51"/>
                  <a:gd name="T9" fmla="*/ 45 h 45"/>
                  <a:gd name="T10" fmla="*/ 36 w 51"/>
                  <a:gd name="T11" fmla="*/ 0 h 45"/>
                  <a:gd name="T12" fmla="*/ 36 w 51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5">
                    <a:moveTo>
                      <a:pt x="36" y="0"/>
                    </a:moveTo>
                    <a:lnTo>
                      <a:pt x="36" y="0"/>
                    </a:lnTo>
                    <a:lnTo>
                      <a:pt x="51" y="15"/>
                    </a:lnTo>
                    <a:lnTo>
                      <a:pt x="51" y="15"/>
                    </a:lnTo>
                    <a:lnTo>
                      <a:pt x="0" y="45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9" name="Freeform 1974"/>
              <p:cNvSpPr>
                <a:spLocks/>
              </p:cNvSpPr>
              <p:nvPr/>
            </p:nvSpPr>
            <p:spPr bwMode="auto">
              <a:xfrm>
                <a:off x="2180" y="3255"/>
                <a:ext cx="19" cy="15"/>
              </a:xfrm>
              <a:custGeom>
                <a:avLst/>
                <a:gdLst>
                  <a:gd name="T0" fmla="*/ 37 w 37"/>
                  <a:gd name="T1" fmla="*/ 0 h 30"/>
                  <a:gd name="T2" fmla="*/ 37 w 37"/>
                  <a:gd name="T3" fmla="*/ 0 h 30"/>
                  <a:gd name="T4" fmla="*/ 0 w 37"/>
                  <a:gd name="T5" fmla="*/ 30 h 30"/>
                  <a:gd name="T6" fmla="*/ 0 w 37"/>
                  <a:gd name="T7" fmla="*/ 30 h 30"/>
                  <a:gd name="T8" fmla="*/ 0 w 37"/>
                  <a:gd name="T9" fmla="*/ 22 h 30"/>
                  <a:gd name="T10" fmla="*/ 37 w 37"/>
                  <a:gd name="T11" fmla="*/ 0 h 30"/>
                  <a:gd name="T12" fmla="*/ 37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0"/>
                    </a:moveTo>
                    <a:lnTo>
                      <a:pt x="37" y="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2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0" name="Freeform 1975"/>
              <p:cNvSpPr>
                <a:spLocks/>
              </p:cNvSpPr>
              <p:nvPr/>
            </p:nvSpPr>
            <p:spPr bwMode="auto">
              <a:xfrm>
                <a:off x="2180" y="3255"/>
                <a:ext cx="19" cy="15"/>
              </a:xfrm>
              <a:custGeom>
                <a:avLst/>
                <a:gdLst>
                  <a:gd name="T0" fmla="*/ 37 w 37"/>
                  <a:gd name="T1" fmla="*/ 0 h 30"/>
                  <a:gd name="T2" fmla="*/ 37 w 37"/>
                  <a:gd name="T3" fmla="*/ 0 h 30"/>
                  <a:gd name="T4" fmla="*/ 0 w 37"/>
                  <a:gd name="T5" fmla="*/ 30 h 30"/>
                  <a:gd name="T6" fmla="*/ 0 w 37"/>
                  <a:gd name="T7" fmla="*/ 30 h 30"/>
                  <a:gd name="T8" fmla="*/ 0 w 37"/>
                  <a:gd name="T9" fmla="*/ 22 h 30"/>
                  <a:gd name="T10" fmla="*/ 37 w 37"/>
                  <a:gd name="T11" fmla="*/ 0 h 30"/>
                  <a:gd name="T12" fmla="*/ 37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0"/>
                    </a:moveTo>
                    <a:lnTo>
                      <a:pt x="37" y="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2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1" name="Freeform 1976"/>
              <p:cNvSpPr>
                <a:spLocks/>
              </p:cNvSpPr>
              <p:nvPr/>
            </p:nvSpPr>
            <p:spPr bwMode="auto">
              <a:xfrm>
                <a:off x="2180" y="3255"/>
                <a:ext cx="19" cy="15"/>
              </a:xfrm>
              <a:custGeom>
                <a:avLst/>
                <a:gdLst>
                  <a:gd name="T0" fmla="*/ 37 w 37"/>
                  <a:gd name="T1" fmla="*/ 0 h 30"/>
                  <a:gd name="T2" fmla="*/ 37 w 37"/>
                  <a:gd name="T3" fmla="*/ 0 h 30"/>
                  <a:gd name="T4" fmla="*/ 37 w 37"/>
                  <a:gd name="T5" fmla="*/ 7 h 30"/>
                  <a:gd name="T6" fmla="*/ 37 w 37"/>
                  <a:gd name="T7" fmla="*/ 7 h 30"/>
                  <a:gd name="T8" fmla="*/ 0 w 37"/>
                  <a:gd name="T9" fmla="*/ 30 h 30"/>
                  <a:gd name="T10" fmla="*/ 37 w 37"/>
                  <a:gd name="T11" fmla="*/ 0 h 30"/>
                  <a:gd name="T12" fmla="*/ 37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0"/>
                    </a:moveTo>
                    <a:lnTo>
                      <a:pt x="37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0" y="30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2" name="Freeform 1977"/>
              <p:cNvSpPr>
                <a:spLocks/>
              </p:cNvSpPr>
              <p:nvPr/>
            </p:nvSpPr>
            <p:spPr bwMode="auto">
              <a:xfrm>
                <a:off x="2180" y="3255"/>
                <a:ext cx="19" cy="15"/>
              </a:xfrm>
              <a:custGeom>
                <a:avLst/>
                <a:gdLst>
                  <a:gd name="T0" fmla="*/ 37 w 37"/>
                  <a:gd name="T1" fmla="*/ 0 h 30"/>
                  <a:gd name="T2" fmla="*/ 37 w 37"/>
                  <a:gd name="T3" fmla="*/ 0 h 30"/>
                  <a:gd name="T4" fmla="*/ 37 w 37"/>
                  <a:gd name="T5" fmla="*/ 7 h 30"/>
                  <a:gd name="T6" fmla="*/ 37 w 37"/>
                  <a:gd name="T7" fmla="*/ 7 h 30"/>
                  <a:gd name="T8" fmla="*/ 0 w 37"/>
                  <a:gd name="T9" fmla="*/ 30 h 30"/>
                  <a:gd name="T10" fmla="*/ 37 w 37"/>
                  <a:gd name="T11" fmla="*/ 0 h 30"/>
                  <a:gd name="T12" fmla="*/ 37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0"/>
                    </a:moveTo>
                    <a:lnTo>
                      <a:pt x="37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0" y="30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3" name="Freeform 1978"/>
              <p:cNvSpPr>
                <a:spLocks/>
              </p:cNvSpPr>
              <p:nvPr/>
            </p:nvSpPr>
            <p:spPr bwMode="auto">
              <a:xfrm>
                <a:off x="2180" y="3255"/>
                <a:ext cx="19" cy="15"/>
              </a:xfrm>
              <a:custGeom>
                <a:avLst/>
                <a:gdLst>
                  <a:gd name="T0" fmla="*/ 37 w 37"/>
                  <a:gd name="T1" fmla="*/ 0 h 30"/>
                  <a:gd name="T2" fmla="*/ 37 w 37"/>
                  <a:gd name="T3" fmla="*/ 0 h 30"/>
                  <a:gd name="T4" fmla="*/ 0 w 37"/>
                  <a:gd name="T5" fmla="*/ 30 h 30"/>
                  <a:gd name="T6" fmla="*/ 0 w 37"/>
                  <a:gd name="T7" fmla="*/ 30 h 30"/>
                  <a:gd name="T8" fmla="*/ 0 w 37"/>
                  <a:gd name="T9" fmla="*/ 22 h 30"/>
                  <a:gd name="T10" fmla="*/ 37 w 37"/>
                  <a:gd name="T11" fmla="*/ 0 h 30"/>
                  <a:gd name="T12" fmla="*/ 37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0"/>
                    </a:moveTo>
                    <a:lnTo>
                      <a:pt x="37" y="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2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4" name="Freeform 1979"/>
              <p:cNvSpPr>
                <a:spLocks/>
              </p:cNvSpPr>
              <p:nvPr/>
            </p:nvSpPr>
            <p:spPr bwMode="auto">
              <a:xfrm>
                <a:off x="2180" y="3255"/>
                <a:ext cx="19" cy="15"/>
              </a:xfrm>
              <a:custGeom>
                <a:avLst/>
                <a:gdLst>
                  <a:gd name="T0" fmla="*/ 37 w 37"/>
                  <a:gd name="T1" fmla="*/ 0 h 30"/>
                  <a:gd name="T2" fmla="*/ 37 w 37"/>
                  <a:gd name="T3" fmla="*/ 0 h 30"/>
                  <a:gd name="T4" fmla="*/ 0 w 37"/>
                  <a:gd name="T5" fmla="*/ 30 h 30"/>
                  <a:gd name="T6" fmla="*/ 0 w 37"/>
                  <a:gd name="T7" fmla="*/ 30 h 30"/>
                  <a:gd name="T8" fmla="*/ 0 w 37"/>
                  <a:gd name="T9" fmla="*/ 22 h 30"/>
                  <a:gd name="T10" fmla="*/ 37 w 37"/>
                  <a:gd name="T11" fmla="*/ 0 h 30"/>
                  <a:gd name="T12" fmla="*/ 37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0"/>
                    </a:moveTo>
                    <a:lnTo>
                      <a:pt x="37" y="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2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5" name="Freeform 1980"/>
              <p:cNvSpPr>
                <a:spLocks/>
              </p:cNvSpPr>
              <p:nvPr/>
            </p:nvSpPr>
            <p:spPr bwMode="auto">
              <a:xfrm>
                <a:off x="2180" y="3255"/>
                <a:ext cx="19" cy="15"/>
              </a:xfrm>
              <a:custGeom>
                <a:avLst/>
                <a:gdLst>
                  <a:gd name="T0" fmla="*/ 37 w 37"/>
                  <a:gd name="T1" fmla="*/ 0 h 30"/>
                  <a:gd name="T2" fmla="*/ 37 w 37"/>
                  <a:gd name="T3" fmla="*/ 0 h 30"/>
                  <a:gd name="T4" fmla="*/ 37 w 37"/>
                  <a:gd name="T5" fmla="*/ 7 h 30"/>
                  <a:gd name="T6" fmla="*/ 37 w 37"/>
                  <a:gd name="T7" fmla="*/ 7 h 30"/>
                  <a:gd name="T8" fmla="*/ 0 w 37"/>
                  <a:gd name="T9" fmla="*/ 30 h 30"/>
                  <a:gd name="T10" fmla="*/ 37 w 37"/>
                  <a:gd name="T11" fmla="*/ 0 h 30"/>
                  <a:gd name="T12" fmla="*/ 37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0"/>
                    </a:moveTo>
                    <a:lnTo>
                      <a:pt x="37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0" y="30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6" name="Freeform 1981"/>
              <p:cNvSpPr>
                <a:spLocks/>
              </p:cNvSpPr>
              <p:nvPr/>
            </p:nvSpPr>
            <p:spPr bwMode="auto">
              <a:xfrm>
                <a:off x="2180" y="3255"/>
                <a:ext cx="19" cy="15"/>
              </a:xfrm>
              <a:custGeom>
                <a:avLst/>
                <a:gdLst>
                  <a:gd name="T0" fmla="*/ 37 w 37"/>
                  <a:gd name="T1" fmla="*/ 0 h 30"/>
                  <a:gd name="T2" fmla="*/ 37 w 37"/>
                  <a:gd name="T3" fmla="*/ 0 h 30"/>
                  <a:gd name="T4" fmla="*/ 37 w 37"/>
                  <a:gd name="T5" fmla="*/ 7 h 30"/>
                  <a:gd name="T6" fmla="*/ 37 w 37"/>
                  <a:gd name="T7" fmla="*/ 7 h 30"/>
                  <a:gd name="T8" fmla="*/ 0 w 37"/>
                  <a:gd name="T9" fmla="*/ 30 h 30"/>
                  <a:gd name="T10" fmla="*/ 37 w 37"/>
                  <a:gd name="T11" fmla="*/ 0 h 30"/>
                  <a:gd name="T12" fmla="*/ 37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0"/>
                    </a:moveTo>
                    <a:lnTo>
                      <a:pt x="37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0" y="30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7" name="Freeform 1982"/>
              <p:cNvSpPr>
                <a:spLocks/>
              </p:cNvSpPr>
              <p:nvPr/>
            </p:nvSpPr>
            <p:spPr bwMode="auto">
              <a:xfrm>
                <a:off x="2232" y="3334"/>
                <a:ext cx="18" cy="15"/>
              </a:xfrm>
              <a:custGeom>
                <a:avLst/>
                <a:gdLst>
                  <a:gd name="T0" fmla="*/ 36 w 36"/>
                  <a:gd name="T1" fmla="*/ 0 h 30"/>
                  <a:gd name="T2" fmla="*/ 36 w 36"/>
                  <a:gd name="T3" fmla="*/ 0 h 30"/>
                  <a:gd name="T4" fmla="*/ 7 w 36"/>
                  <a:gd name="T5" fmla="*/ 30 h 30"/>
                  <a:gd name="T6" fmla="*/ 7 w 36"/>
                  <a:gd name="T7" fmla="*/ 30 h 30"/>
                  <a:gd name="T8" fmla="*/ 0 w 36"/>
                  <a:gd name="T9" fmla="*/ 23 h 30"/>
                  <a:gd name="T10" fmla="*/ 36 w 36"/>
                  <a:gd name="T11" fmla="*/ 0 h 30"/>
                  <a:gd name="T12" fmla="*/ 36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0"/>
                    </a:moveTo>
                    <a:lnTo>
                      <a:pt x="36" y="0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0" y="23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8" name="Freeform 1983"/>
              <p:cNvSpPr>
                <a:spLocks/>
              </p:cNvSpPr>
              <p:nvPr/>
            </p:nvSpPr>
            <p:spPr bwMode="auto">
              <a:xfrm>
                <a:off x="2232" y="3334"/>
                <a:ext cx="18" cy="15"/>
              </a:xfrm>
              <a:custGeom>
                <a:avLst/>
                <a:gdLst>
                  <a:gd name="T0" fmla="*/ 36 w 36"/>
                  <a:gd name="T1" fmla="*/ 0 h 30"/>
                  <a:gd name="T2" fmla="*/ 36 w 36"/>
                  <a:gd name="T3" fmla="*/ 0 h 30"/>
                  <a:gd name="T4" fmla="*/ 7 w 36"/>
                  <a:gd name="T5" fmla="*/ 30 h 30"/>
                  <a:gd name="T6" fmla="*/ 7 w 36"/>
                  <a:gd name="T7" fmla="*/ 30 h 30"/>
                  <a:gd name="T8" fmla="*/ 0 w 36"/>
                  <a:gd name="T9" fmla="*/ 23 h 30"/>
                  <a:gd name="T10" fmla="*/ 36 w 36"/>
                  <a:gd name="T11" fmla="*/ 0 h 30"/>
                  <a:gd name="T12" fmla="*/ 36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0"/>
                    </a:moveTo>
                    <a:lnTo>
                      <a:pt x="36" y="0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0" y="23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9" name="Freeform 1984"/>
              <p:cNvSpPr>
                <a:spLocks/>
              </p:cNvSpPr>
              <p:nvPr/>
            </p:nvSpPr>
            <p:spPr bwMode="auto">
              <a:xfrm>
                <a:off x="2236" y="3334"/>
                <a:ext cx="18" cy="15"/>
              </a:xfrm>
              <a:custGeom>
                <a:avLst/>
                <a:gdLst>
                  <a:gd name="T0" fmla="*/ 29 w 36"/>
                  <a:gd name="T1" fmla="*/ 0 h 30"/>
                  <a:gd name="T2" fmla="*/ 29 w 36"/>
                  <a:gd name="T3" fmla="*/ 0 h 30"/>
                  <a:gd name="T4" fmla="*/ 36 w 36"/>
                  <a:gd name="T5" fmla="*/ 0 h 30"/>
                  <a:gd name="T6" fmla="*/ 36 w 36"/>
                  <a:gd name="T7" fmla="*/ 0 h 30"/>
                  <a:gd name="T8" fmla="*/ 0 w 36"/>
                  <a:gd name="T9" fmla="*/ 30 h 30"/>
                  <a:gd name="T10" fmla="*/ 29 w 36"/>
                  <a:gd name="T11" fmla="*/ 0 h 30"/>
                  <a:gd name="T12" fmla="*/ 29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29" y="0"/>
                    </a:moveTo>
                    <a:lnTo>
                      <a:pt x="29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0" name="Freeform 1985"/>
              <p:cNvSpPr>
                <a:spLocks/>
              </p:cNvSpPr>
              <p:nvPr/>
            </p:nvSpPr>
            <p:spPr bwMode="auto">
              <a:xfrm>
                <a:off x="2236" y="3334"/>
                <a:ext cx="18" cy="15"/>
              </a:xfrm>
              <a:custGeom>
                <a:avLst/>
                <a:gdLst>
                  <a:gd name="T0" fmla="*/ 29 w 36"/>
                  <a:gd name="T1" fmla="*/ 0 h 30"/>
                  <a:gd name="T2" fmla="*/ 29 w 36"/>
                  <a:gd name="T3" fmla="*/ 0 h 30"/>
                  <a:gd name="T4" fmla="*/ 36 w 36"/>
                  <a:gd name="T5" fmla="*/ 0 h 30"/>
                  <a:gd name="T6" fmla="*/ 36 w 36"/>
                  <a:gd name="T7" fmla="*/ 0 h 30"/>
                  <a:gd name="T8" fmla="*/ 0 w 36"/>
                  <a:gd name="T9" fmla="*/ 30 h 30"/>
                  <a:gd name="T10" fmla="*/ 29 w 36"/>
                  <a:gd name="T11" fmla="*/ 0 h 30"/>
                  <a:gd name="T12" fmla="*/ 29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29" y="0"/>
                    </a:moveTo>
                    <a:lnTo>
                      <a:pt x="29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1" name="Freeform 1986"/>
              <p:cNvSpPr>
                <a:spLocks/>
              </p:cNvSpPr>
              <p:nvPr/>
            </p:nvSpPr>
            <p:spPr bwMode="auto">
              <a:xfrm>
                <a:off x="2232" y="3334"/>
                <a:ext cx="18" cy="15"/>
              </a:xfrm>
              <a:custGeom>
                <a:avLst/>
                <a:gdLst>
                  <a:gd name="T0" fmla="*/ 36 w 36"/>
                  <a:gd name="T1" fmla="*/ 0 h 30"/>
                  <a:gd name="T2" fmla="*/ 36 w 36"/>
                  <a:gd name="T3" fmla="*/ 0 h 30"/>
                  <a:gd name="T4" fmla="*/ 7 w 36"/>
                  <a:gd name="T5" fmla="*/ 30 h 30"/>
                  <a:gd name="T6" fmla="*/ 7 w 36"/>
                  <a:gd name="T7" fmla="*/ 30 h 30"/>
                  <a:gd name="T8" fmla="*/ 0 w 36"/>
                  <a:gd name="T9" fmla="*/ 23 h 30"/>
                  <a:gd name="T10" fmla="*/ 36 w 36"/>
                  <a:gd name="T11" fmla="*/ 0 h 30"/>
                  <a:gd name="T12" fmla="*/ 36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0"/>
                    </a:moveTo>
                    <a:lnTo>
                      <a:pt x="36" y="0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0" y="23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2" name="Freeform 1987"/>
              <p:cNvSpPr>
                <a:spLocks/>
              </p:cNvSpPr>
              <p:nvPr/>
            </p:nvSpPr>
            <p:spPr bwMode="auto">
              <a:xfrm>
                <a:off x="2232" y="3334"/>
                <a:ext cx="18" cy="15"/>
              </a:xfrm>
              <a:custGeom>
                <a:avLst/>
                <a:gdLst>
                  <a:gd name="T0" fmla="*/ 36 w 36"/>
                  <a:gd name="T1" fmla="*/ 0 h 30"/>
                  <a:gd name="T2" fmla="*/ 36 w 36"/>
                  <a:gd name="T3" fmla="*/ 0 h 30"/>
                  <a:gd name="T4" fmla="*/ 7 w 36"/>
                  <a:gd name="T5" fmla="*/ 30 h 30"/>
                  <a:gd name="T6" fmla="*/ 7 w 36"/>
                  <a:gd name="T7" fmla="*/ 30 h 30"/>
                  <a:gd name="T8" fmla="*/ 0 w 36"/>
                  <a:gd name="T9" fmla="*/ 23 h 30"/>
                  <a:gd name="T10" fmla="*/ 36 w 36"/>
                  <a:gd name="T11" fmla="*/ 0 h 30"/>
                  <a:gd name="T12" fmla="*/ 36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0"/>
                    </a:moveTo>
                    <a:lnTo>
                      <a:pt x="36" y="0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0" y="23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3" name="Freeform 1988"/>
              <p:cNvSpPr>
                <a:spLocks/>
              </p:cNvSpPr>
              <p:nvPr/>
            </p:nvSpPr>
            <p:spPr bwMode="auto">
              <a:xfrm>
                <a:off x="2236" y="3334"/>
                <a:ext cx="18" cy="15"/>
              </a:xfrm>
              <a:custGeom>
                <a:avLst/>
                <a:gdLst>
                  <a:gd name="T0" fmla="*/ 29 w 36"/>
                  <a:gd name="T1" fmla="*/ 0 h 30"/>
                  <a:gd name="T2" fmla="*/ 29 w 36"/>
                  <a:gd name="T3" fmla="*/ 0 h 30"/>
                  <a:gd name="T4" fmla="*/ 36 w 36"/>
                  <a:gd name="T5" fmla="*/ 0 h 30"/>
                  <a:gd name="T6" fmla="*/ 36 w 36"/>
                  <a:gd name="T7" fmla="*/ 0 h 30"/>
                  <a:gd name="T8" fmla="*/ 0 w 36"/>
                  <a:gd name="T9" fmla="*/ 30 h 30"/>
                  <a:gd name="T10" fmla="*/ 29 w 36"/>
                  <a:gd name="T11" fmla="*/ 0 h 30"/>
                  <a:gd name="T12" fmla="*/ 29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29" y="0"/>
                    </a:moveTo>
                    <a:lnTo>
                      <a:pt x="29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4" name="Freeform 1989"/>
              <p:cNvSpPr>
                <a:spLocks/>
              </p:cNvSpPr>
              <p:nvPr/>
            </p:nvSpPr>
            <p:spPr bwMode="auto">
              <a:xfrm>
                <a:off x="2236" y="3334"/>
                <a:ext cx="18" cy="15"/>
              </a:xfrm>
              <a:custGeom>
                <a:avLst/>
                <a:gdLst>
                  <a:gd name="T0" fmla="*/ 29 w 36"/>
                  <a:gd name="T1" fmla="*/ 0 h 30"/>
                  <a:gd name="T2" fmla="*/ 29 w 36"/>
                  <a:gd name="T3" fmla="*/ 0 h 30"/>
                  <a:gd name="T4" fmla="*/ 36 w 36"/>
                  <a:gd name="T5" fmla="*/ 0 h 30"/>
                  <a:gd name="T6" fmla="*/ 36 w 36"/>
                  <a:gd name="T7" fmla="*/ 0 h 30"/>
                  <a:gd name="T8" fmla="*/ 0 w 36"/>
                  <a:gd name="T9" fmla="*/ 30 h 30"/>
                  <a:gd name="T10" fmla="*/ 29 w 36"/>
                  <a:gd name="T11" fmla="*/ 0 h 30"/>
                  <a:gd name="T12" fmla="*/ 29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29" y="0"/>
                    </a:moveTo>
                    <a:lnTo>
                      <a:pt x="29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5" name="Freeform 1990"/>
              <p:cNvSpPr>
                <a:spLocks/>
              </p:cNvSpPr>
              <p:nvPr/>
            </p:nvSpPr>
            <p:spPr bwMode="auto">
              <a:xfrm>
                <a:off x="2236" y="3338"/>
                <a:ext cx="22" cy="26"/>
              </a:xfrm>
              <a:custGeom>
                <a:avLst/>
                <a:gdLst>
                  <a:gd name="T0" fmla="*/ 44 w 44"/>
                  <a:gd name="T1" fmla="*/ 0 h 52"/>
                  <a:gd name="T2" fmla="*/ 44 w 44"/>
                  <a:gd name="T3" fmla="*/ 0 h 52"/>
                  <a:gd name="T4" fmla="*/ 15 w 44"/>
                  <a:gd name="T5" fmla="*/ 52 h 52"/>
                  <a:gd name="T6" fmla="*/ 15 w 44"/>
                  <a:gd name="T7" fmla="*/ 52 h 52"/>
                  <a:gd name="T8" fmla="*/ 0 w 44"/>
                  <a:gd name="T9" fmla="*/ 37 h 52"/>
                  <a:gd name="T10" fmla="*/ 44 w 44"/>
                  <a:gd name="T11" fmla="*/ 0 h 52"/>
                  <a:gd name="T12" fmla="*/ 44 w 44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44" y="0"/>
                    </a:moveTo>
                    <a:lnTo>
                      <a:pt x="44" y="0"/>
                    </a:lnTo>
                    <a:lnTo>
                      <a:pt x="15" y="52"/>
                    </a:lnTo>
                    <a:lnTo>
                      <a:pt x="15" y="52"/>
                    </a:lnTo>
                    <a:lnTo>
                      <a:pt x="0" y="37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6" name="Freeform 1991"/>
              <p:cNvSpPr>
                <a:spLocks/>
              </p:cNvSpPr>
              <p:nvPr/>
            </p:nvSpPr>
            <p:spPr bwMode="auto">
              <a:xfrm>
                <a:off x="2236" y="3338"/>
                <a:ext cx="22" cy="26"/>
              </a:xfrm>
              <a:custGeom>
                <a:avLst/>
                <a:gdLst>
                  <a:gd name="T0" fmla="*/ 44 w 44"/>
                  <a:gd name="T1" fmla="*/ 0 h 52"/>
                  <a:gd name="T2" fmla="*/ 44 w 44"/>
                  <a:gd name="T3" fmla="*/ 0 h 52"/>
                  <a:gd name="T4" fmla="*/ 15 w 44"/>
                  <a:gd name="T5" fmla="*/ 52 h 52"/>
                  <a:gd name="T6" fmla="*/ 15 w 44"/>
                  <a:gd name="T7" fmla="*/ 52 h 52"/>
                  <a:gd name="T8" fmla="*/ 0 w 44"/>
                  <a:gd name="T9" fmla="*/ 37 h 52"/>
                  <a:gd name="T10" fmla="*/ 44 w 44"/>
                  <a:gd name="T11" fmla="*/ 0 h 52"/>
                  <a:gd name="T12" fmla="*/ 44 w 44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44" y="0"/>
                    </a:moveTo>
                    <a:lnTo>
                      <a:pt x="44" y="0"/>
                    </a:lnTo>
                    <a:lnTo>
                      <a:pt x="15" y="52"/>
                    </a:lnTo>
                    <a:lnTo>
                      <a:pt x="15" y="52"/>
                    </a:lnTo>
                    <a:lnTo>
                      <a:pt x="0" y="37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7" name="Freeform 1992"/>
              <p:cNvSpPr>
                <a:spLocks/>
              </p:cNvSpPr>
              <p:nvPr/>
            </p:nvSpPr>
            <p:spPr bwMode="auto">
              <a:xfrm>
                <a:off x="2243" y="3338"/>
                <a:ext cx="22" cy="26"/>
              </a:xfrm>
              <a:custGeom>
                <a:avLst/>
                <a:gdLst>
                  <a:gd name="T0" fmla="*/ 29 w 44"/>
                  <a:gd name="T1" fmla="*/ 0 h 52"/>
                  <a:gd name="T2" fmla="*/ 29 w 44"/>
                  <a:gd name="T3" fmla="*/ 0 h 52"/>
                  <a:gd name="T4" fmla="*/ 44 w 44"/>
                  <a:gd name="T5" fmla="*/ 22 h 52"/>
                  <a:gd name="T6" fmla="*/ 44 w 44"/>
                  <a:gd name="T7" fmla="*/ 22 h 52"/>
                  <a:gd name="T8" fmla="*/ 0 w 44"/>
                  <a:gd name="T9" fmla="*/ 52 h 52"/>
                  <a:gd name="T10" fmla="*/ 29 w 44"/>
                  <a:gd name="T11" fmla="*/ 0 h 52"/>
                  <a:gd name="T12" fmla="*/ 29 w 44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29" y="0"/>
                    </a:moveTo>
                    <a:lnTo>
                      <a:pt x="29" y="0"/>
                    </a:lnTo>
                    <a:lnTo>
                      <a:pt x="44" y="22"/>
                    </a:lnTo>
                    <a:lnTo>
                      <a:pt x="44" y="22"/>
                    </a:lnTo>
                    <a:lnTo>
                      <a:pt x="0" y="52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8" name="Freeform 1993"/>
              <p:cNvSpPr>
                <a:spLocks/>
              </p:cNvSpPr>
              <p:nvPr/>
            </p:nvSpPr>
            <p:spPr bwMode="auto">
              <a:xfrm>
                <a:off x="2243" y="3338"/>
                <a:ext cx="22" cy="26"/>
              </a:xfrm>
              <a:custGeom>
                <a:avLst/>
                <a:gdLst>
                  <a:gd name="T0" fmla="*/ 29 w 44"/>
                  <a:gd name="T1" fmla="*/ 0 h 52"/>
                  <a:gd name="T2" fmla="*/ 29 w 44"/>
                  <a:gd name="T3" fmla="*/ 0 h 52"/>
                  <a:gd name="T4" fmla="*/ 44 w 44"/>
                  <a:gd name="T5" fmla="*/ 22 h 52"/>
                  <a:gd name="T6" fmla="*/ 44 w 44"/>
                  <a:gd name="T7" fmla="*/ 22 h 52"/>
                  <a:gd name="T8" fmla="*/ 0 w 44"/>
                  <a:gd name="T9" fmla="*/ 52 h 52"/>
                  <a:gd name="T10" fmla="*/ 29 w 44"/>
                  <a:gd name="T11" fmla="*/ 0 h 52"/>
                  <a:gd name="T12" fmla="*/ 29 w 44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2">
                    <a:moveTo>
                      <a:pt x="29" y="0"/>
                    </a:moveTo>
                    <a:lnTo>
                      <a:pt x="29" y="0"/>
                    </a:lnTo>
                    <a:lnTo>
                      <a:pt x="44" y="22"/>
                    </a:lnTo>
                    <a:lnTo>
                      <a:pt x="44" y="22"/>
                    </a:lnTo>
                    <a:lnTo>
                      <a:pt x="0" y="52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9" name="Freeform 1994"/>
              <p:cNvSpPr>
                <a:spLocks/>
              </p:cNvSpPr>
              <p:nvPr/>
            </p:nvSpPr>
            <p:spPr bwMode="auto">
              <a:xfrm>
                <a:off x="2254" y="3368"/>
                <a:ext cx="19" cy="15"/>
              </a:xfrm>
              <a:custGeom>
                <a:avLst/>
                <a:gdLst>
                  <a:gd name="T0" fmla="*/ 37 w 37"/>
                  <a:gd name="T1" fmla="*/ 0 h 29"/>
                  <a:gd name="T2" fmla="*/ 37 w 37"/>
                  <a:gd name="T3" fmla="*/ 0 h 29"/>
                  <a:gd name="T4" fmla="*/ 8 w 37"/>
                  <a:gd name="T5" fmla="*/ 29 h 29"/>
                  <a:gd name="T6" fmla="*/ 8 w 37"/>
                  <a:gd name="T7" fmla="*/ 29 h 29"/>
                  <a:gd name="T8" fmla="*/ 0 w 37"/>
                  <a:gd name="T9" fmla="*/ 22 h 29"/>
                  <a:gd name="T10" fmla="*/ 37 w 37"/>
                  <a:gd name="T11" fmla="*/ 0 h 29"/>
                  <a:gd name="T12" fmla="*/ 37 w 3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9">
                    <a:moveTo>
                      <a:pt x="37" y="0"/>
                    </a:moveTo>
                    <a:lnTo>
                      <a:pt x="37" y="0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0" y="22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0" name="Freeform 1995"/>
              <p:cNvSpPr>
                <a:spLocks/>
              </p:cNvSpPr>
              <p:nvPr/>
            </p:nvSpPr>
            <p:spPr bwMode="auto">
              <a:xfrm>
                <a:off x="2254" y="3368"/>
                <a:ext cx="19" cy="15"/>
              </a:xfrm>
              <a:custGeom>
                <a:avLst/>
                <a:gdLst>
                  <a:gd name="T0" fmla="*/ 37 w 37"/>
                  <a:gd name="T1" fmla="*/ 0 h 29"/>
                  <a:gd name="T2" fmla="*/ 37 w 37"/>
                  <a:gd name="T3" fmla="*/ 0 h 29"/>
                  <a:gd name="T4" fmla="*/ 8 w 37"/>
                  <a:gd name="T5" fmla="*/ 29 h 29"/>
                  <a:gd name="T6" fmla="*/ 8 w 37"/>
                  <a:gd name="T7" fmla="*/ 29 h 29"/>
                  <a:gd name="T8" fmla="*/ 0 w 37"/>
                  <a:gd name="T9" fmla="*/ 22 h 29"/>
                  <a:gd name="T10" fmla="*/ 37 w 37"/>
                  <a:gd name="T11" fmla="*/ 0 h 29"/>
                  <a:gd name="T12" fmla="*/ 37 w 3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9">
                    <a:moveTo>
                      <a:pt x="37" y="0"/>
                    </a:moveTo>
                    <a:lnTo>
                      <a:pt x="37" y="0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0" y="22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1" name="Freeform 1996"/>
              <p:cNvSpPr>
                <a:spLocks/>
              </p:cNvSpPr>
              <p:nvPr/>
            </p:nvSpPr>
            <p:spPr bwMode="auto">
              <a:xfrm>
                <a:off x="2258" y="3368"/>
                <a:ext cx="19" cy="15"/>
              </a:xfrm>
              <a:custGeom>
                <a:avLst/>
                <a:gdLst>
                  <a:gd name="T0" fmla="*/ 29 w 37"/>
                  <a:gd name="T1" fmla="*/ 0 h 29"/>
                  <a:gd name="T2" fmla="*/ 29 w 37"/>
                  <a:gd name="T3" fmla="*/ 0 h 29"/>
                  <a:gd name="T4" fmla="*/ 37 w 37"/>
                  <a:gd name="T5" fmla="*/ 7 h 29"/>
                  <a:gd name="T6" fmla="*/ 37 w 37"/>
                  <a:gd name="T7" fmla="*/ 7 h 29"/>
                  <a:gd name="T8" fmla="*/ 0 w 37"/>
                  <a:gd name="T9" fmla="*/ 29 h 29"/>
                  <a:gd name="T10" fmla="*/ 29 w 37"/>
                  <a:gd name="T11" fmla="*/ 0 h 29"/>
                  <a:gd name="T12" fmla="*/ 29 w 3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9">
                    <a:moveTo>
                      <a:pt x="29" y="0"/>
                    </a:moveTo>
                    <a:lnTo>
                      <a:pt x="29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0" y="29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2" name="Freeform 1997"/>
              <p:cNvSpPr>
                <a:spLocks/>
              </p:cNvSpPr>
              <p:nvPr/>
            </p:nvSpPr>
            <p:spPr bwMode="auto">
              <a:xfrm>
                <a:off x="2258" y="3368"/>
                <a:ext cx="19" cy="15"/>
              </a:xfrm>
              <a:custGeom>
                <a:avLst/>
                <a:gdLst>
                  <a:gd name="T0" fmla="*/ 29 w 37"/>
                  <a:gd name="T1" fmla="*/ 0 h 29"/>
                  <a:gd name="T2" fmla="*/ 29 w 37"/>
                  <a:gd name="T3" fmla="*/ 0 h 29"/>
                  <a:gd name="T4" fmla="*/ 37 w 37"/>
                  <a:gd name="T5" fmla="*/ 7 h 29"/>
                  <a:gd name="T6" fmla="*/ 37 w 37"/>
                  <a:gd name="T7" fmla="*/ 7 h 29"/>
                  <a:gd name="T8" fmla="*/ 0 w 37"/>
                  <a:gd name="T9" fmla="*/ 29 h 29"/>
                  <a:gd name="T10" fmla="*/ 29 w 37"/>
                  <a:gd name="T11" fmla="*/ 0 h 29"/>
                  <a:gd name="T12" fmla="*/ 29 w 3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9">
                    <a:moveTo>
                      <a:pt x="29" y="0"/>
                    </a:moveTo>
                    <a:lnTo>
                      <a:pt x="29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0" y="29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3" name="Freeform 1998"/>
              <p:cNvSpPr>
                <a:spLocks/>
              </p:cNvSpPr>
              <p:nvPr/>
            </p:nvSpPr>
            <p:spPr bwMode="auto">
              <a:xfrm>
                <a:off x="2254" y="3368"/>
                <a:ext cx="19" cy="15"/>
              </a:xfrm>
              <a:custGeom>
                <a:avLst/>
                <a:gdLst>
                  <a:gd name="T0" fmla="*/ 37 w 37"/>
                  <a:gd name="T1" fmla="*/ 0 h 29"/>
                  <a:gd name="T2" fmla="*/ 37 w 37"/>
                  <a:gd name="T3" fmla="*/ 0 h 29"/>
                  <a:gd name="T4" fmla="*/ 8 w 37"/>
                  <a:gd name="T5" fmla="*/ 29 h 29"/>
                  <a:gd name="T6" fmla="*/ 8 w 37"/>
                  <a:gd name="T7" fmla="*/ 29 h 29"/>
                  <a:gd name="T8" fmla="*/ 0 w 37"/>
                  <a:gd name="T9" fmla="*/ 22 h 29"/>
                  <a:gd name="T10" fmla="*/ 37 w 37"/>
                  <a:gd name="T11" fmla="*/ 0 h 29"/>
                  <a:gd name="T12" fmla="*/ 37 w 3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9">
                    <a:moveTo>
                      <a:pt x="37" y="0"/>
                    </a:moveTo>
                    <a:lnTo>
                      <a:pt x="37" y="0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0" y="22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4" name="Freeform 1999"/>
              <p:cNvSpPr>
                <a:spLocks/>
              </p:cNvSpPr>
              <p:nvPr/>
            </p:nvSpPr>
            <p:spPr bwMode="auto">
              <a:xfrm>
                <a:off x="2254" y="3368"/>
                <a:ext cx="19" cy="15"/>
              </a:xfrm>
              <a:custGeom>
                <a:avLst/>
                <a:gdLst>
                  <a:gd name="T0" fmla="*/ 37 w 37"/>
                  <a:gd name="T1" fmla="*/ 0 h 29"/>
                  <a:gd name="T2" fmla="*/ 37 w 37"/>
                  <a:gd name="T3" fmla="*/ 0 h 29"/>
                  <a:gd name="T4" fmla="*/ 8 w 37"/>
                  <a:gd name="T5" fmla="*/ 29 h 29"/>
                  <a:gd name="T6" fmla="*/ 8 w 37"/>
                  <a:gd name="T7" fmla="*/ 29 h 29"/>
                  <a:gd name="T8" fmla="*/ 0 w 37"/>
                  <a:gd name="T9" fmla="*/ 22 h 29"/>
                  <a:gd name="T10" fmla="*/ 37 w 37"/>
                  <a:gd name="T11" fmla="*/ 0 h 29"/>
                  <a:gd name="T12" fmla="*/ 37 w 3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9">
                    <a:moveTo>
                      <a:pt x="37" y="0"/>
                    </a:moveTo>
                    <a:lnTo>
                      <a:pt x="37" y="0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0" y="22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5" name="Freeform 2000"/>
              <p:cNvSpPr>
                <a:spLocks/>
              </p:cNvSpPr>
              <p:nvPr/>
            </p:nvSpPr>
            <p:spPr bwMode="auto">
              <a:xfrm>
                <a:off x="2258" y="3368"/>
                <a:ext cx="19" cy="15"/>
              </a:xfrm>
              <a:custGeom>
                <a:avLst/>
                <a:gdLst>
                  <a:gd name="T0" fmla="*/ 29 w 37"/>
                  <a:gd name="T1" fmla="*/ 0 h 29"/>
                  <a:gd name="T2" fmla="*/ 29 w 37"/>
                  <a:gd name="T3" fmla="*/ 0 h 29"/>
                  <a:gd name="T4" fmla="*/ 37 w 37"/>
                  <a:gd name="T5" fmla="*/ 7 h 29"/>
                  <a:gd name="T6" fmla="*/ 37 w 37"/>
                  <a:gd name="T7" fmla="*/ 7 h 29"/>
                  <a:gd name="T8" fmla="*/ 0 w 37"/>
                  <a:gd name="T9" fmla="*/ 29 h 29"/>
                  <a:gd name="T10" fmla="*/ 29 w 37"/>
                  <a:gd name="T11" fmla="*/ 0 h 29"/>
                  <a:gd name="T12" fmla="*/ 29 w 3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9">
                    <a:moveTo>
                      <a:pt x="29" y="0"/>
                    </a:moveTo>
                    <a:lnTo>
                      <a:pt x="29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0" y="29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6" name="Freeform 2001"/>
              <p:cNvSpPr>
                <a:spLocks/>
              </p:cNvSpPr>
              <p:nvPr/>
            </p:nvSpPr>
            <p:spPr bwMode="auto">
              <a:xfrm>
                <a:off x="2258" y="3368"/>
                <a:ext cx="19" cy="15"/>
              </a:xfrm>
              <a:custGeom>
                <a:avLst/>
                <a:gdLst>
                  <a:gd name="T0" fmla="*/ 29 w 37"/>
                  <a:gd name="T1" fmla="*/ 0 h 29"/>
                  <a:gd name="T2" fmla="*/ 29 w 37"/>
                  <a:gd name="T3" fmla="*/ 0 h 29"/>
                  <a:gd name="T4" fmla="*/ 37 w 37"/>
                  <a:gd name="T5" fmla="*/ 7 h 29"/>
                  <a:gd name="T6" fmla="*/ 37 w 37"/>
                  <a:gd name="T7" fmla="*/ 7 h 29"/>
                  <a:gd name="T8" fmla="*/ 0 w 37"/>
                  <a:gd name="T9" fmla="*/ 29 h 29"/>
                  <a:gd name="T10" fmla="*/ 29 w 37"/>
                  <a:gd name="T11" fmla="*/ 0 h 29"/>
                  <a:gd name="T12" fmla="*/ 29 w 3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9">
                    <a:moveTo>
                      <a:pt x="29" y="0"/>
                    </a:moveTo>
                    <a:lnTo>
                      <a:pt x="29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0" y="29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7" name="Freeform 2002"/>
              <p:cNvSpPr>
                <a:spLocks/>
              </p:cNvSpPr>
              <p:nvPr/>
            </p:nvSpPr>
            <p:spPr bwMode="auto">
              <a:xfrm>
                <a:off x="2243" y="3361"/>
                <a:ext cx="70" cy="44"/>
              </a:xfrm>
              <a:custGeom>
                <a:avLst/>
                <a:gdLst>
                  <a:gd name="T0" fmla="*/ 0 w 139"/>
                  <a:gd name="T1" fmla="*/ 89 h 89"/>
                  <a:gd name="T2" fmla="*/ 0 w 139"/>
                  <a:gd name="T3" fmla="*/ 89 h 89"/>
                  <a:gd name="T4" fmla="*/ 139 w 139"/>
                  <a:gd name="T5" fmla="*/ 37 h 89"/>
                  <a:gd name="T6" fmla="*/ 139 w 139"/>
                  <a:gd name="T7" fmla="*/ 37 h 89"/>
                  <a:gd name="T8" fmla="*/ 109 w 139"/>
                  <a:gd name="T9" fmla="*/ 0 h 89"/>
                  <a:gd name="T10" fmla="*/ 0 w 139"/>
                  <a:gd name="T11" fmla="*/ 89 h 89"/>
                  <a:gd name="T12" fmla="*/ 0 w 139"/>
                  <a:gd name="T13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89">
                    <a:moveTo>
                      <a:pt x="0" y="89"/>
                    </a:moveTo>
                    <a:lnTo>
                      <a:pt x="0" y="89"/>
                    </a:lnTo>
                    <a:lnTo>
                      <a:pt x="139" y="37"/>
                    </a:lnTo>
                    <a:lnTo>
                      <a:pt x="139" y="37"/>
                    </a:lnTo>
                    <a:lnTo>
                      <a:pt x="109" y="0"/>
                    </a:lnTo>
                    <a:lnTo>
                      <a:pt x="0" y="89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8" name="Freeform 2003"/>
              <p:cNvSpPr>
                <a:spLocks/>
              </p:cNvSpPr>
              <p:nvPr/>
            </p:nvSpPr>
            <p:spPr bwMode="auto">
              <a:xfrm>
                <a:off x="2243" y="3361"/>
                <a:ext cx="70" cy="44"/>
              </a:xfrm>
              <a:custGeom>
                <a:avLst/>
                <a:gdLst>
                  <a:gd name="T0" fmla="*/ 0 w 139"/>
                  <a:gd name="T1" fmla="*/ 89 h 89"/>
                  <a:gd name="T2" fmla="*/ 0 w 139"/>
                  <a:gd name="T3" fmla="*/ 89 h 89"/>
                  <a:gd name="T4" fmla="*/ 139 w 139"/>
                  <a:gd name="T5" fmla="*/ 37 h 89"/>
                  <a:gd name="T6" fmla="*/ 139 w 139"/>
                  <a:gd name="T7" fmla="*/ 37 h 89"/>
                  <a:gd name="T8" fmla="*/ 109 w 139"/>
                  <a:gd name="T9" fmla="*/ 0 h 89"/>
                  <a:gd name="T10" fmla="*/ 0 w 139"/>
                  <a:gd name="T11" fmla="*/ 89 h 89"/>
                  <a:gd name="T12" fmla="*/ 0 w 139"/>
                  <a:gd name="T13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89">
                    <a:moveTo>
                      <a:pt x="0" y="89"/>
                    </a:moveTo>
                    <a:lnTo>
                      <a:pt x="0" y="89"/>
                    </a:lnTo>
                    <a:lnTo>
                      <a:pt x="139" y="37"/>
                    </a:lnTo>
                    <a:lnTo>
                      <a:pt x="139" y="37"/>
                    </a:lnTo>
                    <a:lnTo>
                      <a:pt x="109" y="0"/>
                    </a:lnTo>
                    <a:lnTo>
                      <a:pt x="0" y="89"/>
                    </a:lnTo>
                    <a:lnTo>
                      <a:pt x="0" y="8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9" name="Freeform 2004"/>
              <p:cNvSpPr>
                <a:spLocks/>
              </p:cNvSpPr>
              <p:nvPr/>
            </p:nvSpPr>
            <p:spPr bwMode="auto">
              <a:xfrm>
                <a:off x="2243" y="3379"/>
                <a:ext cx="70" cy="45"/>
              </a:xfrm>
              <a:custGeom>
                <a:avLst/>
                <a:gdLst>
                  <a:gd name="T0" fmla="*/ 0 w 139"/>
                  <a:gd name="T1" fmla="*/ 52 h 89"/>
                  <a:gd name="T2" fmla="*/ 0 w 139"/>
                  <a:gd name="T3" fmla="*/ 52 h 89"/>
                  <a:gd name="T4" fmla="*/ 29 w 139"/>
                  <a:gd name="T5" fmla="*/ 89 h 89"/>
                  <a:gd name="T6" fmla="*/ 29 w 139"/>
                  <a:gd name="T7" fmla="*/ 89 h 89"/>
                  <a:gd name="T8" fmla="*/ 139 w 139"/>
                  <a:gd name="T9" fmla="*/ 0 h 89"/>
                  <a:gd name="T10" fmla="*/ 0 w 139"/>
                  <a:gd name="T11" fmla="*/ 52 h 89"/>
                  <a:gd name="T12" fmla="*/ 0 w 139"/>
                  <a:gd name="T13" fmla="*/ 5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89">
                    <a:moveTo>
                      <a:pt x="0" y="52"/>
                    </a:moveTo>
                    <a:lnTo>
                      <a:pt x="0" y="52"/>
                    </a:lnTo>
                    <a:lnTo>
                      <a:pt x="29" y="89"/>
                    </a:lnTo>
                    <a:lnTo>
                      <a:pt x="29" y="89"/>
                    </a:lnTo>
                    <a:lnTo>
                      <a:pt x="139" y="0"/>
                    </a:lnTo>
                    <a:lnTo>
                      <a:pt x="0" y="5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0" name="Freeform 2005"/>
              <p:cNvSpPr>
                <a:spLocks/>
              </p:cNvSpPr>
              <p:nvPr/>
            </p:nvSpPr>
            <p:spPr bwMode="auto">
              <a:xfrm>
                <a:off x="2243" y="3379"/>
                <a:ext cx="70" cy="45"/>
              </a:xfrm>
              <a:custGeom>
                <a:avLst/>
                <a:gdLst>
                  <a:gd name="T0" fmla="*/ 0 w 139"/>
                  <a:gd name="T1" fmla="*/ 52 h 89"/>
                  <a:gd name="T2" fmla="*/ 0 w 139"/>
                  <a:gd name="T3" fmla="*/ 52 h 89"/>
                  <a:gd name="T4" fmla="*/ 29 w 139"/>
                  <a:gd name="T5" fmla="*/ 89 h 89"/>
                  <a:gd name="T6" fmla="*/ 29 w 139"/>
                  <a:gd name="T7" fmla="*/ 89 h 89"/>
                  <a:gd name="T8" fmla="*/ 139 w 139"/>
                  <a:gd name="T9" fmla="*/ 0 h 89"/>
                  <a:gd name="T10" fmla="*/ 0 w 139"/>
                  <a:gd name="T11" fmla="*/ 52 h 89"/>
                  <a:gd name="T12" fmla="*/ 0 w 139"/>
                  <a:gd name="T13" fmla="*/ 5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89">
                    <a:moveTo>
                      <a:pt x="0" y="52"/>
                    </a:moveTo>
                    <a:lnTo>
                      <a:pt x="0" y="52"/>
                    </a:lnTo>
                    <a:lnTo>
                      <a:pt x="29" y="89"/>
                    </a:lnTo>
                    <a:lnTo>
                      <a:pt x="29" y="89"/>
                    </a:lnTo>
                    <a:lnTo>
                      <a:pt x="139" y="0"/>
                    </a:lnTo>
                    <a:lnTo>
                      <a:pt x="0" y="52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1" name="Freeform 2006"/>
              <p:cNvSpPr>
                <a:spLocks/>
              </p:cNvSpPr>
              <p:nvPr/>
            </p:nvSpPr>
            <p:spPr bwMode="auto">
              <a:xfrm>
                <a:off x="2258" y="3379"/>
                <a:ext cx="70" cy="45"/>
              </a:xfrm>
              <a:custGeom>
                <a:avLst/>
                <a:gdLst>
                  <a:gd name="T0" fmla="*/ 0 w 139"/>
                  <a:gd name="T1" fmla="*/ 89 h 89"/>
                  <a:gd name="T2" fmla="*/ 0 w 139"/>
                  <a:gd name="T3" fmla="*/ 89 h 89"/>
                  <a:gd name="T4" fmla="*/ 139 w 139"/>
                  <a:gd name="T5" fmla="*/ 37 h 89"/>
                  <a:gd name="T6" fmla="*/ 139 w 139"/>
                  <a:gd name="T7" fmla="*/ 37 h 89"/>
                  <a:gd name="T8" fmla="*/ 110 w 139"/>
                  <a:gd name="T9" fmla="*/ 0 h 89"/>
                  <a:gd name="T10" fmla="*/ 0 w 139"/>
                  <a:gd name="T11" fmla="*/ 89 h 89"/>
                  <a:gd name="T12" fmla="*/ 0 w 139"/>
                  <a:gd name="T13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89">
                    <a:moveTo>
                      <a:pt x="0" y="89"/>
                    </a:moveTo>
                    <a:lnTo>
                      <a:pt x="0" y="89"/>
                    </a:lnTo>
                    <a:lnTo>
                      <a:pt x="139" y="37"/>
                    </a:lnTo>
                    <a:lnTo>
                      <a:pt x="139" y="37"/>
                    </a:lnTo>
                    <a:lnTo>
                      <a:pt x="110" y="0"/>
                    </a:lnTo>
                    <a:lnTo>
                      <a:pt x="0" y="89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2" name="Freeform 2007"/>
              <p:cNvSpPr>
                <a:spLocks/>
              </p:cNvSpPr>
              <p:nvPr/>
            </p:nvSpPr>
            <p:spPr bwMode="auto">
              <a:xfrm>
                <a:off x="2258" y="3379"/>
                <a:ext cx="70" cy="45"/>
              </a:xfrm>
              <a:custGeom>
                <a:avLst/>
                <a:gdLst>
                  <a:gd name="T0" fmla="*/ 0 w 139"/>
                  <a:gd name="T1" fmla="*/ 89 h 89"/>
                  <a:gd name="T2" fmla="*/ 0 w 139"/>
                  <a:gd name="T3" fmla="*/ 89 h 89"/>
                  <a:gd name="T4" fmla="*/ 139 w 139"/>
                  <a:gd name="T5" fmla="*/ 37 h 89"/>
                  <a:gd name="T6" fmla="*/ 139 w 139"/>
                  <a:gd name="T7" fmla="*/ 37 h 89"/>
                  <a:gd name="T8" fmla="*/ 110 w 139"/>
                  <a:gd name="T9" fmla="*/ 0 h 89"/>
                  <a:gd name="T10" fmla="*/ 0 w 139"/>
                  <a:gd name="T11" fmla="*/ 89 h 89"/>
                  <a:gd name="T12" fmla="*/ 0 w 139"/>
                  <a:gd name="T13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89">
                    <a:moveTo>
                      <a:pt x="0" y="89"/>
                    </a:moveTo>
                    <a:lnTo>
                      <a:pt x="0" y="89"/>
                    </a:lnTo>
                    <a:lnTo>
                      <a:pt x="139" y="37"/>
                    </a:lnTo>
                    <a:lnTo>
                      <a:pt x="139" y="37"/>
                    </a:lnTo>
                    <a:lnTo>
                      <a:pt x="110" y="0"/>
                    </a:lnTo>
                    <a:lnTo>
                      <a:pt x="0" y="89"/>
                    </a:lnTo>
                    <a:lnTo>
                      <a:pt x="0" y="8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3" name="Freeform 2008"/>
              <p:cNvSpPr>
                <a:spLocks/>
              </p:cNvSpPr>
              <p:nvPr/>
            </p:nvSpPr>
            <p:spPr bwMode="auto">
              <a:xfrm>
                <a:off x="2258" y="3398"/>
                <a:ext cx="70" cy="45"/>
              </a:xfrm>
              <a:custGeom>
                <a:avLst/>
                <a:gdLst>
                  <a:gd name="T0" fmla="*/ 0 w 139"/>
                  <a:gd name="T1" fmla="*/ 52 h 90"/>
                  <a:gd name="T2" fmla="*/ 0 w 139"/>
                  <a:gd name="T3" fmla="*/ 52 h 90"/>
                  <a:gd name="T4" fmla="*/ 29 w 139"/>
                  <a:gd name="T5" fmla="*/ 90 h 90"/>
                  <a:gd name="T6" fmla="*/ 29 w 139"/>
                  <a:gd name="T7" fmla="*/ 90 h 90"/>
                  <a:gd name="T8" fmla="*/ 139 w 139"/>
                  <a:gd name="T9" fmla="*/ 0 h 90"/>
                  <a:gd name="T10" fmla="*/ 0 w 139"/>
                  <a:gd name="T11" fmla="*/ 52 h 90"/>
                  <a:gd name="T12" fmla="*/ 0 w 139"/>
                  <a:gd name="T13" fmla="*/ 5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90">
                    <a:moveTo>
                      <a:pt x="0" y="52"/>
                    </a:moveTo>
                    <a:lnTo>
                      <a:pt x="0" y="52"/>
                    </a:lnTo>
                    <a:lnTo>
                      <a:pt x="29" y="90"/>
                    </a:lnTo>
                    <a:lnTo>
                      <a:pt x="29" y="90"/>
                    </a:lnTo>
                    <a:lnTo>
                      <a:pt x="139" y="0"/>
                    </a:lnTo>
                    <a:lnTo>
                      <a:pt x="0" y="5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4" name="Freeform 2009"/>
              <p:cNvSpPr>
                <a:spLocks/>
              </p:cNvSpPr>
              <p:nvPr/>
            </p:nvSpPr>
            <p:spPr bwMode="auto">
              <a:xfrm>
                <a:off x="2258" y="3398"/>
                <a:ext cx="70" cy="45"/>
              </a:xfrm>
              <a:custGeom>
                <a:avLst/>
                <a:gdLst>
                  <a:gd name="T0" fmla="*/ 0 w 139"/>
                  <a:gd name="T1" fmla="*/ 52 h 90"/>
                  <a:gd name="T2" fmla="*/ 0 w 139"/>
                  <a:gd name="T3" fmla="*/ 52 h 90"/>
                  <a:gd name="T4" fmla="*/ 29 w 139"/>
                  <a:gd name="T5" fmla="*/ 90 h 90"/>
                  <a:gd name="T6" fmla="*/ 29 w 139"/>
                  <a:gd name="T7" fmla="*/ 90 h 90"/>
                  <a:gd name="T8" fmla="*/ 139 w 139"/>
                  <a:gd name="T9" fmla="*/ 0 h 90"/>
                  <a:gd name="T10" fmla="*/ 0 w 139"/>
                  <a:gd name="T11" fmla="*/ 52 h 90"/>
                  <a:gd name="T12" fmla="*/ 0 w 139"/>
                  <a:gd name="T13" fmla="*/ 5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90">
                    <a:moveTo>
                      <a:pt x="0" y="52"/>
                    </a:moveTo>
                    <a:lnTo>
                      <a:pt x="0" y="52"/>
                    </a:lnTo>
                    <a:lnTo>
                      <a:pt x="29" y="90"/>
                    </a:lnTo>
                    <a:lnTo>
                      <a:pt x="29" y="90"/>
                    </a:lnTo>
                    <a:lnTo>
                      <a:pt x="139" y="0"/>
                    </a:lnTo>
                    <a:lnTo>
                      <a:pt x="0" y="52"/>
                    </a:lnTo>
                    <a:lnTo>
                      <a:pt x="0" y="5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5" name="Freeform 2010"/>
              <p:cNvSpPr>
                <a:spLocks/>
              </p:cNvSpPr>
              <p:nvPr/>
            </p:nvSpPr>
            <p:spPr bwMode="auto">
              <a:xfrm>
                <a:off x="2298" y="3421"/>
                <a:ext cx="19" cy="15"/>
              </a:xfrm>
              <a:custGeom>
                <a:avLst/>
                <a:gdLst>
                  <a:gd name="T0" fmla="*/ 37 w 37"/>
                  <a:gd name="T1" fmla="*/ 0 h 30"/>
                  <a:gd name="T2" fmla="*/ 37 w 37"/>
                  <a:gd name="T3" fmla="*/ 0 h 30"/>
                  <a:gd name="T4" fmla="*/ 8 w 37"/>
                  <a:gd name="T5" fmla="*/ 30 h 30"/>
                  <a:gd name="T6" fmla="*/ 8 w 37"/>
                  <a:gd name="T7" fmla="*/ 30 h 30"/>
                  <a:gd name="T8" fmla="*/ 0 w 37"/>
                  <a:gd name="T9" fmla="*/ 30 h 30"/>
                  <a:gd name="T10" fmla="*/ 37 w 37"/>
                  <a:gd name="T11" fmla="*/ 0 h 30"/>
                  <a:gd name="T12" fmla="*/ 37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0"/>
                    </a:moveTo>
                    <a:lnTo>
                      <a:pt x="37" y="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0" y="30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6" name="Freeform 2011"/>
              <p:cNvSpPr>
                <a:spLocks/>
              </p:cNvSpPr>
              <p:nvPr/>
            </p:nvSpPr>
            <p:spPr bwMode="auto">
              <a:xfrm>
                <a:off x="2298" y="3421"/>
                <a:ext cx="19" cy="15"/>
              </a:xfrm>
              <a:custGeom>
                <a:avLst/>
                <a:gdLst>
                  <a:gd name="T0" fmla="*/ 37 w 37"/>
                  <a:gd name="T1" fmla="*/ 0 h 30"/>
                  <a:gd name="T2" fmla="*/ 37 w 37"/>
                  <a:gd name="T3" fmla="*/ 0 h 30"/>
                  <a:gd name="T4" fmla="*/ 8 w 37"/>
                  <a:gd name="T5" fmla="*/ 30 h 30"/>
                  <a:gd name="T6" fmla="*/ 8 w 37"/>
                  <a:gd name="T7" fmla="*/ 30 h 30"/>
                  <a:gd name="T8" fmla="*/ 0 w 37"/>
                  <a:gd name="T9" fmla="*/ 30 h 30"/>
                  <a:gd name="T10" fmla="*/ 37 w 37"/>
                  <a:gd name="T11" fmla="*/ 0 h 30"/>
                  <a:gd name="T12" fmla="*/ 37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0"/>
                    </a:moveTo>
                    <a:lnTo>
                      <a:pt x="37" y="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0" y="30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7" name="Freeform 2012"/>
              <p:cNvSpPr>
                <a:spLocks/>
              </p:cNvSpPr>
              <p:nvPr/>
            </p:nvSpPr>
            <p:spPr bwMode="auto">
              <a:xfrm>
                <a:off x="2302" y="3421"/>
                <a:ext cx="15" cy="15"/>
              </a:xfrm>
              <a:custGeom>
                <a:avLst/>
                <a:gdLst>
                  <a:gd name="T0" fmla="*/ 29 w 29"/>
                  <a:gd name="T1" fmla="*/ 0 h 30"/>
                  <a:gd name="T2" fmla="*/ 29 w 29"/>
                  <a:gd name="T3" fmla="*/ 0 h 30"/>
                  <a:gd name="T4" fmla="*/ 29 w 29"/>
                  <a:gd name="T5" fmla="*/ 0 h 30"/>
                  <a:gd name="T6" fmla="*/ 29 w 29"/>
                  <a:gd name="T7" fmla="*/ 0 h 30"/>
                  <a:gd name="T8" fmla="*/ 0 w 29"/>
                  <a:gd name="T9" fmla="*/ 30 h 30"/>
                  <a:gd name="T10" fmla="*/ 29 w 29"/>
                  <a:gd name="T11" fmla="*/ 0 h 30"/>
                  <a:gd name="T12" fmla="*/ 29 w 29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29" y="0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8" name="Freeform 2013"/>
              <p:cNvSpPr>
                <a:spLocks/>
              </p:cNvSpPr>
              <p:nvPr/>
            </p:nvSpPr>
            <p:spPr bwMode="auto">
              <a:xfrm>
                <a:off x="2302" y="3421"/>
                <a:ext cx="15" cy="15"/>
              </a:xfrm>
              <a:custGeom>
                <a:avLst/>
                <a:gdLst>
                  <a:gd name="T0" fmla="*/ 29 w 29"/>
                  <a:gd name="T1" fmla="*/ 0 h 30"/>
                  <a:gd name="T2" fmla="*/ 29 w 29"/>
                  <a:gd name="T3" fmla="*/ 0 h 30"/>
                  <a:gd name="T4" fmla="*/ 29 w 29"/>
                  <a:gd name="T5" fmla="*/ 0 h 30"/>
                  <a:gd name="T6" fmla="*/ 29 w 29"/>
                  <a:gd name="T7" fmla="*/ 0 h 30"/>
                  <a:gd name="T8" fmla="*/ 0 w 29"/>
                  <a:gd name="T9" fmla="*/ 30 h 30"/>
                  <a:gd name="T10" fmla="*/ 29 w 29"/>
                  <a:gd name="T11" fmla="*/ 0 h 30"/>
                  <a:gd name="T12" fmla="*/ 29 w 29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29" y="0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5" name="Group 2215"/>
            <p:cNvGrpSpPr>
              <a:grpSpLocks/>
            </p:cNvGrpSpPr>
            <p:nvPr/>
          </p:nvGrpSpPr>
          <p:grpSpPr bwMode="auto">
            <a:xfrm>
              <a:off x="3267075" y="5439982"/>
              <a:ext cx="1441450" cy="890588"/>
              <a:chOff x="2298" y="3421"/>
              <a:chExt cx="908" cy="561"/>
            </a:xfrm>
          </p:grpSpPr>
          <p:sp>
            <p:nvSpPr>
              <p:cNvPr id="59" name="Freeform 2015"/>
              <p:cNvSpPr>
                <a:spLocks/>
              </p:cNvSpPr>
              <p:nvPr/>
            </p:nvSpPr>
            <p:spPr bwMode="auto">
              <a:xfrm>
                <a:off x="2298" y="3421"/>
                <a:ext cx="19" cy="15"/>
              </a:xfrm>
              <a:custGeom>
                <a:avLst/>
                <a:gdLst>
                  <a:gd name="T0" fmla="*/ 37 w 37"/>
                  <a:gd name="T1" fmla="*/ 0 h 30"/>
                  <a:gd name="T2" fmla="*/ 37 w 37"/>
                  <a:gd name="T3" fmla="*/ 0 h 30"/>
                  <a:gd name="T4" fmla="*/ 8 w 37"/>
                  <a:gd name="T5" fmla="*/ 30 h 30"/>
                  <a:gd name="T6" fmla="*/ 8 w 37"/>
                  <a:gd name="T7" fmla="*/ 30 h 30"/>
                  <a:gd name="T8" fmla="*/ 0 w 37"/>
                  <a:gd name="T9" fmla="*/ 30 h 30"/>
                  <a:gd name="T10" fmla="*/ 37 w 37"/>
                  <a:gd name="T11" fmla="*/ 0 h 30"/>
                  <a:gd name="T12" fmla="*/ 37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0"/>
                    </a:moveTo>
                    <a:lnTo>
                      <a:pt x="37" y="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0" y="30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" name="Freeform 2016"/>
              <p:cNvSpPr>
                <a:spLocks/>
              </p:cNvSpPr>
              <p:nvPr/>
            </p:nvSpPr>
            <p:spPr bwMode="auto">
              <a:xfrm>
                <a:off x="2298" y="3421"/>
                <a:ext cx="19" cy="15"/>
              </a:xfrm>
              <a:custGeom>
                <a:avLst/>
                <a:gdLst>
                  <a:gd name="T0" fmla="*/ 37 w 37"/>
                  <a:gd name="T1" fmla="*/ 0 h 30"/>
                  <a:gd name="T2" fmla="*/ 37 w 37"/>
                  <a:gd name="T3" fmla="*/ 0 h 30"/>
                  <a:gd name="T4" fmla="*/ 8 w 37"/>
                  <a:gd name="T5" fmla="*/ 30 h 30"/>
                  <a:gd name="T6" fmla="*/ 8 w 37"/>
                  <a:gd name="T7" fmla="*/ 30 h 30"/>
                  <a:gd name="T8" fmla="*/ 0 w 37"/>
                  <a:gd name="T9" fmla="*/ 30 h 30"/>
                  <a:gd name="T10" fmla="*/ 37 w 37"/>
                  <a:gd name="T11" fmla="*/ 0 h 30"/>
                  <a:gd name="T12" fmla="*/ 37 w 3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0">
                    <a:moveTo>
                      <a:pt x="37" y="0"/>
                    </a:moveTo>
                    <a:lnTo>
                      <a:pt x="37" y="0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0" y="30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" name="Freeform 2017"/>
              <p:cNvSpPr>
                <a:spLocks/>
              </p:cNvSpPr>
              <p:nvPr/>
            </p:nvSpPr>
            <p:spPr bwMode="auto">
              <a:xfrm>
                <a:off x="2302" y="3421"/>
                <a:ext cx="15" cy="15"/>
              </a:xfrm>
              <a:custGeom>
                <a:avLst/>
                <a:gdLst>
                  <a:gd name="T0" fmla="*/ 29 w 29"/>
                  <a:gd name="T1" fmla="*/ 0 h 30"/>
                  <a:gd name="T2" fmla="*/ 29 w 29"/>
                  <a:gd name="T3" fmla="*/ 0 h 30"/>
                  <a:gd name="T4" fmla="*/ 29 w 29"/>
                  <a:gd name="T5" fmla="*/ 0 h 30"/>
                  <a:gd name="T6" fmla="*/ 29 w 29"/>
                  <a:gd name="T7" fmla="*/ 0 h 30"/>
                  <a:gd name="T8" fmla="*/ 0 w 29"/>
                  <a:gd name="T9" fmla="*/ 30 h 30"/>
                  <a:gd name="T10" fmla="*/ 29 w 29"/>
                  <a:gd name="T11" fmla="*/ 0 h 30"/>
                  <a:gd name="T12" fmla="*/ 29 w 29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29" y="0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" name="Freeform 2018"/>
              <p:cNvSpPr>
                <a:spLocks/>
              </p:cNvSpPr>
              <p:nvPr/>
            </p:nvSpPr>
            <p:spPr bwMode="auto">
              <a:xfrm>
                <a:off x="2302" y="3421"/>
                <a:ext cx="15" cy="15"/>
              </a:xfrm>
              <a:custGeom>
                <a:avLst/>
                <a:gdLst>
                  <a:gd name="T0" fmla="*/ 29 w 29"/>
                  <a:gd name="T1" fmla="*/ 0 h 30"/>
                  <a:gd name="T2" fmla="*/ 29 w 29"/>
                  <a:gd name="T3" fmla="*/ 0 h 30"/>
                  <a:gd name="T4" fmla="*/ 29 w 29"/>
                  <a:gd name="T5" fmla="*/ 0 h 30"/>
                  <a:gd name="T6" fmla="*/ 29 w 29"/>
                  <a:gd name="T7" fmla="*/ 0 h 30"/>
                  <a:gd name="T8" fmla="*/ 0 w 29"/>
                  <a:gd name="T9" fmla="*/ 30 h 30"/>
                  <a:gd name="T10" fmla="*/ 29 w 29"/>
                  <a:gd name="T11" fmla="*/ 0 h 30"/>
                  <a:gd name="T12" fmla="*/ 29 w 29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29" y="0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" name="Freeform 2019"/>
              <p:cNvSpPr>
                <a:spLocks/>
              </p:cNvSpPr>
              <p:nvPr/>
            </p:nvSpPr>
            <p:spPr bwMode="auto">
              <a:xfrm>
                <a:off x="2309" y="3428"/>
                <a:ext cx="19" cy="34"/>
              </a:xfrm>
              <a:custGeom>
                <a:avLst/>
                <a:gdLst>
                  <a:gd name="T0" fmla="*/ 37 w 37"/>
                  <a:gd name="T1" fmla="*/ 0 h 67"/>
                  <a:gd name="T2" fmla="*/ 37 w 37"/>
                  <a:gd name="T3" fmla="*/ 0 h 67"/>
                  <a:gd name="T4" fmla="*/ 30 w 37"/>
                  <a:gd name="T5" fmla="*/ 67 h 67"/>
                  <a:gd name="T6" fmla="*/ 30 w 37"/>
                  <a:gd name="T7" fmla="*/ 67 h 67"/>
                  <a:gd name="T8" fmla="*/ 0 w 37"/>
                  <a:gd name="T9" fmla="*/ 45 h 67"/>
                  <a:gd name="T10" fmla="*/ 37 w 37"/>
                  <a:gd name="T11" fmla="*/ 0 h 67"/>
                  <a:gd name="T12" fmla="*/ 37 w 37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67">
                    <a:moveTo>
                      <a:pt x="37" y="0"/>
                    </a:moveTo>
                    <a:lnTo>
                      <a:pt x="37" y="0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0" y="45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" name="Freeform 2020"/>
              <p:cNvSpPr>
                <a:spLocks/>
              </p:cNvSpPr>
              <p:nvPr/>
            </p:nvSpPr>
            <p:spPr bwMode="auto">
              <a:xfrm>
                <a:off x="2309" y="3428"/>
                <a:ext cx="19" cy="34"/>
              </a:xfrm>
              <a:custGeom>
                <a:avLst/>
                <a:gdLst>
                  <a:gd name="T0" fmla="*/ 37 w 37"/>
                  <a:gd name="T1" fmla="*/ 0 h 67"/>
                  <a:gd name="T2" fmla="*/ 37 w 37"/>
                  <a:gd name="T3" fmla="*/ 0 h 67"/>
                  <a:gd name="T4" fmla="*/ 30 w 37"/>
                  <a:gd name="T5" fmla="*/ 67 h 67"/>
                  <a:gd name="T6" fmla="*/ 30 w 37"/>
                  <a:gd name="T7" fmla="*/ 67 h 67"/>
                  <a:gd name="T8" fmla="*/ 0 w 37"/>
                  <a:gd name="T9" fmla="*/ 45 h 67"/>
                  <a:gd name="T10" fmla="*/ 37 w 37"/>
                  <a:gd name="T11" fmla="*/ 0 h 67"/>
                  <a:gd name="T12" fmla="*/ 37 w 37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67">
                    <a:moveTo>
                      <a:pt x="37" y="0"/>
                    </a:moveTo>
                    <a:lnTo>
                      <a:pt x="37" y="0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0" y="45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" name="Freeform 2021"/>
              <p:cNvSpPr>
                <a:spLocks/>
              </p:cNvSpPr>
              <p:nvPr/>
            </p:nvSpPr>
            <p:spPr bwMode="auto">
              <a:xfrm>
                <a:off x="2324" y="3428"/>
                <a:ext cx="19" cy="34"/>
              </a:xfrm>
              <a:custGeom>
                <a:avLst/>
                <a:gdLst>
                  <a:gd name="T0" fmla="*/ 7 w 36"/>
                  <a:gd name="T1" fmla="*/ 0 h 67"/>
                  <a:gd name="T2" fmla="*/ 7 w 36"/>
                  <a:gd name="T3" fmla="*/ 0 h 67"/>
                  <a:gd name="T4" fmla="*/ 36 w 36"/>
                  <a:gd name="T5" fmla="*/ 30 h 67"/>
                  <a:gd name="T6" fmla="*/ 36 w 36"/>
                  <a:gd name="T7" fmla="*/ 30 h 67"/>
                  <a:gd name="T8" fmla="*/ 0 w 36"/>
                  <a:gd name="T9" fmla="*/ 67 h 67"/>
                  <a:gd name="T10" fmla="*/ 7 w 36"/>
                  <a:gd name="T11" fmla="*/ 0 h 67"/>
                  <a:gd name="T12" fmla="*/ 7 w 36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7">
                    <a:moveTo>
                      <a:pt x="7" y="0"/>
                    </a:moveTo>
                    <a:lnTo>
                      <a:pt x="7" y="0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0" y="67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" name="Freeform 2022"/>
              <p:cNvSpPr>
                <a:spLocks/>
              </p:cNvSpPr>
              <p:nvPr/>
            </p:nvSpPr>
            <p:spPr bwMode="auto">
              <a:xfrm>
                <a:off x="2324" y="3428"/>
                <a:ext cx="19" cy="34"/>
              </a:xfrm>
              <a:custGeom>
                <a:avLst/>
                <a:gdLst>
                  <a:gd name="T0" fmla="*/ 7 w 36"/>
                  <a:gd name="T1" fmla="*/ 0 h 67"/>
                  <a:gd name="T2" fmla="*/ 7 w 36"/>
                  <a:gd name="T3" fmla="*/ 0 h 67"/>
                  <a:gd name="T4" fmla="*/ 36 w 36"/>
                  <a:gd name="T5" fmla="*/ 30 h 67"/>
                  <a:gd name="T6" fmla="*/ 36 w 36"/>
                  <a:gd name="T7" fmla="*/ 30 h 67"/>
                  <a:gd name="T8" fmla="*/ 0 w 36"/>
                  <a:gd name="T9" fmla="*/ 67 h 67"/>
                  <a:gd name="T10" fmla="*/ 7 w 36"/>
                  <a:gd name="T11" fmla="*/ 0 h 67"/>
                  <a:gd name="T12" fmla="*/ 7 w 36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7">
                    <a:moveTo>
                      <a:pt x="7" y="0"/>
                    </a:moveTo>
                    <a:lnTo>
                      <a:pt x="7" y="0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0" y="67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" name="Freeform 2023"/>
              <p:cNvSpPr>
                <a:spLocks/>
              </p:cNvSpPr>
              <p:nvPr/>
            </p:nvSpPr>
            <p:spPr bwMode="auto">
              <a:xfrm>
                <a:off x="2332" y="3451"/>
                <a:ext cx="14" cy="19"/>
              </a:xfrm>
              <a:custGeom>
                <a:avLst/>
                <a:gdLst>
                  <a:gd name="T0" fmla="*/ 29 w 29"/>
                  <a:gd name="T1" fmla="*/ 0 h 37"/>
                  <a:gd name="T2" fmla="*/ 29 w 29"/>
                  <a:gd name="T3" fmla="*/ 0 h 37"/>
                  <a:gd name="T4" fmla="*/ 0 w 29"/>
                  <a:gd name="T5" fmla="*/ 37 h 37"/>
                  <a:gd name="T6" fmla="*/ 0 w 29"/>
                  <a:gd name="T7" fmla="*/ 37 h 37"/>
                  <a:gd name="T8" fmla="*/ 0 w 29"/>
                  <a:gd name="T9" fmla="*/ 29 h 37"/>
                  <a:gd name="T10" fmla="*/ 29 w 29"/>
                  <a:gd name="T11" fmla="*/ 0 h 37"/>
                  <a:gd name="T12" fmla="*/ 29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0"/>
                    </a:moveTo>
                    <a:lnTo>
                      <a:pt x="29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29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" name="Freeform 2024"/>
              <p:cNvSpPr>
                <a:spLocks/>
              </p:cNvSpPr>
              <p:nvPr/>
            </p:nvSpPr>
            <p:spPr bwMode="auto">
              <a:xfrm>
                <a:off x="2332" y="3451"/>
                <a:ext cx="14" cy="19"/>
              </a:xfrm>
              <a:custGeom>
                <a:avLst/>
                <a:gdLst>
                  <a:gd name="T0" fmla="*/ 29 w 29"/>
                  <a:gd name="T1" fmla="*/ 0 h 37"/>
                  <a:gd name="T2" fmla="*/ 29 w 29"/>
                  <a:gd name="T3" fmla="*/ 0 h 37"/>
                  <a:gd name="T4" fmla="*/ 0 w 29"/>
                  <a:gd name="T5" fmla="*/ 37 h 37"/>
                  <a:gd name="T6" fmla="*/ 0 w 29"/>
                  <a:gd name="T7" fmla="*/ 37 h 37"/>
                  <a:gd name="T8" fmla="*/ 0 w 29"/>
                  <a:gd name="T9" fmla="*/ 29 h 37"/>
                  <a:gd name="T10" fmla="*/ 29 w 29"/>
                  <a:gd name="T11" fmla="*/ 0 h 37"/>
                  <a:gd name="T12" fmla="*/ 29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0"/>
                    </a:moveTo>
                    <a:lnTo>
                      <a:pt x="29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29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" name="Freeform 2025"/>
              <p:cNvSpPr>
                <a:spLocks/>
              </p:cNvSpPr>
              <p:nvPr/>
            </p:nvSpPr>
            <p:spPr bwMode="auto">
              <a:xfrm>
                <a:off x="2332" y="3451"/>
                <a:ext cx="18" cy="19"/>
              </a:xfrm>
              <a:custGeom>
                <a:avLst/>
                <a:gdLst>
                  <a:gd name="T0" fmla="*/ 29 w 37"/>
                  <a:gd name="T1" fmla="*/ 0 h 37"/>
                  <a:gd name="T2" fmla="*/ 29 w 37"/>
                  <a:gd name="T3" fmla="*/ 0 h 37"/>
                  <a:gd name="T4" fmla="*/ 37 w 37"/>
                  <a:gd name="T5" fmla="*/ 7 h 37"/>
                  <a:gd name="T6" fmla="*/ 37 w 37"/>
                  <a:gd name="T7" fmla="*/ 7 h 37"/>
                  <a:gd name="T8" fmla="*/ 0 w 37"/>
                  <a:gd name="T9" fmla="*/ 37 h 37"/>
                  <a:gd name="T10" fmla="*/ 29 w 37"/>
                  <a:gd name="T11" fmla="*/ 0 h 37"/>
                  <a:gd name="T12" fmla="*/ 29 w 37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7">
                    <a:moveTo>
                      <a:pt x="29" y="0"/>
                    </a:moveTo>
                    <a:lnTo>
                      <a:pt x="29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0" y="37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" name="Freeform 2026"/>
              <p:cNvSpPr>
                <a:spLocks/>
              </p:cNvSpPr>
              <p:nvPr/>
            </p:nvSpPr>
            <p:spPr bwMode="auto">
              <a:xfrm>
                <a:off x="2332" y="3451"/>
                <a:ext cx="18" cy="19"/>
              </a:xfrm>
              <a:custGeom>
                <a:avLst/>
                <a:gdLst>
                  <a:gd name="T0" fmla="*/ 29 w 37"/>
                  <a:gd name="T1" fmla="*/ 0 h 37"/>
                  <a:gd name="T2" fmla="*/ 29 w 37"/>
                  <a:gd name="T3" fmla="*/ 0 h 37"/>
                  <a:gd name="T4" fmla="*/ 37 w 37"/>
                  <a:gd name="T5" fmla="*/ 7 h 37"/>
                  <a:gd name="T6" fmla="*/ 37 w 37"/>
                  <a:gd name="T7" fmla="*/ 7 h 37"/>
                  <a:gd name="T8" fmla="*/ 0 w 37"/>
                  <a:gd name="T9" fmla="*/ 37 h 37"/>
                  <a:gd name="T10" fmla="*/ 29 w 37"/>
                  <a:gd name="T11" fmla="*/ 0 h 37"/>
                  <a:gd name="T12" fmla="*/ 29 w 37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7">
                    <a:moveTo>
                      <a:pt x="29" y="0"/>
                    </a:moveTo>
                    <a:lnTo>
                      <a:pt x="29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0" y="37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" name="Freeform 2027"/>
              <p:cNvSpPr>
                <a:spLocks/>
              </p:cNvSpPr>
              <p:nvPr/>
            </p:nvSpPr>
            <p:spPr bwMode="auto">
              <a:xfrm>
                <a:off x="2332" y="3451"/>
                <a:ext cx="14" cy="19"/>
              </a:xfrm>
              <a:custGeom>
                <a:avLst/>
                <a:gdLst>
                  <a:gd name="T0" fmla="*/ 29 w 29"/>
                  <a:gd name="T1" fmla="*/ 0 h 37"/>
                  <a:gd name="T2" fmla="*/ 29 w 29"/>
                  <a:gd name="T3" fmla="*/ 0 h 37"/>
                  <a:gd name="T4" fmla="*/ 0 w 29"/>
                  <a:gd name="T5" fmla="*/ 37 h 37"/>
                  <a:gd name="T6" fmla="*/ 0 w 29"/>
                  <a:gd name="T7" fmla="*/ 37 h 37"/>
                  <a:gd name="T8" fmla="*/ 0 w 29"/>
                  <a:gd name="T9" fmla="*/ 29 h 37"/>
                  <a:gd name="T10" fmla="*/ 29 w 29"/>
                  <a:gd name="T11" fmla="*/ 0 h 37"/>
                  <a:gd name="T12" fmla="*/ 29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0"/>
                    </a:moveTo>
                    <a:lnTo>
                      <a:pt x="29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29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" name="Freeform 2028"/>
              <p:cNvSpPr>
                <a:spLocks/>
              </p:cNvSpPr>
              <p:nvPr/>
            </p:nvSpPr>
            <p:spPr bwMode="auto">
              <a:xfrm>
                <a:off x="2332" y="3451"/>
                <a:ext cx="14" cy="19"/>
              </a:xfrm>
              <a:custGeom>
                <a:avLst/>
                <a:gdLst>
                  <a:gd name="T0" fmla="*/ 29 w 29"/>
                  <a:gd name="T1" fmla="*/ 0 h 37"/>
                  <a:gd name="T2" fmla="*/ 29 w 29"/>
                  <a:gd name="T3" fmla="*/ 0 h 37"/>
                  <a:gd name="T4" fmla="*/ 0 w 29"/>
                  <a:gd name="T5" fmla="*/ 37 h 37"/>
                  <a:gd name="T6" fmla="*/ 0 w 29"/>
                  <a:gd name="T7" fmla="*/ 37 h 37"/>
                  <a:gd name="T8" fmla="*/ 0 w 29"/>
                  <a:gd name="T9" fmla="*/ 29 h 37"/>
                  <a:gd name="T10" fmla="*/ 29 w 29"/>
                  <a:gd name="T11" fmla="*/ 0 h 37"/>
                  <a:gd name="T12" fmla="*/ 29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0"/>
                    </a:moveTo>
                    <a:lnTo>
                      <a:pt x="29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29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" name="Freeform 2029"/>
              <p:cNvSpPr>
                <a:spLocks/>
              </p:cNvSpPr>
              <p:nvPr/>
            </p:nvSpPr>
            <p:spPr bwMode="auto">
              <a:xfrm>
                <a:off x="2332" y="3451"/>
                <a:ext cx="18" cy="19"/>
              </a:xfrm>
              <a:custGeom>
                <a:avLst/>
                <a:gdLst>
                  <a:gd name="T0" fmla="*/ 29 w 37"/>
                  <a:gd name="T1" fmla="*/ 0 h 37"/>
                  <a:gd name="T2" fmla="*/ 29 w 37"/>
                  <a:gd name="T3" fmla="*/ 0 h 37"/>
                  <a:gd name="T4" fmla="*/ 37 w 37"/>
                  <a:gd name="T5" fmla="*/ 7 h 37"/>
                  <a:gd name="T6" fmla="*/ 37 w 37"/>
                  <a:gd name="T7" fmla="*/ 7 h 37"/>
                  <a:gd name="T8" fmla="*/ 0 w 37"/>
                  <a:gd name="T9" fmla="*/ 37 h 37"/>
                  <a:gd name="T10" fmla="*/ 29 w 37"/>
                  <a:gd name="T11" fmla="*/ 0 h 37"/>
                  <a:gd name="T12" fmla="*/ 29 w 37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7">
                    <a:moveTo>
                      <a:pt x="29" y="0"/>
                    </a:moveTo>
                    <a:lnTo>
                      <a:pt x="29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0" y="37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Freeform 2030"/>
              <p:cNvSpPr>
                <a:spLocks/>
              </p:cNvSpPr>
              <p:nvPr/>
            </p:nvSpPr>
            <p:spPr bwMode="auto">
              <a:xfrm>
                <a:off x="2332" y="3451"/>
                <a:ext cx="18" cy="19"/>
              </a:xfrm>
              <a:custGeom>
                <a:avLst/>
                <a:gdLst>
                  <a:gd name="T0" fmla="*/ 29 w 37"/>
                  <a:gd name="T1" fmla="*/ 0 h 37"/>
                  <a:gd name="T2" fmla="*/ 29 w 37"/>
                  <a:gd name="T3" fmla="*/ 0 h 37"/>
                  <a:gd name="T4" fmla="*/ 37 w 37"/>
                  <a:gd name="T5" fmla="*/ 7 h 37"/>
                  <a:gd name="T6" fmla="*/ 37 w 37"/>
                  <a:gd name="T7" fmla="*/ 7 h 37"/>
                  <a:gd name="T8" fmla="*/ 0 w 37"/>
                  <a:gd name="T9" fmla="*/ 37 h 37"/>
                  <a:gd name="T10" fmla="*/ 29 w 37"/>
                  <a:gd name="T11" fmla="*/ 0 h 37"/>
                  <a:gd name="T12" fmla="*/ 29 w 37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7">
                    <a:moveTo>
                      <a:pt x="29" y="0"/>
                    </a:moveTo>
                    <a:lnTo>
                      <a:pt x="29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0" y="37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" name="Freeform 2031"/>
              <p:cNvSpPr>
                <a:spLocks/>
              </p:cNvSpPr>
              <p:nvPr/>
            </p:nvSpPr>
            <p:spPr bwMode="auto">
              <a:xfrm>
                <a:off x="2336" y="3454"/>
                <a:ext cx="21" cy="27"/>
              </a:xfrm>
              <a:custGeom>
                <a:avLst/>
                <a:gdLst>
                  <a:gd name="T0" fmla="*/ 43 w 43"/>
                  <a:gd name="T1" fmla="*/ 0 h 53"/>
                  <a:gd name="T2" fmla="*/ 43 w 43"/>
                  <a:gd name="T3" fmla="*/ 0 h 53"/>
                  <a:gd name="T4" fmla="*/ 14 w 43"/>
                  <a:gd name="T5" fmla="*/ 53 h 53"/>
                  <a:gd name="T6" fmla="*/ 14 w 43"/>
                  <a:gd name="T7" fmla="*/ 53 h 53"/>
                  <a:gd name="T8" fmla="*/ 0 w 43"/>
                  <a:gd name="T9" fmla="*/ 45 h 53"/>
                  <a:gd name="T10" fmla="*/ 43 w 43"/>
                  <a:gd name="T11" fmla="*/ 0 h 53"/>
                  <a:gd name="T12" fmla="*/ 43 w 43"/>
                  <a:gd name="T1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53">
                    <a:moveTo>
                      <a:pt x="43" y="0"/>
                    </a:moveTo>
                    <a:lnTo>
                      <a:pt x="43" y="0"/>
                    </a:lnTo>
                    <a:lnTo>
                      <a:pt x="14" y="53"/>
                    </a:lnTo>
                    <a:lnTo>
                      <a:pt x="14" y="53"/>
                    </a:lnTo>
                    <a:lnTo>
                      <a:pt x="0" y="45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" name="Freeform 2032"/>
              <p:cNvSpPr>
                <a:spLocks/>
              </p:cNvSpPr>
              <p:nvPr/>
            </p:nvSpPr>
            <p:spPr bwMode="auto">
              <a:xfrm>
                <a:off x="2336" y="3454"/>
                <a:ext cx="21" cy="27"/>
              </a:xfrm>
              <a:custGeom>
                <a:avLst/>
                <a:gdLst>
                  <a:gd name="T0" fmla="*/ 43 w 43"/>
                  <a:gd name="T1" fmla="*/ 0 h 53"/>
                  <a:gd name="T2" fmla="*/ 43 w 43"/>
                  <a:gd name="T3" fmla="*/ 0 h 53"/>
                  <a:gd name="T4" fmla="*/ 14 w 43"/>
                  <a:gd name="T5" fmla="*/ 53 h 53"/>
                  <a:gd name="T6" fmla="*/ 14 w 43"/>
                  <a:gd name="T7" fmla="*/ 53 h 53"/>
                  <a:gd name="T8" fmla="*/ 0 w 43"/>
                  <a:gd name="T9" fmla="*/ 45 h 53"/>
                  <a:gd name="T10" fmla="*/ 43 w 43"/>
                  <a:gd name="T11" fmla="*/ 0 h 53"/>
                  <a:gd name="T12" fmla="*/ 43 w 43"/>
                  <a:gd name="T1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53">
                    <a:moveTo>
                      <a:pt x="43" y="0"/>
                    </a:moveTo>
                    <a:lnTo>
                      <a:pt x="43" y="0"/>
                    </a:lnTo>
                    <a:lnTo>
                      <a:pt x="14" y="53"/>
                    </a:lnTo>
                    <a:lnTo>
                      <a:pt x="14" y="53"/>
                    </a:lnTo>
                    <a:lnTo>
                      <a:pt x="0" y="45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" name="Freeform 2033"/>
              <p:cNvSpPr>
                <a:spLocks/>
              </p:cNvSpPr>
              <p:nvPr/>
            </p:nvSpPr>
            <p:spPr bwMode="auto">
              <a:xfrm>
                <a:off x="2343" y="3454"/>
                <a:ext cx="18" cy="27"/>
              </a:xfrm>
              <a:custGeom>
                <a:avLst/>
                <a:gdLst>
                  <a:gd name="T0" fmla="*/ 29 w 37"/>
                  <a:gd name="T1" fmla="*/ 0 h 53"/>
                  <a:gd name="T2" fmla="*/ 29 w 37"/>
                  <a:gd name="T3" fmla="*/ 0 h 53"/>
                  <a:gd name="T4" fmla="*/ 37 w 37"/>
                  <a:gd name="T5" fmla="*/ 15 h 53"/>
                  <a:gd name="T6" fmla="*/ 37 w 37"/>
                  <a:gd name="T7" fmla="*/ 15 h 53"/>
                  <a:gd name="T8" fmla="*/ 0 w 37"/>
                  <a:gd name="T9" fmla="*/ 53 h 53"/>
                  <a:gd name="T10" fmla="*/ 29 w 37"/>
                  <a:gd name="T11" fmla="*/ 0 h 53"/>
                  <a:gd name="T12" fmla="*/ 29 w 37"/>
                  <a:gd name="T1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3">
                    <a:moveTo>
                      <a:pt x="29" y="0"/>
                    </a:moveTo>
                    <a:lnTo>
                      <a:pt x="29" y="0"/>
                    </a:lnTo>
                    <a:lnTo>
                      <a:pt x="37" y="15"/>
                    </a:lnTo>
                    <a:lnTo>
                      <a:pt x="37" y="15"/>
                    </a:lnTo>
                    <a:lnTo>
                      <a:pt x="0" y="53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" name="Freeform 2034"/>
              <p:cNvSpPr>
                <a:spLocks/>
              </p:cNvSpPr>
              <p:nvPr/>
            </p:nvSpPr>
            <p:spPr bwMode="auto">
              <a:xfrm>
                <a:off x="2343" y="3454"/>
                <a:ext cx="18" cy="27"/>
              </a:xfrm>
              <a:custGeom>
                <a:avLst/>
                <a:gdLst>
                  <a:gd name="T0" fmla="*/ 29 w 37"/>
                  <a:gd name="T1" fmla="*/ 0 h 53"/>
                  <a:gd name="T2" fmla="*/ 29 w 37"/>
                  <a:gd name="T3" fmla="*/ 0 h 53"/>
                  <a:gd name="T4" fmla="*/ 37 w 37"/>
                  <a:gd name="T5" fmla="*/ 15 h 53"/>
                  <a:gd name="T6" fmla="*/ 37 w 37"/>
                  <a:gd name="T7" fmla="*/ 15 h 53"/>
                  <a:gd name="T8" fmla="*/ 0 w 37"/>
                  <a:gd name="T9" fmla="*/ 53 h 53"/>
                  <a:gd name="T10" fmla="*/ 29 w 37"/>
                  <a:gd name="T11" fmla="*/ 0 h 53"/>
                  <a:gd name="T12" fmla="*/ 29 w 37"/>
                  <a:gd name="T1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3">
                    <a:moveTo>
                      <a:pt x="29" y="0"/>
                    </a:moveTo>
                    <a:lnTo>
                      <a:pt x="29" y="0"/>
                    </a:lnTo>
                    <a:lnTo>
                      <a:pt x="37" y="15"/>
                    </a:lnTo>
                    <a:lnTo>
                      <a:pt x="37" y="15"/>
                    </a:lnTo>
                    <a:lnTo>
                      <a:pt x="0" y="53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" name="Freeform 2035"/>
              <p:cNvSpPr>
                <a:spLocks/>
              </p:cNvSpPr>
              <p:nvPr/>
            </p:nvSpPr>
            <p:spPr bwMode="auto">
              <a:xfrm>
                <a:off x="2450" y="3572"/>
                <a:ext cx="18" cy="22"/>
              </a:xfrm>
              <a:custGeom>
                <a:avLst/>
                <a:gdLst>
                  <a:gd name="T0" fmla="*/ 37 w 37"/>
                  <a:gd name="T1" fmla="*/ 0 h 44"/>
                  <a:gd name="T2" fmla="*/ 37 w 37"/>
                  <a:gd name="T3" fmla="*/ 0 h 44"/>
                  <a:gd name="T4" fmla="*/ 15 w 37"/>
                  <a:gd name="T5" fmla="*/ 44 h 44"/>
                  <a:gd name="T6" fmla="*/ 15 w 37"/>
                  <a:gd name="T7" fmla="*/ 44 h 44"/>
                  <a:gd name="T8" fmla="*/ 0 w 37"/>
                  <a:gd name="T9" fmla="*/ 37 h 44"/>
                  <a:gd name="T10" fmla="*/ 37 w 37"/>
                  <a:gd name="T11" fmla="*/ 0 h 44"/>
                  <a:gd name="T12" fmla="*/ 37 w 3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lnTo>
                      <a:pt x="37" y="0"/>
                    </a:lnTo>
                    <a:lnTo>
                      <a:pt x="15" y="44"/>
                    </a:lnTo>
                    <a:lnTo>
                      <a:pt x="15" y="44"/>
                    </a:lnTo>
                    <a:lnTo>
                      <a:pt x="0" y="37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" name="Freeform 2036"/>
              <p:cNvSpPr>
                <a:spLocks/>
              </p:cNvSpPr>
              <p:nvPr/>
            </p:nvSpPr>
            <p:spPr bwMode="auto">
              <a:xfrm>
                <a:off x="2450" y="3572"/>
                <a:ext cx="18" cy="22"/>
              </a:xfrm>
              <a:custGeom>
                <a:avLst/>
                <a:gdLst>
                  <a:gd name="T0" fmla="*/ 37 w 37"/>
                  <a:gd name="T1" fmla="*/ 0 h 44"/>
                  <a:gd name="T2" fmla="*/ 37 w 37"/>
                  <a:gd name="T3" fmla="*/ 0 h 44"/>
                  <a:gd name="T4" fmla="*/ 15 w 37"/>
                  <a:gd name="T5" fmla="*/ 44 h 44"/>
                  <a:gd name="T6" fmla="*/ 15 w 37"/>
                  <a:gd name="T7" fmla="*/ 44 h 44"/>
                  <a:gd name="T8" fmla="*/ 0 w 37"/>
                  <a:gd name="T9" fmla="*/ 37 h 44"/>
                  <a:gd name="T10" fmla="*/ 37 w 37"/>
                  <a:gd name="T11" fmla="*/ 0 h 44"/>
                  <a:gd name="T12" fmla="*/ 37 w 3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lnTo>
                      <a:pt x="37" y="0"/>
                    </a:lnTo>
                    <a:lnTo>
                      <a:pt x="15" y="44"/>
                    </a:lnTo>
                    <a:lnTo>
                      <a:pt x="15" y="44"/>
                    </a:lnTo>
                    <a:lnTo>
                      <a:pt x="0" y="37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2037"/>
              <p:cNvSpPr>
                <a:spLocks/>
              </p:cNvSpPr>
              <p:nvPr/>
            </p:nvSpPr>
            <p:spPr bwMode="auto">
              <a:xfrm>
                <a:off x="2457" y="3572"/>
                <a:ext cx="18" cy="22"/>
              </a:xfrm>
              <a:custGeom>
                <a:avLst/>
                <a:gdLst>
                  <a:gd name="T0" fmla="*/ 22 w 36"/>
                  <a:gd name="T1" fmla="*/ 0 h 44"/>
                  <a:gd name="T2" fmla="*/ 22 w 36"/>
                  <a:gd name="T3" fmla="*/ 0 h 44"/>
                  <a:gd name="T4" fmla="*/ 36 w 36"/>
                  <a:gd name="T5" fmla="*/ 7 h 44"/>
                  <a:gd name="T6" fmla="*/ 36 w 36"/>
                  <a:gd name="T7" fmla="*/ 7 h 44"/>
                  <a:gd name="T8" fmla="*/ 0 w 36"/>
                  <a:gd name="T9" fmla="*/ 44 h 44"/>
                  <a:gd name="T10" fmla="*/ 22 w 36"/>
                  <a:gd name="T11" fmla="*/ 0 h 44"/>
                  <a:gd name="T12" fmla="*/ 22 w 36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4">
                    <a:moveTo>
                      <a:pt x="22" y="0"/>
                    </a:moveTo>
                    <a:lnTo>
                      <a:pt x="22" y="0"/>
                    </a:lnTo>
                    <a:lnTo>
                      <a:pt x="36" y="7"/>
                    </a:lnTo>
                    <a:lnTo>
                      <a:pt x="36" y="7"/>
                    </a:lnTo>
                    <a:lnTo>
                      <a:pt x="0" y="44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" name="Freeform 2038"/>
              <p:cNvSpPr>
                <a:spLocks/>
              </p:cNvSpPr>
              <p:nvPr/>
            </p:nvSpPr>
            <p:spPr bwMode="auto">
              <a:xfrm>
                <a:off x="2457" y="3572"/>
                <a:ext cx="18" cy="22"/>
              </a:xfrm>
              <a:custGeom>
                <a:avLst/>
                <a:gdLst>
                  <a:gd name="T0" fmla="*/ 22 w 36"/>
                  <a:gd name="T1" fmla="*/ 0 h 44"/>
                  <a:gd name="T2" fmla="*/ 22 w 36"/>
                  <a:gd name="T3" fmla="*/ 0 h 44"/>
                  <a:gd name="T4" fmla="*/ 36 w 36"/>
                  <a:gd name="T5" fmla="*/ 7 h 44"/>
                  <a:gd name="T6" fmla="*/ 36 w 36"/>
                  <a:gd name="T7" fmla="*/ 7 h 44"/>
                  <a:gd name="T8" fmla="*/ 0 w 36"/>
                  <a:gd name="T9" fmla="*/ 44 h 44"/>
                  <a:gd name="T10" fmla="*/ 22 w 36"/>
                  <a:gd name="T11" fmla="*/ 0 h 44"/>
                  <a:gd name="T12" fmla="*/ 22 w 36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4">
                    <a:moveTo>
                      <a:pt x="22" y="0"/>
                    </a:moveTo>
                    <a:lnTo>
                      <a:pt x="22" y="0"/>
                    </a:lnTo>
                    <a:lnTo>
                      <a:pt x="36" y="7"/>
                    </a:lnTo>
                    <a:lnTo>
                      <a:pt x="36" y="7"/>
                    </a:lnTo>
                    <a:lnTo>
                      <a:pt x="0" y="44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Freeform 2039"/>
              <p:cNvSpPr>
                <a:spLocks/>
              </p:cNvSpPr>
              <p:nvPr/>
            </p:nvSpPr>
            <p:spPr bwMode="auto">
              <a:xfrm>
                <a:off x="2465" y="3583"/>
                <a:ext cx="14" cy="18"/>
              </a:xfrm>
              <a:custGeom>
                <a:avLst/>
                <a:gdLst>
                  <a:gd name="T0" fmla="*/ 29 w 29"/>
                  <a:gd name="T1" fmla="*/ 0 h 37"/>
                  <a:gd name="T2" fmla="*/ 29 w 29"/>
                  <a:gd name="T3" fmla="*/ 0 h 37"/>
                  <a:gd name="T4" fmla="*/ 0 w 29"/>
                  <a:gd name="T5" fmla="*/ 37 h 37"/>
                  <a:gd name="T6" fmla="*/ 0 w 29"/>
                  <a:gd name="T7" fmla="*/ 37 h 37"/>
                  <a:gd name="T8" fmla="*/ 0 w 29"/>
                  <a:gd name="T9" fmla="*/ 30 h 37"/>
                  <a:gd name="T10" fmla="*/ 29 w 29"/>
                  <a:gd name="T11" fmla="*/ 0 h 37"/>
                  <a:gd name="T12" fmla="*/ 29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0"/>
                    </a:moveTo>
                    <a:lnTo>
                      <a:pt x="29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2040"/>
              <p:cNvSpPr>
                <a:spLocks/>
              </p:cNvSpPr>
              <p:nvPr/>
            </p:nvSpPr>
            <p:spPr bwMode="auto">
              <a:xfrm>
                <a:off x="2465" y="3583"/>
                <a:ext cx="14" cy="18"/>
              </a:xfrm>
              <a:custGeom>
                <a:avLst/>
                <a:gdLst>
                  <a:gd name="T0" fmla="*/ 29 w 29"/>
                  <a:gd name="T1" fmla="*/ 0 h 37"/>
                  <a:gd name="T2" fmla="*/ 29 w 29"/>
                  <a:gd name="T3" fmla="*/ 0 h 37"/>
                  <a:gd name="T4" fmla="*/ 0 w 29"/>
                  <a:gd name="T5" fmla="*/ 37 h 37"/>
                  <a:gd name="T6" fmla="*/ 0 w 29"/>
                  <a:gd name="T7" fmla="*/ 37 h 37"/>
                  <a:gd name="T8" fmla="*/ 0 w 29"/>
                  <a:gd name="T9" fmla="*/ 30 h 37"/>
                  <a:gd name="T10" fmla="*/ 29 w 29"/>
                  <a:gd name="T11" fmla="*/ 0 h 37"/>
                  <a:gd name="T12" fmla="*/ 29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0"/>
                    </a:moveTo>
                    <a:lnTo>
                      <a:pt x="29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Freeform 2041"/>
              <p:cNvSpPr>
                <a:spLocks/>
              </p:cNvSpPr>
              <p:nvPr/>
            </p:nvSpPr>
            <p:spPr bwMode="auto">
              <a:xfrm>
                <a:off x="2465" y="3583"/>
                <a:ext cx="14" cy="18"/>
              </a:xfrm>
              <a:custGeom>
                <a:avLst/>
                <a:gdLst>
                  <a:gd name="T0" fmla="*/ 29 w 29"/>
                  <a:gd name="T1" fmla="*/ 0 h 37"/>
                  <a:gd name="T2" fmla="*/ 29 w 29"/>
                  <a:gd name="T3" fmla="*/ 0 h 37"/>
                  <a:gd name="T4" fmla="*/ 29 w 29"/>
                  <a:gd name="T5" fmla="*/ 7 h 37"/>
                  <a:gd name="T6" fmla="*/ 29 w 29"/>
                  <a:gd name="T7" fmla="*/ 7 h 37"/>
                  <a:gd name="T8" fmla="*/ 0 w 29"/>
                  <a:gd name="T9" fmla="*/ 37 h 37"/>
                  <a:gd name="T10" fmla="*/ 29 w 29"/>
                  <a:gd name="T11" fmla="*/ 0 h 37"/>
                  <a:gd name="T12" fmla="*/ 29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0"/>
                    </a:moveTo>
                    <a:lnTo>
                      <a:pt x="29" y="0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0" y="37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2042"/>
              <p:cNvSpPr>
                <a:spLocks/>
              </p:cNvSpPr>
              <p:nvPr/>
            </p:nvSpPr>
            <p:spPr bwMode="auto">
              <a:xfrm>
                <a:off x="2465" y="3583"/>
                <a:ext cx="14" cy="18"/>
              </a:xfrm>
              <a:custGeom>
                <a:avLst/>
                <a:gdLst>
                  <a:gd name="T0" fmla="*/ 29 w 29"/>
                  <a:gd name="T1" fmla="*/ 0 h 37"/>
                  <a:gd name="T2" fmla="*/ 29 w 29"/>
                  <a:gd name="T3" fmla="*/ 0 h 37"/>
                  <a:gd name="T4" fmla="*/ 29 w 29"/>
                  <a:gd name="T5" fmla="*/ 7 h 37"/>
                  <a:gd name="T6" fmla="*/ 29 w 29"/>
                  <a:gd name="T7" fmla="*/ 7 h 37"/>
                  <a:gd name="T8" fmla="*/ 0 w 29"/>
                  <a:gd name="T9" fmla="*/ 37 h 37"/>
                  <a:gd name="T10" fmla="*/ 29 w 29"/>
                  <a:gd name="T11" fmla="*/ 0 h 37"/>
                  <a:gd name="T12" fmla="*/ 29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0"/>
                    </a:moveTo>
                    <a:lnTo>
                      <a:pt x="29" y="0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0" y="37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2043"/>
              <p:cNvSpPr>
                <a:spLocks/>
              </p:cNvSpPr>
              <p:nvPr/>
            </p:nvSpPr>
            <p:spPr bwMode="auto">
              <a:xfrm>
                <a:off x="2465" y="3583"/>
                <a:ext cx="14" cy="18"/>
              </a:xfrm>
              <a:custGeom>
                <a:avLst/>
                <a:gdLst>
                  <a:gd name="T0" fmla="*/ 29 w 29"/>
                  <a:gd name="T1" fmla="*/ 0 h 37"/>
                  <a:gd name="T2" fmla="*/ 29 w 29"/>
                  <a:gd name="T3" fmla="*/ 0 h 37"/>
                  <a:gd name="T4" fmla="*/ 0 w 29"/>
                  <a:gd name="T5" fmla="*/ 37 h 37"/>
                  <a:gd name="T6" fmla="*/ 0 w 29"/>
                  <a:gd name="T7" fmla="*/ 37 h 37"/>
                  <a:gd name="T8" fmla="*/ 0 w 29"/>
                  <a:gd name="T9" fmla="*/ 30 h 37"/>
                  <a:gd name="T10" fmla="*/ 29 w 29"/>
                  <a:gd name="T11" fmla="*/ 0 h 37"/>
                  <a:gd name="T12" fmla="*/ 29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0"/>
                    </a:moveTo>
                    <a:lnTo>
                      <a:pt x="29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2044"/>
              <p:cNvSpPr>
                <a:spLocks/>
              </p:cNvSpPr>
              <p:nvPr/>
            </p:nvSpPr>
            <p:spPr bwMode="auto">
              <a:xfrm>
                <a:off x="2465" y="3583"/>
                <a:ext cx="14" cy="18"/>
              </a:xfrm>
              <a:custGeom>
                <a:avLst/>
                <a:gdLst>
                  <a:gd name="T0" fmla="*/ 29 w 29"/>
                  <a:gd name="T1" fmla="*/ 0 h 37"/>
                  <a:gd name="T2" fmla="*/ 29 w 29"/>
                  <a:gd name="T3" fmla="*/ 0 h 37"/>
                  <a:gd name="T4" fmla="*/ 0 w 29"/>
                  <a:gd name="T5" fmla="*/ 37 h 37"/>
                  <a:gd name="T6" fmla="*/ 0 w 29"/>
                  <a:gd name="T7" fmla="*/ 37 h 37"/>
                  <a:gd name="T8" fmla="*/ 0 w 29"/>
                  <a:gd name="T9" fmla="*/ 30 h 37"/>
                  <a:gd name="T10" fmla="*/ 29 w 29"/>
                  <a:gd name="T11" fmla="*/ 0 h 37"/>
                  <a:gd name="T12" fmla="*/ 29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0"/>
                    </a:moveTo>
                    <a:lnTo>
                      <a:pt x="29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2045"/>
              <p:cNvSpPr>
                <a:spLocks/>
              </p:cNvSpPr>
              <p:nvPr/>
            </p:nvSpPr>
            <p:spPr bwMode="auto">
              <a:xfrm>
                <a:off x="2465" y="3583"/>
                <a:ext cx="14" cy="18"/>
              </a:xfrm>
              <a:custGeom>
                <a:avLst/>
                <a:gdLst>
                  <a:gd name="T0" fmla="*/ 29 w 29"/>
                  <a:gd name="T1" fmla="*/ 0 h 37"/>
                  <a:gd name="T2" fmla="*/ 29 w 29"/>
                  <a:gd name="T3" fmla="*/ 0 h 37"/>
                  <a:gd name="T4" fmla="*/ 29 w 29"/>
                  <a:gd name="T5" fmla="*/ 7 h 37"/>
                  <a:gd name="T6" fmla="*/ 29 w 29"/>
                  <a:gd name="T7" fmla="*/ 7 h 37"/>
                  <a:gd name="T8" fmla="*/ 0 w 29"/>
                  <a:gd name="T9" fmla="*/ 37 h 37"/>
                  <a:gd name="T10" fmla="*/ 29 w 29"/>
                  <a:gd name="T11" fmla="*/ 0 h 37"/>
                  <a:gd name="T12" fmla="*/ 29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0"/>
                    </a:moveTo>
                    <a:lnTo>
                      <a:pt x="29" y="0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0" y="37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2046"/>
              <p:cNvSpPr>
                <a:spLocks/>
              </p:cNvSpPr>
              <p:nvPr/>
            </p:nvSpPr>
            <p:spPr bwMode="auto">
              <a:xfrm>
                <a:off x="2465" y="3583"/>
                <a:ext cx="14" cy="18"/>
              </a:xfrm>
              <a:custGeom>
                <a:avLst/>
                <a:gdLst>
                  <a:gd name="T0" fmla="*/ 29 w 29"/>
                  <a:gd name="T1" fmla="*/ 0 h 37"/>
                  <a:gd name="T2" fmla="*/ 29 w 29"/>
                  <a:gd name="T3" fmla="*/ 0 h 37"/>
                  <a:gd name="T4" fmla="*/ 29 w 29"/>
                  <a:gd name="T5" fmla="*/ 7 h 37"/>
                  <a:gd name="T6" fmla="*/ 29 w 29"/>
                  <a:gd name="T7" fmla="*/ 7 h 37"/>
                  <a:gd name="T8" fmla="*/ 0 w 29"/>
                  <a:gd name="T9" fmla="*/ 37 h 37"/>
                  <a:gd name="T10" fmla="*/ 29 w 29"/>
                  <a:gd name="T11" fmla="*/ 0 h 37"/>
                  <a:gd name="T12" fmla="*/ 29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0"/>
                    </a:moveTo>
                    <a:lnTo>
                      <a:pt x="29" y="0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0" y="37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2047"/>
              <p:cNvSpPr>
                <a:spLocks/>
              </p:cNvSpPr>
              <p:nvPr/>
            </p:nvSpPr>
            <p:spPr bwMode="auto">
              <a:xfrm>
                <a:off x="2468" y="3590"/>
                <a:ext cx="18" cy="34"/>
              </a:xfrm>
              <a:custGeom>
                <a:avLst/>
                <a:gdLst>
                  <a:gd name="T0" fmla="*/ 36 w 36"/>
                  <a:gd name="T1" fmla="*/ 0 h 67"/>
                  <a:gd name="T2" fmla="*/ 36 w 36"/>
                  <a:gd name="T3" fmla="*/ 0 h 67"/>
                  <a:gd name="T4" fmla="*/ 29 w 36"/>
                  <a:gd name="T5" fmla="*/ 67 h 67"/>
                  <a:gd name="T6" fmla="*/ 29 w 36"/>
                  <a:gd name="T7" fmla="*/ 67 h 67"/>
                  <a:gd name="T8" fmla="*/ 0 w 36"/>
                  <a:gd name="T9" fmla="*/ 37 h 67"/>
                  <a:gd name="T10" fmla="*/ 36 w 36"/>
                  <a:gd name="T11" fmla="*/ 0 h 67"/>
                  <a:gd name="T12" fmla="*/ 36 w 36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7">
                    <a:moveTo>
                      <a:pt x="36" y="0"/>
                    </a:moveTo>
                    <a:lnTo>
                      <a:pt x="36" y="0"/>
                    </a:lnTo>
                    <a:lnTo>
                      <a:pt x="29" y="67"/>
                    </a:lnTo>
                    <a:lnTo>
                      <a:pt x="29" y="67"/>
                    </a:lnTo>
                    <a:lnTo>
                      <a:pt x="0" y="37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Freeform 2048"/>
              <p:cNvSpPr>
                <a:spLocks/>
              </p:cNvSpPr>
              <p:nvPr/>
            </p:nvSpPr>
            <p:spPr bwMode="auto">
              <a:xfrm>
                <a:off x="2468" y="3590"/>
                <a:ext cx="18" cy="34"/>
              </a:xfrm>
              <a:custGeom>
                <a:avLst/>
                <a:gdLst>
                  <a:gd name="T0" fmla="*/ 36 w 36"/>
                  <a:gd name="T1" fmla="*/ 0 h 67"/>
                  <a:gd name="T2" fmla="*/ 36 w 36"/>
                  <a:gd name="T3" fmla="*/ 0 h 67"/>
                  <a:gd name="T4" fmla="*/ 29 w 36"/>
                  <a:gd name="T5" fmla="*/ 67 h 67"/>
                  <a:gd name="T6" fmla="*/ 29 w 36"/>
                  <a:gd name="T7" fmla="*/ 67 h 67"/>
                  <a:gd name="T8" fmla="*/ 0 w 36"/>
                  <a:gd name="T9" fmla="*/ 37 h 67"/>
                  <a:gd name="T10" fmla="*/ 36 w 36"/>
                  <a:gd name="T11" fmla="*/ 0 h 67"/>
                  <a:gd name="T12" fmla="*/ 36 w 36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7">
                    <a:moveTo>
                      <a:pt x="36" y="0"/>
                    </a:moveTo>
                    <a:lnTo>
                      <a:pt x="36" y="0"/>
                    </a:lnTo>
                    <a:lnTo>
                      <a:pt x="29" y="67"/>
                    </a:lnTo>
                    <a:lnTo>
                      <a:pt x="29" y="67"/>
                    </a:lnTo>
                    <a:lnTo>
                      <a:pt x="0" y="37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Freeform 2049"/>
              <p:cNvSpPr>
                <a:spLocks/>
              </p:cNvSpPr>
              <p:nvPr/>
            </p:nvSpPr>
            <p:spPr bwMode="auto">
              <a:xfrm>
                <a:off x="2483" y="3590"/>
                <a:ext cx="19" cy="34"/>
              </a:xfrm>
              <a:custGeom>
                <a:avLst/>
                <a:gdLst>
                  <a:gd name="T0" fmla="*/ 7 w 37"/>
                  <a:gd name="T1" fmla="*/ 0 h 67"/>
                  <a:gd name="T2" fmla="*/ 7 w 37"/>
                  <a:gd name="T3" fmla="*/ 0 h 67"/>
                  <a:gd name="T4" fmla="*/ 37 w 37"/>
                  <a:gd name="T5" fmla="*/ 22 h 67"/>
                  <a:gd name="T6" fmla="*/ 37 w 37"/>
                  <a:gd name="T7" fmla="*/ 22 h 67"/>
                  <a:gd name="T8" fmla="*/ 0 w 37"/>
                  <a:gd name="T9" fmla="*/ 67 h 67"/>
                  <a:gd name="T10" fmla="*/ 7 w 37"/>
                  <a:gd name="T11" fmla="*/ 0 h 67"/>
                  <a:gd name="T12" fmla="*/ 7 w 37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67">
                    <a:moveTo>
                      <a:pt x="7" y="0"/>
                    </a:moveTo>
                    <a:lnTo>
                      <a:pt x="7" y="0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0" y="67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" name="Freeform 2050"/>
              <p:cNvSpPr>
                <a:spLocks/>
              </p:cNvSpPr>
              <p:nvPr/>
            </p:nvSpPr>
            <p:spPr bwMode="auto">
              <a:xfrm>
                <a:off x="2483" y="3590"/>
                <a:ext cx="19" cy="34"/>
              </a:xfrm>
              <a:custGeom>
                <a:avLst/>
                <a:gdLst>
                  <a:gd name="T0" fmla="*/ 7 w 37"/>
                  <a:gd name="T1" fmla="*/ 0 h 67"/>
                  <a:gd name="T2" fmla="*/ 7 w 37"/>
                  <a:gd name="T3" fmla="*/ 0 h 67"/>
                  <a:gd name="T4" fmla="*/ 37 w 37"/>
                  <a:gd name="T5" fmla="*/ 22 h 67"/>
                  <a:gd name="T6" fmla="*/ 37 w 37"/>
                  <a:gd name="T7" fmla="*/ 22 h 67"/>
                  <a:gd name="T8" fmla="*/ 0 w 37"/>
                  <a:gd name="T9" fmla="*/ 67 h 67"/>
                  <a:gd name="T10" fmla="*/ 7 w 37"/>
                  <a:gd name="T11" fmla="*/ 0 h 67"/>
                  <a:gd name="T12" fmla="*/ 7 w 37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67">
                    <a:moveTo>
                      <a:pt x="7" y="0"/>
                    </a:moveTo>
                    <a:lnTo>
                      <a:pt x="7" y="0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0" y="67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Freeform 2051"/>
              <p:cNvSpPr>
                <a:spLocks/>
              </p:cNvSpPr>
              <p:nvPr/>
            </p:nvSpPr>
            <p:spPr bwMode="auto">
              <a:xfrm>
                <a:off x="2494" y="3617"/>
                <a:ext cx="18" cy="15"/>
              </a:xfrm>
              <a:custGeom>
                <a:avLst/>
                <a:gdLst>
                  <a:gd name="T0" fmla="*/ 36 w 36"/>
                  <a:gd name="T1" fmla="*/ 0 h 30"/>
                  <a:gd name="T2" fmla="*/ 36 w 36"/>
                  <a:gd name="T3" fmla="*/ 0 h 30"/>
                  <a:gd name="T4" fmla="*/ 7 w 36"/>
                  <a:gd name="T5" fmla="*/ 30 h 30"/>
                  <a:gd name="T6" fmla="*/ 7 w 36"/>
                  <a:gd name="T7" fmla="*/ 30 h 30"/>
                  <a:gd name="T8" fmla="*/ 0 w 36"/>
                  <a:gd name="T9" fmla="*/ 30 h 30"/>
                  <a:gd name="T10" fmla="*/ 36 w 36"/>
                  <a:gd name="T11" fmla="*/ 0 h 30"/>
                  <a:gd name="T12" fmla="*/ 36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0"/>
                    </a:moveTo>
                    <a:lnTo>
                      <a:pt x="36" y="0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0" y="3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" name="Freeform 2052"/>
              <p:cNvSpPr>
                <a:spLocks/>
              </p:cNvSpPr>
              <p:nvPr/>
            </p:nvSpPr>
            <p:spPr bwMode="auto">
              <a:xfrm>
                <a:off x="2494" y="3617"/>
                <a:ext cx="18" cy="15"/>
              </a:xfrm>
              <a:custGeom>
                <a:avLst/>
                <a:gdLst>
                  <a:gd name="T0" fmla="*/ 36 w 36"/>
                  <a:gd name="T1" fmla="*/ 0 h 30"/>
                  <a:gd name="T2" fmla="*/ 36 w 36"/>
                  <a:gd name="T3" fmla="*/ 0 h 30"/>
                  <a:gd name="T4" fmla="*/ 7 w 36"/>
                  <a:gd name="T5" fmla="*/ 30 h 30"/>
                  <a:gd name="T6" fmla="*/ 7 w 36"/>
                  <a:gd name="T7" fmla="*/ 30 h 30"/>
                  <a:gd name="T8" fmla="*/ 0 w 36"/>
                  <a:gd name="T9" fmla="*/ 30 h 30"/>
                  <a:gd name="T10" fmla="*/ 36 w 36"/>
                  <a:gd name="T11" fmla="*/ 0 h 30"/>
                  <a:gd name="T12" fmla="*/ 36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0"/>
                    </a:moveTo>
                    <a:lnTo>
                      <a:pt x="36" y="0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0" y="3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" name="Freeform 2053"/>
              <p:cNvSpPr>
                <a:spLocks/>
              </p:cNvSpPr>
              <p:nvPr/>
            </p:nvSpPr>
            <p:spPr bwMode="auto">
              <a:xfrm>
                <a:off x="2498" y="3617"/>
                <a:ext cx="14" cy="15"/>
              </a:xfrm>
              <a:custGeom>
                <a:avLst/>
                <a:gdLst>
                  <a:gd name="T0" fmla="*/ 29 w 29"/>
                  <a:gd name="T1" fmla="*/ 0 h 30"/>
                  <a:gd name="T2" fmla="*/ 29 w 29"/>
                  <a:gd name="T3" fmla="*/ 0 h 30"/>
                  <a:gd name="T4" fmla="*/ 29 w 29"/>
                  <a:gd name="T5" fmla="*/ 0 h 30"/>
                  <a:gd name="T6" fmla="*/ 29 w 29"/>
                  <a:gd name="T7" fmla="*/ 0 h 30"/>
                  <a:gd name="T8" fmla="*/ 0 w 29"/>
                  <a:gd name="T9" fmla="*/ 30 h 30"/>
                  <a:gd name="T10" fmla="*/ 29 w 29"/>
                  <a:gd name="T11" fmla="*/ 0 h 30"/>
                  <a:gd name="T12" fmla="*/ 29 w 29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29" y="0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" name="Freeform 2054"/>
              <p:cNvSpPr>
                <a:spLocks/>
              </p:cNvSpPr>
              <p:nvPr/>
            </p:nvSpPr>
            <p:spPr bwMode="auto">
              <a:xfrm>
                <a:off x="2498" y="3617"/>
                <a:ext cx="14" cy="15"/>
              </a:xfrm>
              <a:custGeom>
                <a:avLst/>
                <a:gdLst>
                  <a:gd name="T0" fmla="*/ 29 w 29"/>
                  <a:gd name="T1" fmla="*/ 0 h 30"/>
                  <a:gd name="T2" fmla="*/ 29 w 29"/>
                  <a:gd name="T3" fmla="*/ 0 h 30"/>
                  <a:gd name="T4" fmla="*/ 29 w 29"/>
                  <a:gd name="T5" fmla="*/ 0 h 30"/>
                  <a:gd name="T6" fmla="*/ 29 w 29"/>
                  <a:gd name="T7" fmla="*/ 0 h 30"/>
                  <a:gd name="T8" fmla="*/ 0 w 29"/>
                  <a:gd name="T9" fmla="*/ 30 h 30"/>
                  <a:gd name="T10" fmla="*/ 29 w 29"/>
                  <a:gd name="T11" fmla="*/ 0 h 30"/>
                  <a:gd name="T12" fmla="*/ 29 w 29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29" y="0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" name="Freeform 2055"/>
              <p:cNvSpPr>
                <a:spLocks/>
              </p:cNvSpPr>
              <p:nvPr/>
            </p:nvSpPr>
            <p:spPr bwMode="auto">
              <a:xfrm>
                <a:off x="2494" y="3617"/>
                <a:ext cx="18" cy="15"/>
              </a:xfrm>
              <a:custGeom>
                <a:avLst/>
                <a:gdLst>
                  <a:gd name="T0" fmla="*/ 36 w 36"/>
                  <a:gd name="T1" fmla="*/ 0 h 30"/>
                  <a:gd name="T2" fmla="*/ 36 w 36"/>
                  <a:gd name="T3" fmla="*/ 0 h 30"/>
                  <a:gd name="T4" fmla="*/ 7 w 36"/>
                  <a:gd name="T5" fmla="*/ 30 h 30"/>
                  <a:gd name="T6" fmla="*/ 7 w 36"/>
                  <a:gd name="T7" fmla="*/ 30 h 30"/>
                  <a:gd name="T8" fmla="*/ 0 w 36"/>
                  <a:gd name="T9" fmla="*/ 30 h 30"/>
                  <a:gd name="T10" fmla="*/ 36 w 36"/>
                  <a:gd name="T11" fmla="*/ 0 h 30"/>
                  <a:gd name="T12" fmla="*/ 36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0"/>
                    </a:moveTo>
                    <a:lnTo>
                      <a:pt x="36" y="0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0" y="3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" name="Freeform 2056"/>
              <p:cNvSpPr>
                <a:spLocks/>
              </p:cNvSpPr>
              <p:nvPr/>
            </p:nvSpPr>
            <p:spPr bwMode="auto">
              <a:xfrm>
                <a:off x="2494" y="3617"/>
                <a:ext cx="18" cy="15"/>
              </a:xfrm>
              <a:custGeom>
                <a:avLst/>
                <a:gdLst>
                  <a:gd name="T0" fmla="*/ 36 w 36"/>
                  <a:gd name="T1" fmla="*/ 0 h 30"/>
                  <a:gd name="T2" fmla="*/ 36 w 36"/>
                  <a:gd name="T3" fmla="*/ 0 h 30"/>
                  <a:gd name="T4" fmla="*/ 7 w 36"/>
                  <a:gd name="T5" fmla="*/ 30 h 30"/>
                  <a:gd name="T6" fmla="*/ 7 w 36"/>
                  <a:gd name="T7" fmla="*/ 30 h 30"/>
                  <a:gd name="T8" fmla="*/ 0 w 36"/>
                  <a:gd name="T9" fmla="*/ 30 h 30"/>
                  <a:gd name="T10" fmla="*/ 36 w 36"/>
                  <a:gd name="T11" fmla="*/ 0 h 30"/>
                  <a:gd name="T12" fmla="*/ 36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36" y="0"/>
                    </a:moveTo>
                    <a:lnTo>
                      <a:pt x="36" y="0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0" y="3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" name="Freeform 2057"/>
              <p:cNvSpPr>
                <a:spLocks/>
              </p:cNvSpPr>
              <p:nvPr/>
            </p:nvSpPr>
            <p:spPr bwMode="auto">
              <a:xfrm>
                <a:off x="2498" y="3617"/>
                <a:ext cx="14" cy="15"/>
              </a:xfrm>
              <a:custGeom>
                <a:avLst/>
                <a:gdLst>
                  <a:gd name="T0" fmla="*/ 29 w 29"/>
                  <a:gd name="T1" fmla="*/ 0 h 30"/>
                  <a:gd name="T2" fmla="*/ 29 w 29"/>
                  <a:gd name="T3" fmla="*/ 0 h 30"/>
                  <a:gd name="T4" fmla="*/ 29 w 29"/>
                  <a:gd name="T5" fmla="*/ 0 h 30"/>
                  <a:gd name="T6" fmla="*/ 29 w 29"/>
                  <a:gd name="T7" fmla="*/ 0 h 30"/>
                  <a:gd name="T8" fmla="*/ 0 w 29"/>
                  <a:gd name="T9" fmla="*/ 30 h 30"/>
                  <a:gd name="T10" fmla="*/ 29 w 29"/>
                  <a:gd name="T11" fmla="*/ 0 h 30"/>
                  <a:gd name="T12" fmla="*/ 29 w 29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29" y="0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" name="Freeform 2058"/>
              <p:cNvSpPr>
                <a:spLocks/>
              </p:cNvSpPr>
              <p:nvPr/>
            </p:nvSpPr>
            <p:spPr bwMode="auto">
              <a:xfrm>
                <a:off x="2498" y="3617"/>
                <a:ext cx="14" cy="15"/>
              </a:xfrm>
              <a:custGeom>
                <a:avLst/>
                <a:gdLst>
                  <a:gd name="T0" fmla="*/ 29 w 29"/>
                  <a:gd name="T1" fmla="*/ 0 h 30"/>
                  <a:gd name="T2" fmla="*/ 29 w 29"/>
                  <a:gd name="T3" fmla="*/ 0 h 30"/>
                  <a:gd name="T4" fmla="*/ 29 w 29"/>
                  <a:gd name="T5" fmla="*/ 0 h 30"/>
                  <a:gd name="T6" fmla="*/ 29 w 29"/>
                  <a:gd name="T7" fmla="*/ 0 h 30"/>
                  <a:gd name="T8" fmla="*/ 0 w 29"/>
                  <a:gd name="T9" fmla="*/ 30 h 30"/>
                  <a:gd name="T10" fmla="*/ 29 w 29"/>
                  <a:gd name="T11" fmla="*/ 0 h 30"/>
                  <a:gd name="T12" fmla="*/ 29 w 29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0">
                    <a:moveTo>
                      <a:pt x="29" y="0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3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" name="Freeform 2059"/>
              <p:cNvSpPr>
                <a:spLocks/>
              </p:cNvSpPr>
              <p:nvPr/>
            </p:nvSpPr>
            <p:spPr bwMode="auto">
              <a:xfrm>
                <a:off x="2490" y="3606"/>
                <a:ext cx="59" cy="52"/>
              </a:xfrm>
              <a:custGeom>
                <a:avLst/>
                <a:gdLst>
                  <a:gd name="T0" fmla="*/ 0 w 117"/>
                  <a:gd name="T1" fmla="*/ 104 h 104"/>
                  <a:gd name="T2" fmla="*/ 0 w 117"/>
                  <a:gd name="T3" fmla="*/ 104 h 104"/>
                  <a:gd name="T4" fmla="*/ 117 w 117"/>
                  <a:gd name="T5" fmla="*/ 30 h 104"/>
                  <a:gd name="T6" fmla="*/ 117 w 117"/>
                  <a:gd name="T7" fmla="*/ 30 h 104"/>
                  <a:gd name="T8" fmla="*/ 88 w 117"/>
                  <a:gd name="T9" fmla="*/ 0 h 104"/>
                  <a:gd name="T10" fmla="*/ 0 w 117"/>
                  <a:gd name="T11" fmla="*/ 104 h 104"/>
                  <a:gd name="T12" fmla="*/ 0 w 117"/>
                  <a:gd name="T13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104">
                    <a:moveTo>
                      <a:pt x="0" y="104"/>
                    </a:moveTo>
                    <a:lnTo>
                      <a:pt x="0" y="104"/>
                    </a:lnTo>
                    <a:lnTo>
                      <a:pt x="117" y="30"/>
                    </a:lnTo>
                    <a:lnTo>
                      <a:pt x="117" y="30"/>
                    </a:lnTo>
                    <a:lnTo>
                      <a:pt x="88" y="0"/>
                    </a:lnTo>
                    <a:lnTo>
                      <a:pt x="0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" name="Freeform 2060"/>
              <p:cNvSpPr>
                <a:spLocks/>
              </p:cNvSpPr>
              <p:nvPr/>
            </p:nvSpPr>
            <p:spPr bwMode="auto">
              <a:xfrm>
                <a:off x="2490" y="3606"/>
                <a:ext cx="59" cy="52"/>
              </a:xfrm>
              <a:custGeom>
                <a:avLst/>
                <a:gdLst>
                  <a:gd name="T0" fmla="*/ 0 w 117"/>
                  <a:gd name="T1" fmla="*/ 104 h 104"/>
                  <a:gd name="T2" fmla="*/ 0 w 117"/>
                  <a:gd name="T3" fmla="*/ 104 h 104"/>
                  <a:gd name="T4" fmla="*/ 117 w 117"/>
                  <a:gd name="T5" fmla="*/ 30 h 104"/>
                  <a:gd name="T6" fmla="*/ 117 w 117"/>
                  <a:gd name="T7" fmla="*/ 30 h 104"/>
                  <a:gd name="T8" fmla="*/ 88 w 117"/>
                  <a:gd name="T9" fmla="*/ 0 h 104"/>
                  <a:gd name="T10" fmla="*/ 0 w 117"/>
                  <a:gd name="T11" fmla="*/ 104 h 104"/>
                  <a:gd name="T12" fmla="*/ 0 w 117"/>
                  <a:gd name="T13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104">
                    <a:moveTo>
                      <a:pt x="0" y="104"/>
                    </a:moveTo>
                    <a:lnTo>
                      <a:pt x="0" y="104"/>
                    </a:lnTo>
                    <a:lnTo>
                      <a:pt x="117" y="30"/>
                    </a:lnTo>
                    <a:lnTo>
                      <a:pt x="117" y="30"/>
                    </a:lnTo>
                    <a:lnTo>
                      <a:pt x="88" y="0"/>
                    </a:lnTo>
                    <a:lnTo>
                      <a:pt x="0" y="104"/>
                    </a:lnTo>
                    <a:lnTo>
                      <a:pt x="0" y="10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" name="Freeform 2061"/>
              <p:cNvSpPr>
                <a:spLocks/>
              </p:cNvSpPr>
              <p:nvPr/>
            </p:nvSpPr>
            <p:spPr bwMode="auto">
              <a:xfrm>
                <a:off x="2490" y="3621"/>
                <a:ext cx="59" cy="52"/>
              </a:xfrm>
              <a:custGeom>
                <a:avLst/>
                <a:gdLst>
                  <a:gd name="T0" fmla="*/ 0 w 117"/>
                  <a:gd name="T1" fmla="*/ 74 h 104"/>
                  <a:gd name="T2" fmla="*/ 0 w 117"/>
                  <a:gd name="T3" fmla="*/ 74 h 104"/>
                  <a:gd name="T4" fmla="*/ 36 w 117"/>
                  <a:gd name="T5" fmla="*/ 104 h 104"/>
                  <a:gd name="T6" fmla="*/ 36 w 117"/>
                  <a:gd name="T7" fmla="*/ 104 h 104"/>
                  <a:gd name="T8" fmla="*/ 117 w 117"/>
                  <a:gd name="T9" fmla="*/ 0 h 104"/>
                  <a:gd name="T10" fmla="*/ 0 w 117"/>
                  <a:gd name="T11" fmla="*/ 74 h 104"/>
                  <a:gd name="T12" fmla="*/ 0 w 117"/>
                  <a:gd name="T13" fmla="*/ 7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104">
                    <a:moveTo>
                      <a:pt x="0" y="74"/>
                    </a:moveTo>
                    <a:lnTo>
                      <a:pt x="0" y="74"/>
                    </a:lnTo>
                    <a:lnTo>
                      <a:pt x="36" y="104"/>
                    </a:lnTo>
                    <a:lnTo>
                      <a:pt x="36" y="104"/>
                    </a:lnTo>
                    <a:lnTo>
                      <a:pt x="117" y="0"/>
                    </a:lnTo>
                    <a:lnTo>
                      <a:pt x="0" y="7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" name="Freeform 2062"/>
              <p:cNvSpPr>
                <a:spLocks/>
              </p:cNvSpPr>
              <p:nvPr/>
            </p:nvSpPr>
            <p:spPr bwMode="auto">
              <a:xfrm>
                <a:off x="2490" y="3621"/>
                <a:ext cx="59" cy="52"/>
              </a:xfrm>
              <a:custGeom>
                <a:avLst/>
                <a:gdLst>
                  <a:gd name="T0" fmla="*/ 0 w 117"/>
                  <a:gd name="T1" fmla="*/ 74 h 104"/>
                  <a:gd name="T2" fmla="*/ 0 w 117"/>
                  <a:gd name="T3" fmla="*/ 74 h 104"/>
                  <a:gd name="T4" fmla="*/ 36 w 117"/>
                  <a:gd name="T5" fmla="*/ 104 h 104"/>
                  <a:gd name="T6" fmla="*/ 36 w 117"/>
                  <a:gd name="T7" fmla="*/ 104 h 104"/>
                  <a:gd name="T8" fmla="*/ 117 w 117"/>
                  <a:gd name="T9" fmla="*/ 0 h 104"/>
                  <a:gd name="T10" fmla="*/ 0 w 117"/>
                  <a:gd name="T11" fmla="*/ 74 h 104"/>
                  <a:gd name="T12" fmla="*/ 0 w 117"/>
                  <a:gd name="T13" fmla="*/ 7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104">
                    <a:moveTo>
                      <a:pt x="0" y="74"/>
                    </a:moveTo>
                    <a:lnTo>
                      <a:pt x="0" y="74"/>
                    </a:lnTo>
                    <a:lnTo>
                      <a:pt x="36" y="104"/>
                    </a:lnTo>
                    <a:lnTo>
                      <a:pt x="36" y="104"/>
                    </a:lnTo>
                    <a:lnTo>
                      <a:pt x="117" y="0"/>
                    </a:lnTo>
                    <a:lnTo>
                      <a:pt x="0" y="74"/>
                    </a:lnTo>
                    <a:lnTo>
                      <a:pt x="0" y="7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" name="Freeform 2063"/>
              <p:cNvSpPr>
                <a:spLocks/>
              </p:cNvSpPr>
              <p:nvPr/>
            </p:nvSpPr>
            <p:spPr bwMode="auto">
              <a:xfrm>
                <a:off x="2509" y="3621"/>
                <a:ext cx="63" cy="52"/>
              </a:xfrm>
              <a:custGeom>
                <a:avLst/>
                <a:gdLst>
                  <a:gd name="T0" fmla="*/ 0 w 125"/>
                  <a:gd name="T1" fmla="*/ 104 h 104"/>
                  <a:gd name="T2" fmla="*/ 0 w 125"/>
                  <a:gd name="T3" fmla="*/ 104 h 104"/>
                  <a:gd name="T4" fmla="*/ 125 w 125"/>
                  <a:gd name="T5" fmla="*/ 29 h 104"/>
                  <a:gd name="T6" fmla="*/ 125 w 125"/>
                  <a:gd name="T7" fmla="*/ 29 h 104"/>
                  <a:gd name="T8" fmla="*/ 81 w 125"/>
                  <a:gd name="T9" fmla="*/ 0 h 104"/>
                  <a:gd name="T10" fmla="*/ 0 w 125"/>
                  <a:gd name="T11" fmla="*/ 104 h 104"/>
                  <a:gd name="T12" fmla="*/ 0 w 125"/>
                  <a:gd name="T13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104">
                    <a:moveTo>
                      <a:pt x="0" y="104"/>
                    </a:moveTo>
                    <a:lnTo>
                      <a:pt x="0" y="104"/>
                    </a:lnTo>
                    <a:lnTo>
                      <a:pt x="125" y="29"/>
                    </a:lnTo>
                    <a:lnTo>
                      <a:pt x="125" y="29"/>
                    </a:lnTo>
                    <a:lnTo>
                      <a:pt x="81" y="0"/>
                    </a:lnTo>
                    <a:lnTo>
                      <a:pt x="0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" name="Freeform 2064"/>
              <p:cNvSpPr>
                <a:spLocks/>
              </p:cNvSpPr>
              <p:nvPr/>
            </p:nvSpPr>
            <p:spPr bwMode="auto">
              <a:xfrm>
                <a:off x="2509" y="3621"/>
                <a:ext cx="63" cy="52"/>
              </a:xfrm>
              <a:custGeom>
                <a:avLst/>
                <a:gdLst>
                  <a:gd name="T0" fmla="*/ 0 w 125"/>
                  <a:gd name="T1" fmla="*/ 104 h 104"/>
                  <a:gd name="T2" fmla="*/ 0 w 125"/>
                  <a:gd name="T3" fmla="*/ 104 h 104"/>
                  <a:gd name="T4" fmla="*/ 125 w 125"/>
                  <a:gd name="T5" fmla="*/ 29 h 104"/>
                  <a:gd name="T6" fmla="*/ 125 w 125"/>
                  <a:gd name="T7" fmla="*/ 29 h 104"/>
                  <a:gd name="T8" fmla="*/ 81 w 125"/>
                  <a:gd name="T9" fmla="*/ 0 h 104"/>
                  <a:gd name="T10" fmla="*/ 0 w 125"/>
                  <a:gd name="T11" fmla="*/ 104 h 104"/>
                  <a:gd name="T12" fmla="*/ 0 w 125"/>
                  <a:gd name="T13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104">
                    <a:moveTo>
                      <a:pt x="0" y="104"/>
                    </a:moveTo>
                    <a:lnTo>
                      <a:pt x="0" y="104"/>
                    </a:lnTo>
                    <a:lnTo>
                      <a:pt x="125" y="29"/>
                    </a:lnTo>
                    <a:lnTo>
                      <a:pt x="125" y="29"/>
                    </a:lnTo>
                    <a:lnTo>
                      <a:pt x="81" y="0"/>
                    </a:lnTo>
                    <a:lnTo>
                      <a:pt x="0" y="104"/>
                    </a:lnTo>
                    <a:lnTo>
                      <a:pt x="0" y="10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" name="Freeform 2065"/>
              <p:cNvSpPr>
                <a:spLocks/>
              </p:cNvSpPr>
              <p:nvPr/>
            </p:nvSpPr>
            <p:spPr bwMode="auto">
              <a:xfrm>
                <a:off x="2509" y="3635"/>
                <a:ext cx="63" cy="53"/>
              </a:xfrm>
              <a:custGeom>
                <a:avLst/>
                <a:gdLst>
                  <a:gd name="T0" fmla="*/ 0 w 125"/>
                  <a:gd name="T1" fmla="*/ 75 h 105"/>
                  <a:gd name="T2" fmla="*/ 0 w 125"/>
                  <a:gd name="T3" fmla="*/ 75 h 105"/>
                  <a:gd name="T4" fmla="*/ 37 w 125"/>
                  <a:gd name="T5" fmla="*/ 105 h 105"/>
                  <a:gd name="T6" fmla="*/ 37 w 125"/>
                  <a:gd name="T7" fmla="*/ 105 h 105"/>
                  <a:gd name="T8" fmla="*/ 125 w 125"/>
                  <a:gd name="T9" fmla="*/ 0 h 105"/>
                  <a:gd name="T10" fmla="*/ 0 w 125"/>
                  <a:gd name="T11" fmla="*/ 75 h 105"/>
                  <a:gd name="T12" fmla="*/ 0 w 125"/>
                  <a:gd name="T13" fmla="*/ 7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105">
                    <a:moveTo>
                      <a:pt x="0" y="75"/>
                    </a:moveTo>
                    <a:lnTo>
                      <a:pt x="0" y="7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125" y="0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" name="Freeform 2066"/>
              <p:cNvSpPr>
                <a:spLocks/>
              </p:cNvSpPr>
              <p:nvPr/>
            </p:nvSpPr>
            <p:spPr bwMode="auto">
              <a:xfrm>
                <a:off x="2509" y="3635"/>
                <a:ext cx="63" cy="53"/>
              </a:xfrm>
              <a:custGeom>
                <a:avLst/>
                <a:gdLst>
                  <a:gd name="T0" fmla="*/ 0 w 125"/>
                  <a:gd name="T1" fmla="*/ 75 h 105"/>
                  <a:gd name="T2" fmla="*/ 0 w 125"/>
                  <a:gd name="T3" fmla="*/ 75 h 105"/>
                  <a:gd name="T4" fmla="*/ 37 w 125"/>
                  <a:gd name="T5" fmla="*/ 105 h 105"/>
                  <a:gd name="T6" fmla="*/ 37 w 125"/>
                  <a:gd name="T7" fmla="*/ 105 h 105"/>
                  <a:gd name="T8" fmla="*/ 125 w 125"/>
                  <a:gd name="T9" fmla="*/ 0 h 105"/>
                  <a:gd name="T10" fmla="*/ 0 w 125"/>
                  <a:gd name="T11" fmla="*/ 75 h 105"/>
                  <a:gd name="T12" fmla="*/ 0 w 125"/>
                  <a:gd name="T13" fmla="*/ 7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105">
                    <a:moveTo>
                      <a:pt x="0" y="75"/>
                    </a:moveTo>
                    <a:lnTo>
                      <a:pt x="0" y="7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125" y="0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" name="Freeform 2067"/>
              <p:cNvSpPr>
                <a:spLocks/>
              </p:cNvSpPr>
              <p:nvPr/>
            </p:nvSpPr>
            <p:spPr bwMode="auto">
              <a:xfrm>
                <a:off x="2549" y="3658"/>
                <a:ext cx="12" cy="19"/>
              </a:xfrm>
              <a:custGeom>
                <a:avLst/>
                <a:gdLst>
                  <a:gd name="T0" fmla="*/ 22 w 22"/>
                  <a:gd name="T1" fmla="*/ 0 h 37"/>
                  <a:gd name="T2" fmla="*/ 22 w 22"/>
                  <a:gd name="T3" fmla="*/ 0 h 37"/>
                  <a:gd name="T4" fmla="*/ 0 w 22"/>
                  <a:gd name="T5" fmla="*/ 37 h 37"/>
                  <a:gd name="T6" fmla="*/ 0 w 22"/>
                  <a:gd name="T7" fmla="*/ 37 h 37"/>
                  <a:gd name="T8" fmla="*/ 0 w 22"/>
                  <a:gd name="T9" fmla="*/ 37 h 37"/>
                  <a:gd name="T10" fmla="*/ 22 w 22"/>
                  <a:gd name="T11" fmla="*/ 0 h 37"/>
                  <a:gd name="T12" fmla="*/ 22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0"/>
                    </a:move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" name="Freeform 2068"/>
              <p:cNvSpPr>
                <a:spLocks/>
              </p:cNvSpPr>
              <p:nvPr/>
            </p:nvSpPr>
            <p:spPr bwMode="auto">
              <a:xfrm>
                <a:off x="2549" y="3658"/>
                <a:ext cx="12" cy="19"/>
              </a:xfrm>
              <a:custGeom>
                <a:avLst/>
                <a:gdLst>
                  <a:gd name="T0" fmla="*/ 22 w 22"/>
                  <a:gd name="T1" fmla="*/ 0 h 37"/>
                  <a:gd name="T2" fmla="*/ 22 w 22"/>
                  <a:gd name="T3" fmla="*/ 0 h 37"/>
                  <a:gd name="T4" fmla="*/ 0 w 22"/>
                  <a:gd name="T5" fmla="*/ 37 h 37"/>
                  <a:gd name="T6" fmla="*/ 0 w 22"/>
                  <a:gd name="T7" fmla="*/ 37 h 37"/>
                  <a:gd name="T8" fmla="*/ 0 w 22"/>
                  <a:gd name="T9" fmla="*/ 37 h 37"/>
                  <a:gd name="T10" fmla="*/ 22 w 22"/>
                  <a:gd name="T11" fmla="*/ 0 h 37"/>
                  <a:gd name="T12" fmla="*/ 22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0"/>
                    </a:move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" name="Freeform 2069"/>
              <p:cNvSpPr>
                <a:spLocks/>
              </p:cNvSpPr>
              <p:nvPr/>
            </p:nvSpPr>
            <p:spPr bwMode="auto">
              <a:xfrm>
                <a:off x="2549" y="3658"/>
                <a:ext cx="15" cy="19"/>
              </a:xfrm>
              <a:custGeom>
                <a:avLst/>
                <a:gdLst>
                  <a:gd name="T0" fmla="*/ 22 w 29"/>
                  <a:gd name="T1" fmla="*/ 0 h 37"/>
                  <a:gd name="T2" fmla="*/ 22 w 29"/>
                  <a:gd name="T3" fmla="*/ 0 h 37"/>
                  <a:gd name="T4" fmla="*/ 29 w 29"/>
                  <a:gd name="T5" fmla="*/ 0 h 37"/>
                  <a:gd name="T6" fmla="*/ 29 w 29"/>
                  <a:gd name="T7" fmla="*/ 0 h 37"/>
                  <a:gd name="T8" fmla="*/ 0 w 29"/>
                  <a:gd name="T9" fmla="*/ 37 h 37"/>
                  <a:gd name="T10" fmla="*/ 22 w 29"/>
                  <a:gd name="T11" fmla="*/ 0 h 37"/>
                  <a:gd name="T12" fmla="*/ 22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2" y="0"/>
                    </a:moveTo>
                    <a:lnTo>
                      <a:pt x="22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" name="Freeform 2070"/>
              <p:cNvSpPr>
                <a:spLocks/>
              </p:cNvSpPr>
              <p:nvPr/>
            </p:nvSpPr>
            <p:spPr bwMode="auto">
              <a:xfrm>
                <a:off x="2549" y="3658"/>
                <a:ext cx="15" cy="19"/>
              </a:xfrm>
              <a:custGeom>
                <a:avLst/>
                <a:gdLst>
                  <a:gd name="T0" fmla="*/ 22 w 29"/>
                  <a:gd name="T1" fmla="*/ 0 h 37"/>
                  <a:gd name="T2" fmla="*/ 22 w 29"/>
                  <a:gd name="T3" fmla="*/ 0 h 37"/>
                  <a:gd name="T4" fmla="*/ 29 w 29"/>
                  <a:gd name="T5" fmla="*/ 0 h 37"/>
                  <a:gd name="T6" fmla="*/ 29 w 29"/>
                  <a:gd name="T7" fmla="*/ 0 h 37"/>
                  <a:gd name="T8" fmla="*/ 0 w 29"/>
                  <a:gd name="T9" fmla="*/ 37 h 37"/>
                  <a:gd name="T10" fmla="*/ 22 w 29"/>
                  <a:gd name="T11" fmla="*/ 0 h 37"/>
                  <a:gd name="T12" fmla="*/ 22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2" y="0"/>
                    </a:moveTo>
                    <a:lnTo>
                      <a:pt x="22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Freeform 2071"/>
              <p:cNvSpPr>
                <a:spLocks/>
              </p:cNvSpPr>
              <p:nvPr/>
            </p:nvSpPr>
            <p:spPr bwMode="auto">
              <a:xfrm>
                <a:off x="2549" y="3658"/>
                <a:ext cx="12" cy="19"/>
              </a:xfrm>
              <a:custGeom>
                <a:avLst/>
                <a:gdLst>
                  <a:gd name="T0" fmla="*/ 22 w 22"/>
                  <a:gd name="T1" fmla="*/ 0 h 37"/>
                  <a:gd name="T2" fmla="*/ 22 w 22"/>
                  <a:gd name="T3" fmla="*/ 0 h 37"/>
                  <a:gd name="T4" fmla="*/ 0 w 22"/>
                  <a:gd name="T5" fmla="*/ 37 h 37"/>
                  <a:gd name="T6" fmla="*/ 0 w 22"/>
                  <a:gd name="T7" fmla="*/ 37 h 37"/>
                  <a:gd name="T8" fmla="*/ 0 w 22"/>
                  <a:gd name="T9" fmla="*/ 37 h 37"/>
                  <a:gd name="T10" fmla="*/ 22 w 22"/>
                  <a:gd name="T11" fmla="*/ 0 h 37"/>
                  <a:gd name="T12" fmla="*/ 22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0"/>
                    </a:move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" name="Freeform 2072"/>
              <p:cNvSpPr>
                <a:spLocks/>
              </p:cNvSpPr>
              <p:nvPr/>
            </p:nvSpPr>
            <p:spPr bwMode="auto">
              <a:xfrm>
                <a:off x="2549" y="3658"/>
                <a:ext cx="12" cy="19"/>
              </a:xfrm>
              <a:custGeom>
                <a:avLst/>
                <a:gdLst>
                  <a:gd name="T0" fmla="*/ 22 w 22"/>
                  <a:gd name="T1" fmla="*/ 0 h 37"/>
                  <a:gd name="T2" fmla="*/ 22 w 22"/>
                  <a:gd name="T3" fmla="*/ 0 h 37"/>
                  <a:gd name="T4" fmla="*/ 0 w 22"/>
                  <a:gd name="T5" fmla="*/ 37 h 37"/>
                  <a:gd name="T6" fmla="*/ 0 w 22"/>
                  <a:gd name="T7" fmla="*/ 37 h 37"/>
                  <a:gd name="T8" fmla="*/ 0 w 22"/>
                  <a:gd name="T9" fmla="*/ 37 h 37"/>
                  <a:gd name="T10" fmla="*/ 22 w 22"/>
                  <a:gd name="T11" fmla="*/ 0 h 37"/>
                  <a:gd name="T12" fmla="*/ 22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0"/>
                    </a:move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" name="Freeform 2073"/>
              <p:cNvSpPr>
                <a:spLocks/>
              </p:cNvSpPr>
              <p:nvPr/>
            </p:nvSpPr>
            <p:spPr bwMode="auto">
              <a:xfrm>
                <a:off x="2549" y="3658"/>
                <a:ext cx="15" cy="19"/>
              </a:xfrm>
              <a:custGeom>
                <a:avLst/>
                <a:gdLst>
                  <a:gd name="T0" fmla="*/ 22 w 29"/>
                  <a:gd name="T1" fmla="*/ 0 h 37"/>
                  <a:gd name="T2" fmla="*/ 22 w 29"/>
                  <a:gd name="T3" fmla="*/ 0 h 37"/>
                  <a:gd name="T4" fmla="*/ 29 w 29"/>
                  <a:gd name="T5" fmla="*/ 0 h 37"/>
                  <a:gd name="T6" fmla="*/ 29 w 29"/>
                  <a:gd name="T7" fmla="*/ 0 h 37"/>
                  <a:gd name="T8" fmla="*/ 0 w 29"/>
                  <a:gd name="T9" fmla="*/ 37 h 37"/>
                  <a:gd name="T10" fmla="*/ 22 w 29"/>
                  <a:gd name="T11" fmla="*/ 0 h 37"/>
                  <a:gd name="T12" fmla="*/ 22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2" y="0"/>
                    </a:moveTo>
                    <a:lnTo>
                      <a:pt x="22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" name="Freeform 2074"/>
              <p:cNvSpPr>
                <a:spLocks/>
              </p:cNvSpPr>
              <p:nvPr/>
            </p:nvSpPr>
            <p:spPr bwMode="auto">
              <a:xfrm>
                <a:off x="2549" y="3658"/>
                <a:ext cx="15" cy="19"/>
              </a:xfrm>
              <a:custGeom>
                <a:avLst/>
                <a:gdLst>
                  <a:gd name="T0" fmla="*/ 22 w 29"/>
                  <a:gd name="T1" fmla="*/ 0 h 37"/>
                  <a:gd name="T2" fmla="*/ 22 w 29"/>
                  <a:gd name="T3" fmla="*/ 0 h 37"/>
                  <a:gd name="T4" fmla="*/ 29 w 29"/>
                  <a:gd name="T5" fmla="*/ 0 h 37"/>
                  <a:gd name="T6" fmla="*/ 29 w 29"/>
                  <a:gd name="T7" fmla="*/ 0 h 37"/>
                  <a:gd name="T8" fmla="*/ 0 w 29"/>
                  <a:gd name="T9" fmla="*/ 37 h 37"/>
                  <a:gd name="T10" fmla="*/ 22 w 29"/>
                  <a:gd name="T11" fmla="*/ 0 h 37"/>
                  <a:gd name="T12" fmla="*/ 22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2" y="0"/>
                    </a:moveTo>
                    <a:lnTo>
                      <a:pt x="22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" name="Freeform 2075"/>
              <p:cNvSpPr>
                <a:spLocks/>
              </p:cNvSpPr>
              <p:nvPr/>
            </p:nvSpPr>
            <p:spPr bwMode="auto">
              <a:xfrm>
                <a:off x="2568" y="3670"/>
                <a:ext cx="15" cy="26"/>
              </a:xfrm>
              <a:custGeom>
                <a:avLst/>
                <a:gdLst>
                  <a:gd name="T0" fmla="*/ 30 w 30"/>
                  <a:gd name="T1" fmla="*/ 0 h 52"/>
                  <a:gd name="T2" fmla="*/ 30 w 30"/>
                  <a:gd name="T3" fmla="*/ 0 h 52"/>
                  <a:gd name="T4" fmla="*/ 15 w 30"/>
                  <a:gd name="T5" fmla="*/ 52 h 52"/>
                  <a:gd name="T6" fmla="*/ 15 w 30"/>
                  <a:gd name="T7" fmla="*/ 52 h 52"/>
                  <a:gd name="T8" fmla="*/ 0 w 30"/>
                  <a:gd name="T9" fmla="*/ 44 h 52"/>
                  <a:gd name="T10" fmla="*/ 30 w 30"/>
                  <a:gd name="T11" fmla="*/ 0 h 52"/>
                  <a:gd name="T12" fmla="*/ 30 w 30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52">
                    <a:moveTo>
                      <a:pt x="30" y="0"/>
                    </a:moveTo>
                    <a:lnTo>
                      <a:pt x="30" y="0"/>
                    </a:lnTo>
                    <a:lnTo>
                      <a:pt x="15" y="52"/>
                    </a:lnTo>
                    <a:lnTo>
                      <a:pt x="15" y="52"/>
                    </a:lnTo>
                    <a:lnTo>
                      <a:pt x="0" y="44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" name="Freeform 2076"/>
              <p:cNvSpPr>
                <a:spLocks/>
              </p:cNvSpPr>
              <p:nvPr/>
            </p:nvSpPr>
            <p:spPr bwMode="auto">
              <a:xfrm>
                <a:off x="2568" y="3670"/>
                <a:ext cx="15" cy="26"/>
              </a:xfrm>
              <a:custGeom>
                <a:avLst/>
                <a:gdLst>
                  <a:gd name="T0" fmla="*/ 30 w 30"/>
                  <a:gd name="T1" fmla="*/ 0 h 52"/>
                  <a:gd name="T2" fmla="*/ 30 w 30"/>
                  <a:gd name="T3" fmla="*/ 0 h 52"/>
                  <a:gd name="T4" fmla="*/ 15 w 30"/>
                  <a:gd name="T5" fmla="*/ 52 h 52"/>
                  <a:gd name="T6" fmla="*/ 15 w 30"/>
                  <a:gd name="T7" fmla="*/ 52 h 52"/>
                  <a:gd name="T8" fmla="*/ 0 w 30"/>
                  <a:gd name="T9" fmla="*/ 44 h 52"/>
                  <a:gd name="T10" fmla="*/ 30 w 30"/>
                  <a:gd name="T11" fmla="*/ 0 h 52"/>
                  <a:gd name="T12" fmla="*/ 30 w 30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52">
                    <a:moveTo>
                      <a:pt x="30" y="0"/>
                    </a:moveTo>
                    <a:lnTo>
                      <a:pt x="30" y="0"/>
                    </a:lnTo>
                    <a:lnTo>
                      <a:pt x="15" y="52"/>
                    </a:lnTo>
                    <a:lnTo>
                      <a:pt x="15" y="52"/>
                    </a:lnTo>
                    <a:lnTo>
                      <a:pt x="0" y="44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" name="Freeform 2077"/>
              <p:cNvSpPr>
                <a:spLocks/>
              </p:cNvSpPr>
              <p:nvPr/>
            </p:nvSpPr>
            <p:spPr bwMode="auto">
              <a:xfrm>
                <a:off x="2575" y="3670"/>
                <a:ext cx="19" cy="26"/>
              </a:xfrm>
              <a:custGeom>
                <a:avLst/>
                <a:gdLst>
                  <a:gd name="T0" fmla="*/ 15 w 37"/>
                  <a:gd name="T1" fmla="*/ 0 h 52"/>
                  <a:gd name="T2" fmla="*/ 15 w 37"/>
                  <a:gd name="T3" fmla="*/ 0 h 52"/>
                  <a:gd name="T4" fmla="*/ 37 w 37"/>
                  <a:gd name="T5" fmla="*/ 7 h 52"/>
                  <a:gd name="T6" fmla="*/ 37 w 37"/>
                  <a:gd name="T7" fmla="*/ 7 h 52"/>
                  <a:gd name="T8" fmla="*/ 0 w 37"/>
                  <a:gd name="T9" fmla="*/ 52 h 52"/>
                  <a:gd name="T10" fmla="*/ 15 w 37"/>
                  <a:gd name="T11" fmla="*/ 0 h 52"/>
                  <a:gd name="T12" fmla="*/ 15 w 37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2">
                    <a:moveTo>
                      <a:pt x="15" y="0"/>
                    </a:moveTo>
                    <a:lnTo>
                      <a:pt x="15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0" y="5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" name="Freeform 2078"/>
              <p:cNvSpPr>
                <a:spLocks/>
              </p:cNvSpPr>
              <p:nvPr/>
            </p:nvSpPr>
            <p:spPr bwMode="auto">
              <a:xfrm>
                <a:off x="2575" y="3670"/>
                <a:ext cx="19" cy="26"/>
              </a:xfrm>
              <a:custGeom>
                <a:avLst/>
                <a:gdLst>
                  <a:gd name="T0" fmla="*/ 15 w 37"/>
                  <a:gd name="T1" fmla="*/ 0 h 52"/>
                  <a:gd name="T2" fmla="*/ 15 w 37"/>
                  <a:gd name="T3" fmla="*/ 0 h 52"/>
                  <a:gd name="T4" fmla="*/ 37 w 37"/>
                  <a:gd name="T5" fmla="*/ 7 h 52"/>
                  <a:gd name="T6" fmla="*/ 37 w 37"/>
                  <a:gd name="T7" fmla="*/ 7 h 52"/>
                  <a:gd name="T8" fmla="*/ 0 w 37"/>
                  <a:gd name="T9" fmla="*/ 52 h 52"/>
                  <a:gd name="T10" fmla="*/ 15 w 37"/>
                  <a:gd name="T11" fmla="*/ 0 h 52"/>
                  <a:gd name="T12" fmla="*/ 15 w 37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2">
                    <a:moveTo>
                      <a:pt x="15" y="0"/>
                    </a:moveTo>
                    <a:lnTo>
                      <a:pt x="15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0" y="5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" name="Freeform 2079"/>
              <p:cNvSpPr>
                <a:spLocks/>
              </p:cNvSpPr>
              <p:nvPr/>
            </p:nvSpPr>
            <p:spPr bwMode="auto">
              <a:xfrm>
                <a:off x="2583" y="3681"/>
                <a:ext cx="14" cy="18"/>
              </a:xfrm>
              <a:custGeom>
                <a:avLst/>
                <a:gdLst>
                  <a:gd name="T0" fmla="*/ 29 w 29"/>
                  <a:gd name="T1" fmla="*/ 0 h 37"/>
                  <a:gd name="T2" fmla="*/ 29 w 29"/>
                  <a:gd name="T3" fmla="*/ 0 h 37"/>
                  <a:gd name="T4" fmla="*/ 7 w 29"/>
                  <a:gd name="T5" fmla="*/ 37 h 37"/>
                  <a:gd name="T6" fmla="*/ 7 w 29"/>
                  <a:gd name="T7" fmla="*/ 37 h 37"/>
                  <a:gd name="T8" fmla="*/ 0 w 29"/>
                  <a:gd name="T9" fmla="*/ 37 h 37"/>
                  <a:gd name="T10" fmla="*/ 29 w 29"/>
                  <a:gd name="T11" fmla="*/ 0 h 37"/>
                  <a:gd name="T12" fmla="*/ 29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0"/>
                    </a:moveTo>
                    <a:lnTo>
                      <a:pt x="29" y="0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0" y="37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" name="Freeform 2080"/>
              <p:cNvSpPr>
                <a:spLocks/>
              </p:cNvSpPr>
              <p:nvPr/>
            </p:nvSpPr>
            <p:spPr bwMode="auto">
              <a:xfrm>
                <a:off x="2583" y="3681"/>
                <a:ext cx="14" cy="18"/>
              </a:xfrm>
              <a:custGeom>
                <a:avLst/>
                <a:gdLst>
                  <a:gd name="T0" fmla="*/ 29 w 29"/>
                  <a:gd name="T1" fmla="*/ 0 h 37"/>
                  <a:gd name="T2" fmla="*/ 29 w 29"/>
                  <a:gd name="T3" fmla="*/ 0 h 37"/>
                  <a:gd name="T4" fmla="*/ 7 w 29"/>
                  <a:gd name="T5" fmla="*/ 37 h 37"/>
                  <a:gd name="T6" fmla="*/ 7 w 29"/>
                  <a:gd name="T7" fmla="*/ 37 h 37"/>
                  <a:gd name="T8" fmla="*/ 0 w 29"/>
                  <a:gd name="T9" fmla="*/ 37 h 37"/>
                  <a:gd name="T10" fmla="*/ 29 w 29"/>
                  <a:gd name="T11" fmla="*/ 0 h 37"/>
                  <a:gd name="T12" fmla="*/ 29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0"/>
                    </a:moveTo>
                    <a:lnTo>
                      <a:pt x="29" y="0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0" y="37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" name="Freeform 2081"/>
              <p:cNvSpPr>
                <a:spLocks/>
              </p:cNvSpPr>
              <p:nvPr/>
            </p:nvSpPr>
            <p:spPr bwMode="auto">
              <a:xfrm>
                <a:off x="2586" y="3681"/>
                <a:ext cx="11" cy="18"/>
              </a:xfrm>
              <a:custGeom>
                <a:avLst/>
                <a:gdLst>
                  <a:gd name="T0" fmla="*/ 22 w 22"/>
                  <a:gd name="T1" fmla="*/ 0 h 37"/>
                  <a:gd name="T2" fmla="*/ 22 w 22"/>
                  <a:gd name="T3" fmla="*/ 0 h 37"/>
                  <a:gd name="T4" fmla="*/ 22 w 22"/>
                  <a:gd name="T5" fmla="*/ 0 h 37"/>
                  <a:gd name="T6" fmla="*/ 22 w 22"/>
                  <a:gd name="T7" fmla="*/ 0 h 37"/>
                  <a:gd name="T8" fmla="*/ 0 w 22"/>
                  <a:gd name="T9" fmla="*/ 37 h 37"/>
                  <a:gd name="T10" fmla="*/ 22 w 22"/>
                  <a:gd name="T11" fmla="*/ 0 h 37"/>
                  <a:gd name="T12" fmla="*/ 22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0"/>
                    </a:move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" name="Freeform 2082"/>
              <p:cNvSpPr>
                <a:spLocks/>
              </p:cNvSpPr>
              <p:nvPr/>
            </p:nvSpPr>
            <p:spPr bwMode="auto">
              <a:xfrm>
                <a:off x="2586" y="3681"/>
                <a:ext cx="11" cy="18"/>
              </a:xfrm>
              <a:custGeom>
                <a:avLst/>
                <a:gdLst>
                  <a:gd name="T0" fmla="*/ 22 w 22"/>
                  <a:gd name="T1" fmla="*/ 0 h 37"/>
                  <a:gd name="T2" fmla="*/ 22 w 22"/>
                  <a:gd name="T3" fmla="*/ 0 h 37"/>
                  <a:gd name="T4" fmla="*/ 22 w 22"/>
                  <a:gd name="T5" fmla="*/ 0 h 37"/>
                  <a:gd name="T6" fmla="*/ 22 w 22"/>
                  <a:gd name="T7" fmla="*/ 0 h 37"/>
                  <a:gd name="T8" fmla="*/ 0 w 22"/>
                  <a:gd name="T9" fmla="*/ 37 h 37"/>
                  <a:gd name="T10" fmla="*/ 22 w 22"/>
                  <a:gd name="T11" fmla="*/ 0 h 37"/>
                  <a:gd name="T12" fmla="*/ 22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0"/>
                    </a:move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" name="Freeform 2083"/>
              <p:cNvSpPr>
                <a:spLocks/>
              </p:cNvSpPr>
              <p:nvPr/>
            </p:nvSpPr>
            <p:spPr bwMode="auto">
              <a:xfrm>
                <a:off x="2583" y="3681"/>
                <a:ext cx="14" cy="18"/>
              </a:xfrm>
              <a:custGeom>
                <a:avLst/>
                <a:gdLst>
                  <a:gd name="T0" fmla="*/ 29 w 29"/>
                  <a:gd name="T1" fmla="*/ 0 h 37"/>
                  <a:gd name="T2" fmla="*/ 29 w 29"/>
                  <a:gd name="T3" fmla="*/ 0 h 37"/>
                  <a:gd name="T4" fmla="*/ 7 w 29"/>
                  <a:gd name="T5" fmla="*/ 37 h 37"/>
                  <a:gd name="T6" fmla="*/ 7 w 29"/>
                  <a:gd name="T7" fmla="*/ 37 h 37"/>
                  <a:gd name="T8" fmla="*/ 0 w 29"/>
                  <a:gd name="T9" fmla="*/ 37 h 37"/>
                  <a:gd name="T10" fmla="*/ 29 w 29"/>
                  <a:gd name="T11" fmla="*/ 0 h 37"/>
                  <a:gd name="T12" fmla="*/ 29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0"/>
                    </a:moveTo>
                    <a:lnTo>
                      <a:pt x="29" y="0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0" y="37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" name="Freeform 2084"/>
              <p:cNvSpPr>
                <a:spLocks/>
              </p:cNvSpPr>
              <p:nvPr/>
            </p:nvSpPr>
            <p:spPr bwMode="auto">
              <a:xfrm>
                <a:off x="2583" y="3681"/>
                <a:ext cx="14" cy="18"/>
              </a:xfrm>
              <a:custGeom>
                <a:avLst/>
                <a:gdLst>
                  <a:gd name="T0" fmla="*/ 29 w 29"/>
                  <a:gd name="T1" fmla="*/ 0 h 37"/>
                  <a:gd name="T2" fmla="*/ 29 w 29"/>
                  <a:gd name="T3" fmla="*/ 0 h 37"/>
                  <a:gd name="T4" fmla="*/ 7 w 29"/>
                  <a:gd name="T5" fmla="*/ 37 h 37"/>
                  <a:gd name="T6" fmla="*/ 7 w 29"/>
                  <a:gd name="T7" fmla="*/ 37 h 37"/>
                  <a:gd name="T8" fmla="*/ 0 w 29"/>
                  <a:gd name="T9" fmla="*/ 37 h 37"/>
                  <a:gd name="T10" fmla="*/ 29 w 29"/>
                  <a:gd name="T11" fmla="*/ 0 h 37"/>
                  <a:gd name="T12" fmla="*/ 29 w 2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7">
                    <a:moveTo>
                      <a:pt x="29" y="0"/>
                    </a:moveTo>
                    <a:lnTo>
                      <a:pt x="29" y="0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0" y="37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" name="Freeform 2085"/>
              <p:cNvSpPr>
                <a:spLocks/>
              </p:cNvSpPr>
              <p:nvPr/>
            </p:nvSpPr>
            <p:spPr bwMode="auto">
              <a:xfrm>
                <a:off x="2586" y="3681"/>
                <a:ext cx="11" cy="18"/>
              </a:xfrm>
              <a:custGeom>
                <a:avLst/>
                <a:gdLst>
                  <a:gd name="T0" fmla="*/ 22 w 22"/>
                  <a:gd name="T1" fmla="*/ 0 h 37"/>
                  <a:gd name="T2" fmla="*/ 22 w 22"/>
                  <a:gd name="T3" fmla="*/ 0 h 37"/>
                  <a:gd name="T4" fmla="*/ 22 w 22"/>
                  <a:gd name="T5" fmla="*/ 0 h 37"/>
                  <a:gd name="T6" fmla="*/ 22 w 22"/>
                  <a:gd name="T7" fmla="*/ 0 h 37"/>
                  <a:gd name="T8" fmla="*/ 0 w 22"/>
                  <a:gd name="T9" fmla="*/ 37 h 37"/>
                  <a:gd name="T10" fmla="*/ 22 w 22"/>
                  <a:gd name="T11" fmla="*/ 0 h 37"/>
                  <a:gd name="T12" fmla="*/ 22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0"/>
                    </a:move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" name="Freeform 2086"/>
              <p:cNvSpPr>
                <a:spLocks/>
              </p:cNvSpPr>
              <p:nvPr/>
            </p:nvSpPr>
            <p:spPr bwMode="auto">
              <a:xfrm>
                <a:off x="2586" y="3681"/>
                <a:ext cx="11" cy="18"/>
              </a:xfrm>
              <a:custGeom>
                <a:avLst/>
                <a:gdLst>
                  <a:gd name="T0" fmla="*/ 22 w 22"/>
                  <a:gd name="T1" fmla="*/ 0 h 37"/>
                  <a:gd name="T2" fmla="*/ 22 w 22"/>
                  <a:gd name="T3" fmla="*/ 0 h 37"/>
                  <a:gd name="T4" fmla="*/ 22 w 22"/>
                  <a:gd name="T5" fmla="*/ 0 h 37"/>
                  <a:gd name="T6" fmla="*/ 22 w 22"/>
                  <a:gd name="T7" fmla="*/ 0 h 37"/>
                  <a:gd name="T8" fmla="*/ 0 w 22"/>
                  <a:gd name="T9" fmla="*/ 37 h 37"/>
                  <a:gd name="T10" fmla="*/ 22 w 22"/>
                  <a:gd name="T11" fmla="*/ 0 h 37"/>
                  <a:gd name="T12" fmla="*/ 22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0"/>
                    </a:move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" name="Freeform 2087"/>
              <p:cNvSpPr>
                <a:spLocks/>
              </p:cNvSpPr>
              <p:nvPr/>
            </p:nvSpPr>
            <p:spPr bwMode="auto">
              <a:xfrm>
                <a:off x="2664" y="3734"/>
                <a:ext cx="11" cy="19"/>
              </a:xfrm>
              <a:custGeom>
                <a:avLst/>
                <a:gdLst>
                  <a:gd name="T0" fmla="*/ 22 w 22"/>
                  <a:gd name="T1" fmla="*/ 0 h 37"/>
                  <a:gd name="T2" fmla="*/ 22 w 22"/>
                  <a:gd name="T3" fmla="*/ 0 h 37"/>
                  <a:gd name="T4" fmla="*/ 0 w 22"/>
                  <a:gd name="T5" fmla="*/ 37 h 37"/>
                  <a:gd name="T6" fmla="*/ 0 w 22"/>
                  <a:gd name="T7" fmla="*/ 37 h 37"/>
                  <a:gd name="T8" fmla="*/ 0 w 22"/>
                  <a:gd name="T9" fmla="*/ 37 h 37"/>
                  <a:gd name="T10" fmla="*/ 22 w 22"/>
                  <a:gd name="T11" fmla="*/ 0 h 37"/>
                  <a:gd name="T12" fmla="*/ 22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0"/>
                    </a:move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" name="Freeform 2088"/>
              <p:cNvSpPr>
                <a:spLocks/>
              </p:cNvSpPr>
              <p:nvPr/>
            </p:nvSpPr>
            <p:spPr bwMode="auto">
              <a:xfrm>
                <a:off x="2664" y="3734"/>
                <a:ext cx="11" cy="19"/>
              </a:xfrm>
              <a:custGeom>
                <a:avLst/>
                <a:gdLst>
                  <a:gd name="T0" fmla="*/ 22 w 22"/>
                  <a:gd name="T1" fmla="*/ 0 h 37"/>
                  <a:gd name="T2" fmla="*/ 22 w 22"/>
                  <a:gd name="T3" fmla="*/ 0 h 37"/>
                  <a:gd name="T4" fmla="*/ 0 w 22"/>
                  <a:gd name="T5" fmla="*/ 37 h 37"/>
                  <a:gd name="T6" fmla="*/ 0 w 22"/>
                  <a:gd name="T7" fmla="*/ 37 h 37"/>
                  <a:gd name="T8" fmla="*/ 0 w 22"/>
                  <a:gd name="T9" fmla="*/ 37 h 37"/>
                  <a:gd name="T10" fmla="*/ 22 w 22"/>
                  <a:gd name="T11" fmla="*/ 0 h 37"/>
                  <a:gd name="T12" fmla="*/ 22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0"/>
                    </a:move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" name="Freeform 2089"/>
              <p:cNvSpPr>
                <a:spLocks/>
              </p:cNvSpPr>
              <p:nvPr/>
            </p:nvSpPr>
            <p:spPr bwMode="auto">
              <a:xfrm>
                <a:off x="2664" y="3734"/>
                <a:ext cx="11" cy="19"/>
              </a:xfrm>
              <a:custGeom>
                <a:avLst/>
                <a:gdLst>
                  <a:gd name="T0" fmla="*/ 22 w 22"/>
                  <a:gd name="T1" fmla="*/ 0 h 37"/>
                  <a:gd name="T2" fmla="*/ 22 w 22"/>
                  <a:gd name="T3" fmla="*/ 0 h 37"/>
                  <a:gd name="T4" fmla="*/ 22 w 22"/>
                  <a:gd name="T5" fmla="*/ 0 h 37"/>
                  <a:gd name="T6" fmla="*/ 22 w 22"/>
                  <a:gd name="T7" fmla="*/ 0 h 37"/>
                  <a:gd name="T8" fmla="*/ 0 w 22"/>
                  <a:gd name="T9" fmla="*/ 37 h 37"/>
                  <a:gd name="T10" fmla="*/ 22 w 22"/>
                  <a:gd name="T11" fmla="*/ 0 h 37"/>
                  <a:gd name="T12" fmla="*/ 22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0"/>
                    </a:move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" name="Freeform 2090"/>
              <p:cNvSpPr>
                <a:spLocks/>
              </p:cNvSpPr>
              <p:nvPr/>
            </p:nvSpPr>
            <p:spPr bwMode="auto">
              <a:xfrm>
                <a:off x="2664" y="3734"/>
                <a:ext cx="11" cy="19"/>
              </a:xfrm>
              <a:custGeom>
                <a:avLst/>
                <a:gdLst>
                  <a:gd name="T0" fmla="*/ 22 w 22"/>
                  <a:gd name="T1" fmla="*/ 0 h 37"/>
                  <a:gd name="T2" fmla="*/ 22 w 22"/>
                  <a:gd name="T3" fmla="*/ 0 h 37"/>
                  <a:gd name="T4" fmla="*/ 22 w 22"/>
                  <a:gd name="T5" fmla="*/ 0 h 37"/>
                  <a:gd name="T6" fmla="*/ 22 w 22"/>
                  <a:gd name="T7" fmla="*/ 0 h 37"/>
                  <a:gd name="T8" fmla="*/ 0 w 22"/>
                  <a:gd name="T9" fmla="*/ 37 h 37"/>
                  <a:gd name="T10" fmla="*/ 22 w 22"/>
                  <a:gd name="T11" fmla="*/ 0 h 37"/>
                  <a:gd name="T12" fmla="*/ 22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0"/>
                    </a:move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" name="Freeform 2091"/>
              <p:cNvSpPr>
                <a:spLocks/>
              </p:cNvSpPr>
              <p:nvPr/>
            </p:nvSpPr>
            <p:spPr bwMode="auto">
              <a:xfrm>
                <a:off x="2664" y="3734"/>
                <a:ext cx="11" cy="19"/>
              </a:xfrm>
              <a:custGeom>
                <a:avLst/>
                <a:gdLst>
                  <a:gd name="T0" fmla="*/ 22 w 22"/>
                  <a:gd name="T1" fmla="*/ 0 h 37"/>
                  <a:gd name="T2" fmla="*/ 22 w 22"/>
                  <a:gd name="T3" fmla="*/ 0 h 37"/>
                  <a:gd name="T4" fmla="*/ 0 w 22"/>
                  <a:gd name="T5" fmla="*/ 37 h 37"/>
                  <a:gd name="T6" fmla="*/ 0 w 22"/>
                  <a:gd name="T7" fmla="*/ 37 h 37"/>
                  <a:gd name="T8" fmla="*/ 0 w 22"/>
                  <a:gd name="T9" fmla="*/ 37 h 37"/>
                  <a:gd name="T10" fmla="*/ 22 w 22"/>
                  <a:gd name="T11" fmla="*/ 0 h 37"/>
                  <a:gd name="T12" fmla="*/ 22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0"/>
                    </a:move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" name="Freeform 2092"/>
              <p:cNvSpPr>
                <a:spLocks/>
              </p:cNvSpPr>
              <p:nvPr/>
            </p:nvSpPr>
            <p:spPr bwMode="auto">
              <a:xfrm>
                <a:off x="2664" y="3734"/>
                <a:ext cx="11" cy="19"/>
              </a:xfrm>
              <a:custGeom>
                <a:avLst/>
                <a:gdLst>
                  <a:gd name="T0" fmla="*/ 22 w 22"/>
                  <a:gd name="T1" fmla="*/ 0 h 37"/>
                  <a:gd name="T2" fmla="*/ 22 w 22"/>
                  <a:gd name="T3" fmla="*/ 0 h 37"/>
                  <a:gd name="T4" fmla="*/ 0 w 22"/>
                  <a:gd name="T5" fmla="*/ 37 h 37"/>
                  <a:gd name="T6" fmla="*/ 0 w 22"/>
                  <a:gd name="T7" fmla="*/ 37 h 37"/>
                  <a:gd name="T8" fmla="*/ 0 w 22"/>
                  <a:gd name="T9" fmla="*/ 37 h 37"/>
                  <a:gd name="T10" fmla="*/ 22 w 22"/>
                  <a:gd name="T11" fmla="*/ 0 h 37"/>
                  <a:gd name="T12" fmla="*/ 22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0"/>
                    </a:moveTo>
                    <a:lnTo>
                      <a:pt x="22" y="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" name="Freeform 2093"/>
              <p:cNvSpPr>
                <a:spLocks/>
              </p:cNvSpPr>
              <p:nvPr/>
            </p:nvSpPr>
            <p:spPr bwMode="auto">
              <a:xfrm>
                <a:off x="2664" y="3734"/>
                <a:ext cx="11" cy="19"/>
              </a:xfrm>
              <a:custGeom>
                <a:avLst/>
                <a:gdLst>
                  <a:gd name="T0" fmla="*/ 22 w 22"/>
                  <a:gd name="T1" fmla="*/ 0 h 37"/>
                  <a:gd name="T2" fmla="*/ 22 w 22"/>
                  <a:gd name="T3" fmla="*/ 0 h 37"/>
                  <a:gd name="T4" fmla="*/ 22 w 22"/>
                  <a:gd name="T5" fmla="*/ 0 h 37"/>
                  <a:gd name="T6" fmla="*/ 22 w 22"/>
                  <a:gd name="T7" fmla="*/ 0 h 37"/>
                  <a:gd name="T8" fmla="*/ 0 w 22"/>
                  <a:gd name="T9" fmla="*/ 37 h 37"/>
                  <a:gd name="T10" fmla="*/ 22 w 22"/>
                  <a:gd name="T11" fmla="*/ 0 h 37"/>
                  <a:gd name="T12" fmla="*/ 22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0"/>
                    </a:move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" name="Freeform 2094"/>
              <p:cNvSpPr>
                <a:spLocks/>
              </p:cNvSpPr>
              <p:nvPr/>
            </p:nvSpPr>
            <p:spPr bwMode="auto">
              <a:xfrm>
                <a:off x="2664" y="3734"/>
                <a:ext cx="11" cy="19"/>
              </a:xfrm>
              <a:custGeom>
                <a:avLst/>
                <a:gdLst>
                  <a:gd name="T0" fmla="*/ 22 w 22"/>
                  <a:gd name="T1" fmla="*/ 0 h 37"/>
                  <a:gd name="T2" fmla="*/ 22 w 22"/>
                  <a:gd name="T3" fmla="*/ 0 h 37"/>
                  <a:gd name="T4" fmla="*/ 22 w 22"/>
                  <a:gd name="T5" fmla="*/ 0 h 37"/>
                  <a:gd name="T6" fmla="*/ 22 w 22"/>
                  <a:gd name="T7" fmla="*/ 0 h 37"/>
                  <a:gd name="T8" fmla="*/ 0 w 22"/>
                  <a:gd name="T9" fmla="*/ 37 h 37"/>
                  <a:gd name="T10" fmla="*/ 22 w 22"/>
                  <a:gd name="T11" fmla="*/ 0 h 37"/>
                  <a:gd name="T12" fmla="*/ 22 w 22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7">
                    <a:moveTo>
                      <a:pt x="22" y="0"/>
                    </a:move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" name="Freeform 2095"/>
              <p:cNvSpPr>
                <a:spLocks/>
              </p:cNvSpPr>
              <p:nvPr/>
            </p:nvSpPr>
            <p:spPr bwMode="auto">
              <a:xfrm>
                <a:off x="2668" y="3737"/>
                <a:ext cx="14" cy="27"/>
              </a:xfrm>
              <a:custGeom>
                <a:avLst/>
                <a:gdLst>
                  <a:gd name="T0" fmla="*/ 29 w 29"/>
                  <a:gd name="T1" fmla="*/ 0 h 52"/>
                  <a:gd name="T2" fmla="*/ 29 w 29"/>
                  <a:gd name="T3" fmla="*/ 0 h 52"/>
                  <a:gd name="T4" fmla="*/ 22 w 29"/>
                  <a:gd name="T5" fmla="*/ 52 h 52"/>
                  <a:gd name="T6" fmla="*/ 22 w 29"/>
                  <a:gd name="T7" fmla="*/ 52 h 52"/>
                  <a:gd name="T8" fmla="*/ 0 w 29"/>
                  <a:gd name="T9" fmla="*/ 45 h 52"/>
                  <a:gd name="T10" fmla="*/ 29 w 29"/>
                  <a:gd name="T11" fmla="*/ 0 h 52"/>
                  <a:gd name="T12" fmla="*/ 29 w 29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29" y="0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0" y="45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" name="Freeform 2096"/>
              <p:cNvSpPr>
                <a:spLocks/>
              </p:cNvSpPr>
              <p:nvPr/>
            </p:nvSpPr>
            <p:spPr bwMode="auto">
              <a:xfrm>
                <a:off x="2668" y="3737"/>
                <a:ext cx="14" cy="27"/>
              </a:xfrm>
              <a:custGeom>
                <a:avLst/>
                <a:gdLst>
                  <a:gd name="T0" fmla="*/ 29 w 29"/>
                  <a:gd name="T1" fmla="*/ 0 h 52"/>
                  <a:gd name="T2" fmla="*/ 29 w 29"/>
                  <a:gd name="T3" fmla="*/ 0 h 52"/>
                  <a:gd name="T4" fmla="*/ 22 w 29"/>
                  <a:gd name="T5" fmla="*/ 52 h 52"/>
                  <a:gd name="T6" fmla="*/ 22 w 29"/>
                  <a:gd name="T7" fmla="*/ 52 h 52"/>
                  <a:gd name="T8" fmla="*/ 0 w 29"/>
                  <a:gd name="T9" fmla="*/ 45 h 52"/>
                  <a:gd name="T10" fmla="*/ 29 w 29"/>
                  <a:gd name="T11" fmla="*/ 0 h 52"/>
                  <a:gd name="T12" fmla="*/ 29 w 29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29" y="0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0" y="45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" name="Freeform 2097"/>
              <p:cNvSpPr>
                <a:spLocks/>
              </p:cNvSpPr>
              <p:nvPr/>
            </p:nvSpPr>
            <p:spPr bwMode="auto">
              <a:xfrm>
                <a:off x="2679" y="3737"/>
                <a:ext cx="14" cy="27"/>
              </a:xfrm>
              <a:custGeom>
                <a:avLst/>
                <a:gdLst>
                  <a:gd name="T0" fmla="*/ 7 w 29"/>
                  <a:gd name="T1" fmla="*/ 0 h 52"/>
                  <a:gd name="T2" fmla="*/ 7 w 29"/>
                  <a:gd name="T3" fmla="*/ 0 h 52"/>
                  <a:gd name="T4" fmla="*/ 29 w 29"/>
                  <a:gd name="T5" fmla="*/ 8 h 52"/>
                  <a:gd name="T6" fmla="*/ 29 w 29"/>
                  <a:gd name="T7" fmla="*/ 8 h 52"/>
                  <a:gd name="T8" fmla="*/ 0 w 29"/>
                  <a:gd name="T9" fmla="*/ 52 h 52"/>
                  <a:gd name="T10" fmla="*/ 7 w 29"/>
                  <a:gd name="T11" fmla="*/ 0 h 52"/>
                  <a:gd name="T12" fmla="*/ 7 w 29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2">
                    <a:moveTo>
                      <a:pt x="7" y="0"/>
                    </a:moveTo>
                    <a:lnTo>
                      <a:pt x="7" y="0"/>
                    </a:lnTo>
                    <a:lnTo>
                      <a:pt x="29" y="8"/>
                    </a:lnTo>
                    <a:lnTo>
                      <a:pt x="29" y="8"/>
                    </a:lnTo>
                    <a:lnTo>
                      <a:pt x="0" y="52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" name="Freeform 2098"/>
              <p:cNvSpPr>
                <a:spLocks/>
              </p:cNvSpPr>
              <p:nvPr/>
            </p:nvSpPr>
            <p:spPr bwMode="auto">
              <a:xfrm>
                <a:off x="2679" y="3737"/>
                <a:ext cx="14" cy="27"/>
              </a:xfrm>
              <a:custGeom>
                <a:avLst/>
                <a:gdLst>
                  <a:gd name="T0" fmla="*/ 7 w 29"/>
                  <a:gd name="T1" fmla="*/ 0 h 52"/>
                  <a:gd name="T2" fmla="*/ 7 w 29"/>
                  <a:gd name="T3" fmla="*/ 0 h 52"/>
                  <a:gd name="T4" fmla="*/ 29 w 29"/>
                  <a:gd name="T5" fmla="*/ 8 h 52"/>
                  <a:gd name="T6" fmla="*/ 29 w 29"/>
                  <a:gd name="T7" fmla="*/ 8 h 52"/>
                  <a:gd name="T8" fmla="*/ 0 w 29"/>
                  <a:gd name="T9" fmla="*/ 52 h 52"/>
                  <a:gd name="T10" fmla="*/ 7 w 29"/>
                  <a:gd name="T11" fmla="*/ 0 h 52"/>
                  <a:gd name="T12" fmla="*/ 7 w 29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2">
                    <a:moveTo>
                      <a:pt x="7" y="0"/>
                    </a:moveTo>
                    <a:lnTo>
                      <a:pt x="7" y="0"/>
                    </a:lnTo>
                    <a:lnTo>
                      <a:pt x="29" y="8"/>
                    </a:lnTo>
                    <a:lnTo>
                      <a:pt x="29" y="8"/>
                    </a:lnTo>
                    <a:lnTo>
                      <a:pt x="0" y="52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" name="Freeform 2099"/>
              <p:cNvSpPr>
                <a:spLocks/>
              </p:cNvSpPr>
              <p:nvPr/>
            </p:nvSpPr>
            <p:spPr bwMode="auto">
              <a:xfrm>
                <a:off x="2697" y="3756"/>
                <a:ext cx="11" cy="19"/>
              </a:xfrm>
              <a:custGeom>
                <a:avLst/>
                <a:gdLst>
                  <a:gd name="T0" fmla="*/ 22 w 22"/>
                  <a:gd name="T1" fmla="*/ 0 h 38"/>
                  <a:gd name="T2" fmla="*/ 22 w 22"/>
                  <a:gd name="T3" fmla="*/ 0 h 38"/>
                  <a:gd name="T4" fmla="*/ 8 w 22"/>
                  <a:gd name="T5" fmla="*/ 38 h 38"/>
                  <a:gd name="T6" fmla="*/ 8 w 22"/>
                  <a:gd name="T7" fmla="*/ 38 h 38"/>
                  <a:gd name="T8" fmla="*/ 0 w 22"/>
                  <a:gd name="T9" fmla="*/ 38 h 38"/>
                  <a:gd name="T10" fmla="*/ 22 w 22"/>
                  <a:gd name="T11" fmla="*/ 0 h 38"/>
                  <a:gd name="T12" fmla="*/ 22 w 22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8">
                    <a:moveTo>
                      <a:pt x="22" y="0"/>
                    </a:moveTo>
                    <a:lnTo>
                      <a:pt x="22" y="0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0" y="38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" name="Freeform 2100"/>
              <p:cNvSpPr>
                <a:spLocks/>
              </p:cNvSpPr>
              <p:nvPr/>
            </p:nvSpPr>
            <p:spPr bwMode="auto">
              <a:xfrm>
                <a:off x="2697" y="3756"/>
                <a:ext cx="11" cy="19"/>
              </a:xfrm>
              <a:custGeom>
                <a:avLst/>
                <a:gdLst>
                  <a:gd name="T0" fmla="*/ 22 w 22"/>
                  <a:gd name="T1" fmla="*/ 0 h 38"/>
                  <a:gd name="T2" fmla="*/ 22 w 22"/>
                  <a:gd name="T3" fmla="*/ 0 h 38"/>
                  <a:gd name="T4" fmla="*/ 8 w 22"/>
                  <a:gd name="T5" fmla="*/ 38 h 38"/>
                  <a:gd name="T6" fmla="*/ 8 w 22"/>
                  <a:gd name="T7" fmla="*/ 38 h 38"/>
                  <a:gd name="T8" fmla="*/ 0 w 22"/>
                  <a:gd name="T9" fmla="*/ 38 h 38"/>
                  <a:gd name="T10" fmla="*/ 22 w 22"/>
                  <a:gd name="T11" fmla="*/ 0 h 38"/>
                  <a:gd name="T12" fmla="*/ 22 w 22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8">
                    <a:moveTo>
                      <a:pt x="22" y="0"/>
                    </a:moveTo>
                    <a:lnTo>
                      <a:pt x="22" y="0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0" y="38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" name="Freeform 2101"/>
              <p:cNvSpPr>
                <a:spLocks/>
              </p:cNvSpPr>
              <p:nvPr/>
            </p:nvSpPr>
            <p:spPr bwMode="auto">
              <a:xfrm>
                <a:off x="2701" y="3756"/>
                <a:ext cx="11" cy="19"/>
              </a:xfrm>
              <a:custGeom>
                <a:avLst/>
                <a:gdLst>
                  <a:gd name="T0" fmla="*/ 14 w 22"/>
                  <a:gd name="T1" fmla="*/ 0 h 38"/>
                  <a:gd name="T2" fmla="*/ 14 w 22"/>
                  <a:gd name="T3" fmla="*/ 0 h 38"/>
                  <a:gd name="T4" fmla="*/ 22 w 22"/>
                  <a:gd name="T5" fmla="*/ 0 h 38"/>
                  <a:gd name="T6" fmla="*/ 22 w 22"/>
                  <a:gd name="T7" fmla="*/ 0 h 38"/>
                  <a:gd name="T8" fmla="*/ 0 w 22"/>
                  <a:gd name="T9" fmla="*/ 38 h 38"/>
                  <a:gd name="T10" fmla="*/ 14 w 22"/>
                  <a:gd name="T11" fmla="*/ 0 h 38"/>
                  <a:gd name="T12" fmla="*/ 14 w 22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8">
                    <a:moveTo>
                      <a:pt x="14" y="0"/>
                    </a:moveTo>
                    <a:lnTo>
                      <a:pt x="14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8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" name="Freeform 2102"/>
              <p:cNvSpPr>
                <a:spLocks/>
              </p:cNvSpPr>
              <p:nvPr/>
            </p:nvSpPr>
            <p:spPr bwMode="auto">
              <a:xfrm>
                <a:off x="2701" y="3756"/>
                <a:ext cx="11" cy="19"/>
              </a:xfrm>
              <a:custGeom>
                <a:avLst/>
                <a:gdLst>
                  <a:gd name="T0" fmla="*/ 14 w 22"/>
                  <a:gd name="T1" fmla="*/ 0 h 38"/>
                  <a:gd name="T2" fmla="*/ 14 w 22"/>
                  <a:gd name="T3" fmla="*/ 0 h 38"/>
                  <a:gd name="T4" fmla="*/ 22 w 22"/>
                  <a:gd name="T5" fmla="*/ 0 h 38"/>
                  <a:gd name="T6" fmla="*/ 22 w 22"/>
                  <a:gd name="T7" fmla="*/ 0 h 38"/>
                  <a:gd name="T8" fmla="*/ 0 w 22"/>
                  <a:gd name="T9" fmla="*/ 38 h 38"/>
                  <a:gd name="T10" fmla="*/ 14 w 22"/>
                  <a:gd name="T11" fmla="*/ 0 h 38"/>
                  <a:gd name="T12" fmla="*/ 14 w 22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8">
                    <a:moveTo>
                      <a:pt x="14" y="0"/>
                    </a:moveTo>
                    <a:lnTo>
                      <a:pt x="14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8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" name="Freeform 2103"/>
              <p:cNvSpPr>
                <a:spLocks/>
              </p:cNvSpPr>
              <p:nvPr/>
            </p:nvSpPr>
            <p:spPr bwMode="auto">
              <a:xfrm>
                <a:off x="2697" y="3756"/>
                <a:ext cx="11" cy="19"/>
              </a:xfrm>
              <a:custGeom>
                <a:avLst/>
                <a:gdLst>
                  <a:gd name="T0" fmla="*/ 22 w 22"/>
                  <a:gd name="T1" fmla="*/ 0 h 38"/>
                  <a:gd name="T2" fmla="*/ 22 w 22"/>
                  <a:gd name="T3" fmla="*/ 0 h 38"/>
                  <a:gd name="T4" fmla="*/ 8 w 22"/>
                  <a:gd name="T5" fmla="*/ 38 h 38"/>
                  <a:gd name="T6" fmla="*/ 8 w 22"/>
                  <a:gd name="T7" fmla="*/ 38 h 38"/>
                  <a:gd name="T8" fmla="*/ 0 w 22"/>
                  <a:gd name="T9" fmla="*/ 38 h 38"/>
                  <a:gd name="T10" fmla="*/ 22 w 22"/>
                  <a:gd name="T11" fmla="*/ 0 h 38"/>
                  <a:gd name="T12" fmla="*/ 22 w 22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8">
                    <a:moveTo>
                      <a:pt x="22" y="0"/>
                    </a:moveTo>
                    <a:lnTo>
                      <a:pt x="22" y="0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0" y="38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" name="Freeform 2104"/>
              <p:cNvSpPr>
                <a:spLocks/>
              </p:cNvSpPr>
              <p:nvPr/>
            </p:nvSpPr>
            <p:spPr bwMode="auto">
              <a:xfrm>
                <a:off x="2697" y="3756"/>
                <a:ext cx="11" cy="19"/>
              </a:xfrm>
              <a:custGeom>
                <a:avLst/>
                <a:gdLst>
                  <a:gd name="T0" fmla="*/ 22 w 22"/>
                  <a:gd name="T1" fmla="*/ 0 h 38"/>
                  <a:gd name="T2" fmla="*/ 22 w 22"/>
                  <a:gd name="T3" fmla="*/ 0 h 38"/>
                  <a:gd name="T4" fmla="*/ 8 w 22"/>
                  <a:gd name="T5" fmla="*/ 38 h 38"/>
                  <a:gd name="T6" fmla="*/ 8 w 22"/>
                  <a:gd name="T7" fmla="*/ 38 h 38"/>
                  <a:gd name="T8" fmla="*/ 0 w 22"/>
                  <a:gd name="T9" fmla="*/ 38 h 38"/>
                  <a:gd name="T10" fmla="*/ 22 w 22"/>
                  <a:gd name="T11" fmla="*/ 0 h 38"/>
                  <a:gd name="T12" fmla="*/ 22 w 22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8">
                    <a:moveTo>
                      <a:pt x="22" y="0"/>
                    </a:moveTo>
                    <a:lnTo>
                      <a:pt x="22" y="0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0" y="38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" name="Freeform 2105"/>
              <p:cNvSpPr>
                <a:spLocks/>
              </p:cNvSpPr>
              <p:nvPr/>
            </p:nvSpPr>
            <p:spPr bwMode="auto">
              <a:xfrm>
                <a:off x="2701" y="3756"/>
                <a:ext cx="11" cy="19"/>
              </a:xfrm>
              <a:custGeom>
                <a:avLst/>
                <a:gdLst>
                  <a:gd name="T0" fmla="*/ 14 w 22"/>
                  <a:gd name="T1" fmla="*/ 0 h 38"/>
                  <a:gd name="T2" fmla="*/ 14 w 22"/>
                  <a:gd name="T3" fmla="*/ 0 h 38"/>
                  <a:gd name="T4" fmla="*/ 22 w 22"/>
                  <a:gd name="T5" fmla="*/ 0 h 38"/>
                  <a:gd name="T6" fmla="*/ 22 w 22"/>
                  <a:gd name="T7" fmla="*/ 0 h 38"/>
                  <a:gd name="T8" fmla="*/ 0 w 22"/>
                  <a:gd name="T9" fmla="*/ 38 h 38"/>
                  <a:gd name="T10" fmla="*/ 14 w 22"/>
                  <a:gd name="T11" fmla="*/ 0 h 38"/>
                  <a:gd name="T12" fmla="*/ 14 w 22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8">
                    <a:moveTo>
                      <a:pt x="14" y="0"/>
                    </a:moveTo>
                    <a:lnTo>
                      <a:pt x="14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8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" name="Freeform 2106"/>
              <p:cNvSpPr>
                <a:spLocks/>
              </p:cNvSpPr>
              <p:nvPr/>
            </p:nvSpPr>
            <p:spPr bwMode="auto">
              <a:xfrm>
                <a:off x="2701" y="3756"/>
                <a:ext cx="11" cy="19"/>
              </a:xfrm>
              <a:custGeom>
                <a:avLst/>
                <a:gdLst>
                  <a:gd name="T0" fmla="*/ 14 w 22"/>
                  <a:gd name="T1" fmla="*/ 0 h 38"/>
                  <a:gd name="T2" fmla="*/ 14 w 22"/>
                  <a:gd name="T3" fmla="*/ 0 h 38"/>
                  <a:gd name="T4" fmla="*/ 22 w 22"/>
                  <a:gd name="T5" fmla="*/ 0 h 38"/>
                  <a:gd name="T6" fmla="*/ 22 w 22"/>
                  <a:gd name="T7" fmla="*/ 0 h 38"/>
                  <a:gd name="T8" fmla="*/ 0 w 22"/>
                  <a:gd name="T9" fmla="*/ 38 h 38"/>
                  <a:gd name="T10" fmla="*/ 14 w 22"/>
                  <a:gd name="T11" fmla="*/ 0 h 38"/>
                  <a:gd name="T12" fmla="*/ 14 w 22"/>
                  <a:gd name="T1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8">
                    <a:moveTo>
                      <a:pt x="14" y="0"/>
                    </a:moveTo>
                    <a:lnTo>
                      <a:pt x="14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38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" name="Freeform 2107"/>
              <p:cNvSpPr>
                <a:spLocks/>
              </p:cNvSpPr>
              <p:nvPr/>
            </p:nvSpPr>
            <p:spPr bwMode="auto">
              <a:xfrm>
                <a:off x="2697" y="3741"/>
                <a:ext cx="52" cy="61"/>
              </a:xfrm>
              <a:custGeom>
                <a:avLst/>
                <a:gdLst>
                  <a:gd name="T0" fmla="*/ 0 w 103"/>
                  <a:gd name="T1" fmla="*/ 119 h 119"/>
                  <a:gd name="T2" fmla="*/ 0 w 103"/>
                  <a:gd name="T3" fmla="*/ 119 h 119"/>
                  <a:gd name="T4" fmla="*/ 103 w 103"/>
                  <a:gd name="T5" fmla="*/ 22 h 119"/>
                  <a:gd name="T6" fmla="*/ 103 w 103"/>
                  <a:gd name="T7" fmla="*/ 22 h 119"/>
                  <a:gd name="T8" fmla="*/ 59 w 103"/>
                  <a:gd name="T9" fmla="*/ 0 h 119"/>
                  <a:gd name="T10" fmla="*/ 0 w 103"/>
                  <a:gd name="T11" fmla="*/ 119 h 119"/>
                  <a:gd name="T12" fmla="*/ 0 w 103"/>
                  <a:gd name="T13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119">
                    <a:moveTo>
                      <a:pt x="0" y="119"/>
                    </a:moveTo>
                    <a:lnTo>
                      <a:pt x="0" y="119"/>
                    </a:lnTo>
                    <a:lnTo>
                      <a:pt x="103" y="22"/>
                    </a:lnTo>
                    <a:lnTo>
                      <a:pt x="103" y="22"/>
                    </a:lnTo>
                    <a:lnTo>
                      <a:pt x="59" y="0"/>
                    </a:lnTo>
                    <a:lnTo>
                      <a:pt x="0" y="119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" name="Freeform 2108"/>
              <p:cNvSpPr>
                <a:spLocks/>
              </p:cNvSpPr>
              <p:nvPr/>
            </p:nvSpPr>
            <p:spPr bwMode="auto">
              <a:xfrm>
                <a:off x="2697" y="3741"/>
                <a:ext cx="52" cy="61"/>
              </a:xfrm>
              <a:custGeom>
                <a:avLst/>
                <a:gdLst>
                  <a:gd name="T0" fmla="*/ 0 w 103"/>
                  <a:gd name="T1" fmla="*/ 119 h 119"/>
                  <a:gd name="T2" fmla="*/ 0 w 103"/>
                  <a:gd name="T3" fmla="*/ 119 h 119"/>
                  <a:gd name="T4" fmla="*/ 103 w 103"/>
                  <a:gd name="T5" fmla="*/ 22 h 119"/>
                  <a:gd name="T6" fmla="*/ 103 w 103"/>
                  <a:gd name="T7" fmla="*/ 22 h 119"/>
                  <a:gd name="T8" fmla="*/ 59 w 103"/>
                  <a:gd name="T9" fmla="*/ 0 h 119"/>
                  <a:gd name="T10" fmla="*/ 0 w 103"/>
                  <a:gd name="T11" fmla="*/ 119 h 119"/>
                  <a:gd name="T12" fmla="*/ 0 w 103"/>
                  <a:gd name="T13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119">
                    <a:moveTo>
                      <a:pt x="0" y="119"/>
                    </a:moveTo>
                    <a:lnTo>
                      <a:pt x="0" y="119"/>
                    </a:lnTo>
                    <a:lnTo>
                      <a:pt x="103" y="22"/>
                    </a:lnTo>
                    <a:lnTo>
                      <a:pt x="103" y="22"/>
                    </a:lnTo>
                    <a:lnTo>
                      <a:pt x="59" y="0"/>
                    </a:lnTo>
                    <a:lnTo>
                      <a:pt x="0" y="119"/>
                    </a:lnTo>
                    <a:lnTo>
                      <a:pt x="0" y="11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" name="Freeform 2109"/>
              <p:cNvSpPr>
                <a:spLocks/>
              </p:cNvSpPr>
              <p:nvPr/>
            </p:nvSpPr>
            <p:spPr bwMode="auto">
              <a:xfrm>
                <a:off x="2697" y="3753"/>
                <a:ext cx="52" cy="60"/>
              </a:xfrm>
              <a:custGeom>
                <a:avLst/>
                <a:gdLst>
                  <a:gd name="T0" fmla="*/ 0 w 103"/>
                  <a:gd name="T1" fmla="*/ 97 h 119"/>
                  <a:gd name="T2" fmla="*/ 0 w 103"/>
                  <a:gd name="T3" fmla="*/ 97 h 119"/>
                  <a:gd name="T4" fmla="*/ 37 w 103"/>
                  <a:gd name="T5" fmla="*/ 119 h 119"/>
                  <a:gd name="T6" fmla="*/ 37 w 103"/>
                  <a:gd name="T7" fmla="*/ 119 h 119"/>
                  <a:gd name="T8" fmla="*/ 103 w 103"/>
                  <a:gd name="T9" fmla="*/ 0 h 119"/>
                  <a:gd name="T10" fmla="*/ 0 w 103"/>
                  <a:gd name="T11" fmla="*/ 97 h 119"/>
                  <a:gd name="T12" fmla="*/ 0 w 103"/>
                  <a:gd name="T13" fmla="*/ 9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119">
                    <a:moveTo>
                      <a:pt x="0" y="97"/>
                    </a:moveTo>
                    <a:lnTo>
                      <a:pt x="0" y="97"/>
                    </a:lnTo>
                    <a:lnTo>
                      <a:pt x="37" y="119"/>
                    </a:lnTo>
                    <a:lnTo>
                      <a:pt x="37" y="119"/>
                    </a:lnTo>
                    <a:lnTo>
                      <a:pt x="103" y="0"/>
                    </a:lnTo>
                    <a:lnTo>
                      <a:pt x="0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" name="Freeform 2110"/>
              <p:cNvSpPr>
                <a:spLocks/>
              </p:cNvSpPr>
              <p:nvPr/>
            </p:nvSpPr>
            <p:spPr bwMode="auto">
              <a:xfrm>
                <a:off x="2697" y="3753"/>
                <a:ext cx="52" cy="60"/>
              </a:xfrm>
              <a:custGeom>
                <a:avLst/>
                <a:gdLst>
                  <a:gd name="T0" fmla="*/ 0 w 103"/>
                  <a:gd name="T1" fmla="*/ 97 h 119"/>
                  <a:gd name="T2" fmla="*/ 0 w 103"/>
                  <a:gd name="T3" fmla="*/ 97 h 119"/>
                  <a:gd name="T4" fmla="*/ 37 w 103"/>
                  <a:gd name="T5" fmla="*/ 119 h 119"/>
                  <a:gd name="T6" fmla="*/ 37 w 103"/>
                  <a:gd name="T7" fmla="*/ 119 h 119"/>
                  <a:gd name="T8" fmla="*/ 103 w 103"/>
                  <a:gd name="T9" fmla="*/ 0 h 119"/>
                  <a:gd name="T10" fmla="*/ 0 w 103"/>
                  <a:gd name="T11" fmla="*/ 97 h 119"/>
                  <a:gd name="T12" fmla="*/ 0 w 103"/>
                  <a:gd name="T13" fmla="*/ 9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119">
                    <a:moveTo>
                      <a:pt x="0" y="97"/>
                    </a:moveTo>
                    <a:lnTo>
                      <a:pt x="0" y="97"/>
                    </a:lnTo>
                    <a:lnTo>
                      <a:pt x="37" y="119"/>
                    </a:lnTo>
                    <a:lnTo>
                      <a:pt x="37" y="119"/>
                    </a:lnTo>
                    <a:lnTo>
                      <a:pt x="103" y="0"/>
                    </a:lnTo>
                    <a:lnTo>
                      <a:pt x="0" y="97"/>
                    </a:lnTo>
                    <a:lnTo>
                      <a:pt x="0" y="9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" name="Freeform 2111"/>
              <p:cNvSpPr>
                <a:spLocks/>
              </p:cNvSpPr>
              <p:nvPr/>
            </p:nvSpPr>
            <p:spPr bwMode="auto">
              <a:xfrm>
                <a:off x="2715" y="3753"/>
                <a:ext cx="56" cy="60"/>
              </a:xfrm>
              <a:custGeom>
                <a:avLst/>
                <a:gdLst>
                  <a:gd name="T0" fmla="*/ 0 w 110"/>
                  <a:gd name="T1" fmla="*/ 119 h 119"/>
                  <a:gd name="T2" fmla="*/ 0 w 110"/>
                  <a:gd name="T3" fmla="*/ 119 h 119"/>
                  <a:gd name="T4" fmla="*/ 110 w 110"/>
                  <a:gd name="T5" fmla="*/ 22 h 119"/>
                  <a:gd name="T6" fmla="*/ 110 w 110"/>
                  <a:gd name="T7" fmla="*/ 22 h 119"/>
                  <a:gd name="T8" fmla="*/ 66 w 110"/>
                  <a:gd name="T9" fmla="*/ 0 h 119"/>
                  <a:gd name="T10" fmla="*/ 0 w 110"/>
                  <a:gd name="T11" fmla="*/ 119 h 119"/>
                  <a:gd name="T12" fmla="*/ 0 w 110"/>
                  <a:gd name="T13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19">
                    <a:moveTo>
                      <a:pt x="0" y="119"/>
                    </a:moveTo>
                    <a:lnTo>
                      <a:pt x="0" y="119"/>
                    </a:lnTo>
                    <a:lnTo>
                      <a:pt x="110" y="22"/>
                    </a:lnTo>
                    <a:lnTo>
                      <a:pt x="110" y="22"/>
                    </a:lnTo>
                    <a:lnTo>
                      <a:pt x="66" y="0"/>
                    </a:lnTo>
                    <a:lnTo>
                      <a:pt x="0" y="119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" name="Freeform 2112"/>
              <p:cNvSpPr>
                <a:spLocks/>
              </p:cNvSpPr>
              <p:nvPr/>
            </p:nvSpPr>
            <p:spPr bwMode="auto">
              <a:xfrm>
                <a:off x="2715" y="3753"/>
                <a:ext cx="56" cy="60"/>
              </a:xfrm>
              <a:custGeom>
                <a:avLst/>
                <a:gdLst>
                  <a:gd name="T0" fmla="*/ 0 w 110"/>
                  <a:gd name="T1" fmla="*/ 119 h 119"/>
                  <a:gd name="T2" fmla="*/ 0 w 110"/>
                  <a:gd name="T3" fmla="*/ 119 h 119"/>
                  <a:gd name="T4" fmla="*/ 110 w 110"/>
                  <a:gd name="T5" fmla="*/ 22 h 119"/>
                  <a:gd name="T6" fmla="*/ 110 w 110"/>
                  <a:gd name="T7" fmla="*/ 22 h 119"/>
                  <a:gd name="T8" fmla="*/ 66 w 110"/>
                  <a:gd name="T9" fmla="*/ 0 h 119"/>
                  <a:gd name="T10" fmla="*/ 0 w 110"/>
                  <a:gd name="T11" fmla="*/ 119 h 119"/>
                  <a:gd name="T12" fmla="*/ 0 w 110"/>
                  <a:gd name="T13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19">
                    <a:moveTo>
                      <a:pt x="0" y="119"/>
                    </a:moveTo>
                    <a:lnTo>
                      <a:pt x="0" y="119"/>
                    </a:lnTo>
                    <a:lnTo>
                      <a:pt x="110" y="22"/>
                    </a:lnTo>
                    <a:lnTo>
                      <a:pt x="110" y="22"/>
                    </a:lnTo>
                    <a:lnTo>
                      <a:pt x="66" y="0"/>
                    </a:lnTo>
                    <a:lnTo>
                      <a:pt x="0" y="119"/>
                    </a:lnTo>
                    <a:lnTo>
                      <a:pt x="0" y="11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" name="Freeform 2113"/>
              <p:cNvSpPr>
                <a:spLocks/>
              </p:cNvSpPr>
              <p:nvPr/>
            </p:nvSpPr>
            <p:spPr bwMode="auto">
              <a:xfrm>
                <a:off x="2715" y="3764"/>
                <a:ext cx="56" cy="60"/>
              </a:xfrm>
              <a:custGeom>
                <a:avLst/>
                <a:gdLst>
                  <a:gd name="T0" fmla="*/ 0 w 110"/>
                  <a:gd name="T1" fmla="*/ 97 h 120"/>
                  <a:gd name="T2" fmla="*/ 0 w 110"/>
                  <a:gd name="T3" fmla="*/ 97 h 120"/>
                  <a:gd name="T4" fmla="*/ 44 w 110"/>
                  <a:gd name="T5" fmla="*/ 120 h 120"/>
                  <a:gd name="T6" fmla="*/ 44 w 110"/>
                  <a:gd name="T7" fmla="*/ 120 h 120"/>
                  <a:gd name="T8" fmla="*/ 110 w 110"/>
                  <a:gd name="T9" fmla="*/ 0 h 120"/>
                  <a:gd name="T10" fmla="*/ 0 w 110"/>
                  <a:gd name="T11" fmla="*/ 97 h 120"/>
                  <a:gd name="T12" fmla="*/ 0 w 110"/>
                  <a:gd name="T13" fmla="*/ 9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20">
                    <a:moveTo>
                      <a:pt x="0" y="97"/>
                    </a:moveTo>
                    <a:lnTo>
                      <a:pt x="0" y="97"/>
                    </a:lnTo>
                    <a:lnTo>
                      <a:pt x="44" y="120"/>
                    </a:lnTo>
                    <a:lnTo>
                      <a:pt x="44" y="120"/>
                    </a:lnTo>
                    <a:lnTo>
                      <a:pt x="110" y="0"/>
                    </a:lnTo>
                    <a:lnTo>
                      <a:pt x="0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" name="Freeform 2114"/>
              <p:cNvSpPr>
                <a:spLocks/>
              </p:cNvSpPr>
              <p:nvPr/>
            </p:nvSpPr>
            <p:spPr bwMode="auto">
              <a:xfrm>
                <a:off x="2715" y="3764"/>
                <a:ext cx="56" cy="60"/>
              </a:xfrm>
              <a:custGeom>
                <a:avLst/>
                <a:gdLst>
                  <a:gd name="T0" fmla="*/ 0 w 110"/>
                  <a:gd name="T1" fmla="*/ 97 h 120"/>
                  <a:gd name="T2" fmla="*/ 0 w 110"/>
                  <a:gd name="T3" fmla="*/ 97 h 120"/>
                  <a:gd name="T4" fmla="*/ 44 w 110"/>
                  <a:gd name="T5" fmla="*/ 120 h 120"/>
                  <a:gd name="T6" fmla="*/ 44 w 110"/>
                  <a:gd name="T7" fmla="*/ 120 h 120"/>
                  <a:gd name="T8" fmla="*/ 110 w 110"/>
                  <a:gd name="T9" fmla="*/ 0 h 120"/>
                  <a:gd name="T10" fmla="*/ 0 w 110"/>
                  <a:gd name="T11" fmla="*/ 97 h 120"/>
                  <a:gd name="T12" fmla="*/ 0 w 110"/>
                  <a:gd name="T13" fmla="*/ 9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20">
                    <a:moveTo>
                      <a:pt x="0" y="97"/>
                    </a:moveTo>
                    <a:lnTo>
                      <a:pt x="0" y="97"/>
                    </a:lnTo>
                    <a:lnTo>
                      <a:pt x="44" y="120"/>
                    </a:lnTo>
                    <a:lnTo>
                      <a:pt x="44" y="120"/>
                    </a:lnTo>
                    <a:lnTo>
                      <a:pt x="110" y="0"/>
                    </a:lnTo>
                    <a:lnTo>
                      <a:pt x="0" y="97"/>
                    </a:lnTo>
                    <a:lnTo>
                      <a:pt x="0" y="9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" name="Freeform 2115"/>
              <p:cNvSpPr>
                <a:spLocks/>
              </p:cNvSpPr>
              <p:nvPr/>
            </p:nvSpPr>
            <p:spPr bwMode="auto">
              <a:xfrm>
                <a:off x="2760" y="3786"/>
                <a:ext cx="7" cy="23"/>
              </a:xfrm>
              <a:custGeom>
                <a:avLst/>
                <a:gdLst>
                  <a:gd name="T0" fmla="*/ 15 w 15"/>
                  <a:gd name="T1" fmla="*/ 0 h 45"/>
                  <a:gd name="T2" fmla="*/ 15 w 15"/>
                  <a:gd name="T3" fmla="*/ 0 h 45"/>
                  <a:gd name="T4" fmla="*/ 0 w 15"/>
                  <a:gd name="T5" fmla="*/ 45 h 45"/>
                  <a:gd name="T6" fmla="*/ 0 w 15"/>
                  <a:gd name="T7" fmla="*/ 45 h 45"/>
                  <a:gd name="T8" fmla="*/ 0 w 15"/>
                  <a:gd name="T9" fmla="*/ 45 h 45"/>
                  <a:gd name="T10" fmla="*/ 15 w 15"/>
                  <a:gd name="T11" fmla="*/ 0 h 45"/>
                  <a:gd name="T12" fmla="*/ 15 w 15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0"/>
                    </a:move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" name="Freeform 2116"/>
              <p:cNvSpPr>
                <a:spLocks/>
              </p:cNvSpPr>
              <p:nvPr/>
            </p:nvSpPr>
            <p:spPr bwMode="auto">
              <a:xfrm>
                <a:off x="2760" y="3786"/>
                <a:ext cx="7" cy="23"/>
              </a:xfrm>
              <a:custGeom>
                <a:avLst/>
                <a:gdLst>
                  <a:gd name="T0" fmla="*/ 15 w 15"/>
                  <a:gd name="T1" fmla="*/ 0 h 45"/>
                  <a:gd name="T2" fmla="*/ 15 w 15"/>
                  <a:gd name="T3" fmla="*/ 0 h 45"/>
                  <a:gd name="T4" fmla="*/ 0 w 15"/>
                  <a:gd name="T5" fmla="*/ 45 h 45"/>
                  <a:gd name="T6" fmla="*/ 0 w 15"/>
                  <a:gd name="T7" fmla="*/ 45 h 45"/>
                  <a:gd name="T8" fmla="*/ 0 w 15"/>
                  <a:gd name="T9" fmla="*/ 45 h 45"/>
                  <a:gd name="T10" fmla="*/ 15 w 15"/>
                  <a:gd name="T11" fmla="*/ 0 h 45"/>
                  <a:gd name="T12" fmla="*/ 15 w 15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0"/>
                    </a:move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" name="Freeform 2117"/>
              <p:cNvSpPr>
                <a:spLocks/>
              </p:cNvSpPr>
              <p:nvPr/>
            </p:nvSpPr>
            <p:spPr bwMode="auto">
              <a:xfrm>
                <a:off x="2760" y="3786"/>
                <a:ext cx="11" cy="23"/>
              </a:xfrm>
              <a:custGeom>
                <a:avLst/>
                <a:gdLst>
                  <a:gd name="T0" fmla="*/ 15 w 22"/>
                  <a:gd name="T1" fmla="*/ 0 h 45"/>
                  <a:gd name="T2" fmla="*/ 15 w 22"/>
                  <a:gd name="T3" fmla="*/ 0 h 45"/>
                  <a:gd name="T4" fmla="*/ 22 w 22"/>
                  <a:gd name="T5" fmla="*/ 8 h 45"/>
                  <a:gd name="T6" fmla="*/ 22 w 22"/>
                  <a:gd name="T7" fmla="*/ 8 h 45"/>
                  <a:gd name="T8" fmla="*/ 0 w 22"/>
                  <a:gd name="T9" fmla="*/ 45 h 45"/>
                  <a:gd name="T10" fmla="*/ 15 w 22"/>
                  <a:gd name="T11" fmla="*/ 0 h 45"/>
                  <a:gd name="T12" fmla="*/ 15 w 22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15" y="0"/>
                    </a:moveTo>
                    <a:lnTo>
                      <a:pt x="15" y="0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" name="Freeform 2118"/>
              <p:cNvSpPr>
                <a:spLocks/>
              </p:cNvSpPr>
              <p:nvPr/>
            </p:nvSpPr>
            <p:spPr bwMode="auto">
              <a:xfrm>
                <a:off x="2760" y="3786"/>
                <a:ext cx="11" cy="23"/>
              </a:xfrm>
              <a:custGeom>
                <a:avLst/>
                <a:gdLst>
                  <a:gd name="T0" fmla="*/ 15 w 22"/>
                  <a:gd name="T1" fmla="*/ 0 h 45"/>
                  <a:gd name="T2" fmla="*/ 15 w 22"/>
                  <a:gd name="T3" fmla="*/ 0 h 45"/>
                  <a:gd name="T4" fmla="*/ 22 w 22"/>
                  <a:gd name="T5" fmla="*/ 8 h 45"/>
                  <a:gd name="T6" fmla="*/ 22 w 22"/>
                  <a:gd name="T7" fmla="*/ 8 h 45"/>
                  <a:gd name="T8" fmla="*/ 0 w 22"/>
                  <a:gd name="T9" fmla="*/ 45 h 45"/>
                  <a:gd name="T10" fmla="*/ 15 w 22"/>
                  <a:gd name="T11" fmla="*/ 0 h 45"/>
                  <a:gd name="T12" fmla="*/ 15 w 22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15" y="0"/>
                    </a:moveTo>
                    <a:lnTo>
                      <a:pt x="15" y="0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" name="Freeform 2119"/>
              <p:cNvSpPr>
                <a:spLocks/>
              </p:cNvSpPr>
              <p:nvPr/>
            </p:nvSpPr>
            <p:spPr bwMode="auto">
              <a:xfrm>
                <a:off x="2760" y="3786"/>
                <a:ext cx="7" cy="23"/>
              </a:xfrm>
              <a:custGeom>
                <a:avLst/>
                <a:gdLst>
                  <a:gd name="T0" fmla="*/ 15 w 15"/>
                  <a:gd name="T1" fmla="*/ 0 h 45"/>
                  <a:gd name="T2" fmla="*/ 15 w 15"/>
                  <a:gd name="T3" fmla="*/ 0 h 45"/>
                  <a:gd name="T4" fmla="*/ 0 w 15"/>
                  <a:gd name="T5" fmla="*/ 45 h 45"/>
                  <a:gd name="T6" fmla="*/ 0 w 15"/>
                  <a:gd name="T7" fmla="*/ 45 h 45"/>
                  <a:gd name="T8" fmla="*/ 0 w 15"/>
                  <a:gd name="T9" fmla="*/ 45 h 45"/>
                  <a:gd name="T10" fmla="*/ 15 w 15"/>
                  <a:gd name="T11" fmla="*/ 0 h 45"/>
                  <a:gd name="T12" fmla="*/ 15 w 15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0"/>
                    </a:move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" name="Freeform 2120"/>
              <p:cNvSpPr>
                <a:spLocks/>
              </p:cNvSpPr>
              <p:nvPr/>
            </p:nvSpPr>
            <p:spPr bwMode="auto">
              <a:xfrm>
                <a:off x="2760" y="3786"/>
                <a:ext cx="7" cy="23"/>
              </a:xfrm>
              <a:custGeom>
                <a:avLst/>
                <a:gdLst>
                  <a:gd name="T0" fmla="*/ 15 w 15"/>
                  <a:gd name="T1" fmla="*/ 0 h 45"/>
                  <a:gd name="T2" fmla="*/ 15 w 15"/>
                  <a:gd name="T3" fmla="*/ 0 h 45"/>
                  <a:gd name="T4" fmla="*/ 0 w 15"/>
                  <a:gd name="T5" fmla="*/ 45 h 45"/>
                  <a:gd name="T6" fmla="*/ 0 w 15"/>
                  <a:gd name="T7" fmla="*/ 45 h 45"/>
                  <a:gd name="T8" fmla="*/ 0 w 15"/>
                  <a:gd name="T9" fmla="*/ 45 h 45"/>
                  <a:gd name="T10" fmla="*/ 15 w 15"/>
                  <a:gd name="T11" fmla="*/ 0 h 45"/>
                  <a:gd name="T12" fmla="*/ 15 w 15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0"/>
                    </a:move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" name="Freeform 2121"/>
              <p:cNvSpPr>
                <a:spLocks/>
              </p:cNvSpPr>
              <p:nvPr/>
            </p:nvSpPr>
            <p:spPr bwMode="auto">
              <a:xfrm>
                <a:off x="2760" y="3786"/>
                <a:ext cx="11" cy="23"/>
              </a:xfrm>
              <a:custGeom>
                <a:avLst/>
                <a:gdLst>
                  <a:gd name="T0" fmla="*/ 15 w 22"/>
                  <a:gd name="T1" fmla="*/ 0 h 45"/>
                  <a:gd name="T2" fmla="*/ 15 w 22"/>
                  <a:gd name="T3" fmla="*/ 0 h 45"/>
                  <a:gd name="T4" fmla="*/ 22 w 22"/>
                  <a:gd name="T5" fmla="*/ 8 h 45"/>
                  <a:gd name="T6" fmla="*/ 22 w 22"/>
                  <a:gd name="T7" fmla="*/ 8 h 45"/>
                  <a:gd name="T8" fmla="*/ 0 w 22"/>
                  <a:gd name="T9" fmla="*/ 45 h 45"/>
                  <a:gd name="T10" fmla="*/ 15 w 22"/>
                  <a:gd name="T11" fmla="*/ 0 h 45"/>
                  <a:gd name="T12" fmla="*/ 15 w 22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15" y="0"/>
                    </a:moveTo>
                    <a:lnTo>
                      <a:pt x="15" y="0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" name="Freeform 2122"/>
              <p:cNvSpPr>
                <a:spLocks/>
              </p:cNvSpPr>
              <p:nvPr/>
            </p:nvSpPr>
            <p:spPr bwMode="auto">
              <a:xfrm>
                <a:off x="2760" y="3786"/>
                <a:ext cx="11" cy="23"/>
              </a:xfrm>
              <a:custGeom>
                <a:avLst/>
                <a:gdLst>
                  <a:gd name="T0" fmla="*/ 15 w 22"/>
                  <a:gd name="T1" fmla="*/ 0 h 45"/>
                  <a:gd name="T2" fmla="*/ 15 w 22"/>
                  <a:gd name="T3" fmla="*/ 0 h 45"/>
                  <a:gd name="T4" fmla="*/ 22 w 22"/>
                  <a:gd name="T5" fmla="*/ 8 h 45"/>
                  <a:gd name="T6" fmla="*/ 22 w 22"/>
                  <a:gd name="T7" fmla="*/ 8 h 45"/>
                  <a:gd name="T8" fmla="*/ 0 w 22"/>
                  <a:gd name="T9" fmla="*/ 45 h 45"/>
                  <a:gd name="T10" fmla="*/ 15 w 22"/>
                  <a:gd name="T11" fmla="*/ 0 h 45"/>
                  <a:gd name="T12" fmla="*/ 15 w 22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15" y="0"/>
                    </a:moveTo>
                    <a:lnTo>
                      <a:pt x="15" y="0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" name="Freeform 2123"/>
              <p:cNvSpPr>
                <a:spLocks/>
              </p:cNvSpPr>
              <p:nvPr/>
            </p:nvSpPr>
            <p:spPr bwMode="auto">
              <a:xfrm>
                <a:off x="2775" y="3790"/>
                <a:ext cx="18" cy="34"/>
              </a:xfrm>
              <a:custGeom>
                <a:avLst/>
                <a:gdLst>
                  <a:gd name="T0" fmla="*/ 22 w 37"/>
                  <a:gd name="T1" fmla="*/ 0 h 67"/>
                  <a:gd name="T2" fmla="*/ 22 w 37"/>
                  <a:gd name="T3" fmla="*/ 0 h 67"/>
                  <a:gd name="T4" fmla="*/ 37 w 37"/>
                  <a:gd name="T5" fmla="*/ 67 h 67"/>
                  <a:gd name="T6" fmla="*/ 37 w 37"/>
                  <a:gd name="T7" fmla="*/ 67 h 67"/>
                  <a:gd name="T8" fmla="*/ 0 w 37"/>
                  <a:gd name="T9" fmla="*/ 52 h 67"/>
                  <a:gd name="T10" fmla="*/ 22 w 37"/>
                  <a:gd name="T11" fmla="*/ 0 h 67"/>
                  <a:gd name="T12" fmla="*/ 22 w 37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67">
                    <a:moveTo>
                      <a:pt x="22" y="0"/>
                    </a:moveTo>
                    <a:lnTo>
                      <a:pt x="22" y="0"/>
                    </a:lnTo>
                    <a:lnTo>
                      <a:pt x="37" y="67"/>
                    </a:lnTo>
                    <a:lnTo>
                      <a:pt x="37" y="67"/>
                    </a:lnTo>
                    <a:lnTo>
                      <a:pt x="0" y="52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" name="Freeform 2124"/>
              <p:cNvSpPr>
                <a:spLocks/>
              </p:cNvSpPr>
              <p:nvPr/>
            </p:nvSpPr>
            <p:spPr bwMode="auto">
              <a:xfrm>
                <a:off x="2775" y="3790"/>
                <a:ext cx="18" cy="34"/>
              </a:xfrm>
              <a:custGeom>
                <a:avLst/>
                <a:gdLst>
                  <a:gd name="T0" fmla="*/ 22 w 37"/>
                  <a:gd name="T1" fmla="*/ 0 h 67"/>
                  <a:gd name="T2" fmla="*/ 22 w 37"/>
                  <a:gd name="T3" fmla="*/ 0 h 67"/>
                  <a:gd name="T4" fmla="*/ 37 w 37"/>
                  <a:gd name="T5" fmla="*/ 67 h 67"/>
                  <a:gd name="T6" fmla="*/ 37 w 37"/>
                  <a:gd name="T7" fmla="*/ 67 h 67"/>
                  <a:gd name="T8" fmla="*/ 0 w 37"/>
                  <a:gd name="T9" fmla="*/ 52 h 67"/>
                  <a:gd name="T10" fmla="*/ 22 w 37"/>
                  <a:gd name="T11" fmla="*/ 0 h 67"/>
                  <a:gd name="T12" fmla="*/ 22 w 37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67">
                    <a:moveTo>
                      <a:pt x="22" y="0"/>
                    </a:moveTo>
                    <a:lnTo>
                      <a:pt x="22" y="0"/>
                    </a:lnTo>
                    <a:lnTo>
                      <a:pt x="37" y="67"/>
                    </a:lnTo>
                    <a:lnTo>
                      <a:pt x="37" y="67"/>
                    </a:lnTo>
                    <a:lnTo>
                      <a:pt x="0" y="52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9" name="Freeform 2125"/>
              <p:cNvSpPr>
                <a:spLocks/>
              </p:cNvSpPr>
              <p:nvPr/>
            </p:nvSpPr>
            <p:spPr bwMode="auto">
              <a:xfrm>
                <a:off x="2786" y="3790"/>
                <a:ext cx="14" cy="34"/>
              </a:xfrm>
              <a:custGeom>
                <a:avLst/>
                <a:gdLst>
                  <a:gd name="T0" fmla="*/ 0 w 29"/>
                  <a:gd name="T1" fmla="*/ 0 h 67"/>
                  <a:gd name="T2" fmla="*/ 0 w 29"/>
                  <a:gd name="T3" fmla="*/ 0 h 67"/>
                  <a:gd name="T4" fmla="*/ 29 w 29"/>
                  <a:gd name="T5" fmla="*/ 15 h 67"/>
                  <a:gd name="T6" fmla="*/ 29 w 29"/>
                  <a:gd name="T7" fmla="*/ 15 h 67"/>
                  <a:gd name="T8" fmla="*/ 15 w 29"/>
                  <a:gd name="T9" fmla="*/ 67 h 67"/>
                  <a:gd name="T10" fmla="*/ 0 w 29"/>
                  <a:gd name="T11" fmla="*/ 0 h 67"/>
                  <a:gd name="T12" fmla="*/ 0 w 29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7">
                    <a:moveTo>
                      <a:pt x="0" y="0"/>
                    </a:moveTo>
                    <a:lnTo>
                      <a:pt x="0" y="0"/>
                    </a:lnTo>
                    <a:lnTo>
                      <a:pt x="29" y="15"/>
                    </a:lnTo>
                    <a:lnTo>
                      <a:pt x="29" y="15"/>
                    </a:lnTo>
                    <a:lnTo>
                      <a:pt x="15" y="6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0" name="Freeform 2126"/>
              <p:cNvSpPr>
                <a:spLocks/>
              </p:cNvSpPr>
              <p:nvPr/>
            </p:nvSpPr>
            <p:spPr bwMode="auto">
              <a:xfrm>
                <a:off x="2786" y="3790"/>
                <a:ext cx="14" cy="34"/>
              </a:xfrm>
              <a:custGeom>
                <a:avLst/>
                <a:gdLst>
                  <a:gd name="T0" fmla="*/ 0 w 29"/>
                  <a:gd name="T1" fmla="*/ 0 h 67"/>
                  <a:gd name="T2" fmla="*/ 0 w 29"/>
                  <a:gd name="T3" fmla="*/ 0 h 67"/>
                  <a:gd name="T4" fmla="*/ 29 w 29"/>
                  <a:gd name="T5" fmla="*/ 15 h 67"/>
                  <a:gd name="T6" fmla="*/ 29 w 29"/>
                  <a:gd name="T7" fmla="*/ 15 h 67"/>
                  <a:gd name="T8" fmla="*/ 15 w 29"/>
                  <a:gd name="T9" fmla="*/ 67 h 67"/>
                  <a:gd name="T10" fmla="*/ 0 w 29"/>
                  <a:gd name="T11" fmla="*/ 0 h 67"/>
                  <a:gd name="T12" fmla="*/ 0 w 29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7">
                    <a:moveTo>
                      <a:pt x="0" y="0"/>
                    </a:moveTo>
                    <a:lnTo>
                      <a:pt x="0" y="0"/>
                    </a:lnTo>
                    <a:lnTo>
                      <a:pt x="29" y="15"/>
                    </a:lnTo>
                    <a:lnTo>
                      <a:pt x="29" y="15"/>
                    </a:lnTo>
                    <a:lnTo>
                      <a:pt x="15" y="6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1" name="Freeform 2127"/>
              <p:cNvSpPr>
                <a:spLocks/>
              </p:cNvSpPr>
              <p:nvPr/>
            </p:nvSpPr>
            <p:spPr bwMode="auto">
              <a:xfrm>
                <a:off x="2800" y="3805"/>
                <a:ext cx="8" cy="23"/>
              </a:xfrm>
              <a:custGeom>
                <a:avLst/>
                <a:gdLst>
                  <a:gd name="T0" fmla="*/ 15 w 15"/>
                  <a:gd name="T1" fmla="*/ 0 h 45"/>
                  <a:gd name="T2" fmla="*/ 15 w 15"/>
                  <a:gd name="T3" fmla="*/ 0 h 45"/>
                  <a:gd name="T4" fmla="*/ 0 w 15"/>
                  <a:gd name="T5" fmla="*/ 45 h 45"/>
                  <a:gd name="T6" fmla="*/ 0 w 15"/>
                  <a:gd name="T7" fmla="*/ 45 h 45"/>
                  <a:gd name="T8" fmla="*/ 0 w 15"/>
                  <a:gd name="T9" fmla="*/ 38 h 45"/>
                  <a:gd name="T10" fmla="*/ 15 w 15"/>
                  <a:gd name="T11" fmla="*/ 0 h 45"/>
                  <a:gd name="T12" fmla="*/ 15 w 15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0"/>
                    </a:move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38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2" name="Freeform 2128"/>
              <p:cNvSpPr>
                <a:spLocks/>
              </p:cNvSpPr>
              <p:nvPr/>
            </p:nvSpPr>
            <p:spPr bwMode="auto">
              <a:xfrm>
                <a:off x="2800" y="3805"/>
                <a:ext cx="8" cy="23"/>
              </a:xfrm>
              <a:custGeom>
                <a:avLst/>
                <a:gdLst>
                  <a:gd name="T0" fmla="*/ 15 w 15"/>
                  <a:gd name="T1" fmla="*/ 0 h 45"/>
                  <a:gd name="T2" fmla="*/ 15 w 15"/>
                  <a:gd name="T3" fmla="*/ 0 h 45"/>
                  <a:gd name="T4" fmla="*/ 0 w 15"/>
                  <a:gd name="T5" fmla="*/ 45 h 45"/>
                  <a:gd name="T6" fmla="*/ 0 w 15"/>
                  <a:gd name="T7" fmla="*/ 45 h 45"/>
                  <a:gd name="T8" fmla="*/ 0 w 15"/>
                  <a:gd name="T9" fmla="*/ 38 h 45"/>
                  <a:gd name="T10" fmla="*/ 15 w 15"/>
                  <a:gd name="T11" fmla="*/ 0 h 45"/>
                  <a:gd name="T12" fmla="*/ 15 w 15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0"/>
                    </a:move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38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" name="Freeform 2129"/>
              <p:cNvSpPr>
                <a:spLocks/>
              </p:cNvSpPr>
              <p:nvPr/>
            </p:nvSpPr>
            <p:spPr bwMode="auto">
              <a:xfrm>
                <a:off x="2800" y="3805"/>
                <a:ext cx="11" cy="23"/>
              </a:xfrm>
              <a:custGeom>
                <a:avLst/>
                <a:gdLst>
                  <a:gd name="T0" fmla="*/ 15 w 22"/>
                  <a:gd name="T1" fmla="*/ 0 h 45"/>
                  <a:gd name="T2" fmla="*/ 15 w 22"/>
                  <a:gd name="T3" fmla="*/ 0 h 45"/>
                  <a:gd name="T4" fmla="*/ 22 w 22"/>
                  <a:gd name="T5" fmla="*/ 0 h 45"/>
                  <a:gd name="T6" fmla="*/ 22 w 22"/>
                  <a:gd name="T7" fmla="*/ 0 h 45"/>
                  <a:gd name="T8" fmla="*/ 0 w 22"/>
                  <a:gd name="T9" fmla="*/ 45 h 45"/>
                  <a:gd name="T10" fmla="*/ 15 w 22"/>
                  <a:gd name="T11" fmla="*/ 0 h 45"/>
                  <a:gd name="T12" fmla="*/ 15 w 22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15" y="0"/>
                    </a:moveTo>
                    <a:lnTo>
                      <a:pt x="15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4" name="Freeform 2130"/>
              <p:cNvSpPr>
                <a:spLocks/>
              </p:cNvSpPr>
              <p:nvPr/>
            </p:nvSpPr>
            <p:spPr bwMode="auto">
              <a:xfrm>
                <a:off x="2800" y="3805"/>
                <a:ext cx="11" cy="23"/>
              </a:xfrm>
              <a:custGeom>
                <a:avLst/>
                <a:gdLst>
                  <a:gd name="T0" fmla="*/ 15 w 22"/>
                  <a:gd name="T1" fmla="*/ 0 h 45"/>
                  <a:gd name="T2" fmla="*/ 15 w 22"/>
                  <a:gd name="T3" fmla="*/ 0 h 45"/>
                  <a:gd name="T4" fmla="*/ 22 w 22"/>
                  <a:gd name="T5" fmla="*/ 0 h 45"/>
                  <a:gd name="T6" fmla="*/ 22 w 22"/>
                  <a:gd name="T7" fmla="*/ 0 h 45"/>
                  <a:gd name="T8" fmla="*/ 0 w 22"/>
                  <a:gd name="T9" fmla="*/ 45 h 45"/>
                  <a:gd name="T10" fmla="*/ 15 w 22"/>
                  <a:gd name="T11" fmla="*/ 0 h 45"/>
                  <a:gd name="T12" fmla="*/ 15 w 22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15" y="0"/>
                    </a:moveTo>
                    <a:lnTo>
                      <a:pt x="15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5" name="Freeform 2131"/>
              <p:cNvSpPr>
                <a:spLocks/>
              </p:cNvSpPr>
              <p:nvPr/>
            </p:nvSpPr>
            <p:spPr bwMode="auto">
              <a:xfrm>
                <a:off x="2800" y="3805"/>
                <a:ext cx="8" cy="23"/>
              </a:xfrm>
              <a:custGeom>
                <a:avLst/>
                <a:gdLst>
                  <a:gd name="T0" fmla="*/ 15 w 15"/>
                  <a:gd name="T1" fmla="*/ 0 h 45"/>
                  <a:gd name="T2" fmla="*/ 15 w 15"/>
                  <a:gd name="T3" fmla="*/ 0 h 45"/>
                  <a:gd name="T4" fmla="*/ 0 w 15"/>
                  <a:gd name="T5" fmla="*/ 45 h 45"/>
                  <a:gd name="T6" fmla="*/ 0 w 15"/>
                  <a:gd name="T7" fmla="*/ 45 h 45"/>
                  <a:gd name="T8" fmla="*/ 0 w 15"/>
                  <a:gd name="T9" fmla="*/ 38 h 45"/>
                  <a:gd name="T10" fmla="*/ 15 w 15"/>
                  <a:gd name="T11" fmla="*/ 0 h 45"/>
                  <a:gd name="T12" fmla="*/ 15 w 15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0"/>
                    </a:move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38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6" name="Freeform 2132"/>
              <p:cNvSpPr>
                <a:spLocks/>
              </p:cNvSpPr>
              <p:nvPr/>
            </p:nvSpPr>
            <p:spPr bwMode="auto">
              <a:xfrm>
                <a:off x="2800" y="3805"/>
                <a:ext cx="8" cy="23"/>
              </a:xfrm>
              <a:custGeom>
                <a:avLst/>
                <a:gdLst>
                  <a:gd name="T0" fmla="*/ 15 w 15"/>
                  <a:gd name="T1" fmla="*/ 0 h 45"/>
                  <a:gd name="T2" fmla="*/ 15 w 15"/>
                  <a:gd name="T3" fmla="*/ 0 h 45"/>
                  <a:gd name="T4" fmla="*/ 0 w 15"/>
                  <a:gd name="T5" fmla="*/ 45 h 45"/>
                  <a:gd name="T6" fmla="*/ 0 w 15"/>
                  <a:gd name="T7" fmla="*/ 45 h 45"/>
                  <a:gd name="T8" fmla="*/ 0 w 15"/>
                  <a:gd name="T9" fmla="*/ 38 h 45"/>
                  <a:gd name="T10" fmla="*/ 15 w 15"/>
                  <a:gd name="T11" fmla="*/ 0 h 45"/>
                  <a:gd name="T12" fmla="*/ 15 w 15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0"/>
                    </a:move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38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7" name="Freeform 2133"/>
              <p:cNvSpPr>
                <a:spLocks/>
              </p:cNvSpPr>
              <p:nvPr/>
            </p:nvSpPr>
            <p:spPr bwMode="auto">
              <a:xfrm>
                <a:off x="2800" y="3805"/>
                <a:ext cx="11" cy="23"/>
              </a:xfrm>
              <a:custGeom>
                <a:avLst/>
                <a:gdLst>
                  <a:gd name="T0" fmla="*/ 15 w 22"/>
                  <a:gd name="T1" fmla="*/ 0 h 45"/>
                  <a:gd name="T2" fmla="*/ 15 w 22"/>
                  <a:gd name="T3" fmla="*/ 0 h 45"/>
                  <a:gd name="T4" fmla="*/ 22 w 22"/>
                  <a:gd name="T5" fmla="*/ 0 h 45"/>
                  <a:gd name="T6" fmla="*/ 22 w 22"/>
                  <a:gd name="T7" fmla="*/ 0 h 45"/>
                  <a:gd name="T8" fmla="*/ 0 w 22"/>
                  <a:gd name="T9" fmla="*/ 45 h 45"/>
                  <a:gd name="T10" fmla="*/ 15 w 22"/>
                  <a:gd name="T11" fmla="*/ 0 h 45"/>
                  <a:gd name="T12" fmla="*/ 15 w 22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15" y="0"/>
                    </a:moveTo>
                    <a:lnTo>
                      <a:pt x="15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8" name="Freeform 2134"/>
              <p:cNvSpPr>
                <a:spLocks/>
              </p:cNvSpPr>
              <p:nvPr/>
            </p:nvSpPr>
            <p:spPr bwMode="auto">
              <a:xfrm>
                <a:off x="2800" y="3805"/>
                <a:ext cx="11" cy="23"/>
              </a:xfrm>
              <a:custGeom>
                <a:avLst/>
                <a:gdLst>
                  <a:gd name="T0" fmla="*/ 15 w 22"/>
                  <a:gd name="T1" fmla="*/ 0 h 45"/>
                  <a:gd name="T2" fmla="*/ 15 w 22"/>
                  <a:gd name="T3" fmla="*/ 0 h 45"/>
                  <a:gd name="T4" fmla="*/ 22 w 22"/>
                  <a:gd name="T5" fmla="*/ 0 h 45"/>
                  <a:gd name="T6" fmla="*/ 22 w 22"/>
                  <a:gd name="T7" fmla="*/ 0 h 45"/>
                  <a:gd name="T8" fmla="*/ 0 w 22"/>
                  <a:gd name="T9" fmla="*/ 45 h 45"/>
                  <a:gd name="T10" fmla="*/ 15 w 22"/>
                  <a:gd name="T11" fmla="*/ 0 h 45"/>
                  <a:gd name="T12" fmla="*/ 15 w 22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15" y="0"/>
                    </a:moveTo>
                    <a:lnTo>
                      <a:pt x="15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9" name="Freeform 2135"/>
              <p:cNvSpPr>
                <a:spLocks/>
              </p:cNvSpPr>
              <p:nvPr/>
            </p:nvSpPr>
            <p:spPr bwMode="auto">
              <a:xfrm>
                <a:off x="2808" y="3805"/>
                <a:ext cx="11" cy="30"/>
              </a:xfrm>
              <a:custGeom>
                <a:avLst/>
                <a:gdLst>
                  <a:gd name="T0" fmla="*/ 22 w 22"/>
                  <a:gd name="T1" fmla="*/ 0 h 60"/>
                  <a:gd name="T2" fmla="*/ 22 w 22"/>
                  <a:gd name="T3" fmla="*/ 0 h 60"/>
                  <a:gd name="T4" fmla="*/ 15 w 22"/>
                  <a:gd name="T5" fmla="*/ 60 h 60"/>
                  <a:gd name="T6" fmla="*/ 15 w 22"/>
                  <a:gd name="T7" fmla="*/ 60 h 60"/>
                  <a:gd name="T8" fmla="*/ 0 w 22"/>
                  <a:gd name="T9" fmla="*/ 53 h 60"/>
                  <a:gd name="T10" fmla="*/ 22 w 22"/>
                  <a:gd name="T11" fmla="*/ 0 h 60"/>
                  <a:gd name="T12" fmla="*/ 22 w 22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0">
                    <a:moveTo>
                      <a:pt x="22" y="0"/>
                    </a:moveTo>
                    <a:lnTo>
                      <a:pt x="22" y="0"/>
                    </a:lnTo>
                    <a:lnTo>
                      <a:pt x="15" y="60"/>
                    </a:lnTo>
                    <a:lnTo>
                      <a:pt x="15" y="60"/>
                    </a:lnTo>
                    <a:lnTo>
                      <a:pt x="0" y="53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0" name="Freeform 2136"/>
              <p:cNvSpPr>
                <a:spLocks/>
              </p:cNvSpPr>
              <p:nvPr/>
            </p:nvSpPr>
            <p:spPr bwMode="auto">
              <a:xfrm>
                <a:off x="2808" y="3805"/>
                <a:ext cx="11" cy="30"/>
              </a:xfrm>
              <a:custGeom>
                <a:avLst/>
                <a:gdLst>
                  <a:gd name="T0" fmla="*/ 22 w 22"/>
                  <a:gd name="T1" fmla="*/ 0 h 60"/>
                  <a:gd name="T2" fmla="*/ 22 w 22"/>
                  <a:gd name="T3" fmla="*/ 0 h 60"/>
                  <a:gd name="T4" fmla="*/ 15 w 22"/>
                  <a:gd name="T5" fmla="*/ 60 h 60"/>
                  <a:gd name="T6" fmla="*/ 15 w 22"/>
                  <a:gd name="T7" fmla="*/ 60 h 60"/>
                  <a:gd name="T8" fmla="*/ 0 w 22"/>
                  <a:gd name="T9" fmla="*/ 53 h 60"/>
                  <a:gd name="T10" fmla="*/ 22 w 22"/>
                  <a:gd name="T11" fmla="*/ 0 h 60"/>
                  <a:gd name="T12" fmla="*/ 22 w 22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0">
                    <a:moveTo>
                      <a:pt x="22" y="0"/>
                    </a:moveTo>
                    <a:lnTo>
                      <a:pt x="22" y="0"/>
                    </a:lnTo>
                    <a:lnTo>
                      <a:pt x="15" y="60"/>
                    </a:lnTo>
                    <a:lnTo>
                      <a:pt x="15" y="60"/>
                    </a:lnTo>
                    <a:lnTo>
                      <a:pt x="0" y="53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1" name="Freeform 2137"/>
              <p:cNvSpPr>
                <a:spLocks/>
              </p:cNvSpPr>
              <p:nvPr/>
            </p:nvSpPr>
            <p:spPr bwMode="auto">
              <a:xfrm>
                <a:off x="2815" y="3805"/>
                <a:ext cx="11" cy="30"/>
              </a:xfrm>
              <a:custGeom>
                <a:avLst/>
                <a:gdLst>
                  <a:gd name="T0" fmla="*/ 7 w 21"/>
                  <a:gd name="T1" fmla="*/ 0 h 60"/>
                  <a:gd name="T2" fmla="*/ 7 w 21"/>
                  <a:gd name="T3" fmla="*/ 0 h 60"/>
                  <a:gd name="T4" fmla="*/ 21 w 21"/>
                  <a:gd name="T5" fmla="*/ 8 h 60"/>
                  <a:gd name="T6" fmla="*/ 21 w 21"/>
                  <a:gd name="T7" fmla="*/ 8 h 60"/>
                  <a:gd name="T8" fmla="*/ 0 w 21"/>
                  <a:gd name="T9" fmla="*/ 60 h 60"/>
                  <a:gd name="T10" fmla="*/ 7 w 21"/>
                  <a:gd name="T11" fmla="*/ 0 h 60"/>
                  <a:gd name="T12" fmla="*/ 7 w 21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60">
                    <a:moveTo>
                      <a:pt x="7" y="0"/>
                    </a:moveTo>
                    <a:lnTo>
                      <a:pt x="7" y="0"/>
                    </a:lnTo>
                    <a:lnTo>
                      <a:pt x="21" y="8"/>
                    </a:lnTo>
                    <a:lnTo>
                      <a:pt x="21" y="8"/>
                    </a:lnTo>
                    <a:lnTo>
                      <a:pt x="0" y="6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2" name="Freeform 2138"/>
              <p:cNvSpPr>
                <a:spLocks/>
              </p:cNvSpPr>
              <p:nvPr/>
            </p:nvSpPr>
            <p:spPr bwMode="auto">
              <a:xfrm>
                <a:off x="2815" y="3805"/>
                <a:ext cx="11" cy="30"/>
              </a:xfrm>
              <a:custGeom>
                <a:avLst/>
                <a:gdLst>
                  <a:gd name="T0" fmla="*/ 7 w 21"/>
                  <a:gd name="T1" fmla="*/ 0 h 60"/>
                  <a:gd name="T2" fmla="*/ 7 w 21"/>
                  <a:gd name="T3" fmla="*/ 0 h 60"/>
                  <a:gd name="T4" fmla="*/ 21 w 21"/>
                  <a:gd name="T5" fmla="*/ 8 h 60"/>
                  <a:gd name="T6" fmla="*/ 21 w 21"/>
                  <a:gd name="T7" fmla="*/ 8 h 60"/>
                  <a:gd name="T8" fmla="*/ 0 w 21"/>
                  <a:gd name="T9" fmla="*/ 60 h 60"/>
                  <a:gd name="T10" fmla="*/ 7 w 21"/>
                  <a:gd name="T11" fmla="*/ 0 h 60"/>
                  <a:gd name="T12" fmla="*/ 7 w 21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60">
                    <a:moveTo>
                      <a:pt x="7" y="0"/>
                    </a:moveTo>
                    <a:lnTo>
                      <a:pt x="7" y="0"/>
                    </a:lnTo>
                    <a:lnTo>
                      <a:pt x="21" y="8"/>
                    </a:lnTo>
                    <a:lnTo>
                      <a:pt x="21" y="8"/>
                    </a:lnTo>
                    <a:lnTo>
                      <a:pt x="0" y="6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3" name="Freeform 2139"/>
              <p:cNvSpPr>
                <a:spLocks/>
              </p:cNvSpPr>
              <p:nvPr/>
            </p:nvSpPr>
            <p:spPr bwMode="auto">
              <a:xfrm>
                <a:off x="2955" y="3869"/>
                <a:ext cx="11" cy="26"/>
              </a:xfrm>
              <a:custGeom>
                <a:avLst/>
                <a:gdLst>
                  <a:gd name="T0" fmla="*/ 22 w 22"/>
                  <a:gd name="T1" fmla="*/ 0 h 52"/>
                  <a:gd name="T2" fmla="*/ 22 w 22"/>
                  <a:gd name="T3" fmla="*/ 0 h 52"/>
                  <a:gd name="T4" fmla="*/ 15 w 22"/>
                  <a:gd name="T5" fmla="*/ 52 h 52"/>
                  <a:gd name="T6" fmla="*/ 15 w 22"/>
                  <a:gd name="T7" fmla="*/ 52 h 52"/>
                  <a:gd name="T8" fmla="*/ 0 w 22"/>
                  <a:gd name="T9" fmla="*/ 45 h 52"/>
                  <a:gd name="T10" fmla="*/ 22 w 22"/>
                  <a:gd name="T11" fmla="*/ 0 h 52"/>
                  <a:gd name="T12" fmla="*/ 22 w 22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2">
                    <a:moveTo>
                      <a:pt x="22" y="0"/>
                    </a:moveTo>
                    <a:lnTo>
                      <a:pt x="22" y="0"/>
                    </a:lnTo>
                    <a:lnTo>
                      <a:pt x="15" y="52"/>
                    </a:lnTo>
                    <a:lnTo>
                      <a:pt x="15" y="52"/>
                    </a:lnTo>
                    <a:lnTo>
                      <a:pt x="0" y="45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4" name="Freeform 2140"/>
              <p:cNvSpPr>
                <a:spLocks/>
              </p:cNvSpPr>
              <p:nvPr/>
            </p:nvSpPr>
            <p:spPr bwMode="auto">
              <a:xfrm>
                <a:off x="2955" y="3869"/>
                <a:ext cx="11" cy="26"/>
              </a:xfrm>
              <a:custGeom>
                <a:avLst/>
                <a:gdLst>
                  <a:gd name="T0" fmla="*/ 22 w 22"/>
                  <a:gd name="T1" fmla="*/ 0 h 52"/>
                  <a:gd name="T2" fmla="*/ 22 w 22"/>
                  <a:gd name="T3" fmla="*/ 0 h 52"/>
                  <a:gd name="T4" fmla="*/ 15 w 22"/>
                  <a:gd name="T5" fmla="*/ 52 h 52"/>
                  <a:gd name="T6" fmla="*/ 15 w 22"/>
                  <a:gd name="T7" fmla="*/ 52 h 52"/>
                  <a:gd name="T8" fmla="*/ 0 w 22"/>
                  <a:gd name="T9" fmla="*/ 45 h 52"/>
                  <a:gd name="T10" fmla="*/ 22 w 22"/>
                  <a:gd name="T11" fmla="*/ 0 h 52"/>
                  <a:gd name="T12" fmla="*/ 22 w 22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2">
                    <a:moveTo>
                      <a:pt x="22" y="0"/>
                    </a:moveTo>
                    <a:lnTo>
                      <a:pt x="22" y="0"/>
                    </a:lnTo>
                    <a:lnTo>
                      <a:pt x="15" y="52"/>
                    </a:lnTo>
                    <a:lnTo>
                      <a:pt x="15" y="52"/>
                    </a:lnTo>
                    <a:lnTo>
                      <a:pt x="0" y="45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5" name="Freeform 2141"/>
              <p:cNvSpPr>
                <a:spLocks/>
              </p:cNvSpPr>
              <p:nvPr/>
            </p:nvSpPr>
            <p:spPr bwMode="auto">
              <a:xfrm>
                <a:off x="2963" y="3869"/>
                <a:ext cx="11" cy="26"/>
              </a:xfrm>
              <a:custGeom>
                <a:avLst/>
                <a:gdLst>
                  <a:gd name="T0" fmla="*/ 7 w 22"/>
                  <a:gd name="T1" fmla="*/ 0 h 52"/>
                  <a:gd name="T2" fmla="*/ 7 w 22"/>
                  <a:gd name="T3" fmla="*/ 0 h 52"/>
                  <a:gd name="T4" fmla="*/ 22 w 22"/>
                  <a:gd name="T5" fmla="*/ 0 h 52"/>
                  <a:gd name="T6" fmla="*/ 22 w 22"/>
                  <a:gd name="T7" fmla="*/ 0 h 52"/>
                  <a:gd name="T8" fmla="*/ 0 w 22"/>
                  <a:gd name="T9" fmla="*/ 52 h 52"/>
                  <a:gd name="T10" fmla="*/ 7 w 22"/>
                  <a:gd name="T11" fmla="*/ 0 h 52"/>
                  <a:gd name="T12" fmla="*/ 7 w 22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2">
                    <a:moveTo>
                      <a:pt x="7" y="0"/>
                    </a:moveTo>
                    <a:lnTo>
                      <a:pt x="7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52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6" name="Freeform 2142"/>
              <p:cNvSpPr>
                <a:spLocks/>
              </p:cNvSpPr>
              <p:nvPr/>
            </p:nvSpPr>
            <p:spPr bwMode="auto">
              <a:xfrm>
                <a:off x="2963" y="3869"/>
                <a:ext cx="11" cy="26"/>
              </a:xfrm>
              <a:custGeom>
                <a:avLst/>
                <a:gdLst>
                  <a:gd name="T0" fmla="*/ 7 w 22"/>
                  <a:gd name="T1" fmla="*/ 0 h 52"/>
                  <a:gd name="T2" fmla="*/ 7 w 22"/>
                  <a:gd name="T3" fmla="*/ 0 h 52"/>
                  <a:gd name="T4" fmla="*/ 22 w 22"/>
                  <a:gd name="T5" fmla="*/ 0 h 52"/>
                  <a:gd name="T6" fmla="*/ 22 w 22"/>
                  <a:gd name="T7" fmla="*/ 0 h 52"/>
                  <a:gd name="T8" fmla="*/ 0 w 22"/>
                  <a:gd name="T9" fmla="*/ 52 h 52"/>
                  <a:gd name="T10" fmla="*/ 7 w 22"/>
                  <a:gd name="T11" fmla="*/ 0 h 52"/>
                  <a:gd name="T12" fmla="*/ 7 w 22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2">
                    <a:moveTo>
                      <a:pt x="7" y="0"/>
                    </a:moveTo>
                    <a:lnTo>
                      <a:pt x="7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52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7" name="Freeform 2143"/>
              <p:cNvSpPr>
                <a:spLocks/>
              </p:cNvSpPr>
              <p:nvPr/>
            </p:nvSpPr>
            <p:spPr bwMode="auto">
              <a:xfrm>
                <a:off x="2974" y="3877"/>
                <a:ext cx="7" cy="23"/>
              </a:xfrm>
              <a:custGeom>
                <a:avLst/>
                <a:gdLst>
                  <a:gd name="T0" fmla="*/ 15 w 15"/>
                  <a:gd name="T1" fmla="*/ 0 h 45"/>
                  <a:gd name="T2" fmla="*/ 15 w 15"/>
                  <a:gd name="T3" fmla="*/ 0 h 45"/>
                  <a:gd name="T4" fmla="*/ 0 w 15"/>
                  <a:gd name="T5" fmla="*/ 45 h 45"/>
                  <a:gd name="T6" fmla="*/ 0 w 15"/>
                  <a:gd name="T7" fmla="*/ 45 h 45"/>
                  <a:gd name="T8" fmla="*/ 0 w 15"/>
                  <a:gd name="T9" fmla="*/ 37 h 45"/>
                  <a:gd name="T10" fmla="*/ 15 w 15"/>
                  <a:gd name="T11" fmla="*/ 0 h 45"/>
                  <a:gd name="T12" fmla="*/ 15 w 15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0"/>
                    </a:move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37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8" name="Freeform 2144"/>
              <p:cNvSpPr>
                <a:spLocks/>
              </p:cNvSpPr>
              <p:nvPr/>
            </p:nvSpPr>
            <p:spPr bwMode="auto">
              <a:xfrm>
                <a:off x="2974" y="3877"/>
                <a:ext cx="7" cy="23"/>
              </a:xfrm>
              <a:custGeom>
                <a:avLst/>
                <a:gdLst>
                  <a:gd name="T0" fmla="*/ 15 w 15"/>
                  <a:gd name="T1" fmla="*/ 0 h 45"/>
                  <a:gd name="T2" fmla="*/ 15 w 15"/>
                  <a:gd name="T3" fmla="*/ 0 h 45"/>
                  <a:gd name="T4" fmla="*/ 0 w 15"/>
                  <a:gd name="T5" fmla="*/ 45 h 45"/>
                  <a:gd name="T6" fmla="*/ 0 w 15"/>
                  <a:gd name="T7" fmla="*/ 45 h 45"/>
                  <a:gd name="T8" fmla="*/ 0 w 15"/>
                  <a:gd name="T9" fmla="*/ 37 h 45"/>
                  <a:gd name="T10" fmla="*/ 15 w 15"/>
                  <a:gd name="T11" fmla="*/ 0 h 45"/>
                  <a:gd name="T12" fmla="*/ 15 w 15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0"/>
                    </a:move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37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9" name="Freeform 2145"/>
              <p:cNvSpPr>
                <a:spLocks/>
              </p:cNvSpPr>
              <p:nvPr/>
            </p:nvSpPr>
            <p:spPr bwMode="auto">
              <a:xfrm>
                <a:off x="2974" y="3877"/>
                <a:ext cx="11" cy="23"/>
              </a:xfrm>
              <a:custGeom>
                <a:avLst/>
                <a:gdLst>
                  <a:gd name="T0" fmla="*/ 15 w 22"/>
                  <a:gd name="T1" fmla="*/ 0 h 45"/>
                  <a:gd name="T2" fmla="*/ 15 w 22"/>
                  <a:gd name="T3" fmla="*/ 0 h 45"/>
                  <a:gd name="T4" fmla="*/ 22 w 22"/>
                  <a:gd name="T5" fmla="*/ 0 h 45"/>
                  <a:gd name="T6" fmla="*/ 22 w 22"/>
                  <a:gd name="T7" fmla="*/ 0 h 45"/>
                  <a:gd name="T8" fmla="*/ 0 w 22"/>
                  <a:gd name="T9" fmla="*/ 45 h 45"/>
                  <a:gd name="T10" fmla="*/ 15 w 22"/>
                  <a:gd name="T11" fmla="*/ 0 h 45"/>
                  <a:gd name="T12" fmla="*/ 15 w 22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15" y="0"/>
                    </a:moveTo>
                    <a:lnTo>
                      <a:pt x="15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0" name="Freeform 2146"/>
              <p:cNvSpPr>
                <a:spLocks/>
              </p:cNvSpPr>
              <p:nvPr/>
            </p:nvSpPr>
            <p:spPr bwMode="auto">
              <a:xfrm>
                <a:off x="2974" y="3877"/>
                <a:ext cx="11" cy="23"/>
              </a:xfrm>
              <a:custGeom>
                <a:avLst/>
                <a:gdLst>
                  <a:gd name="T0" fmla="*/ 15 w 22"/>
                  <a:gd name="T1" fmla="*/ 0 h 45"/>
                  <a:gd name="T2" fmla="*/ 15 w 22"/>
                  <a:gd name="T3" fmla="*/ 0 h 45"/>
                  <a:gd name="T4" fmla="*/ 22 w 22"/>
                  <a:gd name="T5" fmla="*/ 0 h 45"/>
                  <a:gd name="T6" fmla="*/ 22 w 22"/>
                  <a:gd name="T7" fmla="*/ 0 h 45"/>
                  <a:gd name="T8" fmla="*/ 0 w 22"/>
                  <a:gd name="T9" fmla="*/ 45 h 45"/>
                  <a:gd name="T10" fmla="*/ 15 w 22"/>
                  <a:gd name="T11" fmla="*/ 0 h 45"/>
                  <a:gd name="T12" fmla="*/ 15 w 22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15" y="0"/>
                    </a:moveTo>
                    <a:lnTo>
                      <a:pt x="15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1" name="Freeform 2147"/>
              <p:cNvSpPr>
                <a:spLocks/>
              </p:cNvSpPr>
              <p:nvPr/>
            </p:nvSpPr>
            <p:spPr bwMode="auto">
              <a:xfrm>
                <a:off x="2974" y="3877"/>
                <a:ext cx="7" cy="23"/>
              </a:xfrm>
              <a:custGeom>
                <a:avLst/>
                <a:gdLst>
                  <a:gd name="T0" fmla="*/ 15 w 15"/>
                  <a:gd name="T1" fmla="*/ 0 h 45"/>
                  <a:gd name="T2" fmla="*/ 15 w 15"/>
                  <a:gd name="T3" fmla="*/ 0 h 45"/>
                  <a:gd name="T4" fmla="*/ 0 w 15"/>
                  <a:gd name="T5" fmla="*/ 45 h 45"/>
                  <a:gd name="T6" fmla="*/ 0 w 15"/>
                  <a:gd name="T7" fmla="*/ 45 h 45"/>
                  <a:gd name="T8" fmla="*/ 0 w 15"/>
                  <a:gd name="T9" fmla="*/ 37 h 45"/>
                  <a:gd name="T10" fmla="*/ 15 w 15"/>
                  <a:gd name="T11" fmla="*/ 0 h 45"/>
                  <a:gd name="T12" fmla="*/ 15 w 15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0"/>
                    </a:move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37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2" name="Freeform 2148"/>
              <p:cNvSpPr>
                <a:spLocks/>
              </p:cNvSpPr>
              <p:nvPr/>
            </p:nvSpPr>
            <p:spPr bwMode="auto">
              <a:xfrm>
                <a:off x="2974" y="3877"/>
                <a:ext cx="7" cy="23"/>
              </a:xfrm>
              <a:custGeom>
                <a:avLst/>
                <a:gdLst>
                  <a:gd name="T0" fmla="*/ 15 w 15"/>
                  <a:gd name="T1" fmla="*/ 0 h 45"/>
                  <a:gd name="T2" fmla="*/ 15 w 15"/>
                  <a:gd name="T3" fmla="*/ 0 h 45"/>
                  <a:gd name="T4" fmla="*/ 0 w 15"/>
                  <a:gd name="T5" fmla="*/ 45 h 45"/>
                  <a:gd name="T6" fmla="*/ 0 w 15"/>
                  <a:gd name="T7" fmla="*/ 45 h 45"/>
                  <a:gd name="T8" fmla="*/ 0 w 15"/>
                  <a:gd name="T9" fmla="*/ 37 h 45"/>
                  <a:gd name="T10" fmla="*/ 15 w 15"/>
                  <a:gd name="T11" fmla="*/ 0 h 45"/>
                  <a:gd name="T12" fmla="*/ 15 w 15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0"/>
                    </a:move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37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3" name="Freeform 2149"/>
              <p:cNvSpPr>
                <a:spLocks/>
              </p:cNvSpPr>
              <p:nvPr/>
            </p:nvSpPr>
            <p:spPr bwMode="auto">
              <a:xfrm>
                <a:off x="2974" y="3877"/>
                <a:ext cx="11" cy="23"/>
              </a:xfrm>
              <a:custGeom>
                <a:avLst/>
                <a:gdLst>
                  <a:gd name="T0" fmla="*/ 15 w 22"/>
                  <a:gd name="T1" fmla="*/ 0 h 45"/>
                  <a:gd name="T2" fmla="*/ 15 w 22"/>
                  <a:gd name="T3" fmla="*/ 0 h 45"/>
                  <a:gd name="T4" fmla="*/ 22 w 22"/>
                  <a:gd name="T5" fmla="*/ 0 h 45"/>
                  <a:gd name="T6" fmla="*/ 22 w 22"/>
                  <a:gd name="T7" fmla="*/ 0 h 45"/>
                  <a:gd name="T8" fmla="*/ 0 w 22"/>
                  <a:gd name="T9" fmla="*/ 45 h 45"/>
                  <a:gd name="T10" fmla="*/ 15 w 22"/>
                  <a:gd name="T11" fmla="*/ 0 h 45"/>
                  <a:gd name="T12" fmla="*/ 15 w 22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15" y="0"/>
                    </a:moveTo>
                    <a:lnTo>
                      <a:pt x="15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4" name="Freeform 2150"/>
              <p:cNvSpPr>
                <a:spLocks/>
              </p:cNvSpPr>
              <p:nvPr/>
            </p:nvSpPr>
            <p:spPr bwMode="auto">
              <a:xfrm>
                <a:off x="2974" y="3877"/>
                <a:ext cx="11" cy="23"/>
              </a:xfrm>
              <a:custGeom>
                <a:avLst/>
                <a:gdLst>
                  <a:gd name="T0" fmla="*/ 15 w 22"/>
                  <a:gd name="T1" fmla="*/ 0 h 45"/>
                  <a:gd name="T2" fmla="*/ 15 w 22"/>
                  <a:gd name="T3" fmla="*/ 0 h 45"/>
                  <a:gd name="T4" fmla="*/ 22 w 22"/>
                  <a:gd name="T5" fmla="*/ 0 h 45"/>
                  <a:gd name="T6" fmla="*/ 22 w 22"/>
                  <a:gd name="T7" fmla="*/ 0 h 45"/>
                  <a:gd name="T8" fmla="*/ 0 w 22"/>
                  <a:gd name="T9" fmla="*/ 45 h 45"/>
                  <a:gd name="T10" fmla="*/ 15 w 22"/>
                  <a:gd name="T11" fmla="*/ 0 h 45"/>
                  <a:gd name="T12" fmla="*/ 15 w 22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15" y="0"/>
                    </a:moveTo>
                    <a:lnTo>
                      <a:pt x="15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5" name="Freeform 2151"/>
              <p:cNvSpPr>
                <a:spLocks/>
              </p:cNvSpPr>
              <p:nvPr/>
            </p:nvSpPr>
            <p:spPr bwMode="auto">
              <a:xfrm>
                <a:off x="2981" y="3877"/>
                <a:ext cx="19" cy="34"/>
              </a:xfrm>
              <a:custGeom>
                <a:avLst/>
                <a:gdLst>
                  <a:gd name="T0" fmla="*/ 22 w 36"/>
                  <a:gd name="T1" fmla="*/ 0 h 67"/>
                  <a:gd name="T2" fmla="*/ 22 w 36"/>
                  <a:gd name="T3" fmla="*/ 0 h 67"/>
                  <a:gd name="T4" fmla="*/ 36 w 36"/>
                  <a:gd name="T5" fmla="*/ 67 h 67"/>
                  <a:gd name="T6" fmla="*/ 36 w 36"/>
                  <a:gd name="T7" fmla="*/ 67 h 67"/>
                  <a:gd name="T8" fmla="*/ 0 w 36"/>
                  <a:gd name="T9" fmla="*/ 52 h 67"/>
                  <a:gd name="T10" fmla="*/ 22 w 36"/>
                  <a:gd name="T11" fmla="*/ 0 h 67"/>
                  <a:gd name="T12" fmla="*/ 22 w 36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7">
                    <a:moveTo>
                      <a:pt x="22" y="0"/>
                    </a:moveTo>
                    <a:lnTo>
                      <a:pt x="22" y="0"/>
                    </a:lnTo>
                    <a:lnTo>
                      <a:pt x="36" y="67"/>
                    </a:lnTo>
                    <a:lnTo>
                      <a:pt x="36" y="67"/>
                    </a:lnTo>
                    <a:lnTo>
                      <a:pt x="0" y="52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" name="Freeform 2152"/>
              <p:cNvSpPr>
                <a:spLocks/>
              </p:cNvSpPr>
              <p:nvPr/>
            </p:nvSpPr>
            <p:spPr bwMode="auto">
              <a:xfrm>
                <a:off x="2981" y="3877"/>
                <a:ext cx="19" cy="34"/>
              </a:xfrm>
              <a:custGeom>
                <a:avLst/>
                <a:gdLst>
                  <a:gd name="T0" fmla="*/ 22 w 36"/>
                  <a:gd name="T1" fmla="*/ 0 h 67"/>
                  <a:gd name="T2" fmla="*/ 22 w 36"/>
                  <a:gd name="T3" fmla="*/ 0 h 67"/>
                  <a:gd name="T4" fmla="*/ 36 w 36"/>
                  <a:gd name="T5" fmla="*/ 67 h 67"/>
                  <a:gd name="T6" fmla="*/ 36 w 36"/>
                  <a:gd name="T7" fmla="*/ 67 h 67"/>
                  <a:gd name="T8" fmla="*/ 0 w 36"/>
                  <a:gd name="T9" fmla="*/ 52 h 67"/>
                  <a:gd name="T10" fmla="*/ 22 w 36"/>
                  <a:gd name="T11" fmla="*/ 0 h 67"/>
                  <a:gd name="T12" fmla="*/ 22 w 36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7">
                    <a:moveTo>
                      <a:pt x="22" y="0"/>
                    </a:moveTo>
                    <a:lnTo>
                      <a:pt x="22" y="0"/>
                    </a:lnTo>
                    <a:lnTo>
                      <a:pt x="36" y="67"/>
                    </a:lnTo>
                    <a:lnTo>
                      <a:pt x="36" y="67"/>
                    </a:lnTo>
                    <a:lnTo>
                      <a:pt x="0" y="52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" name="Freeform 2153"/>
              <p:cNvSpPr>
                <a:spLocks/>
              </p:cNvSpPr>
              <p:nvPr/>
            </p:nvSpPr>
            <p:spPr bwMode="auto">
              <a:xfrm>
                <a:off x="2992" y="3877"/>
                <a:ext cx="19" cy="34"/>
              </a:xfrm>
              <a:custGeom>
                <a:avLst/>
                <a:gdLst>
                  <a:gd name="T0" fmla="*/ 0 w 36"/>
                  <a:gd name="T1" fmla="*/ 0 h 67"/>
                  <a:gd name="T2" fmla="*/ 0 w 36"/>
                  <a:gd name="T3" fmla="*/ 0 h 67"/>
                  <a:gd name="T4" fmla="*/ 36 w 36"/>
                  <a:gd name="T5" fmla="*/ 15 h 67"/>
                  <a:gd name="T6" fmla="*/ 36 w 36"/>
                  <a:gd name="T7" fmla="*/ 15 h 67"/>
                  <a:gd name="T8" fmla="*/ 14 w 36"/>
                  <a:gd name="T9" fmla="*/ 67 h 67"/>
                  <a:gd name="T10" fmla="*/ 0 w 36"/>
                  <a:gd name="T11" fmla="*/ 0 h 67"/>
                  <a:gd name="T12" fmla="*/ 0 w 36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7">
                    <a:moveTo>
                      <a:pt x="0" y="0"/>
                    </a:moveTo>
                    <a:lnTo>
                      <a:pt x="0" y="0"/>
                    </a:lnTo>
                    <a:lnTo>
                      <a:pt x="36" y="15"/>
                    </a:lnTo>
                    <a:lnTo>
                      <a:pt x="36" y="15"/>
                    </a:lnTo>
                    <a:lnTo>
                      <a:pt x="14" y="6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" name="Freeform 2154"/>
              <p:cNvSpPr>
                <a:spLocks/>
              </p:cNvSpPr>
              <p:nvPr/>
            </p:nvSpPr>
            <p:spPr bwMode="auto">
              <a:xfrm>
                <a:off x="2992" y="3877"/>
                <a:ext cx="19" cy="34"/>
              </a:xfrm>
              <a:custGeom>
                <a:avLst/>
                <a:gdLst>
                  <a:gd name="T0" fmla="*/ 0 w 36"/>
                  <a:gd name="T1" fmla="*/ 0 h 67"/>
                  <a:gd name="T2" fmla="*/ 0 w 36"/>
                  <a:gd name="T3" fmla="*/ 0 h 67"/>
                  <a:gd name="T4" fmla="*/ 36 w 36"/>
                  <a:gd name="T5" fmla="*/ 15 h 67"/>
                  <a:gd name="T6" fmla="*/ 36 w 36"/>
                  <a:gd name="T7" fmla="*/ 15 h 67"/>
                  <a:gd name="T8" fmla="*/ 14 w 36"/>
                  <a:gd name="T9" fmla="*/ 67 h 67"/>
                  <a:gd name="T10" fmla="*/ 0 w 36"/>
                  <a:gd name="T11" fmla="*/ 0 h 67"/>
                  <a:gd name="T12" fmla="*/ 0 w 36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7">
                    <a:moveTo>
                      <a:pt x="0" y="0"/>
                    </a:moveTo>
                    <a:lnTo>
                      <a:pt x="0" y="0"/>
                    </a:lnTo>
                    <a:lnTo>
                      <a:pt x="36" y="15"/>
                    </a:lnTo>
                    <a:lnTo>
                      <a:pt x="36" y="15"/>
                    </a:lnTo>
                    <a:lnTo>
                      <a:pt x="14" y="6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" name="Freeform 2155"/>
              <p:cNvSpPr>
                <a:spLocks/>
              </p:cNvSpPr>
              <p:nvPr/>
            </p:nvSpPr>
            <p:spPr bwMode="auto">
              <a:xfrm>
                <a:off x="3014" y="3892"/>
                <a:ext cx="8" cy="23"/>
              </a:xfrm>
              <a:custGeom>
                <a:avLst/>
                <a:gdLst>
                  <a:gd name="T0" fmla="*/ 15 w 15"/>
                  <a:gd name="T1" fmla="*/ 0 h 45"/>
                  <a:gd name="T2" fmla="*/ 15 w 15"/>
                  <a:gd name="T3" fmla="*/ 0 h 45"/>
                  <a:gd name="T4" fmla="*/ 0 w 15"/>
                  <a:gd name="T5" fmla="*/ 45 h 45"/>
                  <a:gd name="T6" fmla="*/ 0 w 15"/>
                  <a:gd name="T7" fmla="*/ 45 h 45"/>
                  <a:gd name="T8" fmla="*/ 0 w 15"/>
                  <a:gd name="T9" fmla="*/ 45 h 45"/>
                  <a:gd name="T10" fmla="*/ 15 w 15"/>
                  <a:gd name="T11" fmla="*/ 0 h 45"/>
                  <a:gd name="T12" fmla="*/ 15 w 15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0"/>
                    </a:move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" name="Freeform 2156"/>
              <p:cNvSpPr>
                <a:spLocks/>
              </p:cNvSpPr>
              <p:nvPr/>
            </p:nvSpPr>
            <p:spPr bwMode="auto">
              <a:xfrm>
                <a:off x="3014" y="3892"/>
                <a:ext cx="8" cy="23"/>
              </a:xfrm>
              <a:custGeom>
                <a:avLst/>
                <a:gdLst>
                  <a:gd name="T0" fmla="*/ 15 w 15"/>
                  <a:gd name="T1" fmla="*/ 0 h 45"/>
                  <a:gd name="T2" fmla="*/ 15 w 15"/>
                  <a:gd name="T3" fmla="*/ 0 h 45"/>
                  <a:gd name="T4" fmla="*/ 0 w 15"/>
                  <a:gd name="T5" fmla="*/ 45 h 45"/>
                  <a:gd name="T6" fmla="*/ 0 w 15"/>
                  <a:gd name="T7" fmla="*/ 45 h 45"/>
                  <a:gd name="T8" fmla="*/ 0 w 15"/>
                  <a:gd name="T9" fmla="*/ 45 h 45"/>
                  <a:gd name="T10" fmla="*/ 15 w 15"/>
                  <a:gd name="T11" fmla="*/ 0 h 45"/>
                  <a:gd name="T12" fmla="*/ 15 w 15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0"/>
                    </a:move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" name="Freeform 2157"/>
              <p:cNvSpPr>
                <a:spLocks/>
              </p:cNvSpPr>
              <p:nvPr/>
            </p:nvSpPr>
            <p:spPr bwMode="auto">
              <a:xfrm>
                <a:off x="3014" y="3892"/>
                <a:ext cx="12" cy="23"/>
              </a:xfrm>
              <a:custGeom>
                <a:avLst/>
                <a:gdLst>
                  <a:gd name="T0" fmla="*/ 15 w 23"/>
                  <a:gd name="T1" fmla="*/ 0 h 45"/>
                  <a:gd name="T2" fmla="*/ 15 w 23"/>
                  <a:gd name="T3" fmla="*/ 0 h 45"/>
                  <a:gd name="T4" fmla="*/ 23 w 23"/>
                  <a:gd name="T5" fmla="*/ 7 h 45"/>
                  <a:gd name="T6" fmla="*/ 23 w 23"/>
                  <a:gd name="T7" fmla="*/ 7 h 45"/>
                  <a:gd name="T8" fmla="*/ 0 w 23"/>
                  <a:gd name="T9" fmla="*/ 45 h 45"/>
                  <a:gd name="T10" fmla="*/ 15 w 23"/>
                  <a:gd name="T11" fmla="*/ 0 h 45"/>
                  <a:gd name="T12" fmla="*/ 15 w 23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45">
                    <a:moveTo>
                      <a:pt x="15" y="0"/>
                    </a:moveTo>
                    <a:lnTo>
                      <a:pt x="15" y="0"/>
                    </a:lnTo>
                    <a:lnTo>
                      <a:pt x="23" y="7"/>
                    </a:lnTo>
                    <a:lnTo>
                      <a:pt x="23" y="7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" name="Freeform 2158"/>
              <p:cNvSpPr>
                <a:spLocks/>
              </p:cNvSpPr>
              <p:nvPr/>
            </p:nvSpPr>
            <p:spPr bwMode="auto">
              <a:xfrm>
                <a:off x="3014" y="3892"/>
                <a:ext cx="12" cy="23"/>
              </a:xfrm>
              <a:custGeom>
                <a:avLst/>
                <a:gdLst>
                  <a:gd name="T0" fmla="*/ 15 w 23"/>
                  <a:gd name="T1" fmla="*/ 0 h 45"/>
                  <a:gd name="T2" fmla="*/ 15 w 23"/>
                  <a:gd name="T3" fmla="*/ 0 h 45"/>
                  <a:gd name="T4" fmla="*/ 23 w 23"/>
                  <a:gd name="T5" fmla="*/ 7 h 45"/>
                  <a:gd name="T6" fmla="*/ 23 w 23"/>
                  <a:gd name="T7" fmla="*/ 7 h 45"/>
                  <a:gd name="T8" fmla="*/ 0 w 23"/>
                  <a:gd name="T9" fmla="*/ 45 h 45"/>
                  <a:gd name="T10" fmla="*/ 15 w 23"/>
                  <a:gd name="T11" fmla="*/ 0 h 45"/>
                  <a:gd name="T12" fmla="*/ 15 w 23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45">
                    <a:moveTo>
                      <a:pt x="15" y="0"/>
                    </a:moveTo>
                    <a:lnTo>
                      <a:pt x="15" y="0"/>
                    </a:lnTo>
                    <a:lnTo>
                      <a:pt x="23" y="7"/>
                    </a:lnTo>
                    <a:lnTo>
                      <a:pt x="23" y="7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" name="Freeform 2159"/>
              <p:cNvSpPr>
                <a:spLocks/>
              </p:cNvSpPr>
              <p:nvPr/>
            </p:nvSpPr>
            <p:spPr bwMode="auto">
              <a:xfrm>
                <a:off x="3014" y="3892"/>
                <a:ext cx="8" cy="23"/>
              </a:xfrm>
              <a:custGeom>
                <a:avLst/>
                <a:gdLst>
                  <a:gd name="T0" fmla="*/ 15 w 15"/>
                  <a:gd name="T1" fmla="*/ 0 h 45"/>
                  <a:gd name="T2" fmla="*/ 15 w 15"/>
                  <a:gd name="T3" fmla="*/ 0 h 45"/>
                  <a:gd name="T4" fmla="*/ 0 w 15"/>
                  <a:gd name="T5" fmla="*/ 45 h 45"/>
                  <a:gd name="T6" fmla="*/ 0 w 15"/>
                  <a:gd name="T7" fmla="*/ 45 h 45"/>
                  <a:gd name="T8" fmla="*/ 0 w 15"/>
                  <a:gd name="T9" fmla="*/ 45 h 45"/>
                  <a:gd name="T10" fmla="*/ 15 w 15"/>
                  <a:gd name="T11" fmla="*/ 0 h 45"/>
                  <a:gd name="T12" fmla="*/ 15 w 15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0"/>
                    </a:move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" name="Freeform 2160"/>
              <p:cNvSpPr>
                <a:spLocks/>
              </p:cNvSpPr>
              <p:nvPr/>
            </p:nvSpPr>
            <p:spPr bwMode="auto">
              <a:xfrm>
                <a:off x="3014" y="3892"/>
                <a:ext cx="8" cy="23"/>
              </a:xfrm>
              <a:custGeom>
                <a:avLst/>
                <a:gdLst>
                  <a:gd name="T0" fmla="*/ 15 w 15"/>
                  <a:gd name="T1" fmla="*/ 0 h 45"/>
                  <a:gd name="T2" fmla="*/ 15 w 15"/>
                  <a:gd name="T3" fmla="*/ 0 h 45"/>
                  <a:gd name="T4" fmla="*/ 0 w 15"/>
                  <a:gd name="T5" fmla="*/ 45 h 45"/>
                  <a:gd name="T6" fmla="*/ 0 w 15"/>
                  <a:gd name="T7" fmla="*/ 45 h 45"/>
                  <a:gd name="T8" fmla="*/ 0 w 15"/>
                  <a:gd name="T9" fmla="*/ 45 h 45"/>
                  <a:gd name="T10" fmla="*/ 15 w 15"/>
                  <a:gd name="T11" fmla="*/ 0 h 45"/>
                  <a:gd name="T12" fmla="*/ 15 w 15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5">
                    <a:moveTo>
                      <a:pt x="15" y="0"/>
                    </a:moveTo>
                    <a:lnTo>
                      <a:pt x="15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" name="Freeform 2161"/>
              <p:cNvSpPr>
                <a:spLocks/>
              </p:cNvSpPr>
              <p:nvPr/>
            </p:nvSpPr>
            <p:spPr bwMode="auto">
              <a:xfrm>
                <a:off x="3014" y="3892"/>
                <a:ext cx="12" cy="23"/>
              </a:xfrm>
              <a:custGeom>
                <a:avLst/>
                <a:gdLst>
                  <a:gd name="T0" fmla="*/ 15 w 23"/>
                  <a:gd name="T1" fmla="*/ 0 h 45"/>
                  <a:gd name="T2" fmla="*/ 15 w 23"/>
                  <a:gd name="T3" fmla="*/ 0 h 45"/>
                  <a:gd name="T4" fmla="*/ 23 w 23"/>
                  <a:gd name="T5" fmla="*/ 7 h 45"/>
                  <a:gd name="T6" fmla="*/ 23 w 23"/>
                  <a:gd name="T7" fmla="*/ 7 h 45"/>
                  <a:gd name="T8" fmla="*/ 0 w 23"/>
                  <a:gd name="T9" fmla="*/ 45 h 45"/>
                  <a:gd name="T10" fmla="*/ 15 w 23"/>
                  <a:gd name="T11" fmla="*/ 0 h 45"/>
                  <a:gd name="T12" fmla="*/ 15 w 23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45">
                    <a:moveTo>
                      <a:pt x="15" y="0"/>
                    </a:moveTo>
                    <a:lnTo>
                      <a:pt x="15" y="0"/>
                    </a:lnTo>
                    <a:lnTo>
                      <a:pt x="23" y="7"/>
                    </a:lnTo>
                    <a:lnTo>
                      <a:pt x="23" y="7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" name="Freeform 2162"/>
              <p:cNvSpPr>
                <a:spLocks/>
              </p:cNvSpPr>
              <p:nvPr/>
            </p:nvSpPr>
            <p:spPr bwMode="auto">
              <a:xfrm>
                <a:off x="3014" y="3892"/>
                <a:ext cx="12" cy="23"/>
              </a:xfrm>
              <a:custGeom>
                <a:avLst/>
                <a:gdLst>
                  <a:gd name="T0" fmla="*/ 15 w 23"/>
                  <a:gd name="T1" fmla="*/ 0 h 45"/>
                  <a:gd name="T2" fmla="*/ 15 w 23"/>
                  <a:gd name="T3" fmla="*/ 0 h 45"/>
                  <a:gd name="T4" fmla="*/ 23 w 23"/>
                  <a:gd name="T5" fmla="*/ 7 h 45"/>
                  <a:gd name="T6" fmla="*/ 23 w 23"/>
                  <a:gd name="T7" fmla="*/ 7 h 45"/>
                  <a:gd name="T8" fmla="*/ 0 w 23"/>
                  <a:gd name="T9" fmla="*/ 45 h 45"/>
                  <a:gd name="T10" fmla="*/ 15 w 23"/>
                  <a:gd name="T11" fmla="*/ 0 h 45"/>
                  <a:gd name="T12" fmla="*/ 15 w 23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45">
                    <a:moveTo>
                      <a:pt x="15" y="0"/>
                    </a:moveTo>
                    <a:lnTo>
                      <a:pt x="15" y="0"/>
                    </a:lnTo>
                    <a:lnTo>
                      <a:pt x="23" y="7"/>
                    </a:lnTo>
                    <a:lnTo>
                      <a:pt x="23" y="7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" name="Freeform 2163"/>
              <p:cNvSpPr>
                <a:spLocks/>
              </p:cNvSpPr>
              <p:nvPr/>
            </p:nvSpPr>
            <p:spPr bwMode="auto">
              <a:xfrm>
                <a:off x="3018" y="3877"/>
                <a:ext cx="45" cy="64"/>
              </a:xfrm>
              <a:custGeom>
                <a:avLst/>
                <a:gdLst>
                  <a:gd name="T0" fmla="*/ 0 w 88"/>
                  <a:gd name="T1" fmla="*/ 127 h 127"/>
                  <a:gd name="T2" fmla="*/ 0 w 88"/>
                  <a:gd name="T3" fmla="*/ 127 h 127"/>
                  <a:gd name="T4" fmla="*/ 88 w 88"/>
                  <a:gd name="T5" fmla="*/ 15 h 127"/>
                  <a:gd name="T6" fmla="*/ 88 w 88"/>
                  <a:gd name="T7" fmla="*/ 15 h 127"/>
                  <a:gd name="T8" fmla="*/ 44 w 88"/>
                  <a:gd name="T9" fmla="*/ 0 h 127"/>
                  <a:gd name="T10" fmla="*/ 0 w 88"/>
                  <a:gd name="T11" fmla="*/ 127 h 127"/>
                  <a:gd name="T12" fmla="*/ 0 w 88"/>
                  <a:gd name="T13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27">
                    <a:moveTo>
                      <a:pt x="0" y="127"/>
                    </a:moveTo>
                    <a:lnTo>
                      <a:pt x="0" y="127"/>
                    </a:lnTo>
                    <a:lnTo>
                      <a:pt x="88" y="15"/>
                    </a:lnTo>
                    <a:lnTo>
                      <a:pt x="88" y="15"/>
                    </a:lnTo>
                    <a:lnTo>
                      <a:pt x="44" y="0"/>
                    </a:lnTo>
                    <a:lnTo>
                      <a:pt x="0" y="127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" name="Freeform 2164"/>
              <p:cNvSpPr>
                <a:spLocks/>
              </p:cNvSpPr>
              <p:nvPr/>
            </p:nvSpPr>
            <p:spPr bwMode="auto">
              <a:xfrm>
                <a:off x="3018" y="3877"/>
                <a:ext cx="45" cy="64"/>
              </a:xfrm>
              <a:custGeom>
                <a:avLst/>
                <a:gdLst>
                  <a:gd name="T0" fmla="*/ 0 w 88"/>
                  <a:gd name="T1" fmla="*/ 127 h 127"/>
                  <a:gd name="T2" fmla="*/ 0 w 88"/>
                  <a:gd name="T3" fmla="*/ 127 h 127"/>
                  <a:gd name="T4" fmla="*/ 88 w 88"/>
                  <a:gd name="T5" fmla="*/ 15 h 127"/>
                  <a:gd name="T6" fmla="*/ 88 w 88"/>
                  <a:gd name="T7" fmla="*/ 15 h 127"/>
                  <a:gd name="T8" fmla="*/ 44 w 88"/>
                  <a:gd name="T9" fmla="*/ 0 h 127"/>
                  <a:gd name="T10" fmla="*/ 0 w 88"/>
                  <a:gd name="T11" fmla="*/ 127 h 127"/>
                  <a:gd name="T12" fmla="*/ 0 w 88"/>
                  <a:gd name="T13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27">
                    <a:moveTo>
                      <a:pt x="0" y="127"/>
                    </a:moveTo>
                    <a:lnTo>
                      <a:pt x="0" y="127"/>
                    </a:lnTo>
                    <a:lnTo>
                      <a:pt x="88" y="15"/>
                    </a:lnTo>
                    <a:lnTo>
                      <a:pt x="88" y="15"/>
                    </a:lnTo>
                    <a:lnTo>
                      <a:pt x="44" y="0"/>
                    </a:lnTo>
                    <a:lnTo>
                      <a:pt x="0" y="127"/>
                    </a:lnTo>
                    <a:lnTo>
                      <a:pt x="0" y="12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" name="Freeform 2165"/>
              <p:cNvSpPr>
                <a:spLocks/>
              </p:cNvSpPr>
              <p:nvPr/>
            </p:nvSpPr>
            <p:spPr bwMode="auto">
              <a:xfrm>
                <a:off x="3018" y="3884"/>
                <a:ext cx="45" cy="65"/>
              </a:xfrm>
              <a:custGeom>
                <a:avLst/>
                <a:gdLst>
                  <a:gd name="T0" fmla="*/ 0 w 88"/>
                  <a:gd name="T1" fmla="*/ 112 h 127"/>
                  <a:gd name="T2" fmla="*/ 0 w 88"/>
                  <a:gd name="T3" fmla="*/ 112 h 127"/>
                  <a:gd name="T4" fmla="*/ 44 w 88"/>
                  <a:gd name="T5" fmla="*/ 127 h 127"/>
                  <a:gd name="T6" fmla="*/ 44 w 88"/>
                  <a:gd name="T7" fmla="*/ 127 h 127"/>
                  <a:gd name="T8" fmla="*/ 88 w 88"/>
                  <a:gd name="T9" fmla="*/ 0 h 127"/>
                  <a:gd name="T10" fmla="*/ 0 w 88"/>
                  <a:gd name="T11" fmla="*/ 112 h 127"/>
                  <a:gd name="T12" fmla="*/ 0 w 88"/>
                  <a:gd name="T13" fmla="*/ 112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27">
                    <a:moveTo>
                      <a:pt x="0" y="112"/>
                    </a:moveTo>
                    <a:lnTo>
                      <a:pt x="0" y="112"/>
                    </a:lnTo>
                    <a:lnTo>
                      <a:pt x="44" y="127"/>
                    </a:lnTo>
                    <a:lnTo>
                      <a:pt x="44" y="127"/>
                    </a:lnTo>
                    <a:lnTo>
                      <a:pt x="88" y="0"/>
                    </a:lnTo>
                    <a:lnTo>
                      <a:pt x="0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" name="Freeform 2166"/>
              <p:cNvSpPr>
                <a:spLocks/>
              </p:cNvSpPr>
              <p:nvPr/>
            </p:nvSpPr>
            <p:spPr bwMode="auto">
              <a:xfrm>
                <a:off x="3018" y="3884"/>
                <a:ext cx="45" cy="65"/>
              </a:xfrm>
              <a:custGeom>
                <a:avLst/>
                <a:gdLst>
                  <a:gd name="T0" fmla="*/ 0 w 88"/>
                  <a:gd name="T1" fmla="*/ 112 h 127"/>
                  <a:gd name="T2" fmla="*/ 0 w 88"/>
                  <a:gd name="T3" fmla="*/ 112 h 127"/>
                  <a:gd name="T4" fmla="*/ 44 w 88"/>
                  <a:gd name="T5" fmla="*/ 127 h 127"/>
                  <a:gd name="T6" fmla="*/ 44 w 88"/>
                  <a:gd name="T7" fmla="*/ 127 h 127"/>
                  <a:gd name="T8" fmla="*/ 88 w 88"/>
                  <a:gd name="T9" fmla="*/ 0 h 127"/>
                  <a:gd name="T10" fmla="*/ 0 w 88"/>
                  <a:gd name="T11" fmla="*/ 112 h 127"/>
                  <a:gd name="T12" fmla="*/ 0 w 88"/>
                  <a:gd name="T13" fmla="*/ 112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27">
                    <a:moveTo>
                      <a:pt x="0" y="112"/>
                    </a:moveTo>
                    <a:lnTo>
                      <a:pt x="0" y="112"/>
                    </a:lnTo>
                    <a:lnTo>
                      <a:pt x="44" y="127"/>
                    </a:lnTo>
                    <a:lnTo>
                      <a:pt x="44" y="127"/>
                    </a:lnTo>
                    <a:lnTo>
                      <a:pt x="88" y="0"/>
                    </a:lnTo>
                    <a:lnTo>
                      <a:pt x="0" y="112"/>
                    </a:lnTo>
                    <a:lnTo>
                      <a:pt x="0" y="11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" name="Freeform 2167"/>
              <p:cNvSpPr>
                <a:spLocks/>
              </p:cNvSpPr>
              <p:nvPr/>
            </p:nvSpPr>
            <p:spPr bwMode="auto">
              <a:xfrm>
                <a:off x="3040" y="3884"/>
                <a:ext cx="44" cy="65"/>
              </a:xfrm>
              <a:custGeom>
                <a:avLst/>
                <a:gdLst>
                  <a:gd name="T0" fmla="*/ 0 w 87"/>
                  <a:gd name="T1" fmla="*/ 127 h 127"/>
                  <a:gd name="T2" fmla="*/ 0 w 87"/>
                  <a:gd name="T3" fmla="*/ 127 h 127"/>
                  <a:gd name="T4" fmla="*/ 87 w 87"/>
                  <a:gd name="T5" fmla="*/ 8 h 127"/>
                  <a:gd name="T6" fmla="*/ 87 w 87"/>
                  <a:gd name="T7" fmla="*/ 8 h 127"/>
                  <a:gd name="T8" fmla="*/ 44 w 87"/>
                  <a:gd name="T9" fmla="*/ 0 h 127"/>
                  <a:gd name="T10" fmla="*/ 0 w 87"/>
                  <a:gd name="T11" fmla="*/ 127 h 127"/>
                  <a:gd name="T12" fmla="*/ 0 w 87"/>
                  <a:gd name="T13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127">
                    <a:moveTo>
                      <a:pt x="0" y="127"/>
                    </a:moveTo>
                    <a:lnTo>
                      <a:pt x="0" y="127"/>
                    </a:lnTo>
                    <a:lnTo>
                      <a:pt x="87" y="8"/>
                    </a:lnTo>
                    <a:lnTo>
                      <a:pt x="87" y="8"/>
                    </a:lnTo>
                    <a:lnTo>
                      <a:pt x="44" y="0"/>
                    </a:lnTo>
                    <a:lnTo>
                      <a:pt x="0" y="127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" name="Freeform 2168"/>
              <p:cNvSpPr>
                <a:spLocks/>
              </p:cNvSpPr>
              <p:nvPr/>
            </p:nvSpPr>
            <p:spPr bwMode="auto">
              <a:xfrm>
                <a:off x="3040" y="3884"/>
                <a:ext cx="44" cy="65"/>
              </a:xfrm>
              <a:custGeom>
                <a:avLst/>
                <a:gdLst>
                  <a:gd name="T0" fmla="*/ 0 w 87"/>
                  <a:gd name="T1" fmla="*/ 127 h 127"/>
                  <a:gd name="T2" fmla="*/ 0 w 87"/>
                  <a:gd name="T3" fmla="*/ 127 h 127"/>
                  <a:gd name="T4" fmla="*/ 87 w 87"/>
                  <a:gd name="T5" fmla="*/ 8 h 127"/>
                  <a:gd name="T6" fmla="*/ 87 w 87"/>
                  <a:gd name="T7" fmla="*/ 8 h 127"/>
                  <a:gd name="T8" fmla="*/ 44 w 87"/>
                  <a:gd name="T9" fmla="*/ 0 h 127"/>
                  <a:gd name="T10" fmla="*/ 0 w 87"/>
                  <a:gd name="T11" fmla="*/ 127 h 127"/>
                  <a:gd name="T12" fmla="*/ 0 w 87"/>
                  <a:gd name="T13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127">
                    <a:moveTo>
                      <a:pt x="0" y="127"/>
                    </a:moveTo>
                    <a:lnTo>
                      <a:pt x="0" y="127"/>
                    </a:lnTo>
                    <a:lnTo>
                      <a:pt x="87" y="8"/>
                    </a:lnTo>
                    <a:lnTo>
                      <a:pt x="87" y="8"/>
                    </a:lnTo>
                    <a:lnTo>
                      <a:pt x="44" y="0"/>
                    </a:lnTo>
                    <a:lnTo>
                      <a:pt x="0" y="127"/>
                    </a:lnTo>
                    <a:lnTo>
                      <a:pt x="0" y="12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" name="Freeform 2169"/>
              <p:cNvSpPr>
                <a:spLocks/>
              </p:cNvSpPr>
              <p:nvPr/>
            </p:nvSpPr>
            <p:spPr bwMode="auto">
              <a:xfrm>
                <a:off x="3040" y="3888"/>
                <a:ext cx="44" cy="68"/>
              </a:xfrm>
              <a:custGeom>
                <a:avLst/>
                <a:gdLst>
                  <a:gd name="T0" fmla="*/ 0 w 87"/>
                  <a:gd name="T1" fmla="*/ 119 h 134"/>
                  <a:gd name="T2" fmla="*/ 0 w 87"/>
                  <a:gd name="T3" fmla="*/ 119 h 134"/>
                  <a:gd name="T4" fmla="*/ 51 w 87"/>
                  <a:gd name="T5" fmla="*/ 134 h 134"/>
                  <a:gd name="T6" fmla="*/ 51 w 87"/>
                  <a:gd name="T7" fmla="*/ 134 h 134"/>
                  <a:gd name="T8" fmla="*/ 87 w 87"/>
                  <a:gd name="T9" fmla="*/ 0 h 134"/>
                  <a:gd name="T10" fmla="*/ 0 w 87"/>
                  <a:gd name="T11" fmla="*/ 119 h 134"/>
                  <a:gd name="T12" fmla="*/ 0 w 87"/>
                  <a:gd name="T13" fmla="*/ 11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134">
                    <a:moveTo>
                      <a:pt x="0" y="119"/>
                    </a:moveTo>
                    <a:lnTo>
                      <a:pt x="0" y="119"/>
                    </a:lnTo>
                    <a:lnTo>
                      <a:pt x="51" y="134"/>
                    </a:lnTo>
                    <a:lnTo>
                      <a:pt x="51" y="134"/>
                    </a:lnTo>
                    <a:lnTo>
                      <a:pt x="87" y="0"/>
                    </a:lnTo>
                    <a:lnTo>
                      <a:pt x="0" y="119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" name="Freeform 2170"/>
              <p:cNvSpPr>
                <a:spLocks/>
              </p:cNvSpPr>
              <p:nvPr/>
            </p:nvSpPr>
            <p:spPr bwMode="auto">
              <a:xfrm>
                <a:off x="3040" y="3888"/>
                <a:ext cx="44" cy="68"/>
              </a:xfrm>
              <a:custGeom>
                <a:avLst/>
                <a:gdLst>
                  <a:gd name="T0" fmla="*/ 0 w 87"/>
                  <a:gd name="T1" fmla="*/ 119 h 134"/>
                  <a:gd name="T2" fmla="*/ 0 w 87"/>
                  <a:gd name="T3" fmla="*/ 119 h 134"/>
                  <a:gd name="T4" fmla="*/ 51 w 87"/>
                  <a:gd name="T5" fmla="*/ 134 h 134"/>
                  <a:gd name="T6" fmla="*/ 51 w 87"/>
                  <a:gd name="T7" fmla="*/ 134 h 134"/>
                  <a:gd name="T8" fmla="*/ 87 w 87"/>
                  <a:gd name="T9" fmla="*/ 0 h 134"/>
                  <a:gd name="T10" fmla="*/ 0 w 87"/>
                  <a:gd name="T11" fmla="*/ 119 h 134"/>
                  <a:gd name="T12" fmla="*/ 0 w 87"/>
                  <a:gd name="T13" fmla="*/ 11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134">
                    <a:moveTo>
                      <a:pt x="0" y="119"/>
                    </a:moveTo>
                    <a:lnTo>
                      <a:pt x="0" y="119"/>
                    </a:lnTo>
                    <a:lnTo>
                      <a:pt x="51" y="134"/>
                    </a:lnTo>
                    <a:lnTo>
                      <a:pt x="51" y="134"/>
                    </a:lnTo>
                    <a:lnTo>
                      <a:pt x="87" y="0"/>
                    </a:lnTo>
                    <a:lnTo>
                      <a:pt x="0" y="119"/>
                    </a:lnTo>
                    <a:lnTo>
                      <a:pt x="0" y="11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" name="Freeform 2171"/>
              <p:cNvSpPr>
                <a:spLocks/>
              </p:cNvSpPr>
              <p:nvPr/>
            </p:nvSpPr>
            <p:spPr bwMode="auto">
              <a:xfrm>
                <a:off x="3081" y="3915"/>
                <a:ext cx="3" cy="22"/>
              </a:xfrm>
              <a:custGeom>
                <a:avLst/>
                <a:gdLst>
                  <a:gd name="T0" fmla="*/ 7 w 7"/>
                  <a:gd name="T1" fmla="*/ 0 h 45"/>
                  <a:gd name="T2" fmla="*/ 7 w 7"/>
                  <a:gd name="T3" fmla="*/ 0 h 45"/>
                  <a:gd name="T4" fmla="*/ 7 w 7"/>
                  <a:gd name="T5" fmla="*/ 45 h 45"/>
                  <a:gd name="T6" fmla="*/ 7 w 7"/>
                  <a:gd name="T7" fmla="*/ 45 h 45"/>
                  <a:gd name="T8" fmla="*/ 0 w 7"/>
                  <a:gd name="T9" fmla="*/ 37 h 45"/>
                  <a:gd name="T10" fmla="*/ 7 w 7"/>
                  <a:gd name="T11" fmla="*/ 0 h 45"/>
                  <a:gd name="T12" fmla="*/ 7 w 7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0"/>
                    </a:moveTo>
                    <a:lnTo>
                      <a:pt x="7" y="0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0" y="37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" name="Freeform 2172"/>
              <p:cNvSpPr>
                <a:spLocks/>
              </p:cNvSpPr>
              <p:nvPr/>
            </p:nvSpPr>
            <p:spPr bwMode="auto">
              <a:xfrm>
                <a:off x="3081" y="3915"/>
                <a:ext cx="3" cy="22"/>
              </a:xfrm>
              <a:custGeom>
                <a:avLst/>
                <a:gdLst>
                  <a:gd name="T0" fmla="*/ 7 w 7"/>
                  <a:gd name="T1" fmla="*/ 0 h 45"/>
                  <a:gd name="T2" fmla="*/ 7 w 7"/>
                  <a:gd name="T3" fmla="*/ 0 h 45"/>
                  <a:gd name="T4" fmla="*/ 7 w 7"/>
                  <a:gd name="T5" fmla="*/ 45 h 45"/>
                  <a:gd name="T6" fmla="*/ 7 w 7"/>
                  <a:gd name="T7" fmla="*/ 45 h 45"/>
                  <a:gd name="T8" fmla="*/ 0 w 7"/>
                  <a:gd name="T9" fmla="*/ 37 h 45"/>
                  <a:gd name="T10" fmla="*/ 7 w 7"/>
                  <a:gd name="T11" fmla="*/ 0 h 45"/>
                  <a:gd name="T12" fmla="*/ 7 w 7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0"/>
                    </a:moveTo>
                    <a:lnTo>
                      <a:pt x="7" y="0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0" y="37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7" name="Freeform 2173"/>
              <p:cNvSpPr>
                <a:spLocks/>
              </p:cNvSpPr>
              <p:nvPr/>
            </p:nvSpPr>
            <p:spPr bwMode="auto">
              <a:xfrm>
                <a:off x="3084" y="3915"/>
                <a:ext cx="4" cy="22"/>
              </a:xfrm>
              <a:custGeom>
                <a:avLst/>
                <a:gdLst>
                  <a:gd name="T0" fmla="*/ 0 w 8"/>
                  <a:gd name="T1" fmla="*/ 0 h 45"/>
                  <a:gd name="T2" fmla="*/ 0 w 8"/>
                  <a:gd name="T3" fmla="*/ 0 h 45"/>
                  <a:gd name="T4" fmla="*/ 8 w 8"/>
                  <a:gd name="T5" fmla="*/ 0 h 45"/>
                  <a:gd name="T6" fmla="*/ 8 w 8"/>
                  <a:gd name="T7" fmla="*/ 0 h 45"/>
                  <a:gd name="T8" fmla="*/ 0 w 8"/>
                  <a:gd name="T9" fmla="*/ 45 h 45"/>
                  <a:gd name="T10" fmla="*/ 0 w 8"/>
                  <a:gd name="T11" fmla="*/ 0 h 45"/>
                  <a:gd name="T12" fmla="*/ 0 w 8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8" name="Freeform 2174"/>
              <p:cNvSpPr>
                <a:spLocks/>
              </p:cNvSpPr>
              <p:nvPr/>
            </p:nvSpPr>
            <p:spPr bwMode="auto">
              <a:xfrm>
                <a:off x="3084" y="3915"/>
                <a:ext cx="4" cy="22"/>
              </a:xfrm>
              <a:custGeom>
                <a:avLst/>
                <a:gdLst>
                  <a:gd name="T0" fmla="*/ 0 w 8"/>
                  <a:gd name="T1" fmla="*/ 0 h 45"/>
                  <a:gd name="T2" fmla="*/ 0 w 8"/>
                  <a:gd name="T3" fmla="*/ 0 h 45"/>
                  <a:gd name="T4" fmla="*/ 8 w 8"/>
                  <a:gd name="T5" fmla="*/ 0 h 45"/>
                  <a:gd name="T6" fmla="*/ 8 w 8"/>
                  <a:gd name="T7" fmla="*/ 0 h 45"/>
                  <a:gd name="T8" fmla="*/ 0 w 8"/>
                  <a:gd name="T9" fmla="*/ 45 h 45"/>
                  <a:gd name="T10" fmla="*/ 0 w 8"/>
                  <a:gd name="T11" fmla="*/ 0 h 45"/>
                  <a:gd name="T12" fmla="*/ 0 w 8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9" name="Freeform 2175"/>
              <p:cNvSpPr>
                <a:spLocks/>
              </p:cNvSpPr>
              <p:nvPr/>
            </p:nvSpPr>
            <p:spPr bwMode="auto">
              <a:xfrm>
                <a:off x="3081" y="3915"/>
                <a:ext cx="3" cy="22"/>
              </a:xfrm>
              <a:custGeom>
                <a:avLst/>
                <a:gdLst>
                  <a:gd name="T0" fmla="*/ 7 w 7"/>
                  <a:gd name="T1" fmla="*/ 0 h 45"/>
                  <a:gd name="T2" fmla="*/ 7 w 7"/>
                  <a:gd name="T3" fmla="*/ 0 h 45"/>
                  <a:gd name="T4" fmla="*/ 7 w 7"/>
                  <a:gd name="T5" fmla="*/ 45 h 45"/>
                  <a:gd name="T6" fmla="*/ 7 w 7"/>
                  <a:gd name="T7" fmla="*/ 45 h 45"/>
                  <a:gd name="T8" fmla="*/ 0 w 7"/>
                  <a:gd name="T9" fmla="*/ 37 h 45"/>
                  <a:gd name="T10" fmla="*/ 7 w 7"/>
                  <a:gd name="T11" fmla="*/ 0 h 45"/>
                  <a:gd name="T12" fmla="*/ 7 w 7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0"/>
                    </a:moveTo>
                    <a:lnTo>
                      <a:pt x="7" y="0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0" y="37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0" name="Freeform 2176"/>
              <p:cNvSpPr>
                <a:spLocks/>
              </p:cNvSpPr>
              <p:nvPr/>
            </p:nvSpPr>
            <p:spPr bwMode="auto">
              <a:xfrm>
                <a:off x="3081" y="3915"/>
                <a:ext cx="3" cy="22"/>
              </a:xfrm>
              <a:custGeom>
                <a:avLst/>
                <a:gdLst>
                  <a:gd name="T0" fmla="*/ 7 w 7"/>
                  <a:gd name="T1" fmla="*/ 0 h 45"/>
                  <a:gd name="T2" fmla="*/ 7 w 7"/>
                  <a:gd name="T3" fmla="*/ 0 h 45"/>
                  <a:gd name="T4" fmla="*/ 7 w 7"/>
                  <a:gd name="T5" fmla="*/ 45 h 45"/>
                  <a:gd name="T6" fmla="*/ 7 w 7"/>
                  <a:gd name="T7" fmla="*/ 45 h 45"/>
                  <a:gd name="T8" fmla="*/ 0 w 7"/>
                  <a:gd name="T9" fmla="*/ 37 h 45"/>
                  <a:gd name="T10" fmla="*/ 7 w 7"/>
                  <a:gd name="T11" fmla="*/ 0 h 45"/>
                  <a:gd name="T12" fmla="*/ 7 w 7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0"/>
                    </a:moveTo>
                    <a:lnTo>
                      <a:pt x="7" y="0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0" y="37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1" name="Freeform 2177"/>
              <p:cNvSpPr>
                <a:spLocks/>
              </p:cNvSpPr>
              <p:nvPr/>
            </p:nvSpPr>
            <p:spPr bwMode="auto">
              <a:xfrm>
                <a:off x="3084" y="3915"/>
                <a:ext cx="4" cy="22"/>
              </a:xfrm>
              <a:custGeom>
                <a:avLst/>
                <a:gdLst>
                  <a:gd name="T0" fmla="*/ 0 w 8"/>
                  <a:gd name="T1" fmla="*/ 0 h 45"/>
                  <a:gd name="T2" fmla="*/ 0 w 8"/>
                  <a:gd name="T3" fmla="*/ 0 h 45"/>
                  <a:gd name="T4" fmla="*/ 8 w 8"/>
                  <a:gd name="T5" fmla="*/ 0 h 45"/>
                  <a:gd name="T6" fmla="*/ 8 w 8"/>
                  <a:gd name="T7" fmla="*/ 0 h 45"/>
                  <a:gd name="T8" fmla="*/ 0 w 8"/>
                  <a:gd name="T9" fmla="*/ 45 h 45"/>
                  <a:gd name="T10" fmla="*/ 0 w 8"/>
                  <a:gd name="T11" fmla="*/ 0 h 45"/>
                  <a:gd name="T12" fmla="*/ 0 w 8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2" name="Freeform 2178"/>
              <p:cNvSpPr>
                <a:spLocks/>
              </p:cNvSpPr>
              <p:nvPr/>
            </p:nvSpPr>
            <p:spPr bwMode="auto">
              <a:xfrm>
                <a:off x="3084" y="3915"/>
                <a:ext cx="4" cy="22"/>
              </a:xfrm>
              <a:custGeom>
                <a:avLst/>
                <a:gdLst>
                  <a:gd name="T0" fmla="*/ 0 w 8"/>
                  <a:gd name="T1" fmla="*/ 0 h 45"/>
                  <a:gd name="T2" fmla="*/ 0 w 8"/>
                  <a:gd name="T3" fmla="*/ 0 h 45"/>
                  <a:gd name="T4" fmla="*/ 8 w 8"/>
                  <a:gd name="T5" fmla="*/ 0 h 45"/>
                  <a:gd name="T6" fmla="*/ 8 w 8"/>
                  <a:gd name="T7" fmla="*/ 0 h 45"/>
                  <a:gd name="T8" fmla="*/ 0 w 8"/>
                  <a:gd name="T9" fmla="*/ 45 h 45"/>
                  <a:gd name="T10" fmla="*/ 0 w 8"/>
                  <a:gd name="T11" fmla="*/ 0 h 45"/>
                  <a:gd name="T12" fmla="*/ 0 w 8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3" name="Freeform 2179"/>
              <p:cNvSpPr>
                <a:spLocks/>
              </p:cNvSpPr>
              <p:nvPr/>
            </p:nvSpPr>
            <p:spPr bwMode="auto">
              <a:xfrm>
                <a:off x="3088" y="3911"/>
                <a:ext cx="7" cy="30"/>
              </a:xfrm>
              <a:custGeom>
                <a:avLst/>
                <a:gdLst>
                  <a:gd name="T0" fmla="*/ 14 w 14"/>
                  <a:gd name="T1" fmla="*/ 0 h 60"/>
                  <a:gd name="T2" fmla="*/ 14 w 14"/>
                  <a:gd name="T3" fmla="*/ 0 h 60"/>
                  <a:gd name="T4" fmla="*/ 7 w 14"/>
                  <a:gd name="T5" fmla="*/ 60 h 60"/>
                  <a:gd name="T6" fmla="*/ 7 w 14"/>
                  <a:gd name="T7" fmla="*/ 60 h 60"/>
                  <a:gd name="T8" fmla="*/ 0 w 14"/>
                  <a:gd name="T9" fmla="*/ 60 h 60"/>
                  <a:gd name="T10" fmla="*/ 14 w 14"/>
                  <a:gd name="T11" fmla="*/ 0 h 60"/>
                  <a:gd name="T12" fmla="*/ 14 w 14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60">
                    <a:moveTo>
                      <a:pt x="14" y="0"/>
                    </a:moveTo>
                    <a:lnTo>
                      <a:pt x="14" y="0"/>
                    </a:lnTo>
                    <a:lnTo>
                      <a:pt x="7" y="60"/>
                    </a:lnTo>
                    <a:lnTo>
                      <a:pt x="7" y="60"/>
                    </a:lnTo>
                    <a:lnTo>
                      <a:pt x="0" y="6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4" name="Freeform 2180"/>
              <p:cNvSpPr>
                <a:spLocks/>
              </p:cNvSpPr>
              <p:nvPr/>
            </p:nvSpPr>
            <p:spPr bwMode="auto">
              <a:xfrm>
                <a:off x="3088" y="3911"/>
                <a:ext cx="7" cy="30"/>
              </a:xfrm>
              <a:custGeom>
                <a:avLst/>
                <a:gdLst>
                  <a:gd name="T0" fmla="*/ 14 w 14"/>
                  <a:gd name="T1" fmla="*/ 0 h 60"/>
                  <a:gd name="T2" fmla="*/ 14 w 14"/>
                  <a:gd name="T3" fmla="*/ 0 h 60"/>
                  <a:gd name="T4" fmla="*/ 7 w 14"/>
                  <a:gd name="T5" fmla="*/ 60 h 60"/>
                  <a:gd name="T6" fmla="*/ 7 w 14"/>
                  <a:gd name="T7" fmla="*/ 60 h 60"/>
                  <a:gd name="T8" fmla="*/ 0 w 14"/>
                  <a:gd name="T9" fmla="*/ 60 h 60"/>
                  <a:gd name="T10" fmla="*/ 14 w 14"/>
                  <a:gd name="T11" fmla="*/ 0 h 60"/>
                  <a:gd name="T12" fmla="*/ 14 w 14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60">
                    <a:moveTo>
                      <a:pt x="14" y="0"/>
                    </a:moveTo>
                    <a:lnTo>
                      <a:pt x="14" y="0"/>
                    </a:lnTo>
                    <a:lnTo>
                      <a:pt x="7" y="60"/>
                    </a:lnTo>
                    <a:lnTo>
                      <a:pt x="7" y="60"/>
                    </a:lnTo>
                    <a:lnTo>
                      <a:pt x="0" y="6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5" name="Freeform 2181"/>
              <p:cNvSpPr>
                <a:spLocks/>
              </p:cNvSpPr>
              <p:nvPr/>
            </p:nvSpPr>
            <p:spPr bwMode="auto">
              <a:xfrm>
                <a:off x="3092" y="3911"/>
                <a:ext cx="7" cy="30"/>
              </a:xfrm>
              <a:custGeom>
                <a:avLst/>
                <a:gdLst>
                  <a:gd name="T0" fmla="*/ 7 w 15"/>
                  <a:gd name="T1" fmla="*/ 0 h 60"/>
                  <a:gd name="T2" fmla="*/ 7 w 15"/>
                  <a:gd name="T3" fmla="*/ 0 h 60"/>
                  <a:gd name="T4" fmla="*/ 15 w 15"/>
                  <a:gd name="T5" fmla="*/ 8 h 60"/>
                  <a:gd name="T6" fmla="*/ 15 w 15"/>
                  <a:gd name="T7" fmla="*/ 8 h 60"/>
                  <a:gd name="T8" fmla="*/ 0 w 15"/>
                  <a:gd name="T9" fmla="*/ 60 h 60"/>
                  <a:gd name="T10" fmla="*/ 7 w 15"/>
                  <a:gd name="T11" fmla="*/ 0 h 60"/>
                  <a:gd name="T12" fmla="*/ 7 w 15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0">
                    <a:moveTo>
                      <a:pt x="7" y="0"/>
                    </a:moveTo>
                    <a:lnTo>
                      <a:pt x="7" y="0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0" y="6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6" name="Freeform 2182"/>
              <p:cNvSpPr>
                <a:spLocks/>
              </p:cNvSpPr>
              <p:nvPr/>
            </p:nvSpPr>
            <p:spPr bwMode="auto">
              <a:xfrm>
                <a:off x="3092" y="3911"/>
                <a:ext cx="7" cy="30"/>
              </a:xfrm>
              <a:custGeom>
                <a:avLst/>
                <a:gdLst>
                  <a:gd name="T0" fmla="*/ 7 w 15"/>
                  <a:gd name="T1" fmla="*/ 0 h 60"/>
                  <a:gd name="T2" fmla="*/ 7 w 15"/>
                  <a:gd name="T3" fmla="*/ 0 h 60"/>
                  <a:gd name="T4" fmla="*/ 15 w 15"/>
                  <a:gd name="T5" fmla="*/ 8 h 60"/>
                  <a:gd name="T6" fmla="*/ 15 w 15"/>
                  <a:gd name="T7" fmla="*/ 8 h 60"/>
                  <a:gd name="T8" fmla="*/ 0 w 15"/>
                  <a:gd name="T9" fmla="*/ 60 h 60"/>
                  <a:gd name="T10" fmla="*/ 7 w 15"/>
                  <a:gd name="T11" fmla="*/ 0 h 60"/>
                  <a:gd name="T12" fmla="*/ 7 w 15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0">
                    <a:moveTo>
                      <a:pt x="7" y="0"/>
                    </a:moveTo>
                    <a:lnTo>
                      <a:pt x="7" y="0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0" y="6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7" name="Freeform 2183"/>
              <p:cNvSpPr>
                <a:spLocks/>
              </p:cNvSpPr>
              <p:nvPr/>
            </p:nvSpPr>
            <p:spPr bwMode="auto">
              <a:xfrm>
                <a:off x="3107" y="3915"/>
                <a:ext cx="7" cy="29"/>
              </a:xfrm>
              <a:custGeom>
                <a:avLst/>
                <a:gdLst>
                  <a:gd name="T0" fmla="*/ 8 w 15"/>
                  <a:gd name="T1" fmla="*/ 0 h 59"/>
                  <a:gd name="T2" fmla="*/ 8 w 15"/>
                  <a:gd name="T3" fmla="*/ 0 h 59"/>
                  <a:gd name="T4" fmla="*/ 15 w 15"/>
                  <a:gd name="T5" fmla="*/ 59 h 59"/>
                  <a:gd name="T6" fmla="*/ 15 w 15"/>
                  <a:gd name="T7" fmla="*/ 59 h 59"/>
                  <a:gd name="T8" fmla="*/ 0 w 15"/>
                  <a:gd name="T9" fmla="*/ 59 h 59"/>
                  <a:gd name="T10" fmla="*/ 8 w 15"/>
                  <a:gd name="T11" fmla="*/ 0 h 59"/>
                  <a:gd name="T12" fmla="*/ 8 w 15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8" y="0"/>
                    </a:moveTo>
                    <a:lnTo>
                      <a:pt x="8" y="0"/>
                    </a:lnTo>
                    <a:lnTo>
                      <a:pt x="15" y="59"/>
                    </a:lnTo>
                    <a:lnTo>
                      <a:pt x="15" y="59"/>
                    </a:lnTo>
                    <a:lnTo>
                      <a:pt x="0" y="59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8" name="Freeform 2184"/>
              <p:cNvSpPr>
                <a:spLocks/>
              </p:cNvSpPr>
              <p:nvPr/>
            </p:nvSpPr>
            <p:spPr bwMode="auto">
              <a:xfrm>
                <a:off x="3107" y="3915"/>
                <a:ext cx="7" cy="29"/>
              </a:xfrm>
              <a:custGeom>
                <a:avLst/>
                <a:gdLst>
                  <a:gd name="T0" fmla="*/ 8 w 15"/>
                  <a:gd name="T1" fmla="*/ 0 h 59"/>
                  <a:gd name="T2" fmla="*/ 8 w 15"/>
                  <a:gd name="T3" fmla="*/ 0 h 59"/>
                  <a:gd name="T4" fmla="*/ 15 w 15"/>
                  <a:gd name="T5" fmla="*/ 59 h 59"/>
                  <a:gd name="T6" fmla="*/ 15 w 15"/>
                  <a:gd name="T7" fmla="*/ 59 h 59"/>
                  <a:gd name="T8" fmla="*/ 0 w 15"/>
                  <a:gd name="T9" fmla="*/ 59 h 59"/>
                  <a:gd name="T10" fmla="*/ 8 w 15"/>
                  <a:gd name="T11" fmla="*/ 0 h 59"/>
                  <a:gd name="T12" fmla="*/ 8 w 15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8" y="0"/>
                    </a:moveTo>
                    <a:lnTo>
                      <a:pt x="8" y="0"/>
                    </a:lnTo>
                    <a:lnTo>
                      <a:pt x="15" y="59"/>
                    </a:lnTo>
                    <a:lnTo>
                      <a:pt x="15" y="59"/>
                    </a:lnTo>
                    <a:lnTo>
                      <a:pt x="0" y="59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9" name="Freeform 2185"/>
              <p:cNvSpPr>
                <a:spLocks/>
              </p:cNvSpPr>
              <p:nvPr/>
            </p:nvSpPr>
            <p:spPr bwMode="auto">
              <a:xfrm>
                <a:off x="3111" y="3915"/>
                <a:ext cx="10" cy="29"/>
              </a:xfrm>
              <a:custGeom>
                <a:avLst/>
                <a:gdLst>
                  <a:gd name="T0" fmla="*/ 0 w 21"/>
                  <a:gd name="T1" fmla="*/ 0 h 59"/>
                  <a:gd name="T2" fmla="*/ 0 w 21"/>
                  <a:gd name="T3" fmla="*/ 0 h 59"/>
                  <a:gd name="T4" fmla="*/ 21 w 21"/>
                  <a:gd name="T5" fmla="*/ 7 h 59"/>
                  <a:gd name="T6" fmla="*/ 21 w 21"/>
                  <a:gd name="T7" fmla="*/ 7 h 59"/>
                  <a:gd name="T8" fmla="*/ 7 w 21"/>
                  <a:gd name="T9" fmla="*/ 59 h 59"/>
                  <a:gd name="T10" fmla="*/ 0 w 21"/>
                  <a:gd name="T11" fmla="*/ 0 h 59"/>
                  <a:gd name="T12" fmla="*/ 0 w 21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59">
                    <a:moveTo>
                      <a:pt x="0" y="0"/>
                    </a:moveTo>
                    <a:lnTo>
                      <a:pt x="0" y="0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7" y="5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0" name="Freeform 2186"/>
              <p:cNvSpPr>
                <a:spLocks/>
              </p:cNvSpPr>
              <p:nvPr/>
            </p:nvSpPr>
            <p:spPr bwMode="auto">
              <a:xfrm>
                <a:off x="3111" y="3915"/>
                <a:ext cx="10" cy="29"/>
              </a:xfrm>
              <a:custGeom>
                <a:avLst/>
                <a:gdLst>
                  <a:gd name="T0" fmla="*/ 0 w 21"/>
                  <a:gd name="T1" fmla="*/ 0 h 59"/>
                  <a:gd name="T2" fmla="*/ 0 w 21"/>
                  <a:gd name="T3" fmla="*/ 0 h 59"/>
                  <a:gd name="T4" fmla="*/ 21 w 21"/>
                  <a:gd name="T5" fmla="*/ 7 h 59"/>
                  <a:gd name="T6" fmla="*/ 21 w 21"/>
                  <a:gd name="T7" fmla="*/ 7 h 59"/>
                  <a:gd name="T8" fmla="*/ 7 w 21"/>
                  <a:gd name="T9" fmla="*/ 59 h 59"/>
                  <a:gd name="T10" fmla="*/ 0 w 21"/>
                  <a:gd name="T11" fmla="*/ 0 h 59"/>
                  <a:gd name="T12" fmla="*/ 0 w 21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59">
                    <a:moveTo>
                      <a:pt x="0" y="0"/>
                    </a:moveTo>
                    <a:lnTo>
                      <a:pt x="0" y="0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7" y="5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1" name="Freeform 2187"/>
              <p:cNvSpPr>
                <a:spLocks/>
              </p:cNvSpPr>
              <p:nvPr/>
            </p:nvSpPr>
            <p:spPr bwMode="auto">
              <a:xfrm>
                <a:off x="3121" y="3922"/>
                <a:ext cx="8" cy="22"/>
              </a:xfrm>
              <a:custGeom>
                <a:avLst/>
                <a:gdLst>
                  <a:gd name="T0" fmla="*/ 15 w 15"/>
                  <a:gd name="T1" fmla="*/ 0 h 44"/>
                  <a:gd name="T2" fmla="*/ 15 w 15"/>
                  <a:gd name="T3" fmla="*/ 0 h 44"/>
                  <a:gd name="T4" fmla="*/ 8 w 15"/>
                  <a:gd name="T5" fmla="*/ 44 h 44"/>
                  <a:gd name="T6" fmla="*/ 8 w 15"/>
                  <a:gd name="T7" fmla="*/ 44 h 44"/>
                  <a:gd name="T8" fmla="*/ 0 w 15"/>
                  <a:gd name="T9" fmla="*/ 44 h 44"/>
                  <a:gd name="T10" fmla="*/ 15 w 15"/>
                  <a:gd name="T11" fmla="*/ 0 h 44"/>
                  <a:gd name="T12" fmla="*/ 15 w 15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4">
                    <a:moveTo>
                      <a:pt x="15" y="0"/>
                    </a:moveTo>
                    <a:lnTo>
                      <a:pt x="15" y="0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2" name="Freeform 2188"/>
              <p:cNvSpPr>
                <a:spLocks/>
              </p:cNvSpPr>
              <p:nvPr/>
            </p:nvSpPr>
            <p:spPr bwMode="auto">
              <a:xfrm>
                <a:off x="3121" y="3922"/>
                <a:ext cx="8" cy="22"/>
              </a:xfrm>
              <a:custGeom>
                <a:avLst/>
                <a:gdLst>
                  <a:gd name="T0" fmla="*/ 15 w 15"/>
                  <a:gd name="T1" fmla="*/ 0 h 44"/>
                  <a:gd name="T2" fmla="*/ 15 w 15"/>
                  <a:gd name="T3" fmla="*/ 0 h 44"/>
                  <a:gd name="T4" fmla="*/ 8 w 15"/>
                  <a:gd name="T5" fmla="*/ 44 h 44"/>
                  <a:gd name="T6" fmla="*/ 8 w 15"/>
                  <a:gd name="T7" fmla="*/ 44 h 44"/>
                  <a:gd name="T8" fmla="*/ 0 w 15"/>
                  <a:gd name="T9" fmla="*/ 44 h 44"/>
                  <a:gd name="T10" fmla="*/ 15 w 15"/>
                  <a:gd name="T11" fmla="*/ 0 h 44"/>
                  <a:gd name="T12" fmla="*/ 15 w 15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4">
                    <a:moveTo>
                      <a:pt x="15" y="0"/>
                    </a:moveTo>
                    <a:lnTo>
                      <a:pt x="15" y="0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3" name="Freeform 2189"/>
              <p:cNvSpPr>
                <a:spLocks/>
              </p:cNvSpPr>
              <p:nvPr/>
            </p:nvSpPr>
            <p:spPr bwMode="auto">
              <a:xfrm>
                <a:off x="3125" y="3922"/>
                <a:ext cx="4" cy="22"/>
              </a:xfrm>
              <a:custGeom>
                <a:avLst/>
                <a:gdLst>
                  <a:gd name="T0" fmla="*/ 7 w 7"/>
                  <a:gd name="T1" fmla="*/ 0 h 44"/>
                  <a:gd name="T2" fmla="*/ 7 w 7"/>
                  <a:gd name="T3" fmla="*/ 0 h 44"/>
                  <a:gd name="T4" fmla="*/ 7 w 7"/>
                  <a:gd name="T5" fmla="*/ 0 h 44"/>
                  <a:gd name="T6" fmla="*/ 7 w 7"/>
                  <a:gd name="T7" fmla="*/ 0 h 44"/>
                  <a:gd name="T8" fmla="*/ 0 w 7"/>
                  <a:gd name="T9" fmla="*/ 44 h 44"/>
                  <a:gd name="T10" fmla="*/ 7 w 7"/>
                  <a:gd name="T11" fmla="*/ 0 h 44"/>
                  <a:gd name="T12" fmla="*/ 7 w 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4">
                    <a:moveTo>
                      <a:pt x="7" y="0"/>
                    </a:move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44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4" name="Freeform 2190"/>
              <p:cNvSpPr>
                <a:spLocks/>
              </p:cNvSpPr>
              <p:nvPr/>
            </p:nvSpPr>
            <p:spPr bwMode="auto">
              <a:xfrm>
                <a:off x="3125" y="3922"/>
                <a:ext cx="4" cy="22"/>
              </a:xfrm>
              <a:custGeom>
                <a:avLst/>
                <a:gdLst>
                  <a:gd name="T0" fmla="*/ 7 w 7"/>
                  <a:gd name="T1" fmla="*/ 0 h 44"/>
                  <a:gd name="T2" fmla="*/ 7 w 7"/>
                  <a:gd name="T3" fmla="*/ 0 h 44"/>
                  <a:gd name="T4" fmla="*/ 7 w 7"/>
                  <a:gd name="T5" fmla="*/ 0 h 44"/>
                  <a:gd name="T6" fmla="*/ 7 w 7"/>
                  <a:gd name="T7" fmla="*/ 0 h 44"/>
                  <a:gd name="T8" fmla="*/ 0 w 7"/>
                  <a:gd name="T9" fmla="*/ 44 h 44"/>
                  <a:gd name="T10" fmla="*/ 7 w 7"/>
                  <a:gd name="T11" fmla="*/ 0 h 44"/>
                  <a:gd name="T12" fmla="*/ 7 w 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4">
                    <a:moveTo>
                      <a:pt x="7" y="0"/>
                    </a:move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44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5" name="Freeform 2191"/>
              <p:cNvSpPr>
                <a:spLocks/>
              </p:cNvSpPr>
              <p:nvPr/>
            </p:nvSpPr>
            <p:spPr bwMode="auto">
              <a:xfrm>
                <a:off x="3121" y="3922"/>
                <a:ext cx="8" cy="22"/>
              </a:xfrm>
              <a:custGeom>
                <a:avLst/>
                <a:gdLst>
                  <a:gd name="T0" fmla="*/ 15 w 15"/>
                  <a:gd name="T1" fmla="*/ 0 h 44"/>
                  <a:gd name="T2" fmla="*/ 15 w 15"/>
                  <a:gd name="T3" fmla="*/ 0 h 44"/>
                  <a:gd name="T4" fmla="*/ 8 w 15"/>
                  <a:gd name="T5" fmla="*/ 44 h 44"/>
                  <a:gd name="T6" fmla="*/ 8 w 15"/>
                  <a:gd name="T7" fmla="*/ 44 h 44"/>
                  <a:gd name="T8" fmla="*/ 0 w 15"/>
                  <a:gd name="T9" fmla="*/ 44 h 44"/>
                  <a:gd name="T10" fmla="*/ 15 w 15"/>
                  <a:gd name="T11" fmla="*/ 0 h 44"/>
                  <a:gd name="T12" fmla="*/ 15 w 15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4">
                    <a:moveTo>
                      <a:pt x="15" y="0"/>
                    </a:moveTo>
                    <a:lnTo>
                      <a:pt x="15" y="0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6" name="Freeform 2192"/>
              <p:cNvSpPr>
                <a:spLocks/>
              </p:cNvSpPr>
              <p:nvPr/>
            </p:nvSpPr>
            <p:spPr bwMode="auto">
              <a:xfrm>
                <a:off x="3121" y="3922"/>
                <a:ext cx="8" cy="22"/>
              </a:xfrm>
              <a:custGeom>
                <a:avLst/>
                <a:gdLst>
                  <a:gd name="T0" fmla="*/ 15 w 15"/>
                  <a:gd name="T1" fmla="*/ 0 h 44"/>
                  <a:gd name="T2" fmla="*/ 15 w 15"/>
                  <a:gd name="T3" fmla="*/ 0 h 44"/>
                  <a:gd name="T4" fmla="*/ 8 w 15"/>
                  <a:gd name="T5" fmla="*/ 44 h 44"/>
                  <a:gd name="T6" fmla="*/ 8 w 15"/>
                  <a:gd name="T7" fmla="*/ 44 h 44"/>
                  <a:gd name="T8" fmla="*/ 0 w 15"/>
                  <a:gd name="T9" fmla="*/ 44 h 44"/>
                  <a:gd name="T10" fmla="*/ 15 w 15"/>
                  <a:gd name="T11" fmla="*/ 0 h 44"/>
                  <a:gd name="T12" fmla="*/ 15 w 15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4">
                    <a:moveTo>
                      <a:pt x="15" y="0"/>
                    </a:moveTo>
                    <a:lnTo>
                      <a:pt x="15" y="0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0" y="44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7" name="Freeform 2193"/>
              <p:cNvSpPr>
                <a:spLocks/>
              </p:cNvSpPr>
              <p:nvPr/>
            </p:nvSpPr>
            <p:spPr bwMode="auto">
              <a:xfrm>
                <a:off x="3125" y="3922"/>
                <a:ext cx="4" cy="22"/>
              </a:xfrm>
              <a:custGeom>
                <a:avLst/>
                <a:gdLst>
                  <a:gd name="T0" fmla="*/ 7 w 7"/>
                  <a:gd name="T1" fmla="*/ 0 h 44"/>
                  <a:gd name="T2" fmla="*/ 7 w 7"/>
                  <a:gd name="T3" fmla="*/ 0 h 44"/>
                  <a:gd name="T4" fmla="*/ 7 w 7"/>
                  <a:gd name="T5" fmla="*/ 0 h 44"/>
                  <a:gd name="T6" fmla="*/ 7 w 7"/>
                  <a:gd name="T7" fmla="*/ 0 h 44"/>
                  <a:gd name="T8" fmla="*/ 0 w 7"/>
                  <a:gd name="T9" fmla="*/ 44 h 44"/>
                  <a:gd name="T10" fmla="*/ 7 w 7"/>
                  <a:gd name="T11" fmla="*/ 0 h 44"/>
                  <a:gd name="T12" fmla="*/ 7 w 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4">
                    <a:moveTo>
                      <a:pt x="7" y="0"/>
                    </a:move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44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8" name="Freeform 2194"/>
              <p:cNvSpPr>
                <a:spLocks/>
              </p:cNvSpPr>
              <p:nvPr/>
            </p:nvSpPr>
            <p:spPr bwMode="auto">
              <a:xfrm>
                <a:off x="3125" y="3922"/>
                <a:ext cx="4" cy="22"/>
              </a:xfrm>
              <a:custGeom>
                <a:avLst/>
                <a:gdLst>
                  <a:gd name="T0" fmla="*/ 7 w 7"/>
                  <a:gd name="T1" fmla="*/ 0 h 44"/>
                  <a:gd name="T2" fmla="*/ 7 w 7"/>
                  <a:gd name="T3" fmla="*/ 0 h 44"/>
                  <a:gd name="T4" fmla="*/ 7 w 7"/>
                  <a:gd name="T5" fmla="*/ 0 h 44"/>
                  <a:gd name="T6" fmla="*/ 7 w 7"/>
                  <a:gd name="T7" fmla="*/ 0 h 44"/>
                  <a:gd name="T8" fmla="*/ 0 w 7"/>
                  <a:gd name="T9" fmla="*/ 44 h 44"/>
                  <a:gd name="T10" fmla="*/ 7 w 7"/>
                  <a:gd name="T11" fmla="*/ 0 h 44"/>
                  <a:gd name="T12" fmla="*/ 7 w 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4">
                    <a:moveTo>
                      <a:pt x="7" y="0"/>
                    </a:move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44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9" name="Freeform 2195"/>
              <p:cNvSpPr>
                <a:spLocks/>
              </p:cNvSpPr>
              <p:nvPr/>
            </p:nvSpPr>
            <p:spPr bwMode="auto">
              <a:xfrm>
                <a:off x="3132" y="3922"/>
                <a:ext cx="11" cy="27"/>
              </a:xfrm>
              <a:custGeom>
                <a:avLst/>
                <a:gdLst>
                  <a:gd name="T0" fmla="*/ 15 w 22"/>
                  <a:gd name="T1" fmla="*/ 0 h 52"/>
                  <a:gd name="T2" fmla="*/ 15 w 22"/>
                  <a:gd name="T3" fmla="*/ 0 h 52"/>
                  <a:gd name="T4" fmla="*/ 22 w 22"/>
                  <a:gd name="T5" fmla="*/ 52 h 52"/>
                  <a:gd name="T6" fmla="*/ 22 w 22"/>
                  <a:gd name="T7" fmla="*/ 52 h 52"/>
                  <a:gd name="T8" fmla="*/ 0 w 22"/>
                  <a:gd name="T9" fmla="*/ 52 h 52"/>
                  <a:gd name="T10" fmla="*/ 15 w 22"/>
                  <a:gd name="T11" fmla="*/ 0 h 52"/>
                  <a:gd name="T12" fmla="*/ 15 w 22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2">
                    <a:moveTo>
                      <a:pt x="15" y="0"/>
                    </a:moveTo>
                    <a:lnTo>
                      <a:pt x="15" y="0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0" y="5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0" name="Freeform 2196"/>
              <p:cNvSpPr>
                <a:spLocks/>
              </p:cNvSpPr>
              <p:nvPr/>
            </p:nvSpPr>
            <p:spPr bwMode="auto">
              <a:xfrm>
                <a:off x="3132" y="3922"/>
                <a:ext cx="11" cy="27"/>
              </a:xfrm>
              <a:custGeom>
                <a:avLst/>
                <a:gdLst>
                  <a:gd name="T0" fmla="*/ 15 w 22"/>
                  <a:gd name="T1" fmla="*/ 0 h 52"/>
                  <a:gd name="T2" fmla="*/ 15 w 22"/>
                  <a:gd name="T3" fmla="*/ 0 h 52"/>
                  <a:gd name="T4" fmla="*/ 22 w 22"/>
                  <a:gd name="T5" fmla="*/ 52 h 52"/>
                  <a:gd name="T6" fmla="*/ 22 w 22"/>
                  <a:gd name="T7" fmla="*/ 52 h 52"/>
                  <a:gd name="T8" fmla="*/ 0 w 22"/>
                  <a:gd name="T9" fmla="*/ 52 h 52"/>
                  <a:gd name="T10" fmla="*/ 15 w 22"/>
                  <a:gd name="T11" fmla="*/ 0 h 52"/>
                  <a:gd name="T12" fmla="*/ 15 w 22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2">
                    <a:moveTo>
                      <a:pt x="15" y="0"/>
                    </a:moveTo>
                    <a:lnTo>
                      <a:pt x="15" y="0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0" y="5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1" name="Freeform 2197"/>
              <p:cNvSpPr>
                <a:spLocks/>
              </p:cNvSpPr>
              <p:nvPr/>
            </p:nvSpPr>
            <p:spPr bwMode="auto">
              <a:xfrm>
                <a:off x="3140" y="3922"/>
                <a:ext cx="7" cy="27"/>
              </a:xfrm>
              <a:custGeom>
                <a:avLst/>
                <a:gdLst>
                  <a:gd name="T0" fmla="*/ 0 w 15"/>
                  <a:gd name="T1" fmla="*/ 0 h 52"/>
                  <a:gd name="T2" fmla="*/ 0 w 15"/>
                  <a:gd name="T3" fmla="*/ 0 h 52"/>
                  <a:gd name="T4" fmla="*/ 15 w 15"/>
                  <a:gd name="T5" fmla="*/ 0 h 52"/>
                  <a:gd name="T6" fmla="*/ 15 w 15"/>
                  <a:gd name="T7" fmla="*/ 0 h 52"/>
                  <a:gd name="T8" fmla="*/ 7 w 15"/>
                  <a:gd name="T9" fmla="*/ 52 h 52"/>
                  <a:gd name="T10" fmla="*/ 0 w 15"/>
                  <a:gd name="T11" fmla="*/ 0 h 52"/>
                  <a:gd name="T12" fmla="*/ 0 w 15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2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7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2" name="Freeform 2198"/>
              <p:cNvSpPr>
                <a:spLocks/>
              </p:cNvSpPr>
              <p:nvPr/>
            </p:nvSpPr>
            <p:spPr bwMode="auto">
              <a:xfrm>
                <a:off x="3140" y="3922"/>
                <a:ext cx="7" cy="27"/>
              </a:xfrm>
              <a:custGeom>
                <a:avLst/>
                <a:gdLst>
                  <a:gd name="T0" fmla="*/ 0 w 15"/>
                  <a:gd name="T1" fmla="*/ 0 h 52"/>
                  <a:gd name="T2" fmla="*/ 0 w 15"/>
                  <a:gd name="T3" fmla="*/ 0 h 52"/>
                  <a:gd name="T4" fmla="*/ 15 w 15"/>
                  <a:gd name="T5" fmla="*/ 0 h 52"/>
                  <a:gd name="T6" fmla="*/ 15 w 15"/>
                  <a:gd name="T7" fmla="*/ 0 h 52"/>
                  <a:gd name="T8" fmla="*/ 7 w 15"/>
                  <a:gd name="T9" fmla="*/ 52 h 52"/>
                  <a:gd name="T10" fmla="*/ 0 w 15"/>
                  <a:gd name="T11" fmla="*/ 0 h 52"/>
                  <a:gd name="T12" fmla="*/ 0 w 15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2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7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3" name="Freeform 2199"/>
              <p:cNvSpPr>
                <a:spLocks/>
              </p:cNvSpPr>
              <p:nvPr/>
            </p:nvSpPr>
            <p:spPr bwMode="auto">
              <a:xfrm>
                <a:off x="3154" y="3926"/>
                <a:ext cx="8" cy="26"/>
              </a:xfrm>
              <a:custGeom>
                <a:avLst/>
                <a:gdLst>
                  <a:gd name="T0" fmla="*/ 15 w 15"/>
                  <a:gd name="T1" fmla="*/ 0 h 52"/>
                  <a:gd name="T2" fmla="*/ 15 w 15"/>
                  <a:gd name="T3" fmla="*/ 0 h 52"/>
                  <a:gd name="T4" fmla="*/ 15 w 15"/>
                  <a:gd name="T5" fmla="*/ 52 h 52"/>
                  <a:gd name="T6" fmla="*/ 15 w 15"/>
                  <a:gd name="T7" fmla="*/ 52 h 52"/>
                  <a:gd name="T8" fmla="*/ 0 w 15"/>
                  <a:gd name="T9" fmla="*/ 52 h 52"/>
                  <a:gd name="T10" fmla="*/ 15 w 15"/>
                  <a:gd name="T11" fmla="*/ 0 h 52"/>
                  <a:gd name="T12" fmla="*/ 15 w 15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2">
                    <a:moveTo>
                      <a:pt x="15" y="0"/>
                    </a:moveTo>
                    <a:lnTo>
                      <a:pt x="15" y="0"/>
                    </a:lnTo>
                    <a:lnTo>
                      <a:pt x="15" y="52"/>
                    </a:lnTo>
                    <a:lnTo>
                      <a:pt x="15" y="52"/>
                    </a:lnTo>
                    <a:lnTo>
                      <a:pt x="0" y="5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4" name="Freeform 2200"/>
              <p:cNvSpPr>
                <a:spLocks/>
              </p:cNvSpPr>
              <p:nvPr/>
            </p:nvSpPr>
            <p:spPr bwMode="auto">
              <a:xfrm>
                <a:off x="3154" y="3926"/>
                <a:ext cx="8" cy="26"/>
              </a:xfrm>
              <a:custGeom>
                <a:avLst/>
                <a:gdLst>
                  <a:gd name="T0" fmla="*/ 15 w 15"/>
                  <a:gd name="T1" fmla="*/ 0 h 52"/>
                  <a:gd name="T2" fmla="*/ 15 w 15"/>
                  <a:gd name="T3" fmla="*/ 0 h 52"/>
                  <a:gd name="T4" fmla="*/ 15 w 15"/>
                  <a:gd name="T5" fmla="*/ 52 h 52"/>
                  <a:gd name="T6" fmla="*/ 15 w 15"/>
                  <a:gd name="T7" fmla="*/ 52 h 52"/>
                  <a:gd name="T8" fmla="*/ 0 w 15"/>
                  <a:gd name="T9" fmla="*/ 52 h 52"/>
                  <a:gd name="T10" fmla="*/ 15 w 15"/>
                  <a:gd name="T11" fmla="*/ 0 h 52"/>
                  <a:gd name="T12" fmla="*/ 15 w 15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2">
                    <a:moveTo>
                      <a:pt x="15" y="0"/>
                    </a:moveTo>
                    <a:lnTo>
                      <a:pt x="15" y="0"/>
                    </a:lnTo>
                    <a:lnTo>
                      <a:pt x="15" y="52"/>
                    </a:lnTo>
                    <a:lnTo>
                      <a:pt x="15" y="52"/>
                    </a:lnTo>
                    <a:lnTo>
                      <a:pt x="0" y="5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5" name="Freeform 2201"/>
              <p:cNvSpPr>
                <a:spLocks/>
              </p:cNvSpPr>
              <p:nvPr/>
            </p:nvSpPr>
            <p:spPr bwMode="auto">
              <a:xfrm>
                <a:off x="3162" y="3926"/>
                <a:ext cx="4" cy="26"/>
              </a:xfrm>
              <a:custGeom>
                <a:avLst/>
                <a:gdLst>
                  <a:gd name="T0" fmla="*/ 0 w 7"/>
                  <a:gd name="T1" fmla="*/ 0 h 52"/>
                  <a:gd name="T2" fmla="*/ 0 w 7"/>
                  <a:gd name="T3" fmla="*/ 0 h 52"/>
                  <a:gd name="T4" fmla="*/ 7 w 7"/>
                  <a:gd name="T5" fmla="*/ 0 h 52"/>
                  <a:gd name="T6" fmla="*/ 7 w 7"/>
                  <a:gd name="T7" fmla="*/ 0 h 52"/>
                  <a:gd name="T8" fmla="*/ 0 w 7"/>
                  <a:gd name="T9" fmla="*/ 52 h 52"/>
                  <a:gd name="T10" fmla="*/ 0 w 7"/>
                  <a:gd name="T11" fmla="*/ 0 h 52"/>
                  <a:gd name="T12" fmla="*/ 0 w 7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52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6" name="Freeform 2202"/>
              <p:cNvSpPr>
                <a:spLocks/>
              </p:cNvSpPr>
              <p:nvPr/>
            </p:nvSpPr>
            <p:spPr bwMode="auto">
              <a:xfrm>
                <a:off x="3162" y="3926"/>
                <a:ext cx="4" cy="26"/>
              </a:xfrm>
              <a:custGeom>
                <a:avLst/>
                <a:gdLst>
                  <a:gd name="T0" fmla="*/ 0 w 7"/>
                  <a:gd name="T1" fmla="*/ 0 h 52"/>
                  <a:gd name="T2" fmla="*/ 0 w 7"/>
                  <a:gd name="T3" fmla="*/ 0 h 52"/>
                  <a:gd name="T4" fmla="*/ 7 w 7"/>
                  <a:gd name="T5" fmla="*/ 0 h 52"/>
                  <a:gd name="T6" fmla="*/ 7 w 7"/>
                  <a:gd name="T7" fmla="*/ 0 h 52"/>
                  <a:gd name="T8" fmla="*/ 0 w 7"/>
                  <a:gd name="T9" fmla="*/ 52 h 52"/>
                  <a:gd name="T10" fmla="*/ 0 w 7"/>
                  <a:gd name="T11" fmla="*/ 0 h 52"/>
                  <a:gd name="T12" fmla="*/ 0 w 7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52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7" name="Freeform 2203"/>
              <p:cNvSpPr>
                <a:spLocks/>
              </p:cNvSpPr>
              <p:nvPr/>
            </p:nvSpPr>
            <p:spPr bwMode="auto">
              <a:xfrm>
                <a:off x="3170" y="3930"/>
                <a:ext cx="3" cy="22"/>
              </a:xfrm>
              <a:custGeom>
                <a:avLst/>
                <a:gdLst>
                  <a:gd name="T0" fmla="*/ 7 w 7"/>
                  <a:gd name="T1" fmla="*/ 0 h 44"/>
                  <a:gd name="T2" fmla="*/ 7 w 7"/>
                  <a:gd name="T3" fmla="*/ 0 h 44"/>
                  <a:gd name="T4" fmla="*/ 0 w 7"/>
                  <a:gd name="T5" fmla="*/ 44 h 44"/>
                  <a:gd name="T6" fmla="*/ 0 w 7"/>
                  <a:gd name="T7" fmla="*/ 44 h 44"/>
                  <a:gd name="T8" fmla="*/ 0 w 7"/>
                  <a:gd name="T9" fmla="*/ 44 h 44"/>
                  <a:gd name="T10" fmla="*/ 7 w 7"/>
                  <a:gd name="T11" fmla="*/ 0 h 44"/>
                  <a:gd name="T12" fmla="*/ 7 w 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4">
                    <a:moveTo>
                      <a:pt x="7" y="0"/>
                    </a:moveTo>
                    <a:lnTo>
                      <a:pt x="7" y="0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8" name="Freeform 2204"/>
              <p:cNvSpPr>
                <a:spLocks/>
              </p:cNvSpPr>
              <p:nvPr/>
            </p:nvSpPr>
            <p:spPr bwMode="auto">
              <a:xfrm>
                <a:off x="3170" y="3930"/>
                <a:ext cx="3" cy="22"/>
              </a:xfrm>
              <a:custGeom>
                <a:avLst/>
                <a:gdLst>
                  <a:gd name="T0" fmla="*/ 7 w 7"/>
                  <a:gd name="T1" fmla="*/ 0 h 44"/>
                  <a:gd name="T2" fmla="*/ 7 w 7"/>
                  <a:gd name="T3" fmla="*/ 0 h 44"/>
                  <a:gd name="T4" fmla="*/ 0 w 7"/>
                  <a:gd name="T5" fmla="*/ 44 h 44"/>
                  <a:gd name="T6" fmla="*/ 0 w 7"/>
                  <a:gd name="T7" fmla="*/ 44 h 44"/>
                  <a:gd name="T8" fmla="*/ 0 w 7"/>
                  <a:gd name="T9" fmla="*/ 44 h 44"/>
                  <a:gd name="T10" fmla="*/ 7 w 7"/>
                  <a:gd name="T11" fmla="*/ 0 h 44"/>
                  <a:gd name="T12" fmla="*/ 7 w 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4">
                    <a:moveTo>
                      <a:pt x="7" y="0"/>
                    </a:moveTo>
                    <a:lnTo>
                      <a:pt x="7" y="0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9" name="Freeform 2205"/>
              <p:cNvSpPr>
                <a:spLocks/>
              </p:cNvSpPr>
              <p:nvPr/>
            </p:nvSpPr>
            <p:spPr bwMode="auto">
              <a:xfrm>
                <a:off x="3170" y="3930"/>
                <a:ext cx="3" cy="22"/>
              </a:xfrm>
              <a:custGeom>
                <a:avLst/>
                <a:gdLst>
                  <a:gd name="T0" fmla="*/ 7 w 7"/>
                  <a:gd name="T1" fmla="*/ 0 h 44"/>
                  <a:gd name="T2" fmla="*/ 7 w 7"/>
                  <a:gd name="T3" fmla="*/ 0 h 44"/>
                  <a:gd name="T4" fmla="*/ 7 w 7"/>
                  <a:gd name="T5" fmla="*/ 0 h 44"/>
                  <a:gd name="T6" fmla="*/ 7 w 7"/>
                  <a:gd name="T7" fmla="*/ 0 h 44"/>
                  <a:gd name="T8" fmla="*/ 0 w 7"/>
                  <a:gd name="T9" fmla="*/ 44 h 44"/>
                  <a:gd name="T10" fmla="*/ 7 w 7"/>
                  <a:gd name="T11" fmla="*/ 0 h 44"/>
                  <a:gd name="T12" fmla="*/ 7 w 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4">
                    <a:moveTo>
                      <a:pt x="7" y="0"/>
                    </a:move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44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0" name="Freeform 2206"/>
              <p:cNvSpPr>
                <a:spLocks/>
              </p:cNvSpPr>
              <p:nvPr/>
            </p:nvSpPr>
            <p:spPr bwMode="auto">
              <a:xfrm>
                <a:off x="3170" y="3930"/>
                <a:ext cx="3" cy="22"/>
              </a:xfrm>
              <a:custGeom>
                <a:avLst/>
                <a:gdLst>
                  <a:gd name="T0" fmla="*/ 7 w 7"/>
                  <a:gd name="T1" fmla="*/ 0 h 44"/>
                  <a:gd name="T2" fmla="*/ 7 w 7"/>
                  <a:gd name="T3" fmla="*/ 0 h 44"/>
                  <a:gd name="T4" fmla="*/ 7 w 7"/>
                  <a:gd name="T5" fmla="*/ 0 h 44"/>
                  <a:gd name="T6" fmla="*/ 7 w 7"/>
                  <a:gd name="T7" fmla="*/ 0 h 44"/>
                  <a:gd name="T8" fmla="*/ 0 w 7"/>
                  <a:gd name="T9" fmla="*/ 44 h 44"/>
                  <a:gd name="T10" fmla="*/ 7 w 7"/>
                  <a:gd name="T11" fmla="*/ 0 h 44"/>
                  <a:gd name="T12" fmla="*/ 7 w 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4">
                    <a:moveTo>
                      <a:pt x="7" y="0"/>
                    </a:move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44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1" name="Freeform 2207"/>
              <p:cNvSpPr>
                <a:spLocks/>
              </p:cNvSpPr>
              <p:nvPr/>
            </p:nvSpPr>
            <p:spPr bwMode="auto">
              <a:xfrm>
                <a:off x="3170" y="3930"/>
                <a:ext cx="3" cy="22"/>
              </a:xfrm>
              <a:custGeom>
                <a:avLst/>
                <a:gdLst>
                  <a:gd name="T0" fmla="*/ 7 w 7"/>
                  <a:gd name="T1" fmla="*/ 0 h 44"/>
                  <a:gd name="T2" fmla="*/ 7 w 7"/>
                  <a:gd name="T3" fmla="*/ 0 h 44"/>
                  <a:gd name="T4" fmla="*/ 0 w 7"/>
                  <a:gd name="T5" fmla="*/ 44 h 44"/>
                  <a:gd name="T6" fmla="*/ 0 w 7"/>
                  <a:gd name="T7" fmla="*/ 44 h 44"/>
                  <a:gd name="T8" fmla="*/ 0 w 7"/>
                  <a:gd name="T9" fmla="*/ 44 h 44"/>
                  <a:gd name="T10" fmla="*/ 7 w 7"/>
                  <a:gd name="T11" fmla="*/ 0 h 44"/>
                  <a:gd name="T12" fmla="*/ 7 w 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4">
                    <a:moveTo>
                      <a:pt x="7" y="0"/>
                    </a:moveTo>
                    <a:lnTo>
                      <a:pt x="7" y="0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2" name="Freeform 2208"/>
              <p:cNvSpPr>
                <a:spLocks/>
              </p:cNvSpPr>
              <p:nvPr/>
            </p:nvSpPr>
            <p:spPr bwMode="auto">
              <a:xfrm>
                <a:off x="3170" y="3930"/>
                <a:ext cx="3" cy="22"/>
              </a:xfrm>
              <a:custGeom>
                <a:avLst/>
                <a:gdLst>
                  <a:gd name="T0" fmla="*/ 7 w 7"/>
                  <a:gd name="T1" fmla="*/ 0 h 44"/>
                  <a:gd name="T2" fmla="*/ 7 w 7"/>
                  <a:gd name="T3" fmla="*/ 0 h 44"/>
                  <a:gd name="T4" fmla="*/ 0 w 7"/>
                  <a:gd name="T5" fmla="*/ 44 h 44"/>
                  <a:gd name="T6" fmla="*/ 0 w 7"/>
                  <a:gd name="T7" fmla="*/ 44 h 44"/>
                  <a:gd name="T8" fmla="*/ 0 w 7"/>
                  <a:gd name="T9" fmla="*/ 44 h 44"/>
                  <a:gd name="T10" fmla="*/ 7 w 7"/>
                  <a:gd name="T11" fmla="*/ 0 h 44"/>
                  <a:gd name="T12" fmla="*/ 7 w 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4">
                    <a:moveTo>
                      <a:pt x="7" y="0"/>
                    </a:moveTo>
                    <a:lnTo>
                      <a:pt x="7" y="0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3" name="Freeform 2209"/>
              <p:cNvSpPr>
                <a:spLocks/>
              </p:cNvSpPr>
              <p:nvPr/>
            </p:nvSpPr>
            <p:spPr bwMode="auto">
              <a:xfrm>
                <a:off x="3170" y="3930"/>
                <a:ext cx="3" cy="22"/>
              </a:xfrm>
              <a:custGeom>
                <a:avLst/>
                <a:gdLst>
                  <a:gd name="T0" fmla="*/ 7 w 7"/>
                  <a:gd name="T1" fmla="*/ 0 h 44"/>
                  <a:gd name="T2" fmla="*/ 7 w 7"/>
                  <a:gd name="T3" fmla="*/ 0 h 44"/>
                  <a:gd name="T4" fmla="*/ 7 w 7"/>
                  <a:gd name="T5" fmla="*/ 0 h 44"/>
                  <a:gd name="T6" fmla="*/ 7 w 7"/>
                  <a:gd name="T7" fmla="*/ 0 h 44"/>
                  <a:gd name="T8" fmla="*/ 0 w 7"/>
                  <a:gd name="T9" fmla="*/ 44 h 44"/>
                  <a:gd name="T10" fmla="*/ 7 w 7"/>
                  <a:gd name="T11" fmla="*/ 0 h 44"/>
                  <a:gd name="T12" fmla="*/ 7 w 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4">
                    <a:moveTo>
                      <a:pt x="7" y="0"/>
                    </a:move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44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4" name="Freeform 2210"/>
              <p:cNvSpPr>
                <a:spLocks/>
              </p:cNvSpPr>
              <p:nvPr/>
            </p:nvSpPr>
            <p:spPr bwMode="auto">
              <a:xfrm>
                <a:off x="3170" y="3930"/>
                <a:ext cx="3" cy="22"/>
              </a:xfrm>
              <a:custGeom>
                <a:avLst/>
                <a:gdLst>
                  <a:gd name="T0" fmla="*/ 7 w 7"/>
                  <a:gd name="T1" fmla="*/ 0 h 44"/>
                  <a:gd name="T2" fmla="*/ 7 w 7"/>
                  <a:gd name="T3" fmla="*/ 0 h 44"/>
                  <a:gd name="T4" fmla="*/ 7 w 7"/>
                  <a:gd name="T5" fmla="*/ 0 h 44"/>
                  <a:gd name="T6" fmla="*/ 7 w 7"/>
                  <a:gd name="T7" fmla="*/ 0 h 44"/>
                  <a:gd name="T8" fmla="*/ 0 w 7"/>
                  <a:gd name="T9" fmla="*/ 44 h 44"/>
                  <a:gd name="T10" fmla="*/ 7 w 7"/>
                  <a:gd name="T11" fmla="*/ 0 h 44"/>
                  <a:gd name="T12" fmla="*/ 7 w 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4">
                    <a:moveTo>
                      <a:pt x="7" y="0"/>
                    </a:move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44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5" name="Freeform 2211"/>
              <p:cNvSpPr>
                <a:spLocks/>
              </p:cNvSpPr>
              <p:nvPr/>
            </p:nvSpPr>
            <p:spPr bwMode="auto">
              <a:xfrm>
                <a:off x="3177" y="3911"/>
                <a:ext cx="29" cy="68"/>
              </a:xfrm>
              <a:custGeom>
                <a:avLst/>
                <a:gdLst>
                  <a:gd name="T0" fmla="*/ 0 w 59"/>
                  <a:gd name="T1" fmla="*/ 135 h 135"/>
                  <a:gd name="T2" fmla="*/ 0 w 59"/>
                  <a:gd name="T3" fmla="*/ 135 h 135"/>
                  <a:gd name="T4" fmla="*/ 59 w 59"/>
                  <a:gd name="T5" fmla="*/ 8 h 135"/>
                  <a:gd name="T6" fmla="*/ 59 w 59"/>
                  <a:gd name="T7" fmla="*/ 8 h 135"/>
                  <a:gd name="T8" fmla="*/ 15 w 59"/>
                  <a:gd name="T9" fmla="*/ 0 h 135"/>
                  <a:gd name="T10" fmla="*/ 0 w 59"/>
                  <a:gd name="T11" fmla="*/ 135 h 135"/>
                  <a:gd name="T12" fmla="*/ 0 w 59"/>
                  <a:gd name="T13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35">
                    <a:moveTo>
                      <a:pt x="0" y="135"/>
                    </a:moveTo>
                    <a:lnTo>
                      <a:pt x="0" y="135"/>
                    </a:lnTo>
                    <a:lnTo>
                      <a:pt x="59" y="8"/>
                    </a:lnTo>
                    <a:lnTo>
                      <a:pt x="59" y="8"/>
                    </a:lnTo>
                    <a:lnTo>
                      <a:pt x="15" y="0"/>
                    </a:lnTo>
                    <a:lnTo>
                      <a:pt x="0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6" name="Freeform 2212"/>
              <p:cNvSpPr>
                <a:spLocks/>
              </p:cNvSpPr>
              <p:nvPr/>
            </p:nvSpPr>
            <p:spPr bwMode="auto">
              <a:xfrm>
                <a:off x="3177" y="3911"/>
                <a:ext cx="29" cy="68"/>
              </a:xfrm>
              <a:custGeom>
                <a:avLst/>
                <a:gdLst>
                  <a:gd name="T0" fmla="*/ 0 w 59"/>
                  <a:gd name="T1" fmla="*/ 135 h 135"/>
                  <a:gd name="T2" fmla="*/ 0 w 59"/>
                  <a:gd name="T3" fmla="*/ 135 h 135"/>
                  <a:gd name="T4" fmla="*/ 59 w 59"/>
                  <a:gd name="T5" fmla="*/ 8 h 135"/>
                  <a:gd name="T6" fmla="*/ 59 w 59"/>
                  <a:gd name="T7" fmla="*/ 8 h 135"/>
                  <a:gd name="T8" fmla="*/ 15 w 59"/>
                  <a:gd name="T9" fmla="*/ 0 h 135"/>
                  <a:gd name="T10" fmla="*/ 0 w 59"/>
                  <a:gd name="T11" fmla="*/ 135 h 135"/>
                  <a:gd name="T12" fmla="*/ 0 w 59"/>
                  <a:gd name="T13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35">
                    <a:moveTo>
                      <a:pt x="0" y="135"/>
                    </a:moveTo>
                    <a:lnTo>
                      <a:pt x="0" y="135"/>
                    </a:lnTo>
                    <a:lnTo>
                      <a:pt x="59" y="8"/>
                    </a:lnTo>
                    <a:lnTo>
                      <a:pt x="59" y="8"/>
                    </a:lnTo>
                    <a:lnTo>
                      <a:pt x="15" y="0"/>
                    </a:lnTo>
                    <a:lnTo>
                      <a:pt x="0" y="135"/>
                    </a:lnTo>
                    <a:lnTo>
                      <a:pt x="0" y="13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7" name="Freeform 2213"/>
              <p:cNvSpPr>
                <a:spLocks/>
              </p:cNvSpPr>
              <p:nvPr/>
            </p:nvSpPr>
            <p:spPr bwMode="auto">
              <a:xfrm>
                <a:off x="3177" y="3915"/>
                <a:ext cx="29" cy="67"/>
              </a:xfrm>
              <a:custGeom>
                <a:avLst/>
                <a:gdLst>
                  <a:gd name="T0" fmla="*/ 0 w 59"/>
                  <a:gd name="T1" fmla="*/ 127 h 134"/>
                  <a:gd name="T2" fmla="*/ 0 w 59"/>
                  <a:gd name="T3" fmla="*/ 127 h 134"/>
                  <a:gd name="T4" fmla="*/ 51 w 59"/>
                  <a:gd name="T5" fmla="*/ 134 h 134"/>
                  <a:gd name="T6" fmla="*/ 51 w 59"/>
                  <a:gd name="T7" fmla="*/ 134 h 134"/>
                  <a:gd name="T8" fmla="*/ 59 w 59"/>
                  <a:gd name="T9" fmla="*/ 0 h 134"/>
                  <a:gd name="T10" fmla="*/ 0 w 59"/>
                  <a:gd name="T11" fmla="*/ 127 h 134"/>
                  <a:gd name="T12" fmla="*/ 0 w 59"/>
                  <a:gd name="T13" fmla="*/ 12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34">
                    <a:moveTo>
                      <a:pt x="0" y="127"/>
                    </a:moveTo>
                    <a:lnTo>
                      <a:pt x="0" y="127"/>
                    </a:lnTo>
                    <a:lnTo>
                      <a:pt x="51" y="134"/>
                    </a:lnTo>
                    <a:lnTo>
                      <a:pt x="51" y="134"/>
                    </a:lnTo>
                    <a:lnTo>
                      <a:pt x="59" y="0"/>
                    </a:lnTo>
                    <a:lnTo>
                      <a:pt x="0" y="127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8" name="Freeform 2214"/>
              <p:cNvSpPr>
                <a:spLocks/>
              </p:cNvSpPr>
              <p:nvPr/>
            </p:nvSpPr>
            <p:spPr bwMode="auto">
              <a:xfrm>
                <a:off x="3177" y="3915"/>
                <a:ext cx="29" cy="67"/>
              </a:xfrm>
              <a:custGeom>
                <a:avLst/>
                <a:gdLst>
                  <a:gd name="T0" fmla="*/ 0 w 59"/>
                  <a:gd name="T1" fmla="*/ 127 h 134"/>
                  <a:gd name="T2" fmla="*/ 0 w 59"/>
                  <a:gd name="T3" fmla="*/ 127 h 134"/>
                  <a:gd name="T4" fmla="*/ 51 w 59"/>
                  <a:gd name="T5" fmla="*/ 134 h 134"/>
                  <a:gd name="T6" fmla="*/ 51 w 59"/>
                  <a:gd name="T7" fmla="*/ 134 h 134"/>
                  <a:gd name="T8" fmla="*/ 59 w 59"/>
                  <a:gd name="T9" fmla="*/ 0 h 134"/>
                  <a:gd name="T10" fmla="*/ 0 w 59"/>
                  <a:gd name="T11" fmla="*/ 127 h 134"/>
                  <a:gd name="T12" fmla="*/ 0 w 59"/>
                  <a:gd name="T13" fmla="*/ 12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34">
                    <a:moveTo>
                      <a:pt x="0" y="127"/>
                    </a:moveTo>
                    <a:lnTo>
                      <a:pt x="0" y="127"/>
                    </a:lnTo>
                    <a:lnTo>
                      <a:pt x="51" y="134"/>
                    </a:lnTo>
                    <a:lnTo>
                      <a:pt x="51" y="134"/>
                    </a:lnTo>
                    <a:lnTo>
                      <a:pt x="59" y="0"/>
                    </a:lnTo>
                    <a:lnTo>
                      <a:pt x="0" y="127"/>
                    </a:lnTo>
                    <a:lnTo>
                      <a:pt x="0" y="12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6" name="Freeform 2216"/>
            <p:cNvSpPr>
              <a:spLocks/>
            </p:cNvSpPr>
            <p:nvPr/>
          </p:nvSpPr>
          <p:spPr bwMode="auto">
            <a:xfrm>
              <a:off x="4702175" y="6224207"/>
              <a:ext cx="47625" cy="106363"/>
            </a:xfrm>
            <a:custGeom>
              <a:avLst/>
              <a:gdLst>
                <a:gd name="T0" fmla="*/ 0 w 59"/>
                <a:gd name="T1" fmla="*/ 134 h 134"/>
                <a:gd name="T2" fmla="*/ 0 w 59"/>
                <a:gd name="T3" fmla="*/ 134 h 134"/>
                <a:gd name="T4" fmla="*/ 59 w 59"/>
                <a:gd name="T5" fmla="*/ 0 h 134"/>
                <a:gd name="T6" fmla="*/ 59 w 59"/>
                <a:gd name="T7" fmla="*/ 0 h 134"/>
                <a:gd name="T8" fmla="*/ 8 w 59"/>
                <a:gd name="T9" fmla="*/ 0 h 134"/>
                <a:gd name="T10" fmla="*/ 0 w 59"/>
                <a:gd name="T11" fmla="*/ 134 h 134"/>
                <a:gd name="T12" fmla="*/ 0 w 59"/>
                <a:gd name="T1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34">
                  <a:moveTo>
                    <a:pt x="0" y="134"/>
                  </a:moveTo>
                  <a:lnTo>
                    <a:pt x="0" y="134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8" y="0"/>
                  </a:lnTo>
                  <a:lnTo>
                    <a:pt x="0" y="134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38257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17"/>
            <p:cNvSpPr>
              <a:spLocks/>
            </p:cNvSpPr>
            <p:nvPr/>
          </p:nvSpPr>
          <p:spPr bwMode="auto">
            <a:xfrm>
              <a:off x="4702175" y="6224207"/>
              <a:ext cx="47625" cy="106363"/>
            </a:xfrm>
            <a:custGeom>
              <a:avLst/>
              <a:gdLst>
                <a:gd name="T0" fmla="*/ 0 w 59"/>
                <a:gd name="T1" fmla="*/ 134 h 134"/>
                <a:gd name="T2" fmla="*/ 0 w 59"/>
                <a:gd name="T3" fmla="*/ 134 h 134"/>
                <a:gd name="T4" fmla="*/ 59 w 59"/>
                <a:gd name="T5" fmla="*/ 0 h 134"/>
                <a:gd name="T6" fmla="*/ 59 w 59"/>
                <a:gd name="T7" fmla="*/ 0 h 134"/>
                <a:gd name="T8" fmla="*/ 8 w 59"/>
                <a:gd name="T9" fmla="*/ 0 h 134"/>
                <a:gd name="T10" fmla="*/ 0 w 59"/>
                <a:gd name="T11" fmla="*/ 134 h 134"/>
                <a:gd name="T12" fmla="*/ 0 w 59"/>
                <a:gd name="T1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34">
                  <a:moveTo>
                    <a:pt x="0" y="134"/>
                  </a:moveTo>
                  <a:lnTo>
                    <a:pt x="0" y="134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8" y="0"/>
                  </a:lnTo>
                  <a:lnTo>
                    <a:pt x="0" y="134"/>
                  </a:lnTo>
                  <a:lnTo>
                    <a:pt x="0" y="134"/>
                  </a:lnTo>
                  <a:close/>
                </a:path>
              </a:pathLst>
            </a:custGeom>
            <a:noFill/>
            <a:ln w="6350" cap="flat">
              <a:solidFill>
                <a:srgbClr val="38257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218"/>
            <p:cNvSpPr>
              <a:spLocks/>
            </p:cNvSpPr>
            <p:nvPr/>
          </p:nvSpPr>
          <p:spPr bwMode="auto">
            <a:xfrm>
              <a:off x="4702175" y="6224207"/>
              <a:ext cx="47625" cy="106363"/>
            </a:xfrm>
            <a:custGeom>
              <a:avLst/>
              <a:gdLst>
                <a:gd name="T0" fmla="*/ 0 w 59"/>
                <a:gd name="T1" fmla="*/ 134 h 134"/>
                <a:gd name="T2" fmla="*/ 0 w 59"/>
                <a:gd name="T3" fmla="*/ 134 h 134"/>
                <a:gd name="T4" fmla="*/ 44 w 59"/>
                <a:gd name="T5" fmla="*/ 134 h 134"/>
                <a:gd name="T6" fmla="*/ 44 w 59"/>
                <a:gd name="T7" fmla="*/ 134 h 134"/>
                <a:gd name="T8" fmla="*/ 59 w 59"/>
                <a:gd name="T9" fmla="*/ 0 h 134"/>
                <a:gd name="T10" fmla="*/ 0 w 59"/>
                <a:gd name="T11" fmla="*/ 134 h 134"/>
                <a:gd name="T12" fmla="*/ 0 w 59"/>
                <a:gd name="T1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34">
                  <a:moveTo>
                    <a:pt x="0" y="134"/>
                  </a:moveTo>
                  <a:lnTo>
                    <a:pt x="0" y="134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59" y="0"/>
                  </a:lnTo>
                  <a:lnTo>
                    <a:pt x="0" y="134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38257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219"/>
            <p:cNvSpPr>
              <a:spLocks/>
            </p:cNvSpPr>
            <p:nvPr/>
          </p:nvSpPr>
          <p:spPr bwMode="auto">
            <a:xfrm>
              <a:off x="4702175" y="6224207"/>
              <a:ext cx="47625" cy="106363"/>
            </a:xfrm>
            <a:custGeom>
              <a:avLst/>
              <a:gdLst>
                <a:gd name="T0" fmla="*/ 0 w 59"/>
                <a:gd name="T1" fmla="*/ 134 h 134"/>
                <a:gd name="T2" fmla="*/ 0 w 59"/>
                <a:gd name="T3" fmla="*/ 134 h 134"/>
                <a:gd name="T4" fmla="*/ 44 w 59"/>
                <a:gd name="T5" fmla="*/ 134 h 134"/>
                <a:gd name="T6" fmla="*/ 44 w 59"/>
                <a:gd name="T7" fmla="*/ 134 h 134"/>
                <a:gd name="T8" fmla="*/ 59 w 59"/>
                <a:gd name="T9" fmla="*/ 0 h 134"/>
                <a:gd name="T10" fmla="*/ 0 w 59"/>
                <a:gd name="T11" fmla="*/ 134 h 134"/>
                <a:gd name="T12" fmla="*/ 0 w 59"/>
                <a:gd name="T1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34">
                  <a:moveTo>
                    <a:pt x="0" y="134"/>
                  </a:moveTo>
                  <a:lnTo>
                    <a:pt x="0" y="134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59" y="0"/>
                  </a:lnTo>
                  <a:lnTo>
                    <a:pt x="0" y="134"/>
                  </a:lnTo>
                  <a:lnTo>
                    <a:pt x="0" y="134"/>
                  </a:lnTo>
                  <a:close/>
                </a:path>
              </a:pathLst>
            </a:custGeom>
            <a:noFill/>
            <a:ln w="6350" cap="flat">
              <a:solidFill>
                <a:srgbClr val="38257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220"/>
            <p:cNvSpPr>
              <a:spLocks/>
            </p:cNvSpPr>
            <p:nvPr/>
          </p:nvSpPr>
          <p:spPr bwMode="auto">
            <a:xfrm>
              <a:off x="4756150" y="6259132"/>
              <a:ext cx="6350" cy="36513"/>
            </a:xfrm>
            <a:custGeom>
              <a:avLst/>
              <a:gdLst>
                <a:gd name="T0" fmla="*/ 0 w 8"/>
                <a:gd name="T1" fmla="*/ 0 h 45"/>
                <a:gd name="T2" fmla="*/ 0 w 8"/>
                <a:gd name="T3" fmla="*/ 0 h 45"/>
                <a:gd name="T4" fmla="*/ 8 w 8"/>
                <a:gd name="T5" fmla="*/ 45 h 45"/>
                <a:gd name="T6" fmla="*/ 8 w 8"/>
                <a:gd name="T7" fmla="*/ 45 h 45"/>
                <a:gd name="T8" fmla="*/ 0 w 8"/>
                <a:gd name="T9" fmla="*/ 45 h 45"/>
                <a:gd name="T10" fmla="*/ 0 w 8"/>
                <a:gd name="T11" fmla="*/ 0 h 45"/>
                <a:gd name="T12" fmla="*/ 0 w 8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5">
                  <a:moveTo>
                    <a:pt x="0" y="0"/>
                  </a:moveTo>
                  <a:lnTo>
                    <a:pt x="0" y="0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D4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221"/>
            <p:cNvSpPr>
              <a:spLocks/>
            </p:cNvSpPr>
            <p:nvPr/>
          </p:nvSpPr>
          <p:spPr bwMode="auto">
            <a:xfrm>
              <a:off x="4756150" y="6259132"/>
              <a:ext cx="6350" cy="36513"/>
            </a:xfrm>
            <a:custGeom>
              <a:avLst/>
              <a:gdLst>
                <a:gd name="T0" fmla="*/ 0 w 8"/>
                <a:gd name="T1" fmla="*/ 0 h 45"/>
                <a:gd name="T2" fmla="*/ 0 w 8"/>
                <a:gd name="T3" fmla="*/ 0 h 45"/>
                <a:gd name="T4" fmla="*/ 8 w 8"/>
                <a:gd name="T5" fmla="*/ 45 h 45"/>
                <a:gd name="T6" fmla="*/ 8 w 8"/>
                <a:gd name="T7" fmla="*/ 45 h 45"/>
                <a:gd name="T8" fmla="*/ 0 w 8"/>
                <a:gd name="T9" fmla="*/ 45 h 45"/>
                <a:gd name="T10" fmla="*/ 0 w 8"/>
                <a:gd name="T11" fmla="*/ 0 h 45"/>
                <a:gd name="T12" fmla="*/ 0 w 8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5">
                  <a:moveTo>
                    <a:pt x="0" y="0"/>
                  </a:moveTo>
                  <a:lnTo>
                    <a:pt x="0" y="0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9D4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222"/>
            <p:cNvSpPr>
              <a:spLocks/>
            </p:cNvSpPr>
            <p:nvPr/>
          </p:nvSpPr>
          <p:spPr bwMode="auto">
            <a:xfrm>
              <a:off x="4756150" y="6259132"/>
              <a:ext cx="6350" cy="36513"/>
            </a:xfrm>
            <a:custGeom>
              <a:avLst/>
              <a:gdLst>
                <a:gd name="T0" fmla="*/ 0 w 8"/>
                <a:gd name="T1" fmla="*/ 0 h 45"/>
                <a:gd name="T2" fmla="*/ 0 w 8"/>
                <a:gd name="T3" fmla="*/ 0 h 45"/>
                <a:gd name="T4" fmla="*/ 8 w 8"/>
                <a:gd name="T5" fmla="*/ 0 h 45"/>
                <a:gd name="T6" fmla="*/ 8 w 8"/>
                <a:gd name="T7" fmla="*/ 0 h 45"/>
                <a:gd name="T8" fmla="*/ 8 w 8"/>
                <a:gd name="T9" fmla="*/ 45 h 45"/>
                <a:gd name="T10" fmla="*/ 0 w 8"/>
                <a:gd name="T11" fmla="*/ 0 h 45"/>
                <a:gd name="T12" fmla="*/ 0 w 8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5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D4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223"/>
            <p:cNvSpPr>
              <a:spLocks/>
            </p:cNvSpPr>
            <p:nvPr/>
          </p:nvSpPr>
          <p:spPr bwMode="auto">
            <a:xfrm>
              <a:off x="4756150" y="6259132"/>
              <a:ext cx="6350" cy="36513"/>
            </a:xfrm>
            <a:custGeom>
              <a:avLst/>
              <a:gdLst>
                <a:gd name="T0" fmla="*/ 0 w 8"/>
                <a:gd name="T1" fmla="*/ 0 h 45"/>
                <a:gd name="T2" fmla="*/ 0 w 8"/>
                <a:gd name="T3" fmla="*/ 0 h 45"/>
                <a:gd name="T4" fmla="*/ 8 w 8"/>
                <a:gd name="T5" fmla="*/ 0 h 45"/>
                <a:gd name="T6" fmla="*/ 8 w 8"/>
                <a:gd name="T7" fmla="*/ 0 h 45"/>
                <a:gd name="T8" fmla="*/ 8 w 8"/>
                <a:gd name="T9" fmla="*/ 45 h 45"/>
                <a:gd name="T10" fmla="*/ 0 w 8"/>
                <a:gd name="T11" fmla="*/ 0 h 45"/>
                <a:gd name="T12" fmla="*/ 0 w 8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5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9D4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224"/>
            <p:cNvSpPr>
              <a:spLocks/>
            </p:cNvSpPr>
            <p:nvPr/>
          </p:nvSpPr>
          <p:spPr bwMode="auto">
            <a:xfrm>
              <a:off x="4756150" y="6259132"/>
              <a:ext cx="6350" cy="36513"/>
            </a:xfrm>
            <a:custGeom>
              <a:avLst/>
              <a:gdLst>
                <a:gd name="T0" fmla="*/ 0 w 8"/>
                <a:gd name="T1" fmla="*/ 0 h 45"/>
                <a:gd name="T2" fmla="*/ 0 w 8"/>
                <a:gd name="T3" fmla="*/ 0 h 45"/>
                <a:gd name="T4" fmla="*/ 8 w 8"/>
                <a:gd name="T5" fmla="*/ 45 h 45"/>
                <a:gd name="T6" fmla="*/ 8 w 8"/>
                <a:gd name="T7" fmla="*/ 45 h 45"/>
                <a:gd name="T8" fmla="*/ 0 w 8"/>
                <a:gd name="T9" fmla="*/ 45 h 45"/>
                <a:gd name="T10" fmla="*/ 0 w 8"/>
                <a:gd name="T11" fmla="*/ 0 h 45"/>
                <a:gd name="T12" fmla="*/ 0 w 8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5">
                  <a:moveTo>
                    <a:pt x="0" y="0"/>
                  </a:moveTo>
                  <a:lnTo>
                    <a:pt x="0" y="0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D4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2225"/>
            <p:cNvSpPr>
              <a:spLocks/>
            </p:cNvSpPr>
            <p:nvPr/>
          </p:nvSpPr>
          <p:spPr bwMode="auto">
            <a:xfrm>
              <a:off x="4756150" y="6259132"/>
              <a:ext cx="6350" cy="36513"/>
            </a:xfrm>
            <a:custGeom>
              <a:avLst/>
              <a:gdLst>
                <a:gd name="T0" fmla="*/ 0 w 8"/>
                <a:gd name="T1" fmla="*/ 0 h 45"/>
                <a:gd name="T2" fmla="*/ 0 w 8"/>
                <a:gd name="T3" fmla="*/ 0 h 45"/>
                <a:gd name="T4" fmla="*/ 8 w 8"/>
                <a:gd name="T5" fmla="*/ 45 h 45"/>
                <a:gd name="T6" fmla="*/ 8 w 8"/>
                <a:gd name="T7" fmla="*/ 45 h 45"/>
                <a:gd name="T8" fmla="*/ 0 w 8"/>
                <a:gd name="T9" fmla="*/ 45 h 45"/>
                <a:gd name="T10" fmla="*/ 0 w 8"/>
                <a:gd name="T11" fmla="*/ 0 h 45"/>
                <a:gd name="T12" fmla="*/ 0 w 8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5">
                  <a:moveTo>
                    <a:pt x="0" y="0"/>
                  </a:moveTo>
                  <a:lnTo>
                    <a:pt x="0" y="0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9D4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2226"/>
            <p:cNvSpPr>
              <a:spLocks/>
            </p:cNvSpPr>
            <p:nvPr/>
          </p:nvSpPr>
          <p:spPr bwMode="auto">
            <a:xfrm>
              <a:off x="4756150" y="6259132"/>
              <a:ext cx="6350" cy="36513"/>
            </a:xfrm>
            <a:custGeom>
              <a:avLst/>
              <a:gdLst>
                <a:gd name="T0" fmla="*/ 0 w 8"/>
                <a:gd name="T1" fmla="*/ 0 h 45"/>
                <a:gd name="T2" fmla="*/ 0 w 8"/>
                <a:gd name="T3" fmla="*/ 0 h 45"/>
                <a:gd name="T4" fmla="*/ 8 w 8"/>
                <a:gd name="T5" fmla="*/ 0 h 45"/>
                <a:gd name="T6" fmla="*/ 8 w 8"/>
                <a:gd name="T7" fmla="*/ 0 h 45"/>
                <a:gd name="T8" fmla="*/ 8 w 8"/>
                <a:gd name="T9" fmla="*/ 45 h 45"/>
                <a:gd name="T10" fmla="*/ 0 w 8"/>
                <a:gd name="T11" fmla="*/ 0 h 45"/>
                <a:gd name="T12" fmla="*/ 0 w 8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5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D4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2227"/>
            <p:cNvSpPr>
              <a:spLocks/>
            </p:cNvSpPr>
            <p:nvPr/>
          </p:nvSpPr>
          <p:spPr bwMode="auto">
            <a:xfrm>
              <a:off x="4756150" y="6259132"/>
              <a:ext cx="6350" cy="36513"/>
            </a:xfrm>
            <a:custGeom>
              <a:avLst/>
              <a:gdLst>
                <a:gd name="T0" fmla="*/ 0 w 8"/>
                <a:gd name="T1" fmla="*/ 0 h 45"/>
                <a:gd name="T2" fmla="*/ 0 w 8"/>
                <a:gd name="T3" fmla="*/ 0 h 45"/>
                <a:gd name="T4" fmla="*/ 8 w 8"/>
                <a:gd name="T5" fmla="*/ 0 h 45"/>
                <a:gd name="T6" fmla="*/ 8 w 8"/>
                <a:gd name="T7" fmla="*/ 0 h 45"/>
                <a:gd name="T8" fmla="*/ 8 w 8"/>
                <a:gd name="T9" fmla="*/ 45 h 45"/>
                <a:gd name="T10" fmla="*/ 0 w 8"/>
                <a:gd name="T11" fmla="*/ 0 h 45"/>
                <a:gd name="T12" fmla="*/ 0 w 8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5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9D4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228"/>
            <p:cNvSpPr>
              <a:spLocks/>
            </p:cNvSpPr>
            <p:nvPr/>
          </p:nvSpPr>
          <p:spPr bwMode="auto">
            <a:xfrm>
              <a:off x="4784725" y="6252782"/>
              <a:ext cx="17463" cy="49213"/>
            </a:xfrm>
            <a:custGeom>
              <a:avLst/>
              <a:gdLst>
                <a:gd name="T0" fmla="*/ 0 w 22"/>
                <a:gd name="T1" fmla="*/ 0 h 60"/>
                <a:gd name="T2" fmla="*/ 0 w 22"/>
                <a:gd name="T3" fmla="*/ 0 h 60"/>
                <a:gd name="T4" fmla="*/ 22 w 22"/>
                <a:gd name="T5" fmla="*/ 60 h 60"/>
                <a:gd name="T6" fmla="*/ 22 w 22"/>
                <a:gd name="T7" fmla="*/ 60 h 60"/>
                <a:gd name="T8" fmla="*/ 0 w 22"/>
                <a:gd name="T9" fmla="*/ 60 h 60"/>
                <a:gd name="T10" fmla="*/ 0 w 22"/>
                <a:gd name="T11" fmla="*/ 0 h 60"/>
                <a:gd name="T12" fmla="*/ 0 w 22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60">
                  <a:moveTo>
                    <a:pt x="0" y="0"/>
                  </a:moveTo>
                  <a:lnTo>
                    <a:pt x="0" y="0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0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396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229"/>
            <p:cNvSpPr>
              <a:spLocks/>
            </p:cNvSpPr>
            <p:nvPr/>
          </p:nvSpPr>
          <p:spPr bwMode="auto">
            <a:xfrm>
              <a:off x="4784725" y="6252782"/>
              <a:ext cx="17463" cy="49213"/>
            </a:xfrm>
            <a:custGeom>
              <a:avLst/>
              <a:gdLst>
                <a:gd name="T0" fmla="*/ 0 w 22"/>
                <a:gd name="T1" fmla="*/ 0 h 60"/>
                <a:gd name="T2" fmla="*/ 0 w 22"/>
                <a:gd name="T3" fmla="*/ 0 h 60"/>
                <a:gd name="T4" fmla="*/ 22 w 22"/>
                <a:gd name="T5" fmla="*/ 60 h 60"/>
                <a:gd name="T6" fmla="*/ 22 w 22"/>
                <a:gd name="T7" fmla="*/ 60 h 60"/>
                <a:gd name="T8" fmla="*/ 0 w 22"/>
                <a:gd name="T9" fmla="*/ 60 h 60"/>
                <a:gd name="T10" fmla="*/ 0 w 22"/>
                <a:gd name="T11" fmla="*/ 0 h 60"/>
                <a:gd name="T12" fmla="*/ 0 w 22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60">
                  <a:moveTo>
                    <a:pt x="0" y="0"/>
                  </a:moveTo>
                  <a:lnTo>
                    <a:pt x="0" y="0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0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BD396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2230"/>
            <p:cNvSpPr>
              <a:spLocks/>
            </p:cNvSpPr>
            <p:nvPr/>
          </p:nvSpPr>
          <p:spPr bwMode="auto">
            <a:xfrm>
              <a:off x="4784725" y="6252782"/>
              <a:ext cx="17463" cy="49213"/>
            </a:xfrm>
            <a:custGeom>
              <a:avLst/>
              <a:gdLst>
                <a:gd name="T0" fmla="*/ 0 w 22"/>
                <a:gd name="T1" fmla="*/ 0 h 60"/>
                <a:gd name="T2" fmla="*/ 0 w 22"/>
                <a:gd name="T3" fmla="*/ 0 h 60"/>
                <a:gd name="T4" fmla="*/ 22 w 22"/>
                <a:gd name="T5" fmla="*/ 0 h 60"/>
                <a:gd name="T6" fmla="*/ 22 w 22"/>
                <a:gd name="T7" fmla="*/ 0 h 60"/>
                <a:gd name="T8" fmla="*/ 22 w 22"/>
                <a:gd name="T9" fmla="*/ 60 h 60"/>
                <a:gd name="T10" fmla="*/ 0 w 22"/>
                <a:gd name="T11" fmla="*/ 0 h 60"/>
                <a:gd name="T12" fmla="*/ 0 w 22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60">
                  <a:moveTo>
                    <a:pt x="0" y="0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396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2231"/>
            <p:cNvSpPr>
              <a:spLocks/>
            </p:cNvSpPr>
            <p:nvPr/>
          </p:nvSpPr>
          <p:spPr bwMode="auto">
            <a:xfrm>
              <a:off x="4784725" y="6252782"/>
              <a:ext cx="17463" cy="49213"/>
            </a:xfrm>
            <a:custGeom>
              <a:avLst/>
              <a:gdLst>
                <a:gd name="T0" fmla="*/ 0 w 22"/>
                <a:gd name="T1" fmla="*/ 0 h 60"/>
                <a:gd name="T2" fmla="*/ 0 w 22"/>
                <a:gd name="T3" fmla="*/ 0 h 60"/>
                <a:gd name="T4" fmla="*/ 22 w 22"/>
                <a:gd name="T5" fmla="*/ 0 h 60"/>
                <a:gd name="T6" fmla="*/ 22 w 22"/>
                <a:gd name="T7" fmla="*/ 0 h 60"/>
                <a:gd name="T8" fmla="*/ 22 w 22"/>
                <a:gd name="T9" fmla="*/ 60 h 60"/>
                <a:gd name="T10" fmla="*/ 0 w 22"/>
                <a:gd name="T11" fmla="*/ 0 h 60"/>
                <a:gd name="T12" fmla="*/ 0 w 22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60">
                  <a:moveTo>
                    <a:pt x="0" y="0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BD396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2232"/>
            <p:cNvSpPr>
              <a:spLocks/>
            </p:cNvSpPr>
            <p:nvPr/>
          </p:nvSpPr>
          <p:spPr bwMode="auto">
            <a:xfrm>
              <a:off x="4814888" y="6259132"/>
              <a:ext cx="0" cy="36513"/>
            </a:xfrm>
            <a:custGeom>
              <a:avLst/>
              <a:gdLst>
                <a:gd name="T0" fmla="*/ 0 h 45"/>
                <a:gd name="T1" fmla="*/ 0 h 45"/>
                <a:gd name="T2" fmla="*/ 45 h 45"/>
                <a:gd name="T3" fmla="*/ 45 h 45"/>
                <a:gd name="T4" fmla="*/ 45 h 45"/>
                <a:gd name="T5" fmla="*/ 0 h 45"/>
                <a:gd name="T6" fmla="*/ 0 h 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5">
                  <a:moveTo>
                    <a:pt x="0" y="0"/>
                  </a:moveTo>
                  <a:lnTo>
                    <a:pt x="0" y="0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D4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2233"/>
            <p:cNvSpPr>
              <a:spLocks/>
            </p:cNvSpPr>
            <p:nvPr/>
          </p:nvSpPr>
          <p:spPr bwMode="auto">
            <a:xfrm>
              <a:off x="4814888" y="6259132"/>
              <a:ext cx="0" cy="36513"/>
            </a:xfrm>
            <a:custGeom>
              <a:avLst/>
              <a:gdLst>
                <a:gd name="T0" fmla="*/ 0 h 45"/>
                <a:gd name="T1" fmla="*/ 0 h 45"/>
                <a:gd name="T2" fmla="*/ 45 h 45"/>
                <a:gd name="T3" fmla="*/ 45 h 45"/>
                <a:gd name="T4" fmla="*/ 45 h 45"/>
                <a:gd name="T5" fmla="*/ 0 h 45"/>
                <a:gd name="T6" fmla="*/ 0 h 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5">
                  <a:moveTo>
                    <a:pt x="0" y="0"/>
                  </a:moveTo>
                  <a:lnTo>
                    <a:pt x="0" y="0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9D4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2234"/>
            <p:cNvSpPr>
              <a:spLocks/>
            </p:cNvSpPr>
            <p:nvPr/>
          </p:nvSpPr>
          <p:spPr bwMode="auto">
            <a:xfrm>
              <a:off x="4814888" y="6259132"/>
              <a:ext cx="0" cy="36513"/>
            </a:xfrm>
            <a:custGeom>
              <a:avLst/>
              <a:gdLst>
                <a:gd name="T0" fmla="*/ 0 h 45"/>
                <a:gd name="T1" fmla="*/ 0 h 45"/>
                <a:gd name="T2" fmla="*/ 0 h 45"/>
                <a:gd name="T3" fmla="*/ 0 h 45"/>
                <a:gd name="T4" fmla="*/ 45 h 45"/>
                <a:gd name="T5" fmla="*/ 0 h 45"/>
                <a:gd name="T6" fmla="*/ 0 h 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D4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2235"/>
            <p:cNvSpPr>
              <a:spLocks/>
            </p:cNvSpPr>
            <p:nvPr/>
          </p:nvSpPr>
          <p:spPr bwMode="auto">
            <a:xfrm>
              <a:off x="4814888" y="6259132"/>
              <a:ext cx="0" cy="36513"/>
            </a:xfrm>
            <a:custGeom>
              <a:avLst/>
              <a:gdLst>
                <a:gd name="T0" fmla="*/ 0 h 45"/>
                <a:gd name="T1" fmla="*/ 0 h 45"/>
                <a:gd name="T2" fmla="*/ 0 h 45"/>
                <a:gd name="T3" fmla="*/ 0 h 45"/>
                <a:gd name="T4" fmla="*/ 45 h 45"/>
                <a:gd name="T5" fmla="*/ 0 h 45"/>
                <a:gd name="T6" fmla="*/ 0 h 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9D4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2236"/>
            <p:cNvSpPr>
              <a:spLocks/>
            </p:cNvSpPr>
            <p:nvPr/>
          </p:nvSpPr>
          <p:spPr bwMode="auto">
            <a:xfrm>
              <a:off x="4814888" y="6259132"/>
              <a:ext cx="0" cy="36513"/>
            </a:xfrm>
            <a:custGeom>
              <a:avLst/>
              <a:gdLst>
                <a:gd name="T0" fmla="*/ 0 h 45"/>
                <a:gd name="T1" fmla="*/ 0 h 45"/>
                <a:gd name="T2" fmla="*/ 45 h 45"/>
                <a:gd name="T3" fmla="*/ 45 h 45"/>
                <a:gd name="T4" fmla="*/ 45 h 45"/>
                <a:gd name="T5" fmla="*/ 0 h 45"/>
                <a:gd name="T6" fmla="*/ 0 h 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5">
                  <a:moveTo>
                    <a:pt x="0" y="0"/>
                  </a:moveTo>
                  <a:lnTo>
                    <a:pt x="0" y="0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D4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2237"/>
            <p:cNvSpPr>
              <a:spLocks/>
            </p:cNvSpPr>
            <p:nvPr/>
          </p:nvSpPr>
          <p:spPr bwMode="auto">
            <a:xfrm>
              <a:off x="4814888" y="6259132"/>
              <a:ext cx="0" cy="36513"/>
            </a:xfrm>
            <a:custGeom>
              <a:avLst/>
              <a:gdLst>
                <a:gd name="T0" fmla="*/ 0 h 45"/>
                <a:gd name="T1" fmla="*/ 0 h 45"/>
                <a:gd name="T2" fmla="*/ 45 h 45"/>
                <a:gd name="T3" fmla="*/ 45 h 45"/>
                <a:gd name="T4" fmla="*/ 45 h 45"/>
                <a:gd name="T5" fmla="*/ 0 h 45"/>
                <a:gd name="T6" fmla="*/ 0 h 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5">
                  <a:moveTo>
                    <a:pt x="0" y="0"/>
                  </a:moveTo>
                  <a:lnTo>
                    <a:pt x="0" y="0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9D4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2238"/>
            <p:cNvSpPr>
              <a:spLocks/>
            </p:cNvSpPr>
            <p:nvPr/>
          </p:nvSpPr>
          <p:spPr bwMode="auto">
            <a:xfrm>
              <a:off x="4814888" y="6259132"/>
              <a:ext cx="0" cy="36513"/>
            </a:xfrm>
            <a:custGeom>
              <a:avLst/>
              <a:gdLst>
                <a:gd name="T0" fmla="*/ 0 h 45"/>
                <a:gd name="T1" fmla="*/ 0 h 45"/>
                <a:gd name="T2" fmla="*/ 0 h 45"/>
                <a:gd name="T3" fmla="*/ 0 h 45"/>
                <a:gd name="T4" fmla="*/ 45 h 45"/>
                <a:gd name="T5" fmla="*/ 0 h 45"/>
                <a:gd name="T6" fmla="*/ 0 h 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D4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2239"/>
            <p:cNvSpPr>
              <a:spLocks/>
            </p:cNvSpPr>
            <p:nvPr/>
          </p:nvSpPr>
          <p:spPr bwMode="auto">
            <a:xfrm>
              <a:off x="4814888" y="6259132"/>
              <a:ext cx="0" cy="36513"/>
            </a:xfrm>
            <a:custGeom>
              <a:avLst/>
              <a:gdLst>
                <a:gd name="T0" fmla="*/ 0 h 45"/>
                <a:gd name="T1" fmla="*/ 0 h 45"/>
                <a:gd name="T2" fmla="*/ 0 h 45"/>
                <a:gd name="T3" fmla="*/ 0 h 45"/>
                <a:gd name="T4" fmla="*/ 45 h 45"/>
                <a:gd name="T5" fmla="*/ 0 h 45"/>
                <a:gd name="T6" fmla="*/ 0 h 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9D4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2240"/>
            <p:cNvSpPr>
              <a:spLocks/>
            </p:cNvSpPr>
            <p:nvPr/>
          </p:nvSpPr>
          <p:spPr bwMode="auto">
            <a:xfrm>
              <a:off x="4826000" y="6252782"/>
              <a:ext cx="12700" cy="49213"/>
            </a:xfrm>
            <a:custGeom>
              <a:avLst/>
              <a:gdLst>
                <a:gd name="T0" fmla="*/ 0 w 15"/>
                <a:gd name="T1" fmla="*/ 0 h 60"/>
                <a:gd name="T2" fmla="*/ 0 w 15"/>
                <a:gd name="T3" fmla="*/ 0 h 60"/>
                <a:gd name="T4" fmla="*/ 15 w 15"/>
                <a:gd name="T5" fmla="*/ 60 h 60"/>
                <a:gd name="T6" fmla="*/ 15 w 15"/>
                <a:gd name="T7" fmla="*/ 60 h 60"/>
                <a:gd name="T8" fmla="*/ 0 w 15"/>
                <a:gd name="T9" fmla="*/ 60 h 60"/>
                <a:gd name="T10" fmla="*/ 0 w 15"/>
                <a:gd name="T11" fmla="*/ 0 h 60"/>
                <a:gd name="T12" fmla="*/ 0 w 15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0">
                  <a:moveTo>
                    <a:pt x="0" y="0"/>
                  </a:moveTo>
                  <a:lnTo>
                    <a:pt x="0" y="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0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396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2241"/>
            <p:cNvSpPr>
              <a:spLocks/>
            </p:cNvSpPr>
            <p:nvPr/>
          </p:nvSpPr>
          <p:spPr bwMode="auto">
            <a:xfrm>
              <a:off x="4826000" y="6252782"/>
              <a:ext cx="12700" cy="49213"/>
            </a:xfrm>
            <a:custGeom>
              <a:avLst/>
              <a:gdLst>
                <a:gd name="T0" fmla="*/ 0 w 15"/>
                <a:gd name="T1" fmla="*/ 0 h 60"/>
                <a:gd name="T2" fmla="*/ 0 w 15"/>
                <a:gd name="T3" fmla="*/ 0 h 60"/>
                <a:gd name="T4" fmla="*/ 15 w 15"/>
                <a:gd name="T5" fmla="*/ 60 h 60"/>
                <a:gd name="T6" fmla="*/ 15 w 15"/>
                <a:gd name="T7" fmla="*/ 60 h 60"/>
                <a:gd name="T8" fmla="*/ 0 w 15"/>
                <a:gd name="T9" fmla="*/ 60 h 60"/>
                <a:gd name="T10" fmla="*/ 0 w 15"/>
                <a:gd name="T11" fmla="*/ 0 h 60"/>
                <a:gd name="T12" fmla="*/ 0 w 15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0">
                  <a:moveTo>
                    <a:pt x="0" y="0"/>
                  </a:moveTo>
                  <a:lnTo>
                    <a:pt x="0" y="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0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BD396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2242"/>
            <p:cNvSpPr>
              <a:spLocks/>
            </p:cNvSpPr>
            <p:nvPr/>
          </p:nvSpPr>
          <p:spPr bwMode="auto">
            <a:xfrm>
              <a:off x="4826000" y="6252782"/>
              <a:ext cx="12700" cy="49213"/>
            </a:xfrm>
            <a:custGeom>
              <a:avLst/>
              <a:gdLst>
                <a:gd name="T0" fmla="*/ 0 w 15"/>
                <a:gd name="T1" fmla="*/ 0 h 60"/>
                <a:gd name="T2" fmla="*/ 0 w 15"/>
                <a:gd name="T3" fmla="*/ 0 h 60"/>
                <a:gd name="T4" fmla="*/ 15 w 15"/>
                <a:gd name="T5" fmla="*/ 0 h 60"/>
                <a:gd name="T6" fmla="*/ 15 w 15"/>
                <a:gd name="T7" fmla="*/ 0 h 60"/>
                <a:gd name="T8" fmla="*/ 15 w 15"/>
                <a:gd name="T9" fmla="*/ 60 h 60"/>
                <a:gd name="T10" fmla="*/ 0 w 15"/>
                <a:gd name="T11" fmla="*/ 0 h 60"/>
                <a:gd name="T12" fmla="*/ 0 w 15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0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396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2243"/>
            <p:cNvSpPr>
              <a:spLocks/>
            </p:cNvSpPr>
            <p:nvPr/>
          </p:nvSpPr>
          <p:spPr bwMode="auto">
            <a:xfrm>
              <a:off x="4826000" y="6252782"/>
              <a:ext cx="12700" cy="49213"/>
            </a:xfrm>
            <a:custGeom>
              <a:avLst/>
              <a:gdLst>
                <a:gd name="T0" fmla="*/ 0 w 15"/>
                <a:gd name="T1" fmla="*/ 0 h 60"/>
                <a:gd name="T2" fmla="*/ 0 w 15"/>
                <a:gd name="T3" fmla="*/ 0 h 60"/>
                <a:gd name="T4" fmla="*/ 15 w 15"/>
                <a:gd name="T5" fmla="*/ 0 h 60"/>
                <a:gd name="T6" fmla="*/ 15 w 15"/>
                <a:gd name="T7" fmla="*/ 0 h 60"/>
                <a:gd name="T8" fmla="*/ 15 w 15"/>
                <a:gd name="T9" fmla="*/ 60 h 60"/>
                <a:gd name="T10" fmla="*/ 0 w 15"/>
                <a:gd name="T11" fmla="*/ 0 h 60"/>
                <a:gd name="T12" fmla="*/ 0 w 15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0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BD396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2244"/>
            <p:cNvSpPr>
              <a:spLocks/>
            </p:cNvSpPr>
            <p:nvPr/>
          </p:nvSpPr>
          <p:spPr bwMode="auto">
            <a:xfrm>
              <a:off x="4849813" y="6252782"/>
              <a:ext cx="17463" cy="49213"/>
            </a:xfrm>
            <a:custGeom>
              <a:avLst/>
              <a:gdLst>
                <a:gd name="T0" fmla="*/ 0 w 21"/>
                <a:gd name="T1" fmla="*/ 0 h 60"/>
                <a:gd name="T2" fmla="*/ 0 w 21"/>
                <a:gd name="T3" fmla="*/ 0 h 60"/>
                <a:gd name="T4" fmla="*/ 21 w 21"/>
                <a:gd name="T5" fmla="*/ 60 h 60"/>
                <a:gd name="T6" fmla="*/ 21 w 21"/>
                <a:gd name="T7" fmla="*/ 60 h 60"/>
                <a:gd name="T8" fmla="*/ 0 w 21"/>
                <a:gd name="T9" fmla="*/ 60 h 60"/>
                <a:gd name="T10" fmla="*/ 0 w 21"/>
                <a:gd name="T11" fmla="*/ 0 h 60"/>
                <a:gd name="T12" fmla="*/ 0 w 21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60">
                  <a:moveTo>
                    <a:pt x="0" y="0"/>
                  </a:moveTo>
                  <a:lnTo>
                    <a:pt x="0" y="0"/>
                  </a:lnTo>
                  <a:lnTo>
                    <a:pt x="21" y="60"/>
                  </a:lnTo>
                  <a:lnTo>
                    <a:pt x="21" y="60"/>
                  </a:lnTo>
                  <a:lnTo>
                    <a:pt x="0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396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2245"/>
            <p:cNvSpPr>
              <a:spLocks/>
            </p:cNvSpPr>
            <p:nvPr/>
          </p:nvSpPr>
          <p:spPr bwMode="auto">
            <a:xfrm>
              <a:off x="4849813" y="6252782"/>
              <a:ext cx="17463" cy="49213"/>
            </a:xfrm>
            <a:custGeom>
              <a:avLst/>
              <a:gdLst>
                <a:gd name="T0" fmla="*/ 0 w 21"/>
                <a:gd name="T1" fmla="*/ 0 h 60"/>
                <a:gd name="T2" fmla="*/ 0 w 21"/>
                <a:gd name="T3" fmla="*/ 0 h 60"/>
                <a:gd name="T4" fmla="*/ 21 w 21"/>
                <a:gd name="T5" fmla="*/ 60 h 60"/>
                <a:gd name="T6" fmla="*/ 21 w 21"/>
                <a:gd name="T7" fmla="*/ 60 h 60"/>
                <a:gd name="T8" fmla="*/ 0 w 21"/>
                <a:gd name="T9" fmla="*/ 60 h 60"/>
                <a:gd name="T10" fmla="*/ 0 w 21"/>
                <a:gd name="T11" fmla="*/ 0 h 60"/>
                <a:gd name="T12" fmla="*/ 0 w 21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60">
                  <a:moveTo>
                    <a:pt x="0" y="0"/>
                  </a:moveTo>
                  <a:lnTo>
                    <a:pt x="0" y="0"/>
                  </a:lnTo>
                  <a:lnTo>
                    <a:pt x="21" y="60"/>
                  </a:lnTo>
                  <a:lnTo>
                    <a:pt x="21" y="60"/>
                  </a:lnTo>
                  <a:lnTo>
                    <a:pt x="0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BD396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2246"/>
            <p:cNvSpPr>
              <a:spLocks/>
            </p:cNvSpPr>
            <p:nvPr/>
          </p:nvSpPr>
          <p:spPr bwMode="auto">
            <a:xfrm>
              <a:off x="4849813" y="6252782"/>
              <a:ext cx="17463" cy="49213"/>
            </a:xfrm>
            <a:custGeom>
              <a:avLst/>
              <a:gdLst>
                <a:gd name="T0" fmla="*/ 0 w 21"/>
                <a:gd name="T1" fmla="*/ 0 h 60"/>
                <a:gd name="T2" fmla="*/ 0 w 21"/>
                <a:gd name="T3" fmla="*/ 0 h 60"/>
                <a:gd name="T4" fmla="*/ 21 w 21"/>
                <a:gd name="T5" fmla="*/ 0 h 60"/>
                <a:gd name="T6" fmla="*/ 21 w 21"/>
                <a:gd name="T7" fmla="*/ 0 h 60"/>
                <a:gd name="T8" fmla="*/ 21 w 21"/>
                <a:gd name="T9" fmla="*/ 60 h 60"/>
                <a:gd name="T10" fmla="*/ 0 w 21"/>
                <a:gd name="T11" fmla="*/ 0 h 60"/>
                <a:gd name="T12" fmla="*/ 0 w 21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60">
                  <a:moveTo>
                    <a:pt x="0" y="0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396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2247"/>
            <p:cNvSpPr>
              <a:spLocks/>
            </p:cNvSpPr>
            <p:nvPr/>
          </p:nvSpPr>
          <p:spPr bwMode="auto">
            <a:xfrm>
              <a:off x="4849813" y="6252782"/>
              <a:ext cx="17463" cy="49213"/>
            </a:xfrm>
            <a:custGeom>
              <a:avLst/>
              <a:gdLst>
                <a:gd name="T0" fmla="*/ 0 w 21"/>
                <a:gd name="T1" fmla="*/ 0 h 60"/>
                <a:gd name="T2" fmla="*/ 0 w 21"/>
                <a:gd name="T3" fmla="*/ 0 h 60"/>
                <a:gd name="T4" fmla="*/ 21 w 21"/>
                <a:gd name="T5" fmla="*/ 0 h 60"/>
                <a:gd name="T6" fmla="*/ 21 w 21"/>
                <a:gd name="T7" fmla="*/ 0 h 60"/>
                <a:gd name="T8" fmla="*/ 21 w 21"/>
                <a:gd name="T9" fmla="*/ 60 h 60"/>
                <a:gd name="T10" fmla="*/ 0 w 21"/>
                <a:gd name="T11" fmla="*/ 0 h 60"/>
                <a:gd name="T12" fmla="*/ 0 w 21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60">
                  <a:moveTo>
                    <a:pt x="0" y="0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BD396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Rectangle 2476"/>
            <p:cNvSpPr>
              <a:spLocks noChangeArrowheads="1"/>
            </p:cNvSpPr>
            <p:nvPr/>
          </p:nvSpPr>
          <p:spPr bwMode="auto">
            <a:xfrm rot="2100000">
              <a:off x="6361433" y="1971765"/>
              <a:ext cx="9778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0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259" name="Freeform 2477"/>
          <p:cNvSpPr>
            <a:spLocks/>
          </p:cNvSpPr>
          <p:nvPr/>
        </p:nvSpPr>
        <p:spPr bwMode="auto">
          <a:xfrm>
            <a:off x="8367213" y="1265711"/>
            <a:ext cx="903288" cy="695325"/>
          </a:xfrm>
          <a:custGeom>
            <a:avLst/>
            <a:gdLst>
              <a:gd name="T0" fmla="*/ 58 w 1128"/>
              <a:gd name="T1" fmla="*/ 283 h 867"/>
              <a:gd name="T2" fmla="*/ 58 w 1128"/>
              <a:gd name="T3" fmla="*/ 283 h 867"/>
              <a:gd name="T4" fmla="*/ 668 w 1128"/>
              <a:gd name="T5" fmla="*/ 81 h 867"/>
              <a:gd name="T6" fmla="*/ 1071 w 1128"/>
              <a:gd name="T7" fmla="*/ 583 h 867"/>
              <a:gd name="T8" fmla="*/ 460 w 1128"/>
              <a:gd name="T9" fmla="*/ 784 h 867"/>
              <a:gd name="T10" fmla="*/ 58 w 1128"/>
              <a:gd name="T11" fmla="*/ 283 h 867"/>
              <a:gd name="T12" fmla="*/ 58 w 1128"/>
              <a:gd name="T13" fmla="*/ 283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28" h="867">
                <a:moveTo>
                  <a:pt x="58" y="283"/>
                </a:moveTo>
                <a:lnTo>
                  <a:pt x="58" y="283"/>
                </a:lnTo>
                <a:cubicBezTo>
                  <a:pt x="115" y="89"/>
                  <a:pt x="389" y="0"/>
                  <a:pt x="668" y="81"/>
                </a:cubicBezTo>
                <a:cubicBezTo>
                  <a:pt x="948" y="164"/>
                  <a:pt x="1128" y="388"/>
                  <a:pt x="1071" y="583"/>
                </a:cubicBezTo>
                <a:cubicBezTo>
                  <a:pt x="1014" y="777"/>
                  <a:pt x="740" y="867"/>
                  <a:pt x="460" y="784"/>
                </a:cubicBezTo>
                <a:cubicBezTo>
                  <a:pt x="181" y="702"/>
                  <a:pt x="0" y="477"/>
                  <a:pt x="58" y="283"/>
                </a:cubicBezTo>
                <a:lnTo>
                  <a:pt x="58" y="283"/>
                </a:lnTo>
                <a:close/>
              </a:path>
            </a:pathLst>
          </a:custGeom>
          <a:noFill/>
          <a:ln w="20638" cap="flat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60" name="TextBox 2259"/>
          <p:cNvSpPr txBox="1"/>
          <p:nvPr/>
        </p:nvSpPr>
        <p:spPr>
          <a:xfrm>
            <a:off x="8946795" y="1058452"/>
            <a:ext cx="142686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matching cell</a:t>
            </a:r>
          </a:p>
        </p:txBody>
      </p:sp>
      <p:sp>
        <p:nvSpPr>
          <p:cNvPr id="2261" name="TextBox 2260"/>
          <p:cNvSpPr txBox="1"/>
          <p:nvPr/>
        </p:nvSpPr>
        <p:spPr>
          <a:xfrm>
            <a:off x="9830933" y="1507988"/>
            <a:ext cx="9300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unit cell</a:t>
            </a:r>
          </a:p>
        </p:txBody>
      </p:sp>
      <p:pic>
        <p:nvPicPr>
          <p:cNvPr id="2262" name="Picture 22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28" y="1637719"/>
            <a:ext cx="1295400" cy="646634"/>
          </a:xfrm>
          <a:prstGeom prst="rect">
            <a:avLst/>
          </a:prstGeom>
        </p:spPr>
      </p:pic>
      <p:graphicFrame>
        <p:nvGraphicFramePr>
          <p:cNvPr id="2263" name="Table 22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671563"/>
              </p:ext>
            </p:extLst>
          </p:nvPr>
        </p:nvGraphicFramePr>
        <p:xfrm>
          <a:off x="1032795" y="2765509"/>
          <a:ext cx="3603626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5042">
                  <a:extLst>
                    <a:ext uri="{9D8B030D-6E8A-4147-A177-3AD203B41FA5}">
                      <a16:colId xmlns:a16="http://schemas.microsoft.com/office/drawing/2014/main" val="1053751918"/>
                    </a:ext>
                  </a:extLst>
                </a:gridCol>
                <a:gridCol w="1838584">
                  <a:extLst>
                    <a:ext uri="{9D8B030D-6E8A-4147-A177-3AD203B41FA5}">
                      <a16:colId xmlns:a16="http://schemas.microsoft.com/office/drawing/2014/main" val="287233089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Parameters</a:t>
                      </a:r>
                      <a:endParaRPr lang="en-US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854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/>
                        <a:t>Energy</a:t>
                      </a:r>
                      <a:endParaRPr lang="en-US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/>
                        <a:t>3 GeV</a:t>
                      </a:r>
                      <a:endParaRPr lang="en-US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485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Circumference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268</a:t>
                      </a:r>
                      <a:r>
                        <a:rPr lang="en-US" baseline="0" noProof="0" dirty="0" smtClean="0"/>
                        <a:t> m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407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Symmetry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4-fold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6070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/>
                        <a:t>Emittance</a:t>
                      </a:r>
                      <a:endParaRPr lang="en-US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/>
                        <a:t>4.5 </a:t>
                      </a:r>
                      <a:r>
                        <a:rPr lang="en-US" b="1" noProof="0" dirty="0" err="1" smtClean="0"/>
                        <a:t>nm·rad</a:t>
                      </a:r>
                      <a:endParaRPr lang="en-US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17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Nº of cells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8+8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380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Nº of straights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4 /</a:t>
                      </a:r>
                      <a:r>
                        <a:rPr lang="en-US" baseline="0" noProof="0" dirty="0" smtClean="0"/>
                        <a:t> 12 /8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040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Straight length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7.8 / 4.0 / 2.3m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4170"/>
                  </a:ext>
                </a:extLst>
              </a:tr>
            </a:tbl>
          </a:graphicData>
        </a:graphic>
      </p:graphicFrame>
      <p:pic>
        <p:nvPicPr>
          <p:cNvPr id="2264" name="Picture 2" descr="https://www.cells.es/en/accelerators/im-accelerators_latti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6347" r="1704" b="6734"/>
          <a:stretch/>
        </p:blipFill>
        <p:spPr bwMode="auto">
          <a:xfrm>
            <a:off x="6341396" y="2917908"/>
            <a:ext cx="4038600" cy="194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5" name="TextBox 2264"/>
          <p:cNvSpPr txBox="1"/>
          <p:nvPr/>
        </p:nvSpPr>
        <p:spPr>
          <a:xfrm>
            <a:off x="1032794" y="5888328"/>
            <a:ext cx="4061809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ALBA in operation for users since </a:t>
            </a:r>
            <a:r>
              <a:rPr lang="en-US" b="1" dirty="0" smtClean="0"/>
              <a:t>2012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351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365125"/>
            <a:ext cx="76962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Outline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5675"/>
            <a:ext cx="10636624" cy="4733645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 smtClean="0"/>
              <a:t>Effect of Covid-19 pandemics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 smtClean="0"/>
              <a:t>Magnetic measurement activities at ALBA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 smtClean="0"/>
              <a:t>Upgrade plans at ALBA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 smtClean="0"/>
              <a:t>Magnetic measurement group reorganization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26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s-ES" b="1" dirty="0" err="1" smtClean="0">
                <a:solidFill>
                  <a:srgbClr val="092F56"/>
                </a:solidFill>
                <a:latin typeface="+mn-lt"/>
              </a:rPr>
              <a:t>Upgrade</a:t>
            </a:r>
            <a:r>
              <a:rPr lang="es-ES" b="1" dirty="0" smtClean="0">
                <a:solidFill>
                  <a:srgbClr val="092F56"/>
                </a:solidFill>
                <a:latin typeface="+mn-lt"/>
              </a:rPr>
              <a:t> </a:t>
            </a:r>
            <a:r>
              <a:rPr lang="es-ES" b="1" dirty="0" err="1" smtClean="0">
                <a:solidFill>
                  <a:srgbClr val="092F56"/>
                </a:solidFill>
                <a:latin typeface="+mn-lt"/>
              </a:rPr>
              <a:t>plans</a:t>
            </a:r>
            <a:r>
              <a:rPr lang="es-ES" b="1" dirty="0" smtClean="0">
                <a:solidFill>
                  <a:srgbClr val="092F56"/>
                </a:solidFill>
                <a:latin typeface="+mn-lt"/>
              </a:rPr>
              <a:t> at ALBA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69308"/>
                <a:ext cx="10015728" cy="4607655"/>
              </a:xfrm>
            </p:spPr>
            <p:txBody>
              <a:bodyPr/>
              <a:lstStyle/>
              <a:p>
                <a:r>
                  <a:rPr lang="en-US" b="1" dirty="0"/>
                  <a:t>ALBA II constraints/requirements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Keep beam energy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@ 3GeV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Keep the tunnel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→ SR with similar compact circumference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Keep existing ID beamlines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→ preserve 16 cells and source points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Dipole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beamlines </a:t>
                </a:r>
                <a:r>
                  <a:rPr lang="en-US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can be relocated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Keep injector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(present Booster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𝐵𝑜𝑜𝑠𝑡𝑒𝑟</m:t>
                        </m:r>
                      </m:sup>
                    </m:sSubSup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=10nm·rad)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Keep infrastructures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(as much as possible)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Straight sections ~4m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2m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Reduce SR emittance by more than factor 10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200" b="1" dirty="0">
                    <a:solidFill>
                      <a:srgbClr val="125E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&lt;400pm·rad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69308"/>
                <a:ext cx="10015728" cy="4607655"/>
              </a:xfrm>
              <a:blipFill>
                <a:blip r:embed="rId2"/>
                <a:stretch>
                  <a:fillRect l="-1096" t="-2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17" name="Group 4516"/>
          <p:cNvGrpSpPr/>
          <p:nvPr/>
        </p:nvGrpSpPr>
        <p:grpSpPr>
          <a:xfrm>
            <a:off x="9105900" y="1097333"/>
            <a:ext cx="1371600" cy="1371600"/>
            <a:chOff x="6324600" y="902214"/>
            <a:chExt cx="1371600" cy="1371600"/>
          </a:xfrm>
        </p:grpSpPr>
        <p:pic>
          <p:nvPicPr>
            <p:cNvPr id="4518" name="Picture 4517" descr="File:Singapore road sign - Prohibitory - Height limit.svg ...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0" y="902214"/>
              <a:ext cx="1371600" cy="1371600"/>
            </a:xfrm>
            <a:prstGeom prst="rect">
              <a:avLst/>
            </a:prstGeom>
          </p:spPr>
        </p:pic>
        <p:sp>
          <p:nvSpPr>
            <p:cNvPr id="4519" name="Rounded Rectangle 4518"/>
            <p:cNvSpPr/>
            <p:nvPr/>
          </p:nvSpPr>
          <p:spPr>
            <a:xfrm>
              <a:off x="6553200" y="1371600"/>
              <a:ext cx="914400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20" name="Picture 4519"/>
            <p:cNvPicPr>
              <a:picLocks noChangeAspect="1"/>
            </p:cNvPicPr>
            <p:nvPr/>
          </p:nvPicPr>
          <p:blipFill rotWithShape="1">
            <a:blip r:embed="rId5"/>
            <a:srcRect l="16611" t="17920" r="16611" b="28320"/>
            <a:stretch/>
          </p:blipFill>
          <p:spPr>
            <a:xfrm>
              <a:off x="6589709" y="1328741"/>
              <a:ext cx="849313" cy="509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17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s-ES" b="1" dirty="0" err="1" smtClean="0">
                <a:solidFill>
                  <a:srgbClr val="092F56"/>
                </a:solidFill>
                <a:latin typeface="+mn-lt"/>
              </a:rPr>
              <a:t>Upgrade</a:t>
            </a:r>
            <a:r>
              <a:rPr lang="es-ES" b="1" dirty="0" smtClean="0">
                <a:solidFill>
                  <a:srgbClr val="092F56"/>
                </a:solidFill>
                <a:latin typeface="+mn-lt"/>
              </a:rPr>
              <a:t> </a:t>
            </a:r>
            <a:r>
              <a:rPr lang="es-ES" b="1" dirty="0" err="1" smtClean="0">
                <a:solidFill>
                  <a:srgbClr val="092F56"/>
                </a:solidFill>
                <a:latin typeface="+mn-lt"/>
              </a:rPr>
              <a:t>plans</a:t>
            </a:r>
            <a:r>
              <a:rPr lang="es-ES" b="1" dirty="0" smtClean="0">
                <a:solidFill>
                  <a:srgbClr val="092F56"/>
                </a:solidFill>
                <a:latin typeface="+mn-lt"/>
              </a:rPr>
              <a:t> at ALBA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308"/>
            <a:ext cx="10015728" cy="4607655"/>
          </a:xfrm>
        </p:spPr>
        <p:txBody>
          <a:bodyPr/>
          <a:lstStyle/>
          <a:p>
            <a:r>
              <a:rPr lang="en-US" dirty="0"/>
              <a:t>Proposed solution: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2×8 double-bend lattice (DBA)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 1×16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multi-bend lattice (6BA)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F203A5-FB1F-EB44-9C05-E69EEA571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375" y="4267200"/>
            <a:ext cx="4498108" cy="914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00200" y="3722864"/>
            <a:ext cx="356591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IPAC21 contribution  (WEPB074)</a:t>
            </a:r>
          </a:p>
        </p:txBody>
      </p:sp>
      <p:sp>
        <p:nvSpPr>
          <p:cNvPr id="14" name="Flowchart: Document 13"/>
          <p:cNvSpPr/>
          <p:nvPr/>
        </p:nvSpPr>
        <p:spPr>
          <a:xfrm>
            <a:off x="1152267" y="4191000"/>
            <a:ext cx="4500416" cy="1447800"/>
          </a:xfrm>
          <a:prstGeom prst="flowChartDocumen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653" y="1681225"/>
            <a:ext cx="1295400" cy="6466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317" y="2595625"/>
            <a:ext cx="1493520" cy="6538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61E3BD-1B10-D54B-B593-899F6EF8D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4253" y="3485531"/>
            <a:ext cx="3700699" cy="287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2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0" name="Table 22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091682"/>
              </p:ext>
            </p:extLst>
          </p:nvPr>
        </p:nvGraphicFramePr>
        <p:xfrm>
          <a:off x="898531" y="2758440"/>
          <a:ext cx="4227576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918">
                  <a:extLst>
                    <a:ext uri="{9D8B030D-6E8A-4147-A177-3AD203B41FA5}">
                      <a16:colId xmlns:a16="http://schemas.microsoft.com/office/drawing/2014/main" val="1053751918"/>
                    </a:ext>
                  </a:extLst>
                </a:gridCol>
                <a:gridCol w="1477983">
                  <a:extLst>
                    <a:ext uri="{9D8B030D-6E8A-4147-A177-3AD203B41FA5}">
                      <a16:colId xmlns:a16="http://schemas.microsoft.com/office/drawing/2014/main" val="2872330892"/>
                    </a:ext>
                  </a:extLst>
                </a:gridCol>
                <a:gridCol w="1191675">
                  <a:extLst>
                    <a:ext uri="{9D8B030D-6E8A-4147-A177-3AD203B41FA5}">
                      <a16:colId xmlns:a16="http://schemas.microsoft.com/office/drawing/2014/main" val="358346156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Parameters</a:t>
                      </a:r>
                      <a:endParaRPr lang="en-US" sz="1600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854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noProof="0" dirty="0" smtClean="0"/>
                        <a:t>ALBA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noProof="0" dirty="0" smtClean="0"/>
                        <a:t>ALBA II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750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noProof="0" dirty="0" smtClean="0"/>
                        <a:t>Energy</a:t>
                      </a:r>
                      <a:endParaRPr lang="en-US" sz="16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3 GeV</a:t>
                      </a:r>
                      <a:endParaRPr lang="en-US" sz="16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noProof="0" dirty="0" smtClean="0"/>
                        <a:t>3 </a:t>
                      </a:r>
                      <a:r>
                        <a:rPr lang="es-ES" sz="1600" b="1" noProof="0" dirty="0" err="1" smtClean="0"/>
                        <a:t>GeV</a:t>
                      </a:r>
                      <a:endParaRPr lang="en-US" sz="16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485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Circumference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268.8</a:t>
                      </a:r>
                      <a:r>
                        <a:rPr lang="en-US" sz="1600" baseline="0" noProof="0" dirty="0" smtClean="0"/>
                        <a:t> m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noProof="0" dirty="0" smtClean="0"/>
                        <a:t>268.8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407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Symmetry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4-fold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noProof="0" dirty="0" smtClean="0"/>
                        <a:t>4-fold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6070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noProof="0" dirty="0" smtClean="0"/>
                        <a:t>Emittance</a:t>
                      </a:r>
                      <a:endParaRPr lang="en-US" sz="16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4.5 </a:t>
                      </a:r>
                      <a:r>
                        <a:rPr lang="en-US" sz="1600" b="1" noProof="0" dirty="0" err="1" smtClean="0"/>
                        <a:t>nm·rad</a:t>
                      </a:r>
                      <a:endParaRPr lang="en-US" sz="16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noProof="0" dirty="0" smtClean="0"/>
                        <a:t>140 </a:t>
                      </a:r>
                      <a:r>
                        <a:rPr lang="es-ES" sz="1600" b="1" noProof="0" dirty="0" err="1" smtClean="0"/>
                        <a:t>pm·rad</a:t>
                      </a:r>
                      <a:endParaRPr lang="en-US" sz="16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17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Nº of cells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8+8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noProof="0" dirty="0" smtClean="0"/>
                        <a:t>16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380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# of straights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4 /</a:t>
                      </a:r>
                      <a:r>
                        <a:rPr lang="en-US" sz="1600" baseline="0" noProof="0" dirty="0" smtClean="0"/>
                        <a:t> 12 /8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noProof="0" dirty="0" smtClean="0"/>
                        <a:t>16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040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Straight length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7.8 / 4.0 / 2.3m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noProof="0" dirty="0" smtClean="0"/>
                        <a:t>4.0 m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417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s-ES" b="1" dirty="0" err="1" smtClean="0">
                <a:solidFill>
                  <a:srgbClr val="092F56"/>
                </a:solidFill>
                <a:latin typeface="+mn-lt"/>
              </a:rPr>
              <a:t>Upgrade</a:t>
            </a:r>
            <a:r>
              <a:rPr lang="es-ES" b="1" dirty="0" smtClean="0">
                <a:solidFill>
                  <a:srgbClr val="092F56"/>
                </a:solidFill>
                <a:latin typeface="+mn-lt"/>
              </a:rPr>
              <a:t> </a:t>
            </a:r>
            <a:r>
              <a:rPr lang="es-ES" b="1" dirty="0" err="1" smtClean="0">
                <a:solidFill>
                  <a:srgbClr val="092F56"/>
                </a:solidFill>
                <a:latin typeface="+mn-lt"/>
              </a:rPr>
              <a:t>plans</a:t>
            </a:r>
            <a:r>
              <a:rPr lang="es-ES" b="1" dirty="0" smtClean="0">
                <a:solidFill>
                  <a:srgbClr val="092F56"/>
                </a:solidFill>
                <a:latin typeface="+mn-lt"/>
              </a:rPr>
              <a:t> at ALBA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308"/>
            <a:ext cx="10015728" cy="4607655"/>
          </a:xfrm>
        </p:spPr>
        <p:txBody>
          <a:bodyPr/>
          <a:lstStyle/>
          <a:p>
            <a:r>
              <a:rPr lang="en-US" dirty="0"/>
              <a:t>ALBA II lattice</a:t>
            </a:r>
          </a:p>
          <a:p>
            <a:pPr marL="457200" lvl="1" indent="0">
              <a:buNone/>
            </a:pPr>
            <a:r>
              <a:rPr lang="en-US" dirty="0"/>
              <a:t>16 6BA cells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2" name="Picture 22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28" y="1637719"/>
            <a:ext cx="1295400" cy="646634"/>
          </a:xfrm>
          <a:prstGeom prst="rect">
            <a:avLst/>
          </a:prstGeom>
        </p:spPr>
      </p:pic>
      <p:pic>
        <p:nvPicPr>
          <p:cNvPr id="2265" name="Picture 22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28" y="1630546"/>
            <a:ext cx="1493520" cy="653892"/>
          </a:xfrm>
          <a:prstGeom prst="rect">
            <a:avLst/>
          </a:prstGeom>
        </p:spPr>
      </p:pic>
      <p:pic>
        <p:nvPicPr>
          <p:cNvPr id="2266" name="Picture 22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223" y="1454820"/>
            <a:ext cx="4765907" cy="4780018"/>
          </a:xfrm>
          <a:prstGeom prst="rect">
            <a:avLst/>
          </a:prstGeom>
        </p:spPr>
      </p:pic>
      <p:pic>
        <p:nvPicPr>
          <p:cNvPr id="2267" name="Picture 2266">
            <a:extLst>
              <a:ext uri="{FF2B5EF4-FFF2-40B4-BE49-F238E27FC236}">
                <a16:creationId xmlns:a16="http://schemas.microsoft.com/office/drawing/2014/main" id="{89FD592C-342D-8B4D-9F8B-E0F9D551F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205" y="2902908"/>
            <a:ext cx="4020405" cy="1892320"/>
          </a:xfrm>
          <a:prstGeom prst="rect">
            <a:avLst/>
          </a:prstGeom>
        </p:spPr>
      </p:pic>
      <p:sp>
        <p:nvSpPr>
          <p:cNvPr id="2268" name="TextBox 2267"/>
          <p:cNvSpPr txBox="1"/>
          <p:nvPr/>
        </p:nvSpPr>
        <p:spPr>
          <a:xfrm>
            <a:off x="6647023" y="3553310"/>
            <a:ext cx="332655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High beta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injection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9" name="Oval 2268"/>
          <p:cNvSpPr/>
          <p:nvPr/>
        </p:nvSpPr>
        <p:spPr>
          <a:xfrm>
            <a:off x="6414210" y="3844829"/>
            <a:ext cx="327208" cy="310319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3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s-ES" b="1" dirty="0" err="1" smtClean="0">
                <a:solidFill>
                  <a:srgbClr val="092F56"/>
                </a:solidFill>
                <a:latin typeface="+mn-lt"/>
              </a:rPr>
              <a:t>Upgrade</a:t>
            </a:r>
            <a:r>
              <a:rPr lang="es-ES" b="1" dirty="0" smtClean="0">
                <a:solidFill>
                  <a:srgbClr val="092F56"/>
                </a:solidFill>
                <a:latin typeface="+mn-lt"/>
              </a:rPr>
              <a:t> </a:t>
            </a:r>
            <a:r>
              <a:rPr lang="es-ES" b="1" dirty="0" err="1" smtClean="0">
                <a:solidFill>
                  <a:srgbClr val="092F56"/>
                </a:solidFill>
                <a:latin typeface="+mn-lt"/>
              </a:rPr>
              <a:t>plans</a:t>
            </a:r>
            <a:r>
              <a:rPr lang="es-ES" b="1" dirty="0" smtClean="0">
                <a:solidFill>
                  <a:srgbClr val="092F56"/>
                </a:solidFill>
                <a:latin typeface="+mn-lt"/>
              </a:rPr>
              <a:t> at ALBA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308"/>
            <a:ext cx="10015728" cy="471574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The </a:t>
            </a:r>
            <a:r>
              <a:rPr lang="en-US" b="1" dirty="0"/>
              <a:t>tentative cost</a:t>
            </a:r>
            <a:r>
              <a:rPr lang="en-US" dirty="0"/>
              <a:t> for the upgrade is </a:t>
            </a:r>
            <a:r>
              <a:rPr lang="en-US" b="1" dirty="0">
                <a:solidFill>
                  <a:srgbClr val="125E9F"/>
                </a:solidFill>
              </a:rPr>
              <a:t>120M€</a:t>
            </a:r>
            <a:r>
              <a:rPr lang="en-US" dirty="0"/>
              <a:t>, to be added to ALBA budget along </a:t>
            </a:r>
            <a:r>
              <a:rPr lang="en-US" b="1" dirty="0"/>
              <a:t>10 years </a:t>
            </a:r>
            <a:r>
              <a:rPr lang="en-US" dirty="0"/>
              <a:t>(increase of </a:t>
            </a:r>
            <a:r>
              <a:rPr lang="en-US" b="1" dirty="0"/>
              <a:t>30%</a:t>
            </a:r>
            <a:r>
              <a:rPr lang="en-US" dirty="0"/>
              <a:t> on average)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The upgrade project </a:t>
            </a:r>
            <a:r>
              <a:rPr lang="en-US" b="1" dirty="0">
                <a:solidFill>
                  <a:srgbClr val="125E9F"/>
                </a:solidFill>
              </a:rPr>
              <a:t>is still not funded</a:t>
            </a:r>
            <a:r>
              <a:rPr lang="en-US" dirty="0"/>
              <a:t>, but we have received the </a:t>
            </a:r>
            <a:r>
              <a:rPr lang="en-US" b="1" dirty="0">
                <a:solidFill>
                  <a:srgbClr val="00B050"/>
                </a:solidFill>
              </a:rPr>
              <a:t>approval (Dec 2020) from our Governing Body</a:t>
            </a:r>
            <a:r>
              <a:rPr lang="en-US" dirty="0"/>
              <a:t> to start a </a:t>
            </a:r>
            <a:r>
              <a:rPr lang="en-US" b="1" dirty="0">
                <a:solidFill>
                  <a:srgbClr val="125E9F"/>
                </a:solidFill>
              </a:rPr>
              <a:t>design study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 smtClean="0"/>
              <a:t>The project’s </a:t>
            </a:r>
            <a:r>
              <a:rPr lang="en-US" b="1" dirty="0" smtClean="0">
                <a:solidFill>
                  <a:srgbClr val="125E9F"/>
                </a:solidFill>
              </a:rPr>
              <a:t>White Paper</a:t>
            </a:r>
            <a:r>
              <a:rPr lang="en-US" dirty="0" smtClean="0"/>
              <a:t> is </a:t>
            </a:r>
            <a:r>
              <a:rPr lang="en-US" dirty="0"/>
              <a:t>foreseen to be issued by the </a:t>
            </a:r>
            <a:r>
              <a:rPr lang="en-US" b="1" dirty="0" smtClean="0"/>
              <a:t>end </a:t>
            </a:r>
            <a:r>
              <a:rPr lang="en-US" b="1" dirty="0"/>
              <a:t>of 2022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In parallel, a </a:t>
            </a:r>
            <a:r>
              <a:rPr lang="en-US" b="1" dirty="0"/>
              <a:t>4-year</a:t>
            </a:r>
            <a:r>
              <a:rPr lang="en-US" dirty="0"/>
              <a:t> project (</a:t>
            </a:r>
            <a:r>
              <a:rPr lang="en-US" b="1" dirty="0">
                <a:solidFill>
                  <a:srgbClr val="125E9F"/>
                </a:solidFill>
              </a:rPr>
              <a:t>ALBA01</a:t>
            </a:r>
            <a:r>
              <a:rPr lang="en-US" dirty="0"/>
              <a:t>) devoted to the development of prototypes and funded with </a:t>
            </a:r>
            <a:r>
              <a:rPr lang="en-US" b="1" dirty="0">
                <a:solidFill>
                  <a:srgbClr val="125E9F"/>
                </a:solidFill>
              </a:rPr>
              <a:t>7.5M€</a:t>
            </a:r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dirty="0"/>
              <a:t>already </a:t>
            </a:r>
            <a:r>
              <a:rPr lang="en-US" b="1" dirty="0" smtClean="0">
                <a:solidFill>
                  <a:srgbClr val="00B050"/>
                </a:solidFill>
              </a:rPr>
              <a:t>ongoing</a:t>
            </a:r>
            <a:endParaRPr lang="en-US" b="1" dirty="0">
              <a:solidFill>
                <a:srgbClr val="00B050"/>
              </a:solidFill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600" dirty="0"/>
              <a:t>Development of </a:t>
            </a:r>
            <a:r>
              <a:rPr lang="en-US" sz="2600" b="1" u="sng" dirty="0"/>
              <a:t>magnets</a:t>
            </a:r>
            <a:r>
              <a:rPr lang="en-US" sz="2600" dirty="0"/>
              <a:t>, </a:t>
            </a:r>
            <a:r>
              <a:rPr lang="en-US" sz="2600" b="1" dirty="0"/>
              <a:t>vacuum chambers</a:t>
            </a:r>
            <a:r>
              <a:rPr lang="en-US" sz="2600" dirty="0"/>
              <a:t>, </a:t>
            </a:r>
            <a:r>
              <a:rPr lang="en-US" sz="2600" b="1" dirty="0"/>
              <a:t>girders</a:t>
            </a:r>
            <a:r>
              <a:rPr lang="en-US" sz="2600" dirty="0"/>
              <a:t>, </a:t>
            </a:r>
            <a:r>
              <a:rPr lang="en-US" sz="2600" b="1" dirty="0"/>
              <a:t>IDs</a:t>
            </a:r>
            <a:r>
              <a:rPr lang="en-US" sz="2600" dirty="0"/>
              <a:t> and </a:t>
            </a:r>
            <a:r>
              <a:rPr lang="en-US" sz="2600" b="1" dirty="0" err="1"/>
              <a:t>nanopositioning</a:t>
            </a:r>
            <a:r>
              <a:rPr lang="en-US" sz="2600" b="1" dirty="0"/>
              <a:t> systems</a:t>
            </a:r>
            <a:r>
              <a:rPr lang="en-US" sz="2600" dirty="0"/>
              <a:t> for BL optics &amp; instrumentation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7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s-ES" b="1" dirty="0" err="1" smtClean="0">
                <a:solidFill>
                  <a:srgbClr val="092F56"/>
                </a:solidFill>
                <a:latin typeface="+mn-lt"/>
              </a:rPr>
              <a:t>Upgrade</a:t>
            </a:r>
            <a:r>
              <a:rPr lang="es-ES" b="1" dirty="0" smtClean="0">
                <a:solidFill>
                  <a:srgbClr val="092F56"/>
                </a:solidFill>
                <a:latin typeface="+mn-lt"/>
              </a:rPr>
              <a:t> </a:t>
            </a:r>
            <a:r>
              <a:rPr lang="es-ES" b="1" dirty="0" err="1" smtClean="0">
                <a:solidFill>
                  <a:srgbClr val="092F56"/>
                </a:solidFill>
                <a:latin typeface="+mn-lt"/>
              </a:rPr>
              <a:t>plans</a:t>
            </a:r>
            <a:r>
              <a:rPr lang="es-ES" b="1" dirty="0" smtClean="0">
                <a:solidFill>
                  <a:srgbClr val="092F56"/>
                </a:solidFill>
                <a:latin typeface="+mn-lt"/>
              </a:rPr>
              <a:t> at ALBA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5930"/>
            <a:ext cx="10015728" cy="5029124"/>
          </a:xfrm>
        </p:spPr>
        <p:txBody>
          <a:bodyPr>
            <a:normAutofit/>
          </a:bodyPr>
          <a:lstStyle/>
          <a:p>
            <a:r>
              <a:rPr lang="en-US" b="1" dirty="0"/>
              <a:t>Tentative ALBA II timeline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580340" y="1933809"/>
            <a:ext cx="7694228" cy="4038600"/>
            <a:chOff x="201811" y="1219200"/>
            <a:chExt cx="8420100" cy="44196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D54C9A-D2F1-4FF1-A9D4-3CF9E477C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94"/>
            <a:stretch/>
          </p:blipFill>
          <p:spPr>
            <a:xfrm>
              <a:off x="228600" y="1219200"/>
              <a:ext cx="8393311" cy="41521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811" y="4191000"/>
              <a:ext cx="1131689" cy="4954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811" y="2405624"/>
              <a:ext cx="981567" cy="48997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Rectangle 11"/>
            <p:cNvSpPr/>
            <p:nvPr/>
          </p:nvSpPr>
          <p:spPr>
            <a:xfrm>
              <a:off x="4953000" y="5371300"/>
              <a:ext cx="914400" cy="267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hevron 12"/>
            <p:cNvSpPr/>
            <p:nvPr/>
          </p:nvSpPr>
          <p:spPr>
            <a:xfrm>
              <a:off x="4962525" y="5371301"/>
              <a:ext cx="228600" cy="267500"/>
            </a:xfrm>
            <a:prstGeom prst="chevron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>
              <a:off x="5638800" y="5371301"/>
              <a:ext cx="228600" cy="267500"/>
            </a:xfrm>
            <a:prstGeom prst="chevron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016768" y="5707078"/>
            <a:ext cx="481426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Project ALBA01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“Enabling advanced technologies for ALBA II”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107431" y="1705209"/>
            <a:ext cx="0" cy="533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5877238" y="1171809"/>
            <a:ext cx="524603" cy="777841"/>
            <a:chOff x="4961796" y="1043039"/>
            <a:chExt cx="524603" cy="777841"/>
          </a:xfrm>
        </p:grpSpPr>
        <p:sp>
          <p:nvSpPr>
            <p:cNvPr id="20" name="Folded Corner 19"/>
            <p:cNvSpPr/>
            <p:nvPr/>
          </p:nvSpPr>
          <p:spPr>
            <a:xfrm>
              <a:off x="4961796" y="1043039"/>
              <a:ext cx="524603" cy="777841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516" y="1127159"/>
              <a:ext cx="348089" cy="152400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6389617" y="1150920"/>
            <a:ext cx="343337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ALBA II White Paper (Dec ‘22)</a:t>
            </a:r>
          </a:p>
        </p:txBody>
      </p:sp>
    </p:spTree>
    <p:extLst>
      <p:ext uri="{BB962C8B-B14F-4D97-AF65-F5344CB8AC3E}">
        <p14:creationId xmlns:p14="http://schemas.microsoft.com/office/powerpoint/2010/main" val="11856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315" y="2632320"/>
            <a:ext cx="8777346" cy="1400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365125"/>
            <a:ext cx="7696200" cy="667609"/>
          </a:xfrm>
        </p:spPr>
        <p:txBody>
          <a:bodyPr/>
          <a:lstStyle/>
          <a:p>
            <a:pPr algn="r"/>
            <a:r>
              <a:rPr lang="es-ES" b="1" dirty="0" err="1">
                <a:solidFill>
                  <a:srgbClr val="092F56"/>
                </a:solidFill>
                <a:latin typeface="Calibri" panose="020F0502020204030204"/>
              </a:rPr>
              <a:t>Upgrade</a:t>
            </a:r>
            <a:r>
              <a:rPr lang="es-ES" b="1" dirty="0">
                <a:solidFill>
                  <a:srgbClr val="092F56"/>
                </a:solidFill>
                <a:latin typeface="Calibri" panose="020F0502020204030204"/>
              </a:rPr>
              <a:t> </a:t>
            </a:r>
            <a:r>
              <a:rPr lang="es-ES" b="1" dirty="0" err="1">
                <a:solidFill>
                  <a:srgbClr val="092F56"/>
                </a:solidFill>
                <a:latin typeface="Calibri" panose="020F0502020204030204"/>
              </a:rPr>
              <a:t>plans</a:t>
            </a:r>
            <a:r>
              <a:rPr lang="es-ES" b="1" dirty="0">
                <a:solidFill>
                  <a:srgbClr val="092F56"/>
                </a:solidFill>
                <a:latin typeface="Calibri" panose="020F0502020204030204"/>
              </a:rPr>
              <a:t> at ALBA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3318"/>
            <a:ext cx="10636624" cy="4733645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ALBA II </a:t>
            </a:r>
            <a:r>
              <a:rPr lang="en-US" sz="2400" dirty="0"/>
              <a:t>lattice is based in </a:t>
            </a:r>
            <a:r>
              <a:rPr lang="en-US" sz="2400" b="1" dirty="0">
                <a:solidFill>
                  <a:srgbClr val="125E9F"/>
                </a:solidFill>
              </a:rPr>
              <a:t>16 identical 6BA cells</a:t>
            </a:r>
            <a:r>
              <a:rPr lang="en-US" sz="2400" dirty="0"/>
              <a:t>, </a:t>
            </a:r>
            <a:r>
              <a:rPr lang="en-US" sz="2400" dirty="0" smtClean="0"/>
              <a:t>with </a:t>
            </a:r>
            <a:r>
              <a:rPr lang="en-US" sz="2400" b="1" dirty="0" smtClean="0">
                <a:solidFill>
                  <a:srgbClr val="125E9F"/>
                </a:solidFill>
              </a:rPr>
              <a:t>9 </a:t>
            </a:r>
            <a:r>
              <a:rPr lang="en-US" sz="2400" b="1" dirty="0">
                <a:solidFill>
                  <a:srgbClr val="125E9F"/>
                </a:solidFill>
              </a:rPr>
              <a:t>magnet types</a:t>
            </a:r>
            <a:r>
              <a:rPr lang="en-US" sz="2400" dirty="0"/>
              <a:t>, for a total of </a:t>
            </a:r>
            <a:r>
              <a:rPr lang="en-US" sz="2400" b="1" dirty="0"/>
              <a:t>592 individual magnets </a:t>
            </a:r>
            <a:r>
              <a:rPr lang="en-US" sz="2400" dirty="0"/>
              <a:t>(currently 264 magnets at ALBA </a:t>
            </a:r>
            <a:r>
              <a:rPr lang="en-US" sz="2400" dirty="0" smtClean="0"/>
              <a:t>SR)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822626"/>
              </p:ext>
            </p:extLst>
          </p:nvPr>
        </p:nvGraphicFramePr>
        <p:xfrm>
          <a:off x="2639196" y="4097544"/>
          <a:ext cx="586104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5180">
                  <a:extLst>
                    <a:ext uri="{9D8B030D-6E8A-4147-A177-3AD203B41FA5}">
                      <a16:colId xmlns:a16="http://schemas.microsoft.com/office/drawing/2014/main" val="3719766846"/>
                    </a:ext>
                  </a:extLst>
                </a:gridCol>
                <a:gridCol w="1452283">
                  <a:extLst>
                    <a:ext uri="{9D8B030D-6E8A-4147-A177-3AD203B41FA5}">
                      <a16:colId xmlns:a16="http://schemas.microsoft.com/office/drawing/2014/main" val="930140274"/>
                    </a:ext>
                  </a:extLst>
                </a:gridCol>
                <a:gridCol w="1031790">
                  <a:extLst>
                    <a:ext uri="{9D8B030D-6E8A-4147-A177-3AD203B41FA5}">
                      <a16:colId xmlns:a16="http://schemas.microsoft.com/office/drawing/2014/main" val="3998283733"/>
                    </a:ext>
                  </a:extLst>
                </a:gridCol>
                <a:gridCol w="1031790">
                  <a:extLst>
                    <a:ext uri="{9D8B030D-6E8A-4147-A177-3AD203B41FA5}">
                      <a16:colId xmlns:a16="http://schemas.microsoft.com/office/drawing/2014/main" val="27183716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Magnet description</a:t>
                      </a:r>
                      <a:endParaRPr lang="en-US" sz="16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Types</a:t>
                      </a:r>
                      <a:endParaRPr lang="en-US" sz="16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# per</a:t>
                      </a:r>
                      <a:r>
                        <a:rPr lang="en-US" sz="1600" baseline="0" noProof="0" dirty="0" smtClean="0"/>
                        <a:t> </a:t>
                      </a:r>
                      <a:r>
                        <a:rPr lang="en-US" sz="1600" noProof="0" dirty="0" smtClean="0"/>
                        <a:t>cell</a:t>
                      </a:r>
                      <a:endParaRPr lang="en-US" sz="16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# in SR</a:t>
                      </a:r>
                      <a:endParaRPr lang="en-US" sz="16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0740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Bend</a:t>
                      </a:r>
                      <a:r>
                        <a:rPr lang="en-US" sz="1600" baseline="0" noProof="0" dirty="0" smtClean="0"/>
                        <a:t> with trans grad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2 (QD, QDS)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6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96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999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err="1" smtClean="0"/>
                        <a:t>Antibend</a:t>
                      </a:r>
                      <a:r>
                        <a:rPr lang="en-US" sz="1600" noProof="0" dirty="0" smtClean="0"/>
                        <a:t> with trans grad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2 (QF, QFS)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5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80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340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Quadrupoles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3 (Q1, Q2, Q3)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6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96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591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err="1" smtClean="0"/>
                        <a:t>Sextupoles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2 (SH, SV)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20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320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872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S" sz="1600" b="1" noProof="0" dirty="0" smtClean="0"/>
                        <a:t>Total</a:t>
                      </a:r>
                      <a:endParaRPr lang="en-US" sz="16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9</a:t>
                      </a:r>
                      <a:endParaRPr lang="en-US" sz="16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/>
                        <a:t>37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592</a:t>
                      </a:r>
                      <a:endParaRPr lang="en-US" sz="16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399914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225647" y="2418677"/>
            <a:ext cx="193296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Half 6BA unit cell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3765" y="2525328"/>
            <a:ext cx="2254408" cy="5762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2000" tIns="72000" rIns="72000" bIns="72000" rtlCol="0">
            <a:spAutoFit/>
          </a:bodyPr>
          <a:lstStyle/>
          <a:p>
            <a:pPr algn="ctr">
              <a:spcAft>
                <a:spcPts val="600"/>
              </a:spcAft>
              <a:tabLst>
                <a:tab pos="987425" algn="l"/>
              </a:tabLst>
            </a:pPr>
            <a:r>
              <a:rPr lang="en-US" sz="1400" dirty="0" smtClean="0"/>
              <a:t>Distances between magnets’ </a:t>
            </a:r>
            <a:r>
              <a:rPr lang="en-US" sz="1400" b="1" dirty="0" smtClean="0">
                <a:solidFill>
                  <a:srgbClr val="41719C"/>
                </a:solidFill>
              </a:rPr>
              <a:t>effective lengths</a:t>
            </a:r>
            <a:endParaRPr lang="en-US" sz="1400" b="1" dirty="0">
              <a:solidFill>
                <a:srgbClr val="41719C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614543" y="2856437"/>
            <a:ext cx="611104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3765" y="3389102"/>
            <a:ext cx="2254408" cy="5762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2000" tIns="72000" rIns="72000" bIns="72000" rtlCol="0">
            <a:spAutoFit/>
          </a:bodyPr>
          <a:lstStyle/>
          <a:p>
            <a:pPr algn="ctr">
              <a:spcAft>
                <a:spcPts val="600"/>
              </a:spcAft>
              <a:tabLst>
                <a:tab pos="987425" algn="l"/>
              </a:tabLst>
            </a:pPr>
            <a:r>
              <a:rPr lang="en-US" sz="1400" b="1" dirty="0" smtClean="0">
                <a:solidFill>
                  <a:srgbClr val="41719C"/>
                </a:solidFill>
              </a:rPr>
              <a:t>Yoke-to-yoke</a:t>
            </a:r>
            <a:r>
              <a:rPr lang="en-US" sz="1400" dirty="0" smtClean="0"/>
              <a:t> </a:t>
            </a:r>
            <a:r>
              <a:rPr lang="en-US" sz="1400" dirty="0"/>
              <a:t>distances will be </a:t>
            </a:r>
            <a:r>
              <a:rPr lang="en-US" sz="1400" b="1" dirty="0">
                <a:solidFill>
                  <a:srgbClr val="41719C"/>
                </a:solidFill>
              </a:rPr>
              <a:t>larger </a:t>
            </a:r>
            <a:r>
              <a:rPr lang="en-US" sz="1400" dirty="0"/>
              <a:t>by at least </a:t>
            </a:r>
            <a:r>
              <a:rPr lang="en-US" sz="1400" b="1" dirty="0" smtClean="0">
                <a:solidFill>
                  <a:srgbClr val="41719C"/>
                </a:solidFill>
              </a:rPr>
              <a:t>1cm</a:t>
            </a:r>
            <a:endParaRPr lang="en-US" sz="1400" b="1" dirty="0">
              <a:solidFill>
                <a:srgbClr val="41719C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1286220" y="3145377"/>
            <a:ext cx="268941" cy="215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94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3228"/>
            <a:ext cx="10636624" cy="4993736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Beam dynamics group </a:t>
            </a:r>
            <a:r>
              <a:rPr lang="en-US" sz="2400" dirty="0"/>
              <a:t>has defined a </a:t>
            </a:r>
            <a:r>
              <a:rPr lang="en-US" sz="2400" b="1" dirty="0">
                <a:solidFill>
                  <a:srgbClr val="125E9F"/>
                </a:solidFill>
              </a:rPr>
              <a:t>primary set of requirements </a:t>
            </a:r>
            <a:r>
              <a:rPr lang="en-US" sz="2400" dirty="0"/>
              <a:t>(</a:t>
            </a:r>
            <a:r>
              <a:rPr lang="en-US" sz="2400" b="1" dirty="0"/>
              <a:t>field/gradient strengths</a:t>
            </a:r>
            <a:r>
              <a:rPr lang="en-US" sz="2400" dirty="0"/>
              <a:t> </a:t>
            </a:r>
            <a:r>
              <a:rPr lang="en-US" sz="2400" dirty="0" smtClean="0"/>
              <a:t>and </a:t>
            </a:r>
            <a:r>
              <a:rPr lang="en-US" sz="2400" b="1" dirty="0" smtClean="0"/>
              <a:t>lengths</a:t>
            </a:r>
            <a:r>
              <a:rPr lang="en-US" sz="2400" dirty="0"/>
              <a:t>) for the magnets of ALBA II lattice:</a:t>
            </a:r>
          </a:p>
        </p:txBody>
      </p:sp>
      <p:pic>
        <p:nvPicPr>
          <p:cNvPr id="21" name="Picture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81" y="2075915"/>
            <a:ext cx="8420199" cy="1343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365125"/>
            <a:ext cx="7696200" cy="667609"/>
          </a:xfrm>
        </p:spPr>
        <p:txBody>
          <a:bodyPr/>
          <a:lstStyle/>
          <a:p>
            <a:pPr algn="r"/>
            <a:r>
              <a:rPr lang="es-ES" b="1" dirty="0" err="1">
                <a:solidFill>
                  <a:srgbClr val="092F56"/>
                </a:solidFill>
                <a:latin typeface="Calibri" panose="020F0502020204030204"/>
              </a:rPr>
              <a:t>Upgrade</a:t>
            </a:r>
            <a:r>
              <a:rPr lang="es-ES" b="1" dirty="0">
                <a:solidFill>
                  <a:srgbClr val="092F56"/>
                </a:solidFill>
                <a:latin typeface="Calibri" panose="020F0502020204030204"/>
              </a:rPr>
              <a:t> </a:t>
            </a:r>
            <a:r>
              <a:rPr lang="es-ES" b="1" dirty="0" err="1">
                <a:solidFill>
                  <a:srgbClr val="092F56"/>
                </a:solidFill>
                <a:latin typeface="Calibri" panose="020F0502020204030204"/>
              </a:rPr>
              <a:t>plans</a:t>
            </a:r>
            <a:r>
              <a:rPr lang="es-ES" b="1" dirty="0">
                <a:solidFill>
                  <a:srgbClr val="092F56"/>
                </a:solidFill>
                <a:latin typeface="Calibri" panose="020F0502020204030204"/>
              </a:rPr>
              <a:t> at ALBA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738027"/>
              </p:ext>
            </p:extLst>
          </p:nvPr>
        </p:nvGraphicFramePr>
        <p:xfrm>
          <a:off x="811721" y="3324861"/>
          <a:ext cx="6712269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6867">
                  <a:extLst>
                    <a:ext uri="{9D8B030D-6E8A-4147-A177-3AD203B41FA5}">
                      <a16:colId xmlns:a16="http://schemas.microsoft.com/office/drawing/2014/main" val="2260517785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631285956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00258181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3288696213"/>
                    </a:ext>
                  </a:extLst>
                </a:gridCol>
                <a:gridCol w="1148603">
                  <a:extLst>
                    <a:ext uri="{9D8B030D-6E8A-4147-A177-3AD203B41FA5}">
                      <a16:colId xmlns:a16="http://schemas.microsoft.com/office/drawing/2014/main" val="1080430767"/>
                    </a:ext>
                  </a:extLst>
                </a:gridCol>
                <a:gridCol w="1365999">
                  <a:extLst>
                    <a:ext uri="{9D8B030D-6E8A-4147-A177-3AD203B41FA5}">
                      <a16:colId xmlns:a16="http://schemas.microsoft.com/office/drawing/2014/main" val="370814322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Magnet description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Types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Length</a:t>
                      </a:r>
                      <a:endParaRPr lang="en-US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[m]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Field</a:t>
                      </a:r>
                      <a:endParaRPr lang="en-US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[Tesla]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Gradient (K</a:t>
                      </a:r>
                      <a:r>
                        <a:rPr lang="en-US" sz="1400" baseline="-25000">
                          <a:effectLst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en-US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[T/m]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r>
                        <a:rPr lang="en-US" sz="1400" baseline="30000" dirty="0">
                          <a:effectLst/>
                        </a:rPr>
                        <a:t>nd</a:t>
                      </a:r>
                      <a:r>
                        <a:rPr lang="en-US" sz="1400" dirty="0">
                          <a:effectLst/>
                        </a:rPr>
                        <a:t> order </a:t>
                      </a:r>
                      <a:r>
                        <a:rPr lang="en-US" sz="1400" dirty="0" smtClean="0">
                          <a:effectLst/>
                        </a:rPr>
                        <a:t>grad </a:t>
                      </a:r>
                      <a:r>
                        <a:rPr lang="en-US" sz="1400" dirty="0">
                          <a:effectLst/>
                        </a:rPr>
                        <a:t>(K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en-US" sz="1400" dirty="0" smtClean="0">
                          <a:effectLst/>
                        </a:rPr>
                        <a:t>) [</a:t>
                      </a:r>
                      <a:r>
                        <a:rPr lang="en-US" sz="1400" dirty="0">
                          <a:effectLst/>
                        </a:rPr>
                        <a:t>T/m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]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42578"/>
                  </a:ext>
                </a:extLst>
              </a:tr>
              <a:tr h="206296">
                <a:tc rowSpan="2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en-US" sz="1400">
                          <a:effectLst/>
                        </a:rPr>
                        <a:t>Bending with transversal gradient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>
                          <a:effectLst/>
                        </a:rPr>
                        <a:t>QD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225425" algn="dec"/>
                        </a:tabLst>
                      </a:pPr>
                      <a:r>
                        <a:rPr lang="en-US" sz="1400" dirty="0">
                          <a:effectLst/>
                        </a:rPr>
                        <a:t>0.8669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tabLst>
                          <a:tab pos="301625" algn="dec"/>
                        </a:tabLst>
                      </a:pPr>
                      <a:r>
                        <a:rPr lang="en-US" sz="1400" dirty="0" smtClean="0">
                          <a:effectLst/>
                        </a:rPr>
                        <a:t>	1.009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tabLst>
                          <a:tab pos="447675" algn="dec"/>
                        </a:tabLst>
                      </a:pPr>
                      <a:r>
                        <a:rPr lang="en-US" sz="1400" dirty="0" smtClean="0">
                          <a:effectLst/>
                        </a:rPr>
                        <a:t>	-</a:t>
                      </a:r>
                      <a:r>
                        <a:rPr lang="en-US" sz="1400" dirty="0">
                          <a:effectLst/>
                        </a:rPr>
                        <a:t>15.41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746125" algn="dec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2324510"/>
                  </a:ext>
                </a:extLst>
              </a:tr>
              <a:tr h="2062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>
                          <a:effectLst/>
                        </a:rPr>
                        <a:t>QDS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225425" algn="dec"/>
                        </a:tabLst>
                      </a:pPr>
                      <a:r>
                        <a:rPr lang="en-US" sz="1400" dirty="0">
                          <a:effectLst/>
                        </a:rPr>
                        <a:t>0.6310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tabLst>
                          <a:tab pos="301625" algn="dec"/>
                        </a:tabLst>
                      </a:pPr>
                      <a:r>
                        <a:rPr lang="en-US" sz="1400" dirty="0" smtClean="0">
                          <a:effectLst/>
                        </a:rPr>
                        <a:t>	0.819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tabLst>
                          <a:tab pos="447675" algn="dec"/>
                        </a:tabLs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2.03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746125" algn="dec"/>
                        </a:tabLs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3941811"/>
                  </a:ext>
                </a:extLst>
              </a:tr>
              <a:tr h="206296">
                <a:tc rowSpan="2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en-US" sz="1400">
                          <a:effectLst/>
                        </a:rPr>
                        <a:t>Antibending with transversal gradient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>
                          <a:effectLst/>
                        </a:rPr>
                        <a:t>QF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225425" algn="dec"/>
                        </a:tabLst>
                      </a:pPr>
                      <a:r>
                        <a:rPr lang="en-US" sz="1400" dirty="0">
                          <a:effectLst/>
                        </a:rPr>
                        <a:t>0.2972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tabLst>
                          <a:tab pos="301625" algn="dec"/>
                        </a:tabLst>
                      </a:pPr>
                      <a:r>
                        <a:rPr lang="en-US" sz="1400" dirty="0" smtClean="0">
                          <a:effectLst/>
                        </a:rPr>
                        <a:t>	-</a:t>
                      </a:r>
                      <a:r>
                        <a:rPr lang="en-US" sz="1400" dirty="0">
                          <a:effectLst/>
                        </a:rPr>
                        <a:t>0.394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tabLst>
                          <a:tab pos="447675" algn="dec"/>
                        </a:tabLst>
                      </a:pPr>
                      <a:r>
                        <a:rPr lang="en-US" sz="1400" dirty="0" smtClean="0">
                          <a:effectLst/>
                        </a:rPr>
                        <a:t>	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70.05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746125" algn="dec"/>
                        </a:tabLs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8433947"/>
                  </a:ext>
                </a:extLst>
              </a:tr>
              <a:tr h="2062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dirty="0">
                          <a:effectLst/>
                        </a:rPr>
                        <a:t>QFS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225425" algn="dec"/>
                        </a:tabLst>
                      </a:pPr>
                      <a:r>
                        <a:rPr lang="en-US" sz="1400">
                          <a:effectLst/>
                        </a:rPr>
                        <a:t>0.2972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tabLst>
                          <a:tab pos="301625" algn="dec"/>
                        </a:tabLst>
                      </a:pPr>
                      <a:r>
                        <a:rPr lang="en-US" sz="1400" dirty="0" smtClean="0">
                          <a:effectLst/>
                        </a:rPr>
                        <a:t>	-</a:t>
                      </a:r>
                      <a:r>
                        <a:rPr lang="en-US" sz="1400" dirty="0">
                          <a:effectLst/>
                        </a:rPr>
                        <a:t>0.425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tabLst>
                          <a:tab pos="447675" algn="dec"/>
                        </a:tabLst>
                      </a:pPr>
                      <a:r>
                        <a:rPr lang="en-US" sz="1400" dirty="0" smtClean="0">
                          <a:effectLst/>
                        </a:rPr>
                        <a:t>	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70.05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746125" algn="dec"/>
                        </a:tabLs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1875789"/>
                  </a:ext>
                </a:extLst>
              </a:tr>
              <a:tr h="206296">
                <a:tc rowSpan="3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en-US" sz="1400">
                          <a:effectLst/>
                        </a:rPr>
                        <a:t>Quadrupoles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>
                          <a:effectLst/>
                        </a:rPr>
                        <a:t>Q1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225425" algn="dec"/>
                        </a:tabLst>
                      </a:pPr>
                      <a:r>
                        <a:rPr lang="en-US" sz="1400">
                          <a:effectLst/>
                        </a:rPr>
                        <a:t>0.2000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01625" algn="dec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tabLst>
                          <a:tab pos="447675" algn="dec"/>
                        </a:tabLst>
                      </a:pPr>
                      <a:r>
                        <a:rPr lang="en-US" sz="1400" b="0" dirty="0" smtClean="0">
                          <a:effectLst/>
                        </a:rPr>
                        <a:t>	-31.54</a:t>
                      </a:r>
                      <a:endParaRPr lang="en-US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746125" algn="dec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6864490"/>
                  </a:ext>
                </a:extLst>
              </a:tr>
              <a:tr h="2062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>
                          <a:effectLst/>
                        </a:rPr>
                        <a:t>Q2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225425" algn="dec"/>
                        </a:tabLst>
                      </a:pPr>
                      <a:r>
                        <a:rPr lang="en-US" sz="1400">
                          <a:effectLst/>
                        </a:rPr>
                        <a:t>0.3500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01625" algn="dec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tabLst>
                          <a:tab pos="447675" algn="dec"/>
                        </a:tabLst>
                      </a:pPr>
                      <a:r>
                        <a:rPr lang="en-US" sz="1400" dirty="0" smtClean="0">
                          <a:effectLst/>
                        </a:rPr>
                        <a:t>	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83.16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746125" algn="dec"/>
                        </a:tabLs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4952999"/>
                  </a:ext>
                </a:extLst>
              </a:tr>
              <a:tr h="2062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>
                          <a:effectLst/>
                        </a:rPr>
                        <a:t>Q3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225425" algn="dec"/>
                        </a:tabLst>
                      </a:pPr>
                      <a:r>
                        <a:rPr lang="en-US" sz="1400">
                          <a:effectLst/>
                        </a:rPr>
                        <a:t>0.2000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01625" algn="dec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tabLst>
                          <a:tab pos="447675" algn="dec"/>
                        </a:tabLst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-109.83</a:t>
                      </a:r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746125" algn="dec"/>
                        </a:tabLs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413193"/>
                  </a:ext>
                </a:extLst>
              </a:tr>
              <a:tr h="206296">
                <a:tc rowSpan="3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en-US" sz="1400">
                          <a:effectLst/>
                        </a:rPr>
                        <a:t>Quadrupoles (injection)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>
                          <a:effectLst/>
                        </a:rPr>
                        <a:t>IQ1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225425" algn="dec"/>
                        </a:tabLst>
                      </a:pPr>
                      <a:r>
                        <a:rPr lang="en-US" sz="1400">
                          <a:effectLst/>
                        </a:rPr>
                        <a:t>0.2000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01625" algn="dec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tabLst>
                          <a:tab pos="447675" algn="dec"/>
                        </a:tabLs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44.70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746125" algn="dec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5077610"/>
                  </a:ext>
                </a:extLst>
              </a:tr>
              <a:tr h="2062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>
                          <a:effectLst/>
                        </a:rPr>
                        <a:t>IQ2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225425" algn="dec"/>
                        </a:tabLst>
                      </a:pPr>
                      <a:r>
                        <a:rPr lang="en-US" sz="1400">
                          <a:effectLst/>
                        </a:rPr>
                        <a:t>0.3500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01625" algn="dec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tabLst>
                          <a:tab pos="447675" algn="dec"/>
                        </a:tabLs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-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69.61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746125" algn="dec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7824941"/>
                  </a:ext>
                </a:extLst>
              </a:tr>
              <a:tr h="2062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>
                          <a:effectLst/>
                        </a:rPr>
                        <a:t>IQ3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225425" algn="dec"/>
                        </a:tabLst>
                      </a:pPr>
                      <a:r>
                        <a:rPr lang="en-US" sz="1400">
                          <a:effectLst/>
                        </a:rPr>
                        <a:t>0.2000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01625" algn="dec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tabLst>
                          <a:tab pos="447675" algn="dec"/>
                        </a:tabLs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89.71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746125" algn="dec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5627924"/>
                  </a:ext>
                </a:extLst>
              </a:tr>
              <a:tr h="206296">
                <a:tc rowSpan="2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en-US" sz="1400">
                          <a:effectLst/>
                        </a:rPr>
                        <a:t>Sextupoles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dirty="0">
                          <a:effectLst/>
                        </a:rPr>
                        <a:t>SH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225425" algn="dec"/>
                        </a:tabLst>
                      </a:pPr>
                      <a:r>
                        <a:rPr lang="en-US" sz="1400" dirty="0" smtClean="0">
                          <a:effectLst/>
                        </a:rPr>
                        <a:t>0.1042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01625" algn="dec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tabLst>
                          <a:tab pos="447675" algn="dec"/>
                        </a:tabLs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tabLst>
                          <a:tab pos="746125" algn="dec"/>
                        </a:tabLst>
                      </a:pPr>
                      <a:r>
                        <a:rPr lang="en-US" sz="1400" b="1" dirty="0" smtClean="0">
                          <a:effectLst/>
                        </a:rPr>
                        <a:t>	4936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4110440"/>
                  </a:ext>
                </a:extLst>
              </a:tr>
              <a:tr h="2062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>
                          <a:effectLst/>
                        </a:rPr>
                        <a:t>SV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225425" algn="dec"/>
                        </a:tabLst>
                      </a:pPr>
                      <a:r>
                        <a:rPr lang="en-US" sz="1400" dirty="0" smtClean="0">
                          <a:effectLst/>
                        </a:rPr>
                        <a:t>0.1823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>
                          <a:tab pos="301625" algn="dec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tabLst>
                          <a:tab pos="447675" algn="dec"/>
                        </a:tabLs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tabLst>
                          <a:tab pos="746125" algn="dec"/>
                        </a:tabLst>
                      </a:pPr>
                      <a:r>
                        <a:rPr lang="en-US" sz="1400" dirty="0" smtClean="0">
                          <a:effectLst/>
                        </a:rPr>
                        <a:t>	-4084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633683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822278" y="3680096"/>
                <a:ext cx="2531522" cy="11985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72000" tIns="72000" rIns="72000" bIns="72000" rtlCol="0">
                <a:spAutoFit/>
              </a:bodyPr>
              <a:lstStyle/>
              <a:p>
                <a:pPr>
                  <a:spcAft>
                    <a:spcPts val="600"/>
                  </a:spcAft>
                  <a:tabLst>
                    <a:tab pos="987425" algn="l"/>
                  </a:tabLst>
                </a:pP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Relationship between gradients and pole-tip field:</a:t>
                </a:r>
              </a:p>
              <a:p>
                <a:pPr marL="177800" indent="-177800"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1343025" algn="l"/>
                  </a:tabLst>
                </a:pP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quadrupoles:</a:t>
                </a:r>
                <a:r>
                  <a:rPr lang="en-US" sz="14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𝑡𝑖𝑝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sz="1400" dirty="0" smtClean="0">
                  <a:solidFill>
                    <a:schemeClr val="tx1"/>
                  </a:solidFill>
                </a:endParaRPr>
              </a:p>
              <a:p>
                <a:pPr marL="177800" indent="-177800"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1343025" algn="l"/>
                  </a:tabLst>
                </a:pPr>
                <a:r>
                  <a:rPr lang="en-US" sz="1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sextupoles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14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𝑡𝑖𝑝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≃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2278" y="3680096"/>
                <a:ext cx="2531522" cy="1198515"/>
              </a:xfrm>
              <a:prstGeom prst="rect">
                <a:avLst/>
              </a:prstGeom>
              <a:blipFill>
                <a:blip r:embed="rId3"/>
                <a:stretch>
                  <a:fillRect l="-1196" b="-50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/>
          <p:cNvSpPr/>
          <p:nvPr/>
        </p:nvSpPr>
        <p:spPr>
          <a:xfrm>
            <a:off x="7523990" y="5289176"/>
            <a:ext cx="158763" cy="627530"/>
          </a:xfrm>
          <a:prstGeom prst="rightBrace">
            <a:avLst>
              <a:gd name="adj1" fmla="val 60329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50728" y="5207072"/>
            <a:ext cx="2817272" cy="7917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2000" tIns="72000" rIns="72000" bIns="72000" rtlCol="0">
            <a:spAutoFit/>
          </a:bodyPr>
          <a:lstStyle/>
          <a:p>
            <a:pPr>
              <a:spcAft>
                <a:spcPts val="600"/>
              </a:spcAft>
              <a:tabLst>
                <a:tab pos="987425" algn="l"/>
              </a:tabLst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 current settings for quadrupoles adjacent to injection straight (and equivalent straights)</a:t>
            </a:r>
            <a:endParaRPr lang="en-US" sz="1400" dirty="0"/>
          </a:p>
        </p:txBody>
      </p:sp>
      <p:pic>
        <p:nvPicPr>
          <p:cNvPr id="13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18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365125"/>
            <a:ext cx="76962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Outline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5675"/>
            <a:ext cx="10636624" cy="4733645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Effect of Covid-19 pandemics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Magnetic measurement activities at ALBA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Upgrade plans at ALBA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009282"/>
                </a:solidFill>
              </a:rPr>
              <a:t>Magnetic measurement group reorganization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21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Magnetic measurements group reorganization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308"/>
            <a:ext cx="10015728" cy="4607655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By the </a:t>
            </a:r>
            <a:r>
              <a:rPr lang="en-US" sz="1800" b="1" dirty="0" smtClean="0"/>
              <a:t>end of 2021 </a:t>
            </a:r>
            <a:r>
              <a:rPr lang="en-US" sz="1800" dirty="0" smtClean="0"/>
              <a:t>our section was </a:t>
            </a:r>
            <a:r>
              <a:rPr lang="en-US" sz="1800" b="1" dirty="0" smtClean="0">
                <a:solidFill>
                  <a:srgbClr val="41719C"/>
                </a:solidFill>
              </a:rPr>
              <a:t>reorganized</a:t>
            </a:r>
            <a:r>
              <a:rPr lang="en-US" sz="1800" dirty="0" smtClean="0"/>
              <a:t> in order to face </a:t>
            </a:r>
            <a:r>
              <a:rPr lang="en-US" sz="1800" dirty="0" smtClean="0"/>
              <a:t>upcoming </a:t>
            </a:r>
            <a:r>
              <a:rPr lang="en-US" sz="1800" dirty="0" smtClean="0"/>
              <a:t>challenges: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931" y="3014232"/>
            <a:ext cx="665216" cy="6652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86935" y="2288217"/>
            <a:ext cx="2736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Insertion Devices and Front Ends Section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13" y="3847144"/>
            <a:ext cx="665216" cy="66521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80" y="3847144"/>
            <a:ext cx="665216" cy="66521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68013" y="2090321"/>
            <a:ext cx="3129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Insertion Devices, </a:t>
            </a:r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Magnets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and Front Ends Section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525" y="2816336"/>
            <a:ext cx="665216" cy="665216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68" y="4094546"/>
            <a:ext cx="665216" cy="665216"/>
          </a:xfrm>
          <a:prstGeom prst="rect">
            <a:avLst/>
          </a:prstGeom>
        </p:spPr>
      </p:pic>
      <p:pic>
        <p:nvPicPr>
          <p:cNvPr id="21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68" y="4830004"/>
            <a:ext cx="665216" cy="665216"/>
          </a:xfrm>
          <a:prstGeom prst="rect">
            <a:avLst/>
          </a:prstGeom>
        </p:spPr>
      </p:pic>
      <p:pic>
        <p:nvPicPr>
          <p:cNvPr id="22" name="Content Placeholder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 trans="30000" pressur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68" y="5580264"/>
            <a:ext cx="665216" cy="665216"/>
          </a:xfrm>
          <a:prstGeom prst="rect">
            <a:avLst/>
          </a:prstGeom>
          <a:noFill/>
        </p:spPr>
      </p:pic>
      <p:pic>
        <p:nvPicPr>
          <p:cNvPr id="2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406" y="4094546"/>
            <a:ext cx="665216" cy="6652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35172" y="2960230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Jordi Marcos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22384" y="4258298"/>
            <a:ext cx="1505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Valentí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Massana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22384" y="5041871"/>
            <a:ext cx="1516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Andrea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Fontanet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22384" y="5784756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Open position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677940" y="4273265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Raquel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Monge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87168" y="3655815"/>
            <a:ext cx="215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IDs &amp; Magnets Group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96263" y="3655815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FEs Group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86900" y="3655815"/>
            <a:ext cx="2715904" cy="2665042"/>
          </a:xfrm>
          <a:prstGeom prst="roundRect">
            <a:avLst>
              <a:gd name="adj" fmla="val 642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8897207" y="3655815"/>
            <a:ext cx="2436661" cy="1284675"/>
          </a:xfrm>
          <a:prstGeom prst="roundRect">
            <a:avLst>
              <a:gd name="adj" fmla="val 1333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ounded Rectangle 31"/>
          <p:cNvSpPr/>
          <p:nvPr/>
        </p:nvSpPr>
        <p:spPr>
          <a:xfrm>
            <a:off x="8897207" y="5041871"/>
            <a:ext cx="2436661" cy="1284675"/>
          </a:xfrm>
          <a:prstGeom prst="roundRect">
            <a:avLst>
              <a:gd name="adj" fmla="val 133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406" y="5585719"/>
            <a:ext cx="665216" cy="66521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677940" y="5764438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Manuel Rodríguez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301234" y="5146988"/>
            <a:ext cx="1725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operator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992496" y="2033516"/>
            <a:ext cx="5451151" cy="4367025"/>
          </a:xfrm>
          <a:prstGeom prst="roundRect">
            <a:avLst>
              <a:gd name="adj" fmla="val 642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1276247" y="2243641"/>
            <a:ext cx="2733799" cy="2423894"/>
          </a:xfrm>
          <a:prstGeom prst="roundRect">
            <a:avLst>
              <a:gd name="adj" fmla="val 642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Arrow 29"/>
          <p:cNvSpPr/>
          <p:nvPr/>
        </p:nvSpPr>
        <p:spPr>
          <a:xfrm>
            <a:off x="4385439" y="3268007"/>
            <a:ext cx="1182848" cy="579137"/>
          </a:xfrm>
          <a:prstGeom prst="rightArrow">
            <a:avLst/>
          </a:prstGeom>
          <a:solidFill>
            <a:srgbClr val="417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712421" y="4712111"/>
            <a:ext cx="188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persons since 2005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6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Magnetic measurements group reorganization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308"/>
            <a:ext cx="10015728" cy="4607655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41719C"/>
                </a:solidFill>
              </a:rPr>
              <a:t>Responsibilities</a:t>
            </a:r>
            <a:r>
              <a:rPr lang="en-US" sz="2000" dirty="0" smtClean="0"/>
              <a:t> of </a:t>
            </a:r>
            <a:r>
              <a:rPr lang="en-US" sz="2000" b="1" dirty="0" smtClean="0"/>
              <a:t>IDs &amp; Magnets Group</a:t>
            </a:r>
            <a:r>
              <a:rPr lang="en-US" sz="2000" dirty="0" smtClean="0"/>
              <a:t>:</a:t>
            </a:r>
          </a:p>
          <a:p>
            <a:pPr marL="814388" lvl="1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Maintenance of IDs already installed at ALBA.</a:t>
            </a:r>
          </a:p>
          <a:p>
            <a:pPr marL="814388" lvl="1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Design, follow-up and test/acceptance of IDs for new Beamlines (~1 ID each 2 years).</a:t>
            </a:r>
          </a:p>
          <a:p>
            <a:pPr marL="814388" lvl="1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Operate and upgrade magnetic measurements lab (internal and external requests).</a:t>
            </a:r>
          </a:p>
          <a:p>
            <a:pPr marL="814388" lvl="1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srgbClr val="41719C"/>
                </a:solidFill>
              </a:rPr>
              <a:t>Design of prototypes for ALBA II</a:t>
            </a:r>
            <a:r>
              <a:rPr lang="en-US" sz="1800" dirty="0" smtClean="0"/>
              <a:t> magnets (2022-2025):</a:t>
            </a:r>
          </a:p>
          <a:p>
            <a:pPr marL="1271588" lvl="2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Design work already started.</a:t>
            </a:r>
          </a:p>
          <a:p>
            <a:pPr marL="1271588" lvl="2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CFTs to be launched </a:t>
            </a:r>
            <a:r>
              <a:rPr lang="en-US" sz="1600" b="1" dirty="0" smtClean="0"/>
              <a:t>before end of 2023.</a:t>
            </a:r>
          </a:p>
          <a:p>
            <a:pPr marL="814388" lvl="1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/>
              <a:t>Definition of strategy </a:t>
            </a:r>
            <a:r>
              <a:rPr lang="en-US" sz="1800" dirty="0" smtClean="0"/>
              <a:t>for the </a:t>
            </a:r>
            <a:r>
              <a:rPr lang="en-US" sz="1800" b="1" dirty="0" smtClean="0">
                <a:solidFill>
                  <a:srgbClr val="41719C"/>
                </a:solidFill>
              </a:rPr>
              <a:t>procurement</a:t>
            </a:r>
            <a:r>
              <a:rPr lang="en-US" sz="1800" dirty="0" smtClean="0"/>
              <a:t> and </a:t>
            </a:r>
            <a:r>
              <a:rPr lang="en-US" sz="1800" b="1" dirty="0" smtClean="0">
                <a:solidFill>
                  <a:srgbClr val="41719C"/>
                </a:solidFill>
              </a:rPr>
              <a:t>characterization</a:t>
            </a:r>
            <a:r>
              <a:rPr lang="en-US" sz="1800" dirty="0" smtClean="0"/>
              <a:t> of ALBA II series magnets:</a:t>
            </a:r>
          </a:p>
          <a:p>
            <a:pPr marL="1271588" lvl="2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Magnets </a:t>
            </a:r>
            <a:r>
              <a:rPr lang="en-US" sz="1600" b="1" dirty="0" smtClean="0"/>
              <a:t>manufacturing</a:t>
            </a:r>
            <a:r>
              <a:rPr lang="en-US" sz="1600" dirty="0" smtClean="0"/>
              <a:t> will be </a:t>
            </a:r>
            <a:r>
              <a:rPr lang="en-US" sz="1600" b="1" dirty="0" smtClean="0">
                <a:solidFill>
                  <a:srgbClr val="41719C"/>
                </a:solidFill>
              </a:rPr>
              <a:t>completely outsourced </a:t>
            </a:r>
            <a:r>
              <a:rPr lang="en-US" sz="1600" dirty="0" smtClean="0"/>
              <a:t>(details of the company validation procedure still to be defined).</a:t>
            </a:r>
          </a:p>
          <a:p>
            <a:pPr marL="1271588" lvl="2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Approach to the validation</a:t>
            </a:r>
            <a:r>
              <a:rPr lang="en-US" sz="1600" dirty="0" smtClean="0"/>
              <a:t>/characterization of magnets </a:t>
            </a:r>
            <a:r>
              <a:rPr lang="en-US" sz="1600" b="1" dirty="0" smtClean="0">
                <a:solidFill>
                  <a:srgbClr val="41719C"/>
                </a:solidFill>
              </a:rPr>
              <a:t>still to be devised</a:t>
            </a:r>
            <a:r>
              <a:rPr lang="en-US" sz="1600" dirty="0" smtClean="0"/>
              <a:t>.</a:t>
            </a:r>
            <a:endParaRPr lang="en-US" sz="1600" dirty="0" smtClean="0"/>
          </a:p>
          <a:p>
            <a:pPr marL="1271588" lvl="2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804" y="3453462"/>
            <a:ext cx="1393650" cy="9779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1" t="13499" r="4595" b="4074"/>
          <a:stretch/>
        </p:blipFill>
        <p:spPr>
          <a:xfrm>
            <a:off x="9009924" y="3471789"/>
            <a:ext cx="1253067" cy="96549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3" t="14040" r="17416" b="5865"/>
          <a:stretch/>
        </p:blipFill>
        <p:spPr>
          <a:xfrm>
            <a:off x="10386461" y="3471788"/>
            <a:ext cx="1039204" cy="95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7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365125"/>
            <a:ext cx="76962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Outline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5675"/>
            <a:ext cx="10636624" cy="4733645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009282"/>
                </a:solidFill>
              </a:rPr>
              <a:t>Effect of Covid-19 pandemics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Magnetic measurement activities at ALBA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Upgrade plans at ALBA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Magnetic measurement group reorganization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15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365125"/>
            <a:ext cx="76962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Outline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5675"/>
            <a:ext cx="10636624" cy="4733645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Effect of Covid-19 pandemics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Magnetic measurement activities at ALBA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Upgrade plans at ALBA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Magnetic measurement group reorganization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009282"/>
                </a:solidFill>
              </a:rPr>
              <a:t>Conclusions</a:t>
            </a:r>
            <a:endParaRPr lang="en-US" b="1" dirty="0">
              <a:solidFill>
                <a:srgbClr val="00928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75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Conclusions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0303"/>
            <a:ext cx="10515600" cy="4923566"/>
          </a:xfrm>
        </p:spPr>
        <p:txBody>
          <a:bodyPr>
            <a:normAutofit/>
          </a:bodyPr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Since last IMMW21, the volume of activity at ALBA magnetic measurements lab has decreased. Despite of this, some new measurement modes have been tested with encouraging results.</a:t>
            </a:r>
            <a:endParaRPr lang="en-US" sz="2400" dirty="0" smtClean="0"/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One year ago the ID &amp; FE section at ALBA underwent a complete renewal in order to face ALBA upgrade challenges, and to take care of all the aspects of ALBA II magnets procurement, validation and characterization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We are confident that at the time of IMMW22 (by 2024) we will be able to show you some interesting advances regarding ALBA II magnets design and procurement/verification strategy (at least we hope so).</a:t>
            </a:r>
            <a:endParaRPr lang="en-US" sz="2400" dirty="0" smtClean="0"/>
          </a:p>
          <a:p>
            <a:pPr marL="814388" lvl="1" indent="-300038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1588" lvl="2" indent="-300038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08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0303"/>
            <a:ext cx="10515600" cy="4923566"/>
          </a:xfrm>
        </p:spPr>
        <p:txBody>
          <a:bodyPr>
            <a:normAutofit/>
          </a:bodyPr>
          <a:lstStyle/>
          <a:p>
            <a:pPr marL="5715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s-ES" sz="4400" dirty="0" err="1" smtClean="0"/>
              <a:t>Questions</a:t>
            </a:r>
            <a:r>
              <a:rPr lang="es-ES" sz="4400" dirty="0" smtClean="0"/>
              <a:t>?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03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5762" y="365125"/>
            <a:ext cx="6028038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Effect of Covid-19 pandemics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2669"/>
            <a:ext cx="10636624" cy="4614294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As a consequence of the </a:t>
            </a:r>
            <a:r>
              <a:rPr lang="en-US" sz="1800" b="1" dirty="0" smtClean="0">
                <a:solidFill>
                  <a:srgbClr val="FF0000"/>
                </a:solidFill>
              </a:rPr>
              <a:t>Covid-19 outbreak</a:t>
            </a:r>
            <a:r>
              <a:rPr lang="en-US" sz="1800" dirty="0" smtClean="0"/>
              <a:t>, there has been a </a:t>
            </a:r>
            <a:r>
              <a:rPr lang="en-US" sz="1800" b="1" dirty="0" smtClean="0">
                <a:solidFill>
                  <a:srgbClr val="FF0000"/>
                </a:solidFill>
              </a:rPr>
              <a:t>drastic reduction </a:t>
            </a:r>
            <a:r>
              <a:rPr lang="en-US" sz="1800" dirty="0" smtClean="0"/>
              <a:t>in the number of </a:t>
            </a:r>
            <a:r>
              <a:rPr lang="en-US" sz="1800" b="1" dirty="0" smtClean="0">
                <a:solidFill>
                  <a:srgbClr val="41719C"/>
                </a:solidFill>
              </a:rPr>
              <a:t>requests for ALBA magnetic measurements lab </a:t>
            </a:r>
            <a:r>
              <a:rPr lang="en-US" sz="1800" dirty="0" smtClean="0"/>
              <a:t>from </a:t>
            </a:r>
            <a:r>
              <a:rPr lang="en-US" sz="1800" b="1" dirty="0" smtClean="0">
                <a:solidFill>
                  <a:srgbClr val="41719C"/>
                </a:solidFill>
              </a:rPr>
              <a:t>external companies/institutions</a:t>
            </a:r>
            <a:r>
              <a:rPr lang="en-US" sz="1800" dirty="0" smtClean="0"/>
              <a:t>:</a:t>
            </a:r>
          </a:p>
          <a:p>
            <a:pPr marL="814388" lvl="1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It has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2-3 requests/year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down to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single request in 3 years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7188" indent="-300038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smtClean="0"/>
              <a:t>At an </a:t>
            </a:r>
            <a:r>
              <a:rPr lang="en-US" sz="1800" b="1" dirty="0" smtClean="0"/>
              <a:t>internal level</a:t>
            </a:r>
            <a:r>
              <a:rPr lang="en-US" sz="1800" dirty="0" smtClean="0"/>
              <a:t>, </a:t>
            </a:r>
            <a:r>
              <a:rPr lang="en-US" sz="1800" b="1" dirty="0" smtClean="0">
                <a:solidFill>
                  <a:srgbClr val="FF0000"/>
                </a:solidFill>
              </a:rPr>
              <a:t>Covid-19</a:t>
            </a:r>
            <a:r>
              <a:rPr lang="en-US" sz="1800" dirty="0" smtClean="0"/>
              <a:t> forced us to </a:t>
            </a:r>
            <a:r>
              <a:rPr lang="en-US" sz="1800" b="1" dirty="0" smtClean="0">
                <a:solidFill>
                  <a:srgbClr val="41719C"/>
                </a:solidFill>
              </a:rPr>
              <a:t>concentrate on high priority activities </a:t>
            </a:r>
            <a:r>
              <a:rPr lang="en-US" sz="1800" dirty="0" smtClean="0"/>
              <a:t>(daily operation, construction of new beamlines) and to </a:t>
            </a:r>
            <a:r>
              <a:rPr lang="en-US" sz="1800" b="1" dirty="0" smtClean="0">
                <a:solidFill>
                  <a:srgbClr val="FF0000"/>
                </a:solidFill>
              </a:rPr>
              <a:t>put on hold lower priority projects</a:t>
            </a:r>
            <a:r>
              <a:rPr lang="en-US" sz="1800" dirty="0" smtClean="0"/>
              <a:t>:</a:t>
            </a:r>
          </a:p>
          <a:p>
            <a:pPr marL="357188" indent="-3000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 smtClean="0"/>
          </a:p>
          <a:p>
            <a:pPr marL="357188" indent="-3000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 smtClean="0"/>
          </a:p>
          <a:p>
            <a:pPr marL="5715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6" y="3671258"/>
            <a:ext cx="1645382" cy="1285144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/>
        </p:blipFill>
        <p:spPr bwMode="auto">
          <a:xfrm>
            <a:off x="8173678" y="4048032"/>
            <a:ext cx="3542926" cy="139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2889" y="3527426"/>
            <a:ext cx="5001905" cy="1055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lvl="1" indent="-29051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3D Helmholtz coils.</a:t>
            </a:r>
          </a:p>
          <a:p>
            <a:pPr marL="361950" lvl="1" indent="-29051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Adaptation of Hall probe bench for cryogenic measurements under vacuum.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s://www.esrf.eu/files/live/sites/www/files/events/conferences/2019/IMMW21/IMMW21WebBan-3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89475" y="3671258"/>
            <a:ext cx="1627731" cy="42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24797" y="4754057"/>
            <a:ext cx="605230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lvl="1" indent="-29051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After recovery of some normality by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mid-2021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our focus has displaced to </a:t>
            </a:r>
            <a:r>
              <a:rPr lang="en-US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upgrade-related activities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(more about this later on).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89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365125"/>
            <a:ext cx="76962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Outline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5675"/>
            <a:ext cx="10636624" cy="4733645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Effect of Covid-19 pandemics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009282"/>
                </a:solidFill>
              </a:rPr>
              <a:t>Magnetic measurement activities at ALBA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Upgrade plans at ALBA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Magnetic measurement group reorganization</a:t>
            </a:r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14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Magnetic measurement activities at ALBA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308"/>
            <a:ext cx="10636624" cy="4607655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Characterization of </a:t>
            </a:r>
            <a:r>
              <a:rPr lang="en-US" sz="2000" b="1" dirty="0" smtClean="0">
                <a:solidFill>
                  <a:srgbClr val="41719C"/>
                </a:solidFill>
              </a:rPr>
              <a:t>Permanent Magnet longitudinal gradient dipole</a:t>
            </a:r>
            <a:r>
              <a:rPr lang="en-US" sz="2000" dirty="0" smtClean="0"/>
              <a:t> for </a:t>
            </a:r>
            <a:r>
              <a:rPr lang="en-US" sz="2000" b="1" dirty="0" smtClean="0"/>
              <a:t>CIEMAT</a:t>
            </a:r>
            <a:r>
              <a:rPr lang="en-US" sz="2000" dirty="0" smtClean="0"/>
              <a:t>.</a:t>
            </a:r>
            <a:endParaRPr lang="en-US" sz="2000" b="1" dirty="0" smtClean="0"/>
          </a:p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Prototype of main bending magnets for </a:t>
            </a:r>
            <a:r>
              <a:rPr lang="en-US" sz="2000" b="1" dirty="0" smtClean="0">
                <a:solidFill>
                  <a:srgbClr val="41719C"/>
                </a:solidFill>
              </a:rPr>
              <a:t>CLIC Damping Rings</a:t>
            </a:r>
            <a:r>
              <a:rPr lang="en-US" sz="2000" dirty="0" smtClean="0"/>
              <a:t>:</a:t>
            </a:r>
          </a:p>
          <a:p>
            <a:pPr marL="814388" lvl="1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srgbClr val="41719C"/>
                </a:solidFill>
              </a:rPr>
              <a:t>Hyperbolic field profile </a:t>
            </a:r>
            <a:r>
              <a:rPr lang="en-US" sz="1800" dirty="0" smtClean="0"/>
              <a:t>along </a:t>
            </a:r>
            <a:r>
              <a:rPr lang="en-US" sz="1800" b="1" dirty="0" smtClean="0"/>
              <a:t>longitudinal direction </a:t>
            </a:r>
            <a:r>
              <a:rPr lang="en-US" sz="1800" dirty="0" smtClean="0"/>
              <a:t>will allow to </a:t>
            </a:r>
            <a:r>
              <a:rPr lang="en-US" sz="1800" b="1" dirty="0" smtClean="0">
                <a:solidFill>
                  <a:srgbClr val="41719C"/>
                </a:solidFill>
              </a:rPr>
              <a:t>minimize electron beam emittance</a:t>
            </a:r>
          </a:p>
          <a:p>
            <a:pPr marL="814388" lvl="1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srgbClr val="41719C"/>
                </a:solidFill>
              </a:rPr>
              <a:t>Combined function magnet</a:t>
            </a:r>
            <a:r>
              <a:rPr lang="en-US" sz="1800" dirty="0" smtClean="0"/>
              <a:t>: dipolar and </a:t>
            </a:r>
            <a:r>
              <a:rPr lang="en-US" sz="1800" dirty="0" err="1" smtClean="0"/>
              <a:t>quadrupolar</a:t>
            </a:r>
            <a:r>
              <a:rPr lang="en-US" sz="1800" dirty="0" smtClean="0"/>
              <a:t> fields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8968" y="3477437"/>
            <a:ext cx="2018202" cy="107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ome | CLIC Detector and Phys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315" y="4838354"/>
            <a:ext cx="1113509" cy="111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67" y="4059633"/>
            <a:ext cx="4648200" cy="18769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391" y="3851695"/>
            <a:ext cx="3940907" cy="24832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849" y="5972680"/>
            <a:ext cx="3521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Drawings courtesy of M.A. </a:t>
            </a:r>
            <a:r>
              <a:rPr lang="en-US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Domínguez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(CIEMAT)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2988" y="5018732"/>
            <a:ext cx="644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Narrow" panose="020B0606020202030204" pitchFamily="34" charset="0"/>
              </a:rPr>
              <a:t>High field pole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6038" y="5131801"/>
            <a:ext cx="1381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Low field poles</a:t>
            </a:r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Folded Corner 12"/>
          <p:cNvSpPr/>
          <p:nvPr/>
        </p:nvSpPr>
        <p:spPr>
          <a:xfrm>
            <a:off x="869771" y="3422956"/>
            <a:ext cx="4695772" cy="549858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36000" rtlCol="0" anchor="ctr"/>
          <a:lstStyle/>
          <a:p>
            <a:pPr lvl="0"/>
            <a:r>
              <a:rPr lang="pt-BR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Papadopoulou </a:t>
            </a:r>
            <a:r>
              <a:rPr lang="pt-BR" sz="1200" i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pt-BR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200" dirty="0">
                <a:solidFill>
                  <a:srgbClr val="3A3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Phy. Rev. Accel. Beams. 22, 091601 (2019)</a:t>
            </a:r>
          </a:p>
          <a:p>
            <a:pPr lvl="0"/>
            <a:r>
              <a:rPr lang="pt-BR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A. Domínguez </a:t>
            </a:r>
            <a:r>
              <a:rPr lang="es-ES" sz="1200" i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solidFill>
                  <a:srgbClr val="2E3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IEEE Trans. Appl. </a:t>
            </a:r>
            <a:r>
              <a:rPr lang="en-US" sz="1200" dirty="0" err="1">
                <a:solidFill>
                  <a:srgbClr val="2E3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</a:t>
            </a:r>
            <a:r>
              <a:rPr lang="en-US" sz="1200" dirty="0">
                <a:solidFill>
                  <a:srgbClr val="2E3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28, 1 (2018</a:t>
            </a:r>
            <a:r>
              <a:rPr lang="en-US" sz="1200" dirty="0" smtClean="0">
                <a:solidFill>
                  <a:srgbClr val="2E3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18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Magnetic measurement activities at ALBA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308"/>
            <a:ext cx="10636624" cy="4607655"/>
          </a:xfrm>
        </p:spPr>
        <p:txBody>
          <a:bodyPr/>
          <a:lstStyle/>
          <a:p>
            <a:pPr marL="5715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113" y="4856045"/>
            <a:ext cx="2018202" cy="107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ome | CLIC Detector and Phys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315" y="4838354"/>
            <a:ext cx="1113509" cy="111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91470" y="5838408"/>
            <a:ext cx="3521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Drawings courtesy of M.A. </a:t>
            </a:r>
            <a:r>
              <a:rPr lang="en-US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Domínguez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(CIEMAT)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14" y="1569307"/>
            <a:ext cx="6977163" cy="426910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343804"/>
              </p:ext>
            </p:extLst>
          </p:nvPr>
        </p:nvGraphicFramePr>
        <p:xfrm>
          <a:off x="7963352" y="1659568"/>
          <a:ext cx="3511472" cy="274665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22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9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25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 characteristics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e-beam</a:t>
                      </a:r>
                      <a:r>
                        <a:rPr lang="en-US" sz="14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energy [GeV]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2.98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8715984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 field [T]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Iron length [mm]</a:t>
                      </a:r>
                      <a:endParaRPr lang="en-US" sz="14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560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2395006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gap [mm]</a:t>
                      </a:r>
                      <a:endParaRPr lang="en-US" sz="14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12.7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822479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GFR diameter [mm]</a:t>
                      </a:r>
                      <a:endParaRPr lang="en-US" sz="14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4601458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Deflection angle [</a:t>
                      </a:r>
                      <a:r>
                        <a:rPr lang="en-US" sz="1400" baseline="0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deg</a:t>
                      </a:r>
                      <a:r>
                        <a:rPr lang="en-US" sz="14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4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2375768"/>
                  </a:ext>
                </a:extLst>
              </a:tr>
              <a:tr h="302177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Sagitta [mm]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5.06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1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Trans. Gradient [T/m]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~11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1472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73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Magnetic measurement activities at ALBA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308"/>
            <a:ext cx="10636624" cy="4607655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/>
              <a:t>Requested measurements: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09908" y="2527007"/>
            <a:ext cx="272853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Field map within magnetic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midplane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09908" y="3714825"/>
            <a:ext cx="272854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Integrated field quality along straight lines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2590" y="2527007"/>
            <a:ext cx="207936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Conventional Hall probe bench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2590" y="3714825"/>
            <a:ext cx="2079369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Rotating coil bench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721" y="3395145"/>
            <a:ext cx="720000" cy="72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721" y="2430703"/>
            <a:ext cx="720000" cy="72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284" y="2169210"/>
            <a:ext cx="2126194" cy="321407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828750" y="5060124"/>
            <a:ext cx="207936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Flipping coil with </a:t>
            </a:r>
            <a:r>
              <a:rPr lang="en-US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eccentric pieces</a:t>
            </a:r>
            <a:endParaRPr lang="en-US" b="1" dirty="0">
              <a:solidFill>
                <a:srgbClr val="4171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410877" y="2679585"/>
            <a:ext cx="529283" cy="450000"/>
          </a:xfrm>
          <a:prstGeom prst="rightArrow">
            <a:avLst/>
          </a:prstGeom>
          <a:solidFill>
            <a:srgbClr val="417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5410877" y="3812990"/>
            <a:ext cx="529283" cy="450000"/>
          </a:xfrm>
          <a:prstGeom prst="rightArrow">
            <a:avLst/>
          </a:prstGeom>
          <a:solidFill>
            <a:srgbClr val="417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ent-Up Arrow 13"/>
          <p:cNvSpPr/>
          <p:nvPr/>
        </p:nvSpPr>
        <p:spPr>
          <a:xfrm rot="5400000">
            <a:off x="3603368" y="4582208"/>
            <a:ext cx="1111154" cy="955832"/>
          </a:xfrm>
          <a:prstGeom prst="bentUpArrow">
            <a:avLst/>
          </a:prstGeom>
          <a:solidFill>
            <a:srgbClr val="417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690131" y="4109263"/>
            <a:ext cx="2465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coil available with the required dimensions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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&lt;12mm , length &gt;600mm)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467" y="4905514"/>
            <a:ext cx="720000" cy="720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391854" y="5625514"/>
            <a:ext cx="2962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Wire supporting pieces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defining a </a:t>
            </a:r>
            <a:r>
              <a:rPr lang="en-US" sz="14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 coil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with a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width of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7.6mm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and an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offset of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1.8mm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7" descr="HallBenc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853" y="1964071"/>
            <a:ext cx="1302462" cy="130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91" y="3399250"/>
            <a:ext cx="1610585" cy="124859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334" y="4840178"/>
            <a:ext cx="1716350" cy="1524000"/>
          </a:xfrm>
          <a:prstGeom prst="rect">
            <a:avLst/>
          </a:prstGeom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45" t="14532" r="9724" b="11950"/>
          <a:stretch/>
        </p:blipFill>
        <p:spPr bwMode="auto">
          <a:xfrm>
            <a:off x="829159" y="5517397"/>
            <a:ext cx="1216618" cy="58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Home | CLIC Detector and Physic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288" y="5383289"/>
            <a:ext cx="827375" cy="8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84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667609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92F56"/>
                </a:solidFill>
                <a:latin typeface="+mn-lt"/>
              </a:rPr>
              <a:t>Magnetic measurement activities at ALBA</a:t>
            </a:r>
            <a:endParaRPr lang="en-US" b="1" dirty="0">
              <a:solidFill>
                <a:srgbClr val="092F5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308"/>
            <a:ext cx="10636624" cy="4607655"/>
          </a:xfrm>
        </p:spPr>
        <p:txBody>
          <a:bodyPr/>
          <a:lstStyle/>
          <a:p>
            <a:pPr marL="357188" indent="-3000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/>
              <a:t>Results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 dirty="0" smtClean="0"/>
              <a:t>29/09/2022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 dirty="0" smtClean="0"/>
              <a:t>Magnet section activities at ALBA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7" name="Picture 2" descr="22nd International Magnetic Measurement Workshop (IMMW22) - Virtual (26-30  de setembro de 2022) · Indico CNPEM (Indico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556" r="45505" b="37328"/>
          <a:stretch/>
        </p:blipFill>
        <p:spPr bwMode="auto">
          <a:xfrm>
            <a:off x="2743201" y="394129"/>
            <a:ext cx="2286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76" y="1569308"/>
            <a:ext cx="2785416" cy="14123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614" y="1569308"/>
            <a:ext cx="485763" cy="124203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76" y="3072258"/>
            <a:ext cx="2785416" cy="141233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16" y="3072257"/>
            <a:ext cx="434711" cy="124203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935" y="4568875"/>
            <a:ext cx="2785416" cy="14123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614" y="4568875"/>
            <a:ext cx="485763" cy="12420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152580" y="1623033"/>
                <a:ext cx="26385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580" y="1623033"/>
                <a:ext cx="263855" cy="246221"/>
              </a:xfrm>
              <a:prstGeom prst="rect">
                <a:avLst/>
              </a:prstGeom>
              <a:blipFill>
                <a:blip r:embed="rId9"/>
                <a:stretch>
                  <a:fillRect l="-16279" r="-2326"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171378" y="3104054"/>
                <a:ext cx="269881" cy="265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378" y="3104054"/>
                <a:ext cx="269881" cy="265650"/>
              </a:xfrm>
              <a:prstGeom prst="rect">
                <a:avLst/>
              </a:prstGeom>
              <a:blipFill>
                <a:blip r:embed="rId10"/>
                <a:stretch>
                  <a:fillRect l="-15556" r="-4444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189397" y="4631904"/>
                <a:ext cx="25346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397" y="4631904"/>
                <a:ext cx="253467" cy="246221"/>
              </a:xfrm>
              <a:prstGeom prst="rect">
                <a:avLst/>
              </a:prstGeom>
              <a:blipFill>
                <a:blip r:embed="rId11"/>
                <a:stretch>
                  <a:fillRect l="-16667" r="-238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297" y="2174237"/>
            <a:ext cx="2907335" cy="3208377"/>
          </a:xfrm>
          <a:prstGeom prst="rect">
            <a:avLst/>
          </a:prstGeom>
        </p:spPr>
      </p:pic>
      <p:pic>
        <p:nvPicPr>
          <p:cNvPr id="44" name="Picture 43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73" y="2733950"/>
            <a:ext cx="3193079" cy="2392761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46774" y="2091423"/>
            <a:ext cx="2721799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Hall probe field mapping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9752314" y="2994793"/>
            <a:ext cx="1198278" cy="393575"/>
            <a:chOff x="9987280" y="2952054"/>
            <a:chExt cx="1198278" cy="393575"/>
          </a:xfrm>
        </p:grpSpPr>
        <p:sp>
          <p:nvSpPr>
            <p:cNvPr id="21" name="Rectangle 20"/>
            <p:cNvSpPr/>
            <p:nvPr/>
          </p:nvSpPr>
          <p:spPr>
            <a:xfrm>
              <a:off x="9987280" y="2952054"/>
              <a:ext cx="1122680" cy="39357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0070306" y="3072257"/>
              <a:ext cx="2258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10241379" y="2952054"/>
              <a:ext cx="94417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measurement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10070306" y="3240816"/>
              <a:ext cx="225838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10241379" y="3114797"/>
              <a:ext cx="94417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simulation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7642143" y="1594682"/>
            <a:ext cx="3895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Magnetic field profile along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=0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05744" y="5434194"/>
            <a:ext cx="4277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5-6% field defect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medium and low field poles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most likely due to </a:t>
            </a:r>
            <a:r>
              <a:rPr lang="en-US" sz="16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of Armco poles properties upon machining</a:t>
            </a:r>
            <a:endParaRPr lang="en-US" sz="1600" b="1" dirty="0">
              <a:solidFill>
                <a:srgbClr val="4171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436608" y="3766839"/>
            <a:ext cx="877046" cy="9737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8522986" y="3766839"/>
            <a:ext cx="877046" cy="9737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2" descr="Home | CLIC Detector and Physic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288" y="5383289"/>
            <a:ext cx="827375" cy="8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230" y="3865710"/>
            <a:ext cx="421152" cy="421152"/>
          </a:xfrm>
          <a:prstGeom prst="rect">
            <a:avLst/>
          </a:prstGeom>
        </p:spPr>
      </p:pic>
      <p:pic>
        <p:nvPicPr>
          <p:cNvPr id="59" name="Picture 6"/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45" t="14532" r="9724" b="11950"/>
          <a:stretch/>
        </p:blipFill>
        <p:spPr bwMode="auto">
          <a:xfrm>
            <a:off x="829159" y="5517397"/>
            <a:ext cx="1216618" cy="58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71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22366</TotalTime>
  <Words>2314</Words>
  <Application>Microsoft Office PowerPoint</Application>
  <PresentationFormat>Widescreen</PresentationFormat>
  <Paragraphs>442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Arial Narrow</vt:lpstr>
      <vt:lpstr>Calibri</vt:lpstr>
      <vt:lpstr>Cambria Math</vt:lpstr>
      <vt:lpstr>ClanOT-Book</vt:lpstr>
      <vt:lpstr>Roboto</vt:lpstr>
      <vt:lpstr>Symbol</vt:lpstr>
      <vt:lpstr>Tema de Office</vt:lpstr>
      <vt:lpstr>PowerPoint Presentation</vt:lpstr>
      <vt:lpstr>Outline</vt:lpstr>
      <vt:lpstr>Outline</vt:lpstr>
      <vt:lpstr>Effect of Covid-19 pandemics</vt:lpstr>
      <vt:lpstr>Outline</vt:lpstr>
      <vt:lpstr>Magnetic measurement activities at ALBA</vt:lpstr>
      <vt:lpstr>Magnetic measurement activities at ALBA</vt:lpstr>
      <vt:lpstr>Magnetic measurement activities at ALBA</vt:lpstr>
      <vt:lpstr>Magnetic measurement activities at ALBA</vt:lpstr>
      <vt:lpstr>Magnetic measurement activities at ALBA</vt:lpstr>
      <vt:lpstr>Magnetic measurement activities at ALBA</vt:lpstr>
      <vt:lpstr>Magnetic measurement activities at ALBA</vt:lpstr>
      <vt:lpstr>Magnetic measurement activities at ALBA</vt:lpstr>
      <vt:lpstr>Magnetic measurement activities at ALBA</vt:lpstr>
      <vt:lpstr>Magnetic measurement activities at ALBA</vt:lpstr>
      <vt:lpstr>Magnetic measurement activities at ALBA</vt:lpstr>
      <vt:lpstr>Magnetic measurement activities at ALBA</vt:lpstr>
      <vt:lpstr>Outline</vt:lpstr>
      <vt:lpstr>Upgrade plans at ALBA</vt:lpstr>
      <vt:lpstr>Upgrade plans at ALBA</vt:lpstr>
      <vt:lpstr>Upgrade plans at ALBA</vt:lpstr>
      <vt:lpstr>Upgrade plans at ALBA</vt:lpstr>
      <vt:lpstr>Upgrade plans at ALBA</vt:lpstr>
      <vt:lpstr>Upgrade plans at ALBA</vt:lpstr>
      <vt:lpstr>Upgrade plans at ALBA</vt:lpstr>
      <vt:lpstr>Upgrade plans at ALBA</vt:lpstr>
      <vt:lpstr>Outline</vt:lpstr>
      <vt:lpstr>Magnetic measurements group reorganization</vt:lpstr>
      <vt:lpstr>Magnetic measurements group reorganization</vt:lpstr>
      <vt:lpstr>Outline</vt:lpstr>
      <vt:lpstr>Conclusions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Microsoft Office User</dc:creator>
  <cp:keywords/>
  <dc:description/>
  <cp:lastModifiedBy>Jordi Marcos Ruzafa</cp:lastModifiedBy>
  <cp:revision>200</cp:revision>
  <cp:lastPrinted>2022-05-24T08:07:15Z</cp:lastPrinted>
  <dcterms:created xsi:type="dcterms:W3CDTF">2020-10-01T11:03:13Z</dcterms:created>
  <dcterms:modified xsi:type="dcterms:W3CDTF">2022-09-29T09:47:34Z</dcterms:modified>
  <cp:category/>
</cp:coreProperties>
</file>