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0"/>
  </p:notesMasterIdLst>
  <p:handoutMasterIdLst>
    <p:handoutMasterId r:id="rId21"/>
  </p:handoutMasterIdLst>
  <p:sldIdLst>
    <p:sldId id="291" r:id="rId2"/>
    <p:sldId id="546" r:id="rId3"/>
    <p:sldId id="579" r:id="rId4"/>
    <p:sldId id="490" r:id="rId5"/>
    <p:sldId id="547" r:id="rId6"/>
    <p:sldId id="551" r:id="rId7"/>
    <p:sldId id="588" r:id="rId8"/>
    <p:sldId id="556" r:id="rId9"/>
    <p:sldId id="569" r:id="rId10"/>
    <p:sldId id="562" r:id="rId11"/>
    <p:sldId id="572" r:id="rId12"/>
    <p:sldId id="573" r:id="rId13"/>
    <p:sldId id="582" r:id="rId14"/>
    <p:sldId id="574" r:id="rId15"/>
    <p:sldId id="559" r:id="rId16"/>
    <p:sldId id="575" r:id="rId17"/>
    <p:sldId id="590" r:id="rId18"/>
    <p:sldId id="558" r:id="rId19"/>
  </p:sldIdLst>
  <p:sldSz cx="9144000" cy="6858000" type="screen4x3"/>
  <p:notesSz cx="6797675" cy="9926638"/>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7F8"/>
    <a:srgbClr val="5580F9"/>
    <a:srgbClr val="75E1E1"/>
    <a:srgbClr val="FF3300"/>
    <a:srgbClr val="FF33CC"/>
    <a:srgbClr val="073ACB"/>
    <a:srgbClr val="66CCFF"/>
    <a:srgbClr val="3DD5D5"/>
    <a:srgbClr val="E7F4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263" autoAdjust="0"/>
  </p:normalViewPr>
  <p:slideViewPr>
    <p:cSldViewPr snapToGrid="0">
      <p:cViewPr varScale="1">
        <p:scale>
          <a:sx n="99" d="100"/>
          <a:sy n="99" d="100"/>
        </p:scale>
        <p:origin x="1926" y="84"/>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48" d="100"/>
          <a:sy n="48" d="100"/>
        </p:scale>
        <p:origin x="-1734" y="-102"/>
      </p:cViewPr>
      <p:guideLst>
        <p:guide orient="horz" pos="3127"/>
        <p:guide pos="2142"/>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lvl1pPr eaLnBrk="1" hangingPunct="1">
              <a:defRPr sz="1100">
                <a:latin typeface="Arial" pitchFamily="34" charset="0"/>
                <a:ea typeface="新細明體" pitchFamily="18" charset="-120"/>
              </a:defRPr>
            </a:lvl1pPr>
          </a:lstStyle>
          <a:p>
            <a:pPr>
              <a:defRPr/>
            </a:pPr>
            <a:endParaRPr lang="en-US" altLang="zh-TW"/>
          </a:p>
        </p:txBody>
      </p:sp>
      <p:sp>
        <p:nvSpPr>
          <p:cNvPr id="92163" name="Rectangle 3"/>
          <p:cNvSpPr>
            <a:spLocks noGrp="1" noChangeArrowheads="1"/>
          </p:cNvSpPr>
          <p:nvPr>
            <p:ph type="dt" sz="quarter" idx="1"/>
          </p:nvPr>
        </p:nvSpPr>
        <p:spPr bwMode="auto">
          <a:xfrm>
            <a:off x="3851275" y="0"/>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lvl1pPr algn="r" eaLnBrk="1" hangingPunct="1">
              <a:defRPr sz="1100">
                <a:latin typeface="Arial" pitchFamily="34" charset="0"/>
                <a:ea typeface="新細明體" pitchFamily="18" charset="-120"/>
              </a:defRPr>
            </a:lvl1pPr>
          </a:lstStyle>
          <a:p>
            <a:pPr>
              <a:defRPr/>
            </a:pPr>
            <a:endParaRPr lang="en-US" altLang="zh-TW"/>
          </a:p>
        </p:txBody>
      </p:sp>
      <p:sp>
        <p:nvSpPr>
          <p:cNvPr id="92164" name="Rectangle 4"/>
          <p:cNvSpPr>
            <a:spLocks noGrp="1" noChangeArrowheads="1"/>
          </p:cNvSpPr>
          <p:nvPr>
            <p:ph type="ftr" sz="quarter" idx="2"/>
          </p:nvPr>
        </p:nvSpPr>
        <p:spPr bwMode="auto">
          <a:xfrm>
            <a:off x="0" y="9428163"/>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lvl1pPr eaLnBrk="1" hangingPunct="1">
              <a:defRPr sz="1100">
                <a:latin typeface="Arial" pitchFamily="34" charset="0"/>
                <a:ea typeface="新細明體" pitchFamily="18" charset="-120"/>
              </a:defRPr>
            </a:lvl1pPr>
          </a:lstStyle>
          <a:p>
            <a:pPr>
              <a:defRPr/>
            </a:pPr>
            <a:endParaRPr lang="en-US" altLang="zh-TW"/>
          </a:p>
        </p:txBody>
      </p:sp>
      <p:sp>
        <p:nvSpPr>
          <p:cNvPr id="92165" name="Rectangle 5"/>
          <p:cNvSpPr>
            <a:spLocks noGrp="1" noChangeArrowheads="1"/>
          </p:cNvSpPr>
          <p:nvPr>
            <p:ph type="sldNum" sz="quarter" idx="3"/>
          </p:nvPr>
        </p:nvSpPr>
        <p:spPr bwMode="auto">
          <a:xfrm>
            <a:off x="3851275" y="9428163"/>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lvl1pPr algn="r" eaLnBrk="1" hangingPunct="1">
              <a:defRPr sz="1100" smtClean="0"/>
            </a:lvl1pPr>
          </a:lstStyle>
          <a:p>
            <a:pPr>
              <a:defRPr/>
            </a:pPr>
            <a:fld id="{AA0DC8BE-2C36-479C-AFCF-AB541055095D}" type="slidenum">
              <a:rPr lang="en-US" altLang="zh-TW"/>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lvl1pPr eaLnBrk="1" hangingPunct="1">
              <a:defRPr sz="1100">
                <a:latin typeface="Arial" pitchFamily="34" charset="0"/>
                <a:ea typeface="新細明體" pitchFamily="18" charset="-120"/>
              </a:defRPr>
            </a:lvl1pPr>
          </a:lstStyle>
          <a:p>
            <a:pPr>
              <a:defRPr/>
            </a:pPr>
            <a:endParaRPr lang="en-US" altLang="zh-TW"/>
          </a:p>
        </p:txBody>
      </p:sp>
      <p:sp>
        <p:nvSpPr>
          <p:cNvPr id="66563" name="Rectangle 3"/>
          <p:cNvSpPr>
            <a:spLocks noGrp="1" noChangeArrowheads="1"/>
          </p:cNvSpPr>
          <p:nvPr>
            <p:ph type="dt" idx="1"/>
          </p:nvPr>
        </p:nvSpPr>
        <p:spPr bwMode="auto">
          <a:xfrm>
            <a:off x="3851275" y="0"/>
            <a:ext cx="294481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lvl1pPr algn="r" eaLnBrk="1" hangingPunct="1">
              <a:defRPr sz="1100">
                <a:latin typeface="Arial" pitchFamily="34" charset="0"/>
                <a:ea typeface="新細明體" pitchFamily="18" charset="-120"/>
              </a:defRPr>
            </a:lvl1pPr>
          </a:lstStyle>
          <a:p>
            <a:pPr>
              <a:defRPr/>
            </a:pPr>
            <a:endParaRPr lang="en-US" altLang="zh-TW"/>
          </a:p>
        </p:txBody>
      </p:sp>
      <p:sp>
        <p:nvSpPr>
          <p:cNvPr id="5124"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5"/>
          <p:cNvSpPr>
            <a:spLocks noGrp="1" noChangeArrowheads="1"/>
          </p:cNvSpPr>
          <p:nvPr>
            <p:ph type="body" sz="quarter" idx="3"/>
          </p:nvPr>
        </p:nvSpPr>
        <p:spPr bwMode="auto">
          <a:xfrm>
            <a:off x="679450" y="4714875"/>
            <a:ext cx="5438775"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6566" name="Rectangle 6"/>
          <p:cNvSpPr>
            <a:spLocks noGrp="1" noChangeArrowheads="1"/>
          </p:cNvSpPr>
          <p:nvPr>
            <p:ph type="ftr" sz="quarter" idx="4"/>
          </p:nvPr>
        </p:nvSpPr>
        <p:spPr bwMode="auto">
          <a:xfrm>
            <a:off x="0" y="9426575"/>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lvl1pPr eaLnBrk="1" hangingPunct="1">
              <a:defRPr sz="1100">
                <a:latin typeface="Arial" pitchFamily="34" charset="0"/>
                <a:ea typeface="新細明體" pitchFamily="18" charset="-120"/>
              </a:defRPr>
            </a:lvl1pPr>
          </a:lstStyle>
          <a:p>
            <a:pPr>
              <a:defRPr/>
            </a:pPr>
            <a:endParaRPr lang="en-US" altLang="zh-TW"/>
          </a:p>
        </p:txBody>
      </p:sp>
      <p:sp>
        <p:nvSpPr>
          <p:cNvPr id="66567" name="Rectangle 7"/>
          <p:cNvSpPr>
            <a:spLocks noGrp="1" noChangeArrowheads="1"/>
          </p:cNvSpPr>
          <p:nvPr>
            <p:ph type="sldNum" sz="quarter" idx="5"/>
          </p:nvPr>
        </p:nvSpPr>
        <p:spPr bwMode="auto">
          <a:xfrm>
            <a:off x="3851275" y="9426575"/>
            <a:ext cx="2944813"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10" rIns="91419" bIns="45710" numCol="1" anchor="b" anchorCtr="0" compatLnSpc="1">
            <a:prstTxWarp prst="textNoShape">
              <a:avLst/>
            </a:prstTxWarp>
          </a:bodyPr>
          <a:lstStyle>
            <a:lvl1pPr algn="r" eaLnBrk="1" hangingPunct="1">
              <a:defRPr sz="1100" smtClean="0"/>
            </a:lvl1pPr>
          </a:lstStyle>
          <a:p>
            <a:pPr>
              <a:defRPr/>
            </a:pPr>
            <a:fld id="{3B6E15CD-5265-417B-B961-8F318B577AB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FED55656-6664-4100-B6D9-ED507CA003B9}" type="slidenum">
              <a:rPr lang="en-US" altLang="zh-TW" sz="1100"/>
              <a:pPr>
                <a:spcBef>
                  <a:spcPct val="0"/>
                </a:spcBef>
              </a:pPr>
              <a:t>0</a:t>
            </a:fld>
            <a:endParaRPr lang="en-US" altLang="zh-TW" sz="1100"/>
          </a:p>
        </p:txBody>
      </p:sp>
      <p:sp>
        <p:nvSpPr>
          <p:cNvPr id="8195" name="Rectangle 2"/>
          <p:cNvSpPr>
            <a:spLocks noGrp="1" noRot="1" noChangeAspect="1" noChangeArrowheads="1" noTextEdit="1"/>
          </p:cNvSpPr>
          <p:nvPr>
            <p:ph type="sldImg"/>
          </p:nvPr>
        </p:nvSpPr>
        <p:spPr>
          <a:xfrm>
            <a:off x="919163" y="744538"/>
            <a:ext cx="4962525" cy="3722687"/>
          </a:xfrm>
          <a:ln/>
        </p:spPr>
      </p:sp>
      <p:sp>
        <p:nvSpPr>
          <p:cNvPr id="8196" name="Rectangle 3"/>
          <p:cNvSpPr>
            <a:spLocks noGrp="1" noChangeArrowheads="1"/>
          </p:cNvSpPr>
          <p:nvPr>
            <p:ph type="body" idx="1"/>
          </p:nvPr>
        </p:nvSpPr>
        <p:spPr>
          <a:xfrm>
            <a:off x="681038" y="4714875"/>
            <a:ext cx="5435600" cy="4467225"/>
          </a:xfrm>
          <a:noFill/>
        </p:spPr>
        <p:txBody>
          <a:bodyPr lIns="92683" tIns="46341" rIns="92683" bIns="46341"/>
          <a:lstStyle/>
          <a:p>
            <a:pPr eaLnBrk="1" hangingPunct="1"/>
            <a:endParaRPr lang="en-US" altLang="zh-TW" dirty="0">
              <a:latin typeface="Arial" panose="020B0604020202020204" pitchFamily="34" charset="0"/>
            </a:endParaRPr>
          </a:p>
        </p:txBody>
      </p:sp>
      <p:sp>
        <p:nvSpPr>
          <p:cNvPr id="8197" name="頁尾版面配置區 7"/>
          <p:cNvSpPr>
            <a:spLocks noGrp="1"/>
          </p:cNvSpPr>
          <p:nvPr>
            <p:ph type="ftr" sz="quarter" idx="4"/>
          </p:nvPr>
        </p:nvSpPr>
        <p:spPr>
          <a:noFill/>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endParaRPr lang="en-US" altLang="zh-TW" sz="11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GB" altLang="zh-TW" sz="1200" kern="1200" dirty="0">
                <a:solidFill>
                  <a:schemeClr val="tx1"/>
                </a:solidFill>
                <a:effectLst/>
                <a:latin typeface="Arial" charset="0"/>
                <a:ea typeface="新細明體" pitchFamily="18" charset="-120"/>
                <a:cs typeface="+mn-cs"/>
              </a:rPr>
              <a:t>A new two-axis SENIS Hall probe is used to measure our CPMU due to its small external dimensions, </a:t>
            </a:r>
            <a:r>
              <a:rPr kumimoji="1" lang="en-US" altLang="zh-TW" sz="1200" kern="1200" dirty="0">
                <a:solidFill>
                  <a:schemeClr val="tx1"/>
                </a:solidFill>
                <a:effectLst/>
                <a:latin typeface="Arial" charset="0"/>
                <a:ea typeface="新細明體" pitchFamily="18" charset="-120"/>
                <a:cs typeface="+mn-cs"/>
              </a:rPr>
              <a:t>low flicker noise, nonlinearity </a:t>
            </a:r>
            <a:r>
              <a:rPr kumimoji="1" lang="en-GB" altLang="zh-TW" sz="1200" kern="1200" dirty="0">
                <a:solidFill>
                  <a:schemeClr val="tx1"/>
                </a:solidFill>
                <a:effectLst/>
                <a:latin typeface="Arial" charset="0"/>
                <a:ea typeface="新細明體" pitchFamily="18" charset="-120"/>
                <a:cs typeface="+mn-cs"/>
              </a:rPr>
              <a:t>and low temperature coefficient of the sensitivity at room temperatures</a:t>
            </a:r>
            <a:r>
              <a:rPr kumimoji="1" lang="en-GB" altLang="zh-TW" sz="1200" kern="1200" dirty="0" smtClean="0">
                <a:solidFill>
                  <a:schemeClr val="tx1"/>
                </a:solidFill>
                <a:effectLst/>
                <a:latin typeface="Arial" charset="0"/>
                <a:ea typeface="新細明體" pitchFamily="18" charset="-120"/>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As the Hall sensor is cooled by nearby cold magnets, a temperature</a:t>
            </a:r>
            <a:r>
              <a:rPr lang="en-US" altLang="zh-TW" baseline="0" dirty="0" smtClean="0"/>
              <a:t> </a:t>
            </a:r>
            <a:r>
              <a:rPr lang="en-US" altLang="zh-TW" dirty="0" smtClean="0"/>
              <a:t>dependent calibration of the Hall probe is necessary.</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TW" sz="1200" kern="1200" dirty="0" smtClean="0">
                <a:solidFill>
                  <a:schemeClr val="tx1"/>
                </a:solidFill>
                <a:effectLst/>
                <a:latin typeface="Arial" charset="0"/>
                <a:ea typeface="新細明體" pitchFamily="18" charset="-120"/>
                <a:cs typeface="+mn-cs"/>
              </a:rPr>
              <a:t>A temperature sensor, integrated on the Hall probe chip, allows to monitor the Hall probe temperature during measurements and calibrations.</a:t>
            </a:r>
            <a:endParaRPr lang="zh-TW" altLang="en-US" dirty="0" smtClean="0"/>
          </a:p>
          <a:p>
            <a:r>
              <a:rPr kumimoji="1" lang="en-US" altLang="zh-TW" sz="1200" b="0" i="0" u="none" strike="noStrike" kern="1200" baseline="0" dirty="0" smtClean="0">
                <a:solidFill>
                  <a:schemeClr val="tx1"/>
                </a:solidFill>
                <a:latin typeface="Arial" charset="0"/>
                <a:ea typeface="新細明體" pitchFamily="18" charset="-120"/>
                <a:cs typeface="+mn-cs"/>
              </a:rPr>
              <a:t>The Hall probe is calibrated with reference to a </a:t>
            </a:r>
            <a:r>
              <a:rPr kumimoji="1" lang="en-US" altLang="zh-TW" sz="1200" b="0" i="0" u="none" strike="noStrike" kern="1200" baseline="0" dirty="0" err="1" smtClean="0">
                <a:solidFill>
                  <a:schemeClr val="tx1"/>
                </a:solidFill>
                <a:latin typeface="Arial" charset="0"/>
                <a:ea typeface="新細明體" pitchFamily="18" charset="-120"/>
                <a:cs typeface="+mn-cs"/>
              </a:rPr>
              <a:t>Metrolab</a:t>
            </a:r>
            <a:r>
              <a:rPr kumimoji="1" lang="en-US" altLang="zh-TW" sz="1200" b="0" i="0" u="none" strike="noStrike" kern="1200" baseline="0" dirty="0" smtClean="0">
                <a:solidFill>
                  <a:schemeClr val="tx1"/>
                </a:solidFill>
                <a:latin typeface="Arial" charset="0"/>
                <a:ea typeface="新細明體" pitchFamily="18" charset="-120"/>
                <a:cs typeface="+mn-cs"/>
              </a:rPr>
              <a:t> NMR probe system at different temperatures above zero degrees. field differences between NMR and Hall probes can be reduced to only 0.1 G at a maximum field of 1.5 T. </a:t>
            </a:r>
            <a:endParaRPr kumimoji="1" lang="en-GB" altLang="zh-TW" sz="1200" kern="1200" dirty="0">
              <a:solidFill>
                <a:schemeClr val="tx1"/>
              </a:solidFill>
              <a:effectLst/>
              <a:latin typeface="Arial" charset="0"/>
              <a:ea typeface="新細明體" pitchFamily="18" charset="-120"/>
              <a:cs typeface="+mn-cs"/>
            </a:endParaRPr>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9</a:t>
            </a:fld>
            <a:endParaRPr lang="en-US" altLang="zh-TW"/>
          </a:p>
        </p:txBody>
      </p:sp>
    </p:spTree>
    <p:extLst>
      <p:ext uri="{BB962C8B-B14F-4D97-AF65-F5344CB8AC3E}">
        <p14:creationId xmlns:p14="http://schemas.microsoft.com/office/powerpoint/2010/main" val="2803016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b="0" i="0" u="none" strike="noStrike" kern="1200" baseline="0" dirty="0" smtClean="0">
                <a:solidFill>
                  <a:schemeClr val="tx1"/>
                </a:solidFill>
                <a:latin typeface="Arial" charset="0"/>
                <a:ea typeface="新細明體" pitchFamily="18" charset="-120"/>
                <a:cs typeface="+mn-cs"/>
              </a:rPr>
              <a:t>Field measurements are taken at room temperature and five different cryogenic temperatures. </a:t>
            </a:r>
          </a:p>
          <a:p>
            <a:r>
              <a:rPr kumimoji="1" lang="en-US" altLang="zh-TW" sz="1200" b="0" i="0" u="none" strike="noStrike" kern="1200" baseline="0" dirty="0" smtClean="0">
                <a:solidFill>
                  <a:schemeClr val="tx1"/>
                </a:solidFill>
                <a:latin typeface="Arial" charset="0"/>
                <a:ea typeface="新細明體" pitchFamily="18" charset="-120"/>
                <a:cs typeface="+mn-cs"/>
              </a:rPr>
              <a:t>During the cool down process, the supporting rods contract and the magnet gaps vary with temperature changes. </a:t>
            </a:r>
          </a:p>
          <a:p>
            <a:r>
              <a:rPr kumimoji="1" lang="en-US" altLang="zh-TW" sz="1200" b="0" i="0" u="none" strike="noStrike" kern="1200" baseline="0" dirty="0" smtClean="0">
                <a:solidFill>
                  <a:schemeClr val="tx1"/>
                </a:solidFill>
                <a:latin typeface="Arial" charset="0"/>
                <a:ea typeface="新細明體" pitchFamily="18" charset="-120"/>
                <a:cs typeface="+mn-cs"/>
              </a:rPr>
              <a:t>Magnet gaps are adjusted precisely to the values wanted by monitoring two high resolution LED micrometers.</a:t>
            </a:r>
          </a:p>
          <a:p>
            <a:r>
              <a:rPr kumimoji="1" lang="en-US" altLang="zh-TW" sz="1200" b="0" i="0" u="none" strike="noStrike" kern="1200" baseline="0" dirty="0" smtClean="0">
                <a:solidFill>
                  <a:schemeClr val="tx1"/>
                </a:solidFill>
                <a:latin typeface="Arial" charset="0"/>
                <a:ea typeface="新細明體" pitchFamily="18" charset="-120"/>
                <a:cs typeface="+mn-cs"/>
              </a:rPr>
              <a:t>The magnetic field at gap 5 mm was found to be larger by 18 % at 77 K compared to that at room temperature, which is very close to the prediction by the RADIA code.  </a:t>
            </a:r>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10</a:t>
            </a:fld>
            <a:endParaRPr lang="en-US" altLang="zh-TW"/>
          </a:p>
        </p:txBody>
      </p:sp>
    </p:spTree>
    <p:extLst>
      <p:ext uri="{BB962C8B-B14F-4D97-AF65-F5344CB8AC3E}">
        <p14:creationId xmlns:p14="http://schemas.microsoft.com/office/powerpoint/2010/main" val="4147463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In addition to the increase of the peak field, the phase errors should be kept smaller than 3 degrees after the vacuum chamber is installed and cooled down. As shown in figure a,</a:t>
            </a:r>
            <a:r>
              <a:rPr lang="en-US" altLang="zh-TW" baseline="0" dirty="0" smtClean="0"/>
              <a:t> before vacuum chamber is installed the RMS phase error was tuned to be 1.8 degrees. However, </a:t>
            </a:r>
            <a:r>
              <a:rPr lang="en-US" altLang="zh-TW" dirty="0" smtClean="0"/>
              <a:t>the phase errors degraded to</a:t>
            </a:r>
            <a:r>
              <a:rPr lang="en-US" altLang="zh-TW" baseline="0" dirty="0" smtClean="0"/>
              <a:t> be 9.5 degrees </a:t>
            </a:r>
            <a:r>
              <a:rPr lang="en-US" altLang="zh-TW" dirty="0" smtClean="0"/>
              <a:t>after the vacuum chamber was installed and get even worse 12.5 degrees</a:t>
            </a:r>
            <a:r>
              <a:rPr lang="en-US" altLang="zh-TW" baseline="0" dirty="0" smtClean="0"/>
              <a:t> </a:t>
            </a:r>
            <a:r>
              <a:rPr lang="en-US" altLang="zh-TW" dirty="0" smtClean="0"/>
              <a:t>after cool down.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Figure</a:t>
            </a:r>
            <a:r>
              <a:rPr lang="en-US" altLang="zh-TW" baseline="0" dirty="0" smtClean="0"/>
              <a:t> B shows that t</a:t>
            </a:r>
            <a:r>
              <a:rPr lang="en-US" altLang="zh-TW" dirty="0" smtClean="0"/>
              <a:t>he field variations as a function of pole number are larger than 0.3 % at some poles after vacuum chamber installed and 0.1% further after</a:t>
            </a:r>
            <a:r>
              <a:rPr lang="en-US" altLang="zh-TW" baseline="0" dirty="0" smtClean="0"/>
              <a:t> cool down</a:t>
            </a:r>
            <a:r>
              <a:rPr lang="en-US" altLang="zh-TW"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The reasons</a:t>
            </a:r>
            <a:r>
              <a:rPr lang="en-US" altLang="zh-TW" baseline="0" dirty="0" smtClean="0"/>
              <a:t> related to this should be figure out and </a:t>
            </a:r>
            <a:r>
              <a:rPr lang="en-US" altLang="zh-TW" dirty="0" smtClean="0"/>
              <a:t>an in-vacuum field tuning is necessary to keep a good field performance.</a:t>
            </a:r>
            <a:endParaRPr lang="zh-TW" altLang="en-US" dirty="0" smtClean="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11</a:t>
            </a:fld>
            <a:endParaRPr lang="en-US" altLang="zh-TW"/>
          </a:p>
        </p:txBody>
      </p:sp>
    </p:spTree>
    <p:extLst>
      <p:ext uri="{BB962C8B-B14F-4D97-AF65-F5344CB8AC3E}">
        <p14:creationId xmlns:p14="http://schemas.microsoft.com/office/powerpoint/2010/main" val="4086156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b="0" i="0" u="none" strike="noStrike" kern="1200" baseline="0" dirty="0" smtClean="0">
                <a:solidFill>
                  <a:schemeClr val="tx1"/>
                </a:solidFill>
                <a:latin typeface="Arial" charset="0"/>
                <a:ea typeface="新細明體" pitchFamily="18" charset="-120"/>
                <a:cs typeface="+mn-cs"/>
              </a:rPr>
              <a:t>For short periods and small </a:t>
            </a:r>
            <a:r>
              <a:rPr kumimoji="1" lang="en-US" altLang="zh-TW" sz="1200" b="0" i="0" u="none" strike="noStrike" kern="1200" baseline="0" dirty="0" err="1" smtClean="0">
                <a:solidFill>
                  <a:schemeClr val="tx1"/>
                </a:solidFill>
                <a:latin typeface="Arial" charset="0"/>
                <a:ea typeface="新細明體" pitchFamily="18" charset="-120"/>
                <a:cs typeface="+mn-cs"/>
              </a:rPr>
              <a:t>undulator</a:t>
            </a:r>
            <a:r>
              <a:rPr kumimoji="1" lang="en-US" altLang="zh-TW" sz="1200" b="0" i="0" u="none" strike="noStrike" kern="1200" baseline="0" dirty="0" smtClean="0">
                <a:solidFill>
                  <a:schemeClr val="tx1"/>
                </a:solidFill>
                <a:latin typeface="Arial" charset="0"/>
                <a:ea typeface="新細明體" pitchFamily="18" charset="-120"/>
                <a:cs typeface="+mn-cs"/>
              </a:rPr>
              <a:t> gaps, the fields are very sensitive to Hall probe positions and gap variations. </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zh-TW" sz="1000" kern="1200" dirty="0" smtClean="0">
                <a:solidFill>
                  <a:srgbClr val="000000"/>
                </a:solidFill>
                <a:latin typeface="Arial" charset="0"/>
                <a:ea typeface="新細明體" pitchFamily="18" charset="-120"/>
                <a:cs typeface="+mn-cs"/>
              </a:rPr>
              <a:t>The peak field can be numerically fitted as a function of the magnet gap and periodic length </a:t>
            </a:r>
            <a:r>
              <a:rPr kumimoji="1" lang="en-US" altLang="zh-TW" sz="1000" kern="1200" baseline="0" dirty="0" smtClean="0">
                <a:solidFill>
                  <a:srgbClr val="000000"/>
                </a:solidFill>
                <a:latin typeface="Arial" charset="0"/>
                <a:ea typeface="新細明體" pitchFamily="18" charset="-120"/>
                <a:cs typeface="+mn-cs"/>
              </a:rPr>
              <a:t>to get the parameters B zero, B one and B two.</a:t>
            </a:r>
            <a:r>
              <a:rPr kumimoji="1" lang="en-US" altLang="zh-TW" sz="1000" kern="1200" dirty="0" smtClean="0">
                <a:solidFill>
                  <a:srgbClr val="000000"/>
                </a:solidFill>
                <a:latin typeface="Arial" charset="0"/>
                <a:ea typeface="新細明體" pitchFamily="18" charset="-120"/>
                <a:cs typeface="+mn-cs"/>
              </a:rPr>
              <a:t> </a:t>
            </a:r>
            <a:endParaRPr kumimoji="1" lang="zh-TW" altLang="en-US" sz="1000" kern="1200" dirty="0" smtClean="0">
              <a:solidFill>
                <a:schemeClr val="tx1"/>
              </a:solidFill>
              <a:latin typeface="Arial" charset="0"/>
              <a:ea typeface="新細明體" pitchFamily="18" charset="-120"/>
              <a:cs typeface="+mn-cs"/>
            </a:endParaRPr>
          </a:p>
          <a:p>
            <a:r>
              <a:rPr kumimoji="1" lang="en-US" altLang="zh-TW" sz="1200" b="0" i="0" u="none" strike="noStrike" kern="1200" baseline="0" dirty="0" smtClean="0">
                <a:solidFill>
                  <a:schemeClr val="tx1"/>
                </a:solidFill>
                <a:latin typeface="Arial" charset="0"/>
                <a:ea typeface="新細明體" pitchFamily="18" charset="-120"/>
                <a:cs typeface="+mn-cs"/>
              </a:rPr>
              <a:t>Then the Field errors from magnetic gap variations and Hall probe positions can be obtained from these two equations. </a:t>
            </a:r>
          </a:p>
          <a:p>
            <a:r>
              <a:rPr kumimoji="1" lang="en-US" altLang="zh-TW" sz="1200" b="0" i="0" u="none" strike="noStrike" kern="1200" baseline="0" dirty="0" smtClean="0">
                <a:solidFill>
                  <a:schemeClr val="tx1"/>
                </a:solidFill>
                <a:latin typeface="Arial" charset="0"/>
                <a:ea typeface="新細明體" pitchFamily="18" charset="-120"/>
                <a:cs typeface="+mn-cs"/>
              </a:rPr>
              <a:t>The field errors are very sensitive to gap variations resulting, for example, from thermal gradients and assembly tolerances of the magnetic arrays. A variation of only seven micro-meters will cause a 0.3 % field error at a gap of 5 mm. The reproducibility of magnetic array assembly accuracy is around 10~20 </a:t>
            </a:r>
            <a:r>
              <a:rPr kumimoji="1" lang="en-US" altLang="zh-TW" sz="1200" b="0" i="0" u="none" strike="noStrike" kern="1200" baseline="0" dirty="0" err="1" smtClean="0">
                <a:solidFill>
                  <a:schemeClr val="tx1"/>
                </a:solidFill>
                <a:latin typeface="Arial" charset="0"/>
                <a:ea typeface="新細明體" pitchFamily="18" charset="-120"/>
                <a:cs typeface="+mn-cs"/>
              </a:rPr>
              <a:t>μm</a:t>
            </a:r>
            <a:r>
              <a:rPr kumimoji="1" lang="en-US" altLang="zh-TW" sz="1200" b="0" i="0" u="none" strike="noStrike" kern="1200" baseline="0" dirty="0" smtClean="0">
                <a:solidFill>
                  <a:schemeClr val="tx1"/>
                </a:solidFill>
                <a:latin typeface="Arial" charset="0"/>
                <a:ea typeface="新細明體" pitchFamily="18" charset="-120"/>
                <a:cs typeface="+mn-cs"/>
              </a:rPr>
              <a:t>, which is the main reason for field degradation after vacuum chamber assembly. </a:t>
            </a:r>
          </a:p>
          <a:p>
            <a:r>
              <a:rPr kumimoji="1" lang="en-US" altLang="zh-TW" sz="1200" b="0" i="0" u="none" strike="noStrike" kern="1200" baseline="0" dirty="0" smtClean="0">
                <a:solidFill>
                  <a:schemeClr val="tx1"/>
                </a:solidFill>
                <a:latin typeface="Arial" charset="0"/>
                <a:ea typeface="新細明體" pitchFamily="18" charset="-120"/>
                <a:cs typeface="+mn-cs"/>
              </a:rPr>
              <a:t>The temperature variations of the magnet arrays are about 0.8 K, which can cause different expansions of the in-vacuum girders and bellows-link rods along the magnet array, which may result in 2.2 micro meters gap difference and causing the field change 0.1%.</a:t>
            </a:r>
          </a:p>
          <a:p>
            <a:r>
              <a:rPr kumimoji="1" lang="en-US" altLang="zh-TW" sz="1200" b="0" i="0" u="none" strike="noStrike" kern="1200" baseline="0" dirty="0" smtClean="0">
                <a:solidFill>
                  <a:schemeClr val="tx1"/>
                </a:solidFill>
                <a:latin typeface="Arial" charset="0"/>
                <a:ea typeface="新細明體" pitchFamily="18" charset="-120"/>
                <a:cs typeface="+mn-cs"/>
              </a:rPr>
              <a:t>Compared to gap variations, the field errors are less sensitive to Hall probe vertical position tolerances. After position correction, the vertical Hall probe position tolerances are smaller than 12 </a:t>
            </a:r>
            <a:r>
              <a:rPr kumimoji="1" lang="en-US" altLang="zh-TW" sz="1200" b="0" i="0" u="none" strike="noStrike" kern="1200" baseline="0" dirty="0" err="1" smtClean="0">
                <a:solidFill>
                  <a:schemeClr val="tx1"/>
                </a:solidFill>
                <a:latin typeface="Arial" charset="0"/>
                <a:ea typeface="新細明體" pitchFamily="18" charset="-120"/>
                <a:cs typeface="+mn-cs"/>
              </a:rPr>
              <a:t>μm</a:t>
            </a:r>
            <a:r>
              <a:rPr kumimoji="1" lang="en-US" altLang="zh-TW" sz="1200" b="0" i="0" u="none" strike="noStrike" kern="1200" baseline="0" dirty="0" smtClean="0">
                <a:solidFill>
                  <a:schemeClr val="tx1"/>
                </a:solidFill>
                <a:latin typeface="Arial" charset="0"/>
                <a:ea typeface="新細明體" pitchFamily="18" charset="-120"/>
                <a:cs typeface="+mn-cs"/>
              </a:rPr>
              <a:t>, which induces only a 0.004 % field error at a gap of 5 mm. </a:t>
            </a:r>
          </a:p>
          <a:p>
            <a:r>
              <a:rPr kumimoji="1" lang="en-US" altLang="zh-TW" sz="1200" b="0" i="0" u="none" strike="noStrike" kern="1200" baseline="0" dirty="0" smtClean="0">
                <a:solidFill>
                  <a:schemeClr val="tx1"/>
                </a:solidFill>
                <a:latin typeface="Arial" charset="0"/>
                <a:ea typeface="新細明體" pitchFamily="18" charset="-120"/>
                <a:cs typeface="+mn-cs"/>
              </a:rPr>
              <a:t>Therefore we have to adjusting the magnet gap at some specified points to reduce the RMS phase errors.</a:t>
            </a:r>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12</a:t>
            </a:fld>
            <a:endParaRPr lang="en-US" altLang="zh-TW"/>
          </a:p>
        </p:txBody>
      </p:sp>
    </p:spTree>
    <p:extLst>
      <p:ext uri="{BB962C8B-B14F-4D97-AF65-F5344CB8AC3E}">
        <p14:creationId xmlns:p14="http://schemas.microsoft.com/office/powerpoint/2010/main" val="1287693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One of the field tuning methods is by differential adjusters. There</a:t>
            </a:r>
            <a:r>
              <a:rPr lang="en-US" altLang="zh-TW" baseline="0" dirty="0" smtClean="0"/>
              <a:t> are total thirty two differential adjusters. Sixteen for each magnetic array. </a:t>
            </a:r>
            <a:endParaRPr lang="en-US" altLang="zh-TW" dirty="0" smtClean="0"/>
          </a:p>
          <a:p>
            <a:r>
              <a:rPr kumimoji="1" lang="en-US" altLang="zh-TW" sz="1200" b="0" i="0" u="none" strike="noStrike" kern="1200" baseline="0" dirty="0" smtClean="0">
                <a:solidFill>
                  <a:schemeClr val="tx1"/>
                </a:solidFill>
                <a:latin typeface="Arial" charset="0"/>
                <a:ea typeface="新細明體" pitchFamily="18" charset="-120"/>
                <a:cs typeface="+mn-cs"/>
              </a:rPr>
              <a:t>The differential adjuster with an in-vacuum shaft has a differential screw mechanism to adjust its length. Revolving the middle part which corresponds to a metal loop of a turnbuckle can change the length with a resolution better than 1 micrometer per revolution. </a:t>
            </a:r>
          </a:p>
          <a:p>
            <a:r>
              <a:rPr kumimoji="1" lang="en-US" altLang="zh-TW" sz="1200" b="0" i="0" u="none" strike="noStrike" kern="1200" baseline="0" dirty="0" smtClean="0">
                <a:solidFill>
                  <a:schemeClr val="tx1"/>
                </a:solidFill>
                <a:latin typeface="Arial" charset="0"/>
                <a:ea typeface="新細明體" pitchFamily="18" charset="-120"/>
                <a:cs typeface="+mn-cs"/>
              </a:rPr>
              <a:t>Two fixation screws fix the position of the middle part tightly after adjustment. So the field around this adjuster can be tuned. It is easier to use error storage instead of the phase error for estimating the </a:t>
            </a:r>
            <a:r>
              <a:rPr kumimoji="1" lang="en-US" altLang="zh-TW" sz="1200" b="0" i="0" u="none" strike="noStrike" kern="1200" baseline="0" dirty="0" err="1" smtClean="0">
                <a:solidFill>
                  <a:schemeClr val="tx1"/>
                </a:solidFill>
                <a:latin typeface="Arial" charset="0"/>
                <a:ea typeface="新細明體" pitchFamily="18" charset="-120"/>
                <a:cs typeface="+mn-cs"/>
              </a:rPr>
              <a:t>undulator</a:t>
            </a:r>
            <a:r>
              <a:rPr kumimoji="1" lang="en-US" altLang="zh-TW" sz="1200" b="0" i="0" u="none" strike="noStrike" kern="1200" baseline="0" dirty="0" smtClean="0">
                <a:solidFill>
                  <a:schemeClr val="tx1"/>
                </a:solidFill>
                <a:latin typeface="Arial" charset="0"/>
                <a:ea typeface="新細明體" pitchFamily="18" charset="-120"/>
                <a:cs typeface="+mn-cs"/>
              </a:rPr>
              <a:t> performance and sorting of spectral improvements.</a:t>
            </a:r>
          </a:p>
          <a:p>
            <a:r>
              <a:rPr kumimoji="1" lang="en-US" altLang="zh-TW" sz="1200" b="0" i="0" u="none" strike="noStrike" kern="1200" baseline="0" dirty="0" smtClean="0">
                <a:solidFill>
                  <a:schemeClr val="tx1"/>
                </a:solidFill>
                <a:latin typeface="Arial" charset="0"/>
                <a:ea typeface="新細明體" pitchFamily="18" charset="-120"/>
                <a:cs typeface="+mn-cs"/>
              </a:rPr>
              <a:t>After cool down, the error storage is first corrected by the differential adjusters at a gap of 12 mm. A program was developed to predict the amount of adjustments. The Hall probe was moved to the corresponding pole to read the field strength variations while adjusting the differential adjuster length.  </a:t>
            </a:r>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13</a:t>
            </a:fld>
            <a:endParaRPr lang="en-US" altLang="zh-TW"/>
          </a:p>
        </p:txBody>
      </p:sp>
    </p:spTree>
    <p:extLst>
      <p:ext uri="{BB962C8B-B14F-4D97-AF65-F5344CB8AC3E}">
        <p14:creationId xmlns:p14="http://schemas.microsoft.com/office/powerpoint/2010/main" val="4235278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b="0" i="0" u="none" strike="noStrike" kern="1200" baseline="0" dirty="0" smtClean="0">
                <a:solidFill>
                  <a:schemeClr val="tx1"/>
                </a:solidFill>
                <a:latin typeface="Arial" charset="0"/>
                <a:ea typeface="新細明體" pitchFamily="18" charset="-120"/>
                <a:cs typeface="+mn-cs"/>
              </a:rPr>
              <a:t>Global field errors should be corrected by spring modules. There are four spring modules attached to the out of vacuum girders.</a:t>
            </a:r>
          </a:p>
          <a:p>
            <a:r>
              <a:rPr kumimoji="1" lang="en-US" altLang="zh-TW" sz="1200" b="0" i="0" u="none" strike="noStrike" kern="1200" baseline="0" dirty="0" smtClean="0">
                <a:solidFill>
                  <a:schemeClr val="tx1"/>
                </a:solidFill>
                <a:latin typeface="Arial" charset="0"/>
                <a:ea typeface="新細明體" pitchFamily="18" charset="-120"/>
                <a:cs typeface="+mn-cs"/>
              </a:rPr>
              <a:t>From gap of 11mm, the weakest spring starts to engage. Measure the field distributions at this gap, and use the program to predict the best engaging point. Fine tune the engaging gap to minimize the phase errors. Then close gap and use the same method to set other springs at different gaps. By doing this , we can minimize the phase errors at all gaps.</a:t>
            </a:r>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14</a:t>
            </a:fld>
            <a:endParaRPr lang="en-US" altLang="zh-TW"/>
          </a:p>
        </p:txBody>
      </p:sp>
    </p:spTree>
    <p:extLst>
      <p:ext uri="{BB962C8B-B14F-4D97-AF65-F5344CB8AC3E}">
        <p14:creationId xmlns:p14="http://schemas.microsoft.com/office/powerpoint/2010/main" val="2981895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Wingdings" panose="05000000000000000000" pitchFamily="2" charset="2"/>
              <a:buNone/>
            </a:pPr>
            <a:r>
              <a:rPr lang="en-US" altLang="zh-TW" dirty="0" smtClean="0"/>
              <a:t>By adjusting differential adjusters and spring modules, the error storage can be reduced to be smaller than ± 2 %. </a:t>
            </a:r>
          </a:p>
          <a:p>
            <a:pPr marL="0" indent="0">
              <a:buFont typeface="Wingdings" panose="05000000000000000000" pitchFamily="2" charset="2"/>
              <a:buNone/>
            </a:pPr>
            <a:r>
              <a:rPr lang="en-US" altLang="zh-TW" dirty="0" smtClean="0"/>
              <a:t>After several tuning steps, the RMS phase errors could be reduced to below 2 degrees at 77 K and a gap of 5 mm to meet</a:t>
            </a:r>
            <a:r>
              <a:rPr lang="en-US" altLang="zh-TW" baseline="0" dirty="0" smtClean="0"/>
              <a:t> our specifications</a:t>
            </a:r>
            <a:r>
              <a:rPr lang="en-US" altLang="zh-TW" dirty="0" smtClean="0"/>
              <a:t>.</a:t>
            </a:r>
          </a:p>
          <a:p>
            <a:pPr marL="0" indent="0">
              <a:buFont typeface="Wingdings" panose="05000000000000000000" pitchFamily="2" charset="2"/>
              <a:buNone/>
            </a:pPr>
            <a:r>
              <a:rPr lang="en-US" altLang="zh-TW" dirty="0" smtClean="0"/>
              <a:t>However,</a:t>
            </a:r>
            <a:r>
              <a:rPr lang="en-US" altLang="zh-TW" baseline="0" dirty="0" smtClean="0"/>
              <a:t> the phase errors at gap 4 mm is still about 1 degree higher than that at room temperature. </a:t>
            </a:r>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15</a:t>
            </a:fld>
            <a:endParaRPr lang="en-US" altLang="zh-TW"/>
          </a:p>
        </p:txBody>
      </p:sp>
    </p:spTree>
    <p:extLst>
      <p:ext uri="{BB962C8B-B14F-4D97-AF65-F5344CB8AC3E}">
        <p14:creationId xmlns:p14="http://schemas.microsoft.com/office/powerpoint/2010/main" val="202470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solidFill>
                  <a:srgbClr val="5580F9"/>
                </a:solidFill>
              </a:rPr>
              <a:t>A cryogenic </a:t>
            </a:r>
            <a:r>
              <a:rPr lang="en-US" altLang="zh-TW" dirty="0" err="1" smtClean="0">
                <a:solidFill>
                  <a:srgbClr val="5580F9"/>
                </a:solidFill>
              </a:rPr>
              <a:t>undulator</a:t>
            </a:r>
            <a:r>
              <a:rPr lang="en-US" altLang="zh-TW" dirty="0" smtClean="0">
                <a:solidFill>
                  <a:srgbClr val="5580F9"/>
                </a:solidFill>
              </a:rPr>
              <a:t> with period length of 15 mm are constructed for the TPS beamlines.</a:t>
            </a:r>
          </a:p>
          <a:p>
            <a:r>
              <a:rPr lang="en-US" altLang="zh-TW" dirty="0" smtClean="0">
                <a:solidFill>
                  <a:srgbClr val="5580F9"/>
                </a:solidFill>
              </a:rPr>
              <a:t>Several methods, including spring modules, differential adjusters, temperature control system, are applied to ensure the field performance.</a:t>
            </a:r>
          </a:p>
          <a:p>
            <a:r>
              <a:rPr lang="en-US" altLang="zh-TW" dirty="0" smtClean="0">
                <a:solidFill>
                  <a:srgbClr val="5580F9"/>
                </a:solidFill>
              </a:rPr>
              <a:t>The in-situ measurement system is improved to do the measurement at low temperature.</a:t>
            </a:r>
          </a:p>
          <a:p>
            <a:r>
              <a:rPr lang="en-US" altLang="zh-TW" dirty="0" smtClean="0">
                <a:solidFill>
                  <a:srgbClr val="5580F9"/>
                </a:solidFill>
              </a:rPr>
              <a:t>Field tuning methods are necessary to keep low phase errors after the vacuum chamber installed and cooling the magnet temperature down.   </a:t>
            </a:r>
            <a:endParaRPr lang="zh-TW" altLang="en-US" dirty="0" smtClean="0">
              <a:solidFill>
                <a:srgbClr val="5580F9"/>
              </a:solidFill>
            </a:endParaRPr>
          </a:p>
          <a:p>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16</a:t>
            </a:fld>
            <a:endParaRPr lang="en-US" altLang="zh-TW"/>
          </a:p>
        </p:txBody>
      </p:sp>
    </p:spTree>
    <p:extLst>
      <p:ext uri="{BB962C8B-B14F-4D97-AF65-F5344CB8AC3E}">
        <p14:creationId xmlns:p14="http://schemas.microsoft.com/office/powerpoint/2010/main" val="3017535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17</a:t>
            </a:fld>
            <a:endParaRPr lang="en-US" altLang="zh-TW"/>
          </a:p>
        </p:txBody>
      </p:sp>
    </p:spTree>
    <p:extLst>
      <p:ext uri="{BB962C8B-B14F-4D97-AF65-F5344CB8AC3E}">
        <p14:creationId xmlns:p14="http://schemas.microsoft.com/office/powerpoint/2010/main" val="254764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a:t>
            </a:r>
            <a:r>
              <a:rPr lang="en-US" altLang="zh-TW" baseline="0" dirty="0" smtClean="0"/>
              <a:t> my presentation, I will first introduce the cryogenic </a:t>
            </a:r>
            <a:r>
              <a:rPr lang="en-US" altLang="zh-TW" baseline="0" dirty="0" err="1" smtClean="0"/>
              <a:t>undulator</a:t>
            </a:r>
            <a:r>
              <a:rPr lang="en-US" altLang="zh-TW" baseline="0" dirty="0" smtClean="0"/>
              <a:t> for the TPS. This cryogenic </a:t>
            </a:r>
            <a:r>
              <a:rPr lang="en-US" altLang="zh-TW" baseline="0" dirty="0" err="1" smtClean="0"/>
              <a:t>undulator</a:t>
            </a:r>
            <a:r>
              <a:rPr lang="en-US" altLang="zh-TW" baseline="0" dirty="0" smtClean="0"/>
              <a:t> is constructed at NSRRC in cooperation with NEOMAX engineering. </a:t>
            </a:r>
            <a:r>
              <a:rPr lang="en-US" altLang="zh-TW" dirty="0" smtClean="0"/>
              <a:t>The main goals of TPS CPMU developments are low-intrinsic-phase errors and high thermal stability against diverse heat loads. Low-intrinsic-phase errors can be obtained by force-compensation modules on the out-of-vacuum girders in a four-support-point configuration and temperature control.</a:t>
            </a:r>
          </a:p>
          <a:p>
            <a:r>
              <a:rPr lang="en-US" altLang="zh-TW" dirty="0" smtClean="0"/>
              <a:t>Then talk about the upgrades</a:t>
            </a:r>
            <a:r>
              <a:rPr lang="en-US" altLang="zh-TW" baseline="0" dirty="0" smtClean="0"/>
              <a:t> of the </a:t>
            </a:r>
            <a:r>
              <a:rPr lang="en-US" altLang="zh-TW" dirty="0" smtClean="0"/>
              <a:t>in-situ measurement</a:t>
            </a:r>
            <a:r>
              <a:rPr lang="en-US" altLang="zh-TW" baseline="0" dirty="0" smtClean="0"/>
              <a:t> system to measure this cryogenic </a:t>
            </a:r>
            <a:r>
              <a:rPr lang="en-US" altLang="zh-TW" baseline="0" dirty="0" err="1" smtClean="0"/>
              <a:t>undulator</a:t>
            </a:r>
            <a:r>
              <a:rPr lang="en-US" altLang="zh-TW" baseline="0" dirty="0" smtClean="0"/>
              <a:t>, and the Hall probe</a:t>
            </a:r>
            <a:r>
              <a:rPr lang="en-US" altLang="zh-TW" dirty="0" smtClean="0"/>
              <a:t> </a:t>
            </a:r>
            <a:r>
              <a:rPr lang="en-US" altLang="zh-TW" baseline="0" dirty="0" smtClean="0"/>
              <a:t>calibration against temperature to reduce the field error.</a:t>
            </a:r>
          </a:p>
          <a:p>
            <a:r>
              <a:rPr lang="en-US" altLang="zh-TW" baseline="0" dirty="0" smtClean="0"/>
              <a:t>The Field tuning is needed after the magnet cooled down. By adjusting differential adjusters and spring modules, the RMS phase errors can be keep below 2 degrees to meet our goal.</a:t>
            </a:r>
          </a:p>
          <a:p>
            <a:r>
              <a:rPr lang="en-US" altLang="zh-TW" baseline="0" dirty="0" smtClean="0"/>
              <a:t>And finally. I will give a summary</a:t>
            </a:r>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1</a:t>
            </a:fld>
            <a:endParaRPr lang="en-US" altLang="zh-TW"/>
          </a:p>
        </p:txBody>
      </p:sp>
    </p:spTree>
    <p:extLst>
      <p:ext uri="{BB962C8B-B14F-4D97-AF65-F5344CB8AC3E}">
        <p14:creationId xmlns:p14="http://schemas.microsoft.com/office/powerpoint/2010/main" val="1877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In TPS phase two beamlines,</a:t>
            </a:r>
            <a:r>
              <a:rPr lang="en-US" altLang="zh-TW" baseline="0" dirty="0" smtClean="0"/>
              <a:t> seven insertion devices are constructed and installed. Among them, t</a:t>
            </a:r>
            <a:r>
              <a:rPr lang="en-US" altLang="zh-TW" dirty="0" smtClean="0"/>
              <a:t>wo cryogenic type </a:t>
            </a:r>
            <a:r>
              <a:rPr lang="en-US" altLang="zh-TW" dirty="0" err="1" smtClean="0"/>
              <a:t>undulators</a:t>
            </a:r>
            <a:r>
              <a:rPr lang="en-US" altLang="zh-TW" baseline="0" dirty="0" smtClean="0"/>
              <a:t> are installed to </a:t>
            </a:r>
            <a:r>
              <a:rPr lang="en-US" altLang="zh-TW" dirty="0" smtClean="0"/>
              <a:t>provide high brilliant X-rays above 10 </a:t>
            </a:r>
            <a:r>
              <a:rPr lang="en-US" altLang="zh-TW" dirty="0" err="1" smtClean="0"/>
              <a:t>keV</a:t>
            </a:r>
            <a:r>
              <a:rPr lang="en-US" altLang="zh-TW" dirty="0" smtClean="0"/>
              <a:t>. This presentation will focus on one</a:t>
            </a:r>
            <a:r>
              <a:rPr lang="en-US" altLang="zh-TW" baseline="0" dirty="0" smtClean="0"/>
              <a:t> of these two </a:t>
            </a:r>
            <a:r>
              <a:rPr lang="en-US" altLang="zh-TW" baseline="0" dirty="0" err="1" smtClean="0"/>
              <a:t>undulators</a:t>
            </a:r>
            <a:r>
              <a:rPr lang="en-US" altLang="zh-TW" baseline="0" dirty="0" smtClean="0"/>
              <a:t>, a </a:t>
            </a:r>
            <a:r>
              <a:rPr lang="en-US" altLang="zh-TW" dirty="0" smtClean="0"/>
              <a:t>2 meter</a:t>
            </a:r>
            <a:r>
              <a:rPr lang="en-US" altLang="zh-TW" baseline="0" dirty="0" smtClean="0"/>
              <a:t> long cryogenic </a:t>
            </a:r>
            <a:r>
              <a:rPr lang="en-US" altLang="zh-TW" baseline="0" dirty="0" err="1" smtClean="0"/>
              <a:t>undulator</a:t>
            </a:r>
            <a:r>
              <a:rPr lang="en-US" altLang="zh-TW" baseline="0" dirty="0" smtClean="0"/>
              <a:t> fifteen, about its</a:t>
            </a:r>
            <a:r>
              <a:rPr lang="en-US" altLang="zh-TW" dirty="0" smtClean="0"/>
              <a:t> field measurement</a:t>
            </a:r>
            <a:r>
              <a:rPr lang="en-US" altLang="zh-TW" baseline="0" dirty="0" smtClean="0"/>
              <a:t> system and measuring results.   </a:t>
            </a:r>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2</a:t>
            </a:fld>
            <a:endParaRPr lang="en-US" altLang="zh-TW"/>
          </a:p>
        </p:txBody>
      </p:sp>
    </p:spTree>
    <p:extLst>
      <p:ext uri="{BB962C8B-B14F-4D97-AF65-F5344CB8AC3E}">
        <p14:creationId xmlns:p14="http://schemas.microsoft.com/office/powerpoint/2010/main" val="4142699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TextEdit="1"/>
          </p:cNvSpPr>
          <p:nvPr>
            <p:ph type="sldImg"/>
          </p:nvPr>
        </p:nvSpPr>
        <p:spPr>
          <a:ln/>
        </p:spPr>
      </p:sp>
      <p:sp>
        <p:nvSpPr>
          <p:cNvPr id="10243" name="備忘稿版面配置區 2"/>
          <p:cNvSpPr>
            <a:spLocks noGrp="1"/>
          </p:cNvSpPr>
          <p:nvPr>
            <p:ph type="body" idx="1"/>
          </p:nvPr>
        </p:nvSpPr>
        <p:spPr>
          <a:noFill/>
        </p:spPr>
        <p:txBody>
          <a:bodyPr/>
          <a:lstStyle/>
          <a:p>
            <a:r>
              <a:rPr lang="en-US" altLang="zh-TW" dirty="0" smtClean="0"/>
              <a:t>The main characteristics of the TPS CU fifteen is shown in this slide. The minimum magnetic gap is 4 mm to achieve an effective K value of 1.81 at eighty</a:t>
            </a:r>
            <a:r>
              <a:rPr lang="en-US" altLang="zh-TW" baseline="0" dirty="0" smtClean="0"/>
              <a:t> kelvin</a:t>
            </a:r>
            <a:r>
              <a:rPr lang="en-US" altLang="zh-TW" dirty="0" smtClean="0"/>
              <a:t>. the main features of the CU fifteen are the uses of a new grade </a:t>
            </a:r>
            <a:r>
              <a:rPr lang="en-US" altLang="zh-TW" dirty="0" err="1" smtClean="0"/>
              <a:t>PrFeB</a:t>
            </a:r>
            <a:r>
              <a:rPr lang="en-US" altLang="zh-TW" dirty="0" smtClean="0"/>
              <a:t> permanent magnet material with high remnant fields, a mechanical frame with force-compensating spring modules, and </a:t>
            </a:r>
            <a:r>
              <a:rPr lang="en-US" altLang="zh-TW" dirty="0" err="1" smtClean="0"/>
              <a:t>cryo</a:t>
            </a:r>
            <a:r>
              <a:rPr lang="en-US" altLang="zh-TW" dirty="0" smtClean="0"/>
              <a:t>-coolers to compensate for diverse sources of heat loads.  </a:t>
            </a:r>
            <a:endParaRPr lang="zh-TW" altLang="en-US" dirty="0">
              <a:latin typeface="Arial" panose="020B0604020202020204" pitchFamily="34" charset="0"/>
            </a:endParaRPr>
          </a:p>
        </p:txBody>
      </p:sp>
      <p:sp>
        <p:nvSpPr>
          <p:cNvPr id="10244" name="投影片編號版面配置區 3"/>
          <p:cNvSpPr>
            <a:spLocks noGrp="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新細明體" panose="02020500000000000000" pitchFamily="18" charset="-120"/>
              </a:defRPr>
            </a:lvl1pPr>
            <a:lvl2pPr marL="742950" indent="-285750">
              <a:spcBef>
                <a:spcPct val="30000"/>
              </a:spcBef>
              <a:defRPr kumimoji="1" sz="1200">
                <a:solidFill>
                  <a:schemeClr val="tx1"/>
                </a:solidFill>
                <a:latin typeface="Arial" panose="020B0604020202020204" pitchFamily="34" charset="0"/>
                <a:ea typeface="新細明體" panose="02020500000000000000" pitchFamily="18" charset="-120"/>
              </a:defRPr>
            </a:lvl2pPr>
            <a:lvl3pPr marL="1143000" indent="-228600">
              <a:spcBef>
                <a:spcPct val="30000"/>
              </a:spcBef>
              <a:defRPr kumimoji="1" sz="1200">
                <a:solidFill>
                  <a:schemeClr val="tx1"/>
                </a:solidFill>
                <a:latin typeface="Arial" panose="020B0604020202020204" pitchFamily="34" charset="0"/>
                <a:ea typeface="新細明體" panose="02020500000000000000" pitchFamily="18" charset="-120"/>
              </a:defRPr>
            </a:lvl3pPr>
            <a:lvl4pPr marL="1600200" indent="-228600">
              <a:spcBef>
                <a:spcPct val="30000"/>
              </a:spcBef>
              <a:defRPr kumimoji="1" sz="1200">
                <a:solidFill>
                  <a:schemeClr val="tx1"/>
                </a:solidFill>
                <a:latin typeface="Arial" panose="020B0604020202020204" pitchFamily="34" charset="0"/>
                <a:ea typeface="新細明體" panose="02020500000000000000" pitchFamily="18" charset="-120"/>
              </a:defRPr>
            </a:lvl4pPr>
            <a:lvl5pPr marL="2057400" indent="-228600">
              <a:spcBef>
                <a:spcPct val="30000"/>
              </a:spcBef>
              <a:defRPr kumimoji="1" sz="12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新細明體" panose="02020500000000000000" pitchFamily="18" charset="-120"/>
              </a:defRPr>
            </a:lvl9pPr>
          </a:lstStyle>
          <a:p>
            <a:pPr>
              <a:spcBef>
                <a:spcPct val="0"/>
              </a:spcBef>
            </a:pPr>
            <a:fld id="{99AD5F99-474B-4771-888C-D96E12FD5C8B}" type="slidenum">
              <a:rPr lang="zh-TW" altLang="en-US" sz="1100"/>
              <a:pPr>
                <a:spcBef>
                  <a:spcPct val="0"/>
                </a:spcBef>
              </a:pPr>
              <a:t>3</a:t>
            </a:fld>
            <a:endParaRPr lang="zh-TW" altLang="en-US"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CU</a:t>
            </a:r>
            <a:r>
              <a:rPr lang="en-US" altLang="zh-TW" baseline="0" dirty="0" smtClean="0"/>
              <a:t> fifteen has hybrid type magnet structure. The pole material is vanadium </a:t>
            </a:r>
            <a:r>
              <a:rPr lang="en-US" altLang="zh-TW" baseline="0" dirty="0" err="1" smtClean="0"/>
              <a:t>permendur</a:t>
            </a:r>
            <a:r>
              <a:rPr lang="en-US" altLang="zh-TW" baseline="0" dirty="0" smtClean="0"/>
              <a:t>. </a:t>
            </a:r>
            <a:r>
              <a:rPr lang="en-US" altLang="zh-TW" dirty="0" smtClean="0"/>
              <a:t>The </a:t>
            </a:r>
            <a:r>
              <a:rPr lang="en-US" altLang="zh-TW" dirty="0"/>
              <a:t>permanent magnet material </a:t>
            </a:r>
            <a:r>
              <a:rPr lang="en-US" altLang="zh-TW" dirty="0" smtClean="0"/>
              <a:t>is </a:t>
            </a:r>
            <a:r>
              <a:rPr lang="en-US" altLang="zh-TW" dirty="0" err="1" smtClean="0"/>
              <a:t>PrFeB</a:t>
            </a:r>
            <a:r>
              <a:rPr lang="en-US" altLang="zh-TW" dirty="0" smtClean="0"/>
              <a:t>. When </a:t>
            </a:r>
            <a:r>
              <a:rPr lang="en-US" altLang="zh-TW" dirty="0"/>
              <a:t>cooled down to 80K, </a:t>
            </a:r>
            <a:r>
              <a:rPr lang="en-US" altLang="zh-TW" dirty="0" smtClean="0"/>
              <a:t>it has </a:t>
            </a:r>
            <a:r>
              <a:rPr lang="en-US" altLang="zh-TW" dirty="0"/>
              <a:t>a high remnant field of 1.67 Tesla. Compared </a:t>
            </a:r>
            <a:r>
              <a:rPr lang="en-US" altLang="zh-TW" dirty="0" smtClean="0"/>
              <a:t>to </a:t>
            </a:r>
            <a:r>
              <a:rPr lang="en-US" altLang="zh-TW" dirty="0" err="1" smtClean="0"/>
              <a:t>NdFeB</a:t>
            </a:r>
            <a:r>
              <a:rPr lang="en-US" altLang="zh-TW" dirty="0" smtClean="0"/>
              <a:t> material </a:t>
            </a:r>
            <a:r>
              <a:rPr lang="en-US" altLang="zh-TW" dirty="0"/>
              <a:t>used at TPS in-vacuum </a:t>
            </a:r>
            <a:r>
              <a:rPr lang="en-US" altLang="zh-TW" dirty="0" err="1"/>
              <a:t>undulators</a:t>
            </a:r>
            <a:r>
              <a:rPr lang="en-US" altLang="zh-TW" dirty="0"/>
              <a:t> at room temperature </a:t>
            </a:r>
            <a:r>
              <a:rPr lang="en-US" altLang="zh-TW" dirty="0" smtClean="0"/>
              <a:t>this </a:t>
            </a:r>
            <a:r>
              <a:rPr lang="en-US" altLang="zh-TW" dirty="0"/>
              <a:t>is a 35% increase for </a:t>
            </a:r>
            <a:r>
              <a:rPr lang="en-US" altLang="zh-TW" dirty="0" smtClean="0"/>
              <a:t>this material</a:t>
            </a:r>
            <a:r>
              <a:rPr lang="en-US" altLang="zh-TW" baseline="0" dirty="0" smtClean="0"/>
              <a:t> </a:t>
            </a:r>
            <a:r>
              <a:rPr lang="en-US" altLang="zh-TW" dirty="0" smtClean="0"/>
              <a:t>at </a:t>
            </a:r>
            <a:r>
              <a:rPr lang="en-US" altLang="zh-TW" dirty="0"/>
              <a:t>cryogenic temperature. The </a:t>
            </a:r>
            <a:r>
              <a:rPr lang="en-US" altLang="zh-TW" dirty="0" err="1"/>
              <a:t>coercivity</a:t>
            </a:r>
            <a:r>
              <a:rPr lang="en-US" altLang="zh-TW" dirty="0"/>
              <a:t> of the </a:t>
            </a:r>
            <a:r>
              <a:rPr lang="en-US" altLang="zh-TW" dirty="0" err="1" smtClean="0"/>
              <a:t>PrFeB</a:t>
            </a:r>
            <a:r>
              <a:rPr lang="en-US" altLang="zh-TW" dirty="0" smtClean="0"/>
              <a:t> reaches one thousand</a:t>
            </a:r>
            <a:r>
              <a:rPr lang="en-US" altLang="zh-TW" baseline="0" dirty="0" smtClean="0"/>
              <a:t> and seven hundred</a:t>
            </a:r>
            <a:r>
              <a:rPr lang="en-US" altLang="zh-TW" dirty="0" smtClean="0"/>
              <a:t> kilo-</a:t>
            </a:r>
            <a:r>
              <a:rPr lang="en-US" altLang="zh-TW" dirty="0" err="1" smtClean="0"/>
              <a:t>Amper</a:t>
            </a:r>
            <a:r>
              <a:rPr lang="en-US" altLang="zh-TW" dirty="0" smtClean="0"/>
              <a:t> per meter </a:t>
            </a:r>
            <a:r>
              <a:rPr lang="en-US" altLang="zh-TW" dirty="0"/>
              <a:t>at </a:t>
            </a:r>
            <a:r>
              <a:rPr lang="en-US" altLang="zh-TW" dirty="0" smtClean="0"/>
              <a:t>room</a:t>
            </a:r>
            <a:r>
              <a:rPr lang="en-US" altLang="zh-TW" baseline="0" dirty="0" smtClean="0"/>
              <a:t> temperature</a:t>
            </a:r>
            <a:r>
              <a:rPr lang="en-US" altLang="zh-TW" dirty="0" smtClean="0"/>
              <a:t> so the demagnetization </a:t>
            </a:r>
            <a:r>
              <a:rPr lang="en-US" altLang="zh-TW" dirty="0"/>
              <a:t>of </a:t>
            </a:r>
            <a:r>
              <a:rPr lang="en-US" altLang="zh-TW" dirty="0" smtClean="0"/>
              <a:t>this material </a:t>
            </a:r>
            <a:r>
              <a:rPr lang="en-US" altLang="zh-TW" dirty="0"/>
              <a:t>can be minimized during </a:t>
            </a:r>
            <a:r>
              <a:rPr lang="en-US" altLang="zh-TW" dirty="0" smtClean="0"/>
              <a:t>assembly and sea shipment. The magnetic field in a gap of 4 mm is 1.13 T at room</a:t>
            </a:r>
            <a:r>
              <a:rPr lang="en-US" altLang="zh-TW" baseline="0" dirty="0" smtClean="0"/>
              <a:t> temperature</a:t>
            </a:r>
            <a:r>
              <a:rPr lang="en-US" altLang="zh-TW" dirty="0" smtClean="0"/>
              <a:t>  and 1.30 Tesla at cryogenic</a:t>
            </a:r>
            <a:r>
              <a:rPr lang="en-US" altLang="zh-TW" baseline="0" dirty="0" smtClean="0"/>
              <a:t> temperature</a:t>
            </a:r>
            <a:r>
              <a:rPr lang="en-US" altLang="zh-TW" dirty="0" smtClean="0"/>
              <a:t> .</a:t>
            </a:r>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4</a:t>
            </a:fld>
            <a:endParaRPr lang="en-US" altLang="zh-TW"/>
          </a:p>
        </p:txBody>
      </p:sp>
    </p:spTree>
    <p:extLst>
      <p:ext uri="{BB962C8B-B14F-4D97-AF65-F5344CB8AC3E}">
        <p14:creationId xmlns:p14="http://schemas.microsoft.com/office/powerpoint/2010/main" val="3005588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magnetic forces increase exponentially with decreasing </a:t>
            </a:r>
            <a:r>
              <a:rPr lang="en-US" altLang="zh-TW" dirty="0" err="1" smtClean="0"/>
              <a:t>undulator</a:t>
            </a:r>
            <a:r>
              <a:rPr lang="en-US" altLang="zh-TW" dirty="0" smtClean="0"/>
              <a:t> gap and reach 32 </a:t>
            </a:r>
            <a:r>
              <a:rPr lang="en-US" altLang="zh-TW" dirty="0" err="1" smtClean="0"/>
              <a:t>kN</a:t>
            </a:r>
            <a:r>
              <a:rPr lang="en-US" altLang="zh-TW" dirty="0" smtClean="0"/>
              <a:t> at a gap of 4 mm.</a:t>
            </a:r>
            <a:r>
              <a:rPr lang="en-US" altLang="zh-TW" baseline="0" dirty="0" smtClean="0"/>
              <a:t> </a:t>
            </a:r>
            <a:r>
              <a:rPr lang="en-US" altLang="zh-TW" dirty="0" smtClean="0"/>
              <a:t>A conventional 2-support configuration is no longer rigid enough to keep the net RMS phase errors low. Four spring</a:t>
            </a:r>
            <a:r>
              <a:rPr lang="en-US" altLang="zh-TW" baseline="0" dirty="0" smtClean="0"/>
              <a:t> modules configuration </a:t>
            </a:r>
            <a:r>
              <a:rPr lang="en-US" altLang="zh-TW" dirty="0" smtClean="0"/>
              <a:t>can reduce the intrinsic </a:t>
            </a:r>
            <a:r>
              <a:rPr lang="en-US" altLang="zh-TW" dirty="0" err="1" smtClean="0"/>
              <a:t>rms</a:t>
            </a:r>
            <a:r>
              <a:rPr lang="en-US" altLang="zh-TW" dirty="0" smtClean="0"/>
              <a:t> phase errors to less than 0.3 degrees at gap 4 mm. Strong magnetic forces not only cause gap errors but also the deformation of the mechanical frame and heavy load to the gap drive system. . This four spring</a:t>
            </a:r>
            <a:r>
              <a:rPr lang="en-US" altLang="zh-TW" baseline="0" dirty="0" smtClean="0"/>
              <a:t> modules configuration is not only to compensate magnetic force but also to obtain a mostly stress-free mechanical frame. </a:t>
            </a:r>
            <a:r>
              <a:rPr lang="en-US" altLang="zh-TW" dirty="0" smtClean="0"/>
              <a:t>The spring module is installed between upper and lower out-of-vacuum girder and can compensate the attractive magnetic forces by repulsive spring forces. The spring module consists of six sets of machined-springs with various coefficients to allow a close fit to the exponential characteristics of the magnetic forces. The weakest spring starts engaging at a gap of about 11 mm and then as the gap is reduced additional springs come into play. </a:t>
            </a:r>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5</a:t>
            </a:fld>
            <a:endParaRPr lang="en-US" altLang="zh-TW"/>
          </a:p>
        </p:txBody>
      </p:sp>
    </p:spTree>
    <p:extLst>
      <p:ext uri="{BB962C8B-B14F-4D97-AF65-F5344CB8AC3E}">
        <p14:creationId xmlns:p14="http://schemas.microsoft.com/office/powerpoint/2010/main" val="3695277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intrinsic phase errors in a CU at cryogenic temperature may be increased from those at RT due to not only the girder deformation derived from the magnetic forces but also the thermal effects on the magnet arrays. a temperature gradient along the magnet arrays causes a gap tapering and changes in the magnet performance. Mixture of gap errors and changes of magnet </a:t>
            </a:r>
            <a:r>
              <a:rPr lang="en-US" altLang="zh-TW" dirty="0" err="1" smtClean="0"/>
              <a:t>remanence</a:t>
            </a:r>
            <a:r>
              <a:rPr lang="en-US" altLang="zh-TW" dirty="0" smtClean="0"/>
              <a:t> field can cause field and phase errors. For the same temperature variation along the magnet arrays, the intrinsic phase errors increase with decreasing magnetic gap. Therefore, the temperature gradient should be controlled to within 0.5 K/m ( ± 0.25 K/m) to keep the intrinsic phase error less than 1 degree. The temperature distribution along the magnet arrays are monitored</a:t>
            </a:r>
            <a:r>
              <a:rPr lang="en-US" altLang="zh-TW" baseline="0" dirty="0" smtClean="0"/>
              <a:t> by </a:t>
            </a:r>
            <a:r>
              <a:rPr lang="en-US" altLang="zh-TW" dirty="0" smtClean="0"/>
              <a:t> </a:t>
            </a:r>
            <a:r>
              <a:rPr lang="en-US" altLang="zh-TW" sz="1200" dirty="0" smtClean="0"/>
              <a:t>32 calibrated resistance temperature detectors with a tolerance of 0.1K. </a:t>
            </a:r>
            <a:r>
              <a:rPr lang="en-US" altLang="zh-TW" dirty="0" smtClean="0"/>
              <a:t>The temperature control system includes four heaters to provide different heating powers to reduce the temperature gradient in the magnet arrays. </a:t>
            </a:r>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6</a:t>
            </a:fld>
            <a:endParaRPr lang="en-US" altLang="zh-TW"/>
          </a:p>
        </p:txBody>
      </p:sp>
    </p:spTree>
    <p:extLst>
      <p:ext uri="{BB962C8B-B14F-4D97-AF65-F5344CB8AC3E}">
        <p14:creationId xmlns:p14="http://schemas.microsoft.com/office/powerpoint/2010/main" val="1015526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The in-situ measurement system is developed at NSRRC,</a:t>
            </a:r>
            <a:r>
              <a:rPr lang="en-US" altLang="zh-TW" baseline="0" dirty="0" smtClean="0"/>
              <a:t> which is </a:t>
            </a:r>
            <a:r>
              <a:rPr lang="en-US" altLang="zh-TW" dirty="0" smtClean="0"/>
              <a:t>based on laser-positioned components including a feedback system.</a:t>
            </a:r>
          </a:p>
          <a:p>
            <a:r>
              <a:rPr lang="en-US" altLang="zh-TW" dirty="0" smtClean="0"/>
              <a:t>The Hall probe is moved along a customized rail located in the vacuum chamber and positions of the Hall probe is determined by two laser systems.</a:t>
            </a:r>
            <a:r>
              <a:rPr lang="en-US" altLang="zh-TW" baseline="0" dirty="0" smtClean="0"/>
              <a:t> </a:t>
            </a:r>
          </a:p>
          <a:p>
            <a:r>
              <a:rPr lang="en-US" altLang="zh-TW" dirty="0" smtClean="0"/>
              <a:t>As the rail is movable in the transverse direction by motorized stages, the positional offset of the Hall probe from the proper position can be corrected automatically.</a:t>
            </a:r>
          </a:p>
          <a:p>
            <a:r>
              <a:rPr kumimoji="1" lang="en-US" altLang="zh-TW" sz="1200" kern="1200" dirty="0" smtClean="0">
                <a:solidFill>
                  <a:schemeClr val="tx1"/>
                </a:solidFill>
                <a:effectLst/>
                <a:latin typeface="Arial" charset="0"/>
                <a:ea typeface="新細明體" pitchFamily="18" charset="-120"/>
                <a:cs typeface="+mn-cs"/>
              </a:rPr>
              <a:t>Commercial </a:t>
            </a:r>
            <a:r>
              <a:rPr kumimoji="1" lang="en-US" altLang="zh-TW" sz="1200" kern="1200" dirty="0">
                <a:solidFill>
                  <a:schemeClr val="tx1"/>
                </a:solidFill>
                <a:effectLst/>
                <a:latin typeface="Arial" charset="0"/>
                <a:ea typeface="新細明體" pitchFamily="18" charset="-120"/>
                <a:cs typeface="+mn-cs"/>
              </a:rPr>
              <a:t>components are compatible for </a:t>
            </a:r>
            <a:r>
              <a:rPr kumimoji="1" lang="en-US" altLang="zh-TW" sz="1200" kern="1200" dirty="0" smtClean="0">
                <a:solidFill>
                  <a:schemeClr val="tx1"/>
                </a:solidFill>
                <a:effectLst/>
                <a:latin typeface="Arial" charset="0"/>
                <a:ea typeface="新細明體" pitchFamily="18" charset="-120"/>
                <a:cs typeface="+mn-cs"/>
              </a:rPr>
              <a:t>UHV </a:t>
            </a:r>
            <a:r>
              <a:rPr kumimoji="1" lang="en-US" altLang="zh-TW" sz="1200" kern="1200" dirty="0">
                <a:solidFill>
                  <a:schemeClr val="tx1"/>
                </a:solidFill>
                <a:effectLst/>
                <a:latin typeface="Arial" charset="0"/>
                <a:ea typeface="新細明體" pitchFamily="18" charset="-120"/>
                <a:cs typeface="+mn-cs"/>
              </a:rPr>
              <a:t>environment without containing the components inside the vacuum </a:t>
            </a:r>
            <a:r>
              <a:rPr kumimoji="1" lang="en-US" altLang="zh-TW" sz="1200" kern="1200" dirty="0" smtClean="0">
                <a:solidFill>
                  <a:schemeClr val="tx1"/>
                </a:solidFill>
                <a:effectLst/>
                <a:latin typeface="Arial" charset="0"/>
                <a:ea typeface="新細明體" pitchFamily="18" charset="-120"/>
                <a:cs typeface="+mn-cs"/>
              </a:rPr>
              <a:t>chamber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solidFill>
                  <a:srgbClr val="000000"/>
                </a:solidFill>
                <a:latin typeface="Times New Roman" panose="02020603050405020304" pitchFamily="18" charset="0"/>
              </a:rPr>
              <a:t>The reproducibility of measurement system becomes worse when the </a:t>
            </a:r>
            <a:r>
              <a:rPr lang="en-US" altLang="zh-TW" dirty="0" err="1" smtClean="0">
                <a:solidFill>
                  <a:srgbClr val="000000"/>
                </a:solidFill>
                <a:latin typeface="Times New Roman" panose="02020603050405020304" pitchFamily="18" charset="0"/>
              </a:rPr>
              <a:t>cryocooler</a:t>
            </a:r>
            <a:r>
              <a:rPr lang="en-US" altLang="zh-TW" dirty="0" smtClean="0">
                <a:solidFill>
                  <a:srgbClr val="000000"/>
                </a:solidFill>
                <a:latin typeface="Times New Roman" panose="02020603050405020304" pitchFamily="18" charset="0"/>
              </a:rPr>
              <a:t> turned on due to the induced vibrations of the Hall probe.</a:t>
            </a:r>
            <a:r>
              <a:rPr lang="en-US" altLang="zh-TW" kern="50" dirty="0" smtClean="0">
                <a:solidFill>
                  <a:srgbClr val="000000"/>
                </a:solidFill>
                <a:latin typeface="Times New Roman" panose="02020603050405020304" pitchFamily="18"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kern="50" dirty="0" smtClean="0">
                <a:solidFill>
                  <a:srgbClr val="000000"/>
                </a:solidFill>
                <a:latin typeface="Times New Roman" panose="02020603050405020304" pitchFamily="18" charset="0"/>
              </a:rPr>
              <a:t>The vibrations cause only few micro-meters position deviations. In horizontal and vertical axes, these deviations have negligible effects on field measurement. However, along longitudinal axis, the field variates more rapidly and few micro-meters results in 1.5 gauss</a:t>
            </a:r>
            <a:r>
              <a:rPr lang="en-US" altLang="zh-TW" kern="50" baseline="0" dirty="0" smtClean="0">
                <a:solidFill>
                  <a:srgbClr val="000000"/>
                </a:solidFill>
                <a:latin typeface="Times New Roman" panose="02020603050405020304" pitchFamily="18" charset="0"/>
              </a:rPr>
              <a:t> field variation at 1 tesla. Thus, </a:t>
            </a:r>
            <a:r>
              <a:rPr lang="en-US" altLang="zh-TW" kern="50" dirty="0" smtClean="0">
                <a:solidFill>
                  <a:srgbClr val="000000"/>
                </a:solidFill>
                <a:latin typeface="Times New Roman" panose="02020603050405020304" pitchFamily="18" charset="0"/>
              </a:rPr>
              <a:t>phase error measurement reproducibility gets worse compared to </a:t>
            </a:r>
            <a:r>
              <a:rPr lang="en-US" altLang="zh-TW" kern="50" dirty="0" err="1" smtClean="0">
                <a:solidFill>
                  <a:srgbClr val="000000"/>
                </a:solidFill>
                <a:latin typeface="Times New Roman" panose="02020603050405020304" pitchFamily="18" charset="0"/>
              </a:rPr>
              <a:t>cryocooler</a:t>
            </a:r>
            <a:r>
              <a:rPr lang="en-US" altLang="zh-TW" kern="50" dirty="0" smtClean="0">
                <a:solidFill>
                  <a:srgbClr val="000000"/>
                </a:solidFill>
                <a:latin typeface="Times New Roman" panose="02020603050405020304" pitchFamily="18" charset="0"/>
              </a:rPr>
              <a:t> off .</a:t>
            </a:r>
            <a:endParaRPr lang="zh-TW" altLang="zh-TW" dirty="0" smtClean="0">
              <a:latin typeface="Times New Roman" panose="02020603050405020304" pitchFamily="18" charset="0"/>
            </a:endParaRPr>
          </a:p>
          <a:p>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7</a:t>
            </a:fld>
            <a:endParaRPr lang="en-US" altLang="zh-TW"/>
          </a:p>
        </p:txBody>
      </p:sp>
    </p:spTree>
    <p:extLst>
      <p:ext uri="{BB962C8B-B14F-4D97-AF65-F5344CB8AC3E}">
        <p14:creationId xmlns:p14="http://schemas.microsoft.com/office/powerpoint/2010/main" val="2588792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To measure the cryogenic </a:t>
            </a:r>
            <a:r>
              <a:rPr lang="en-US" altLang="zh-TW" dirty="0" err="1" smtClean="0"/>
              <a:t>undulator</a:t>
            </a:r>
            <a:r>
              <a:rPr lang="en-US" altLang="zh-TW" dirty="0" smtClean="0"/>
              <a:t>, further modifications are needed to enhance the measurement</a:t>
            </a:r>
            <a:r>
              <a:rPr lang="en-US" altLang="zh-TW" baseline="0" dirty="0" smtClean="0"/>
              <a:t> system’s</a:t>
            </a:r>
            <a:r>
              <a:rPr lang="en-US" altLang="zh-TW" dirty="0" smtClean="0"/>
              <a:t> durability and simplify its alignment capabilities.</a:t>
            </a:r>
            <a:r>
              <a:rPr kumimoji="1" lang="en-US" altLang="zh-TW" sz="1200" b="0" i="0" u="none" strike="noStrike" kern="1200" baseline="0" dirty="0" smtClean="0">
                <a:solidFill>
                  <a:schemeClr val="tx1"/>
                </a:solidFill>
                <a:latin typeface="Arial" charset="0"/>
                <a:ea typeface="新細明體" pitchFamily="18" charset="-120"/>
                <a:cs typeface="+mn-cs"/>
              </a:rPr>
              <a:t> </a:t>
            </a:r>
          </a:p>
          <a:p>
            <a:r>
              <a:rPr kumimoji="1" lang="en-US" altLang="zh-TW" sz="1200" b="0" i="0" u="none" strike="noStrike" kern="1200" baseline="0" dirty="0" smtClean="0">
                <a:solidFill>
                  <a:schemeClr val="tx1"/>
                </a:solidFill>
                <a:latin typeface="Arial" charset="0"/>
                <a:ea typeface="新細明體" pitchFamily="18" charset="-120"/>
                <a:cs typeface="+mn-cs"/>
              </a:rPr>
              <a:t>First , the laser beam profile for the positioning exhibits a diffraction pattern and the beam profile is not uniform causing position errors thus making the alignment of the two pinholes complicated. It is replaced by a new laser without diffraction patterns  and uniform on the beam profile. </a:t>
            </a:r>
          </a:p>
          <a:p>
            <a:r>
              <a:rPr kumimoji="1" lang="en-US" altLang="zh-TW" sz="1200" b="0" i="0" u="none" strike="noStrike" kern="1200" baseline="0" dirty="0" smtClean="0">
                <a:solidFill>
                  <a:schemeClr val="tx1"/>
                </a:solidFill>
                <a:latin typeface="Arial" charset="0"/>
                <a:ea typeface="新細明體" pitchFamily="18" charset="-120"/>
                <a:cs typeface="+mn-cs"/>
              </a:rPr>
              <a:t>Secondly, the total weights on the Y-stages almost reached the maximum limit resulting in missing steps during position corrections. A higher loading stage is used to avoid missing steps. </a:t>
            </a:r>
          </a:p>
          <a:p>
            <a:r>
              <a:rPr kumimoji="1" lang="en-US" altLang="zh-TW" sz="1200" b="0" i="0" u="none" strike="noStrike" kern="1200" baseline="0" dirty="0" smtClean="0">
                <a:solidFill>
                  <a:schemeClr val="tx1"/>
                </a:solidFill>
                <a:latin typeface="Arial" charset="0"/>
                <a:ea typeface="新細明體" pitchFamily="18" charset="-120"/>
                <a:cs typeface="+mn-cs"/>
              </a:rPr>
              <a:t>The motor used to move carriage is replaced by an in vacuum type to reduce the vibrations of the Hall probe.</a:t>
            </a:r>
          </a:p>
          <a:p>
            <a:r>
              <a:rPr kumimoji="1" lang="en-US" altLang="zh-TW" sz="1200" b="0" i="0" u="none" strike="noStrike" kern="1200" baseline="0" dirty="0" smtClean="0">
                <a:solidFill>
                  <a:schemeClr val="tx1"/>
                </a:solidFill>
                <a:latin typeface="Arial" charset="0"/>
                <a:ea typeface="新細明體" pitchFamily="18" charset="-120"/>
                <a:cs typeface="+mn-cs"/>
              </a:rPr>
              <a:t>The original signal wires are only 0.2 mm in diameter  to lower the tension.  But they easily break during measurements. To solve this problem, the wires are replaced by thicker ones.</a:t>
            </a:r>
          </a:p>
          <a:p>
            <a:r>
              <a:rPr kumimoji="1" lang="en-US" altLang="zh-TW" sz="1200" b="0" i="0" u="none" strike="noStrike" kern="1200" baseline="0" dirty="0" smtClean="0">
                <a:solidFill>
                  <a:schemeClr val="tx1"/>
                </a:solidFill>
                <a:latin typeface="Arial" charset="0"/>
                <a:ea typeface="新細明體" pitchFamily="18" charset="-120"/>
                <a:cs typeface="+mn-cs"/>
              </a:rPr>
              <a:t> </a:t>
            </a:r>
            <a:endParaRPr lang="zh-TW" altLang="en-US" dirty="0"/>
          </a:p>
        </p:txBody>
      </p:sp>
      <p:sp>
        <p:nvSpPr>
          <p:cNvPr id="4" name="頁尾版面配置區 3"/>
          <p:cNvSpPr>
            <a:spLocks noGrp="1"/>
          </p:cNvSpPr>
          <p:nvPr>
            <p:ph type="ftr" sz="quarter" idx="10"/>
          </p:nvPr>
        </p:nvSpPr>
        <p:spPr/>
        <p:txBody>
          <a:bodyPr/>
          <a:lstStyle/>
          <a:p>
            <a:pPr>
              <a:defRPr/>
            </a:pPr>
            <a:endParaRPr lang="en-US" altLang="zh-TW"/>
          </a:p>
        </p:txBody>
      </p:sp>
      <p:sp>
        <p:nvSpPr>
          <p:cNvPr id="5" name="投影片編號版面配置區 4"/>
          <p:cNvSpPr>
            <a:spLocks noGrp="1"/>
          </p:cNvSpPr>
          <p:nvPr>
            <p:ph type="sldNum" sz="quarter" idx="11"/>
          </p:nvPr>
        </p:nvSpPr>
        <p:spPr/>
        <p:txBody>
          <a:bodyPr/>
          <a:lstStyle/>
          <a:p>
            <a:pPr>
              <a:defRPr/>
            </a:pPr>
            <a:fld id="{3B6E15CD-5265-417B-B961-8F318B577AB4}" type="slidenum">
              <a:rPr lang="en-US" altLang="zh-TW" smtClean="0"/>
              <a:pPr>
                <a:defRPr/>
              </a:pPr>
              <a:t>8</a:t>
            </a:fld>
            <a:endParaRPr lang="en-US" altLang="zh-TW"/>
          </a:p>
        </p:txBody>
      </p:sp>
    </p:spTree>
    <p:extLst>
      <p:ext uri="{BB962C8B-B14F-4D97-AF65-F5344CB8AC3E}">
        <p14:creationId xmlns:p14="http://schemas.microsoft.com/office/powerpoint/2010/main" val="7245072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7" descr="圖片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7227888" y="6578600"/>
            <a:ext cx="1395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spcBef>
                <a:spcPct val="50000"/>
              </a:spcBef>
              <a:defRPr/>
            </a:pPr>
            <a:r>
              <a:rPr lang="en-US" altLang="zh-TW" sz="1600"/>
              <a:t>16-</a:t>
            </a:r>
            <a:fld id="{D8B5C609-3866-4CAF-8932-E1CD08A9FCF5}" type="slidenum">
              <a:rPr lang="en-US" altLang="zh-TW" sz="1600" smtClean="0"/>
              <a:pPr algn="r" eaLnBrk="1" hangingPunct="1">
                <a:spcBef>
                  <a:spcPct val="50000"/>
                </a:spcBef>
                <a:defRPr/>
              </a:pPr>
              <a:t>‹#›</a:t>
            </a:fld>
            <a:endParaRPr lang="en-US" altLang="zh-TW" sz="1600"/>
          </a:p>
        </p:txBody>
      </p:sp>
      <p:sp>
        <p:nvSpPr>
          <p:cNvPr id="19458" name="Rectangle 2"/>
          <p:cNvSpPr>
            <a:spLocks noGrp="1" noChangeArrowheads="1"/>
          </p:cNvSpPr>
          <p:nvPr>
            <p:ph type="ctrTitle"/>
          </p:nvPr>
        </p:nvSpPr>
        <p:spPr>
          <a:xfrm>
            <a:off x="685800" y="2130425"/>
            <a:ext cx="7772400" cy="1470025"/>
          </a:xfrm>
        </p:spPr>
        <p:txBody>
          <a:bodyPr/>
          <a:lstStyle>
            <a:lvl1pPr>
              <a:defRPr/>
            </a:lvl1pPr>
          </a:lstStyle>
          <a:p>
            <a:r>
              <a:rPr lang="zh-TW" altLang="en-US"/>
              <a:t>按一下以編輯母片標題樣式</a:t>
            </a:r>
          </a:p>
        </p:txBody>
      </p:sp>
      <p:sp>
        <p:nvSpPr>
          <p:cNvPr id="194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zh-TW" altLang="en-US"/>
              <a:t>按一下以編輯母片副標題樣式</a:t>
            </a:r>
          </a:p>
        </p:txBody>
      </p:sp>
      <p:sp>
        <p:nvSpPr>
          <p:cNvPr id="6" name="Rectangle 4"/>
          <p:cNvSpPr>
            <a:spLocks noGrp="1" noChangeArrowheads="1"/>
          </p:cNvSpPr>
          <p:nvPr>
            <p:ph type="dt" sz="half" idx="10"/>
          </p:nvPr>
        </p:nvSpPr>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p:txBody>
          <a:bodyPr/>
          <a:lstStyle>
            <a:lvl1pPr>
              <a:defRPr/>
            </a:lvl1pPr>
          </a:lstStyle>
          <a:p>
            <a:pPr>
              <a:defRPr/>
            </a:pPr>
            <a:endParaRPr lang="en-US" altLang="zh-TW"/>
          </a:p>
        </p:txBody>
      </p:sp>
    </p:spTree>
    <p:extLst>
      <p:ext uri="{BB962C8B-B14F-4D97-AF65-F5344CB8AC3E}">
        <p14:creationId xmlns:p14="http://schemas.microsoft.com/office/powerpoint/2010/main" val="3795176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2240019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78613" y="0"/>
            <a:ext cx="2073275" cy="61261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0"/>
            <a:ext cx="6069013" cy="612616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3023207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881063" y="0"/>
            <a:ext cx="7870825" cy="773113"/>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089025"/>
            <a:ext cx="4038600" cy="50371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089025"/>
            <a:ext cx="4038600" cy="50371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2341802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sz="3200" b="1">
                <a:solidFill>
                  <a:srgbClr val="FF000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sz="2800" b="1">
                <a:solidFill>
                  <a:srgbClr val="0070C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defRPr>
            </a:lvl1pPr>
            <a:lvl2pPr>
              <a:defRPr sz="2400" b="1">
                <a:solidFill>
                  <a:srgbClr val="0070C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defRPr>
            </a:lvl2pPr>
            <a:lvl3pPr>
              <a:defRPr b="1">
                <a:solidFill>
                  <a:srgbClr val="0070C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defRPr>
            </a:lvl3pPr>
            <a:lvl4pPr>
              <a:defRPr b="1">
                <a:solidFill>
                  <a:srgbClr val="0070C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defRPr>
            </a:lvl4pPr>
            <a:lvl5pPr>
              <a:defRPr b="1">
                <a:solidFill>
                  <a:srgbClr val="0070C0"/>
                </a:solidFill>
                <a:effectLst>
                  <a:outerShdw blurRad="38100" dist="38100" dir="2700000" algn="tl">
                    <a:srgbClr val="000000">
                      <a:alpha val="43137"/>
                    </a:srgbClr>
                  </a:outerShdw>
                </a:effectLst>
                <a:latin typeface="Arial Unicode MS" pitchFamily="34" charset="-120"/>
                <a:ea typeface="Arial Unicode MS" pitchFamily="34" charset="-120"/>
                <a:cs typeface="Arial Unicode MS"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77149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229441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089025"/>
            <a:ext cx="4038600" cy="5037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089025"/>
            <a:ext cx="4038600" cy="5037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825509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2061191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409503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a:defRPr/>
            </a:pPr>
            <a:endParaRPr lang="en-US" altLang="zh-TW"/>
          </a:p>
        </p:txBody>
      </p:sp>
      <p:sp>
        <p:nvSpPr>
          <p:cNvPr id="3" name="頁尾版面配置區 2"/>
          <p:cNvSpPr>
            <a:spLocks noGrp="1"/>
          </p:cNvSpPr>
          <p:nvPr>
            <p:ph type="ftr" sz="quarter" idx="11"/>
          </p:nvPr>
        </p:nvSpPr>
        <p:spPr>
          <a:xfrm>
            <a:off x="6094413" y="6262688"/>
            <a:ext cx="2895600" cy="476250"/>
          </a:xfrm>
        </p:spPr>
        <p:txBody>
          <a:bodyPr/>
          <a:lstStyle>
            <a:lvl1pPr>
              <a:defRPr/>
            </a:lvl1pPr>
          </a:lstStyle>
          <a:p>
            <a:pPr>
              <a:defRPr/>
            </a:pPr>
            <a:endParaRPr lang="en-US" altLang="zh-TW"/>
          </a:p>
        </p:txBody>
      </p:sp>
    </p:spTree>
    <p:extLst>
      <p:ext uri="{BB962C8B-B14F-4D97-AF65-F5344CB8AC3E}">
        <p14:creationId xmlns:p14="http://schemas.microsoft.com/office/powerpoint/2010/main" val="1175564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1392194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Tree>
    <p:extLst>
      <p:ext uri="{BB962C8B-B14F-4D97-AF65-F5344CB8AC3E}">
        <p14:creationId xmlns:p14="http://schemas.microsoft.com/office/powerpoint/2010/main" val="2221274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81063" y="0"/>
            <a:ext cx="78708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089025"/>
            <a:ext cx="822960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新細明體"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新細明體" pitchFamily="18" charset="-120"/>
              </a:defRPr>
            </a:lvl1pPr>
          </a:lstStyle>
          <a:p>
            <a:pPr>
              <a:defRPr/>
            </a:pPr>
            <a:endParaRPr lang="en-US" altLang="zh-TW"/>
          </a:p>
        </p:txBody>
      </p:sp>
      <p:pic>
        <p:nvPicPr>
          <p:cNvPr id="1030" name="Picture 7" descr="logo圓型"/>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719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8"/>
          <p:cNvSpPr>
            <a:spLocks noChangeShapeType="1"/>
          </p:cNvSpPr>
          <p:nvPr/>
        </p:nvSpPr>
        <p:spPr bwMode="auto">
          <a:xfrm>
            <a:off x="792163" y="819150"/>
            <a:ext cx="8172450" cy="0"/>
          </a:xfrm>
          <a:prstGeom prst="line">
            <a:avLst/>
          </a:prstGeom>
          <a:noFill/>
          <a:ln w="76200" cmpd="tri">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32" name="Text Box 9"/>
          <p:cNvSpPr txBox="1">
            <a:spLocks noChangeArrowheads="1"/>
          </p:cNvSpPr>
          <p:nvPr/>
        </p:nvSpPr>
        <p:spPr bwMode="auto">
          <a:xfrm>
            <a:off x="6938963" y="6521450"/>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spcBef>
                <a:spcPct val="50000"/>
              </a:spcBef>
              <a:defRPr/>
            </a:pPr>
            <a:endParaRPr lang="zh-TW" altLang="zh-TW" sz="1600"/>
          </a:p>
        </p:txBody>
      </p:sp>
    </p:spTree>
  </p:cSld>
  <p:clrMap bg1="lt1" tx1="dk1" bg2="lt2" tx2="dk2" accent1="accent1" accent2="accent2" accent3="accent3" accent4="accent4" accent5="accent5" accent6="accent6" hlink="hlink" folHlink="folHlink"/>
  <p:sldLayoutIdLst>
    <p:sldLayoutId id="2147485011" r:id="rId1"/>
    <p:sldLayoutId id="2147485012" r:id="rId2"/>
    <p:sldLayoutId id="2147485002" r:id="rId3"/>
    <p:sldLayoutId id="2147485003" r:id="rId4"/>
    <p:sldLayoutId id="2147485004" r:id="rId5"/>
    <p:sldLayoutId id="2147485005" r:id="rId6"/>
    <p:sldLayoutId id="2147485013" r:id="rId7"/>
    <p:sldLayoutId id="2147485006" r:id="rId8"/>
    <p:sldLayoutId id="2147485007" r:id="rId9"/>
    <p:sldLayoutId id="2147485008" r:id="rId10"/>
    <p:sldLayoutId id="2147485009" r:id="rId11"/>
    <p:sldLayoutId id="2147485010"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W1-2"/>
          <p:cNvPicPr>
            <a:picLocks noChangeAspect="1" noChangeArrowheads="1"/>
          </p:cNvPicPr>
          <p:nvPr/>
        </p:nvPicPr>
        <p:blipFill>
          <a:blip r:embed="rId5">
            <a:extLst>
              <a:ext uri="{28A0092B-C50C-407E-A947-70E740481C1C}">
                <a14:useLocalDpi xmlns:a14="http://schemas.microsoft.com/office/drawing/2010/main" val="0"/>
              </a:ext>
            </a:extLst>
          </a:blip>
          <a:srcRect b="36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3"/>
          <p:cNvSpPr>
            <a:spLocks noChangeArrowheads="1"/>
          </p:cNvSpPr>
          <p:nvPr/>
        </p:nvSpPr>
        <p:spPr bwMode="auto">
          <a:xfrm>
            <a:off x="0" y="1479550"/>
            <a:ext cx="9153525" cy="3958212"/>
          </a:xfrm>
          <a:prstGeom prst="rect">
            <a:avLst/>
          </a:prstGeom>
          <a:noFill/>
          <a:ln w="9525">
            <a:noFill/>
            <a:miter lim="800000"/>
            <a:headEnd/>
            <a:tailEnd/>
          </a:ln>
          <a:effectLst/>
        </p:spPr>
        <p:txBody>
          <a:bodyPr/>
          <a:lstStyle/>
          <a:p>
            <a:pPr marL="342900" indent="-342900" eaLnBrk="1" hangingPunct="1">
              <a:defRPr/>
            </a:pPr>
            <a:endParaRPr lang="en-US" altLang="zh-TW" sz="3600" b="1" dirty="0" smtClean="0">
              <a:solidFill>
                <a:srgbClr val="FF0000"/>
              </a:solidFill>
              <a:effectLst>
                <a:outerShdw blurRad="38100" dist="38100" dir="2700000" algn="tl">
                  <a:srgbClr val="000000">
                    <a:alpha val="43137"/>
                  </a:srgbClr>
                </a:outerShdw>
              </a:effectLst>
              <a:latin typeface="Arial Black" pitchFamily="34" charset="0"/>
              <a:ea typeface="標楷體" pitchFamily="65" charset="-120"/>
            </a:endParaRPr>
          </a:p>
          <a:p>
            <a:pPr marL="342900" indent="-342900" eaLnBrk="1" hangingPunct="1">
              <a:defRPr/>
            </a:pPr>
            <a:r>
              <a:rPr lang="en-US" altLang="zh-TW" sz="3600" b="1" dirty="0" smtClean="0">
                <a:solidFill>
                  <a:srgbClr val="FF0000"/>
                </a:solidFill>
                <a:effectLst>
                  <a:outerShdw blurRad="38100" dist="38100" dir="2700000" algn="tl">
                    <a:srgbClr val="000000">
                      <a:alpha val="43137"/>
                    </a:srgbClr>
                  </a:outerShdw>
                </a:effectLst>
                <a:latin typeface="Arial Black" pitchFamily="34" charset="0"/>
                <a:ea typeface="標楷體" pitchFamily="65" charset="-120"/>
              </a:rPr>
              <a:t>Field measurement of a cryogenic permanent magnet </a:t>
            </a:r>
            <a:r>
              <a:rPr lang="en-US" altLang="zh-TW" sz="3600" b="1" dirty="0" err="1" smtClean="0">
                <a:solidFill>
                  <a:srgbClr val="FF0000"/>
                </a:solidFill>
                <a:effectLst>
                  <a:outerShdw blurRad="38100" dist="38100" dir="2700000" algn="tl">
                    <a:srgbClr val="000000">
                      <a:alpha val="43137"/>
                    </a:srgbClr>
                  </a:outerShdw>
                </a:effectLst>
                <a:latin typeface="Arial Black" pitchFamily="34" charset="0"/>
                <a:ea typeface="標楷體" pitchFamily="65" charset="-120"/>
              </a:rPr>
              <a:t>undulator</a:t>
            </a:r>
            <a:r>
              <a:rPr lang="en-US" altLang="zh-TW" sz="3600" b="1" dirty="0" smtClean="0">
                <a:solidFill>
                  <a:srgbClr val="FF0000"/>
                </a:solidFill>
                <a:effectLst>
                  <a:outerShdw blurRad="38100" dist="38100" dir="2700000" algn="tl">
                    <a:srgbClr val="000000">
                      <a:alpha val="43137"/>
                    </a:srgbClr>
                  </a:outerShdw>
                </a:effectLst>
                <a:latin typeface="Arial Black" pitchFamily="34" charset="0"/>
                <a:ea typeface="標楷體" pitchFamily="65" charset="-120"/>
              </a:rPr>
              <a:t> at TPS</a:t>
            </a:r>
            <a:r>
              <a:rPr lang="en-US" altLang="zh-TW" sz="2200" b="1" dirty="0">
                <a:solidFill>
                  <a:srgbClr val="073ACB"/>
                </a:solidFill>
                <a:latin typeface="Cambria" pitchFamily="18" charset="0"/>
                <a:ea typeface="Arial Unicode MS" pitchFamily="34" charset="-120"/>
                <a:cs typeface="Arial Unicode MS" pitchFamily="34" charset="-120"/>
              </a:rPr>
              <a:t>				</a:t>
            </a:r>
          </a:p>
          <a:p>
            <a:pPr marL="342900" indent="-342900" eaLnBrk="1" hangingPunct="1">
              <a:defRPr/>
            </a:pPr>
            <a:endParaRPr lang="en-US" altLang="zh-TW" sz="2200" b="1" dirty="0">
              <a:solidFill>
                <a:srgbClr val="073ACB"/>
              </a:solidFill>
              <a:latin typeface="Cambria" pitchFamily="18" charset="0"/>
              <a:ea typeface="Arial Unicode MS" pitchFamily="34" charset="-120"/>
              <a:cs typeface="Arial Unicode MS" pitchFamily="34" charset="-120"/>
            </a:endParaRPr>
          </a:p>
          <a:p>
            <a:pPr marL="342900" indent="-342900" eaLnBrk="1" hangingPunct="1">
              <a:defRPr/>
            </a:pPr>
            <a:endParaRPr lang="en-US" altLang="zh-TW" sz="2000" b="1" dirty="0">
              <a:solidFill>
                <a:srgbClr val="073ACB"/>
              </a:solidFill>
              <a:latin typeface="Cambria" pitchFamily="18" charset="0"/>
              <a:ea typeface="Arial Unicode MS" pitchFamily="34" charset="-120"/>
              <a:cs typeface="Arial Unicode MS" pitchFamily="34" charset="-120"/>
            </a:endParaRPr>
          </a:p>
          <a:p>
            <a:pPr marL="342900" indent="-342900" eaLnBrk="1" hangingPunct="1">
              <a:defRPr/>
            </a:pPr>
            <a:endParaRPr lang="en-US" altLang="zh-TW" sz="2000" b="1" dirty="0" smtClean="0">
              <a:solidFill>
                <a:srgbClr val="073ACB"/>
              </a:solidFill>
              <a:latin typeface="Cambria" pitchFamily="18" charset="0"/>
              <a:ea typeface="Arial Unicode MS" pitchFamily="34" charset="-120"/>
              <a:cs typeface="Arial Unicode MS" pitchFamily="34" charset="-120"/>
            </a:endParaRPr>
          </a:p>
          <a:p>
            <a:pPr marL="342900" indent="-342900" eaLnBrk="1" hangingPunct="1">
              <a:defRPr/>
            </a:pPr>
            <a:endParaRPr lang="en-US" altLang="zh-TW" sz="2000" b="1" dirty="0">
              <a:solidFill>
                <a:srgbClr val="073ACB"/>
              </a:solidFill>
              <a:latin typeface="Cambria" pitchFamily="18" charset="0"/>
              <a:ea typeface="Arial Unicode MS" pitchFamily="34" charset="-120"/>
              <a:cs typeface="Arial Unicode MS" pitchFamily="34" charset="-120"/>
            </a:endParaRPr>
          </a:p>
          <a:p>
            <a:pPr marL="342900" indent="-342900" eaLnBrk="1" hangingPunct="1">
              <a:defRPr/>
            </a:pPr>
            <a:endParaRPr lang="en-US" altLang="zh-TW" sz="2000" b="1" dirty="0">
              <a:solidFill>
                <a:srgbClr val="073ACB"/>
              </a:solidFill>
              <a:latin typeface="Cambria" pitchFamily="18" charset="0"/>
              <a:ea typeface="Arial Unicode MS" pitchFamily="34" charset="-120"/>
              <a:cs typeface="Arial Unicode MS" pitchFamily="34" charset="-120"/>
            </a:endParaRPr>
          </a:p>
          <a:p>
            <a:pPr marL="342900" indent="-342900" eaLnBrk="1" hangingPunct="1">
              <a:defRPr/>
            </a:pPr>
            <a:r>
              <a:rPr lang="en-US" altLang="zh-TW" sz="2000" b="1" dirty="0">
                <a:solidFill>
                  <a:srgbClr val="073ACB"/>
                </a:solidFill>
                <a:latin typeface="Cambria" pitchFamily="18" charset="0"/>
                <a:ea typeface="Arial Unicode MS" pitchFamily="34" charset="-120"/>
                <a:cs typeface="Arial Unicode MS" pitchFamily="34" charset="-120"/>
              </a:rPr>
              <a:t>			</a:t>
            </a:r>
            <a:r>
              <a:rPr lang="en-US" altLang="zh-TW" sz="2200" b="1" dirty="0">
                <a:solidFill>
                  <a:srgbClr val="073ACB"/>
                </a:solidFill>
                <a:latin typeface="Arial Unicode MS" pitchFamily="34" charset="-120"/>
                <a:ea typeface="Arial Unicode MS" pitchFamily="34" charset="-120"/>
                <a:cs typeface="Arial Unicode MS" pitchFamily="34" charset="-120"/>
              </a:rPr>
              <a:t>				</a:t>
            </a:r>
            <a:endParaRPr lang="en-US" altLang="zh-TW" sz="2000" b="1" dirty="0">
              <a:solidFill>
                <a:srgbClr val="073ACB"/>
              </a:solidFill>
              <a:latin typeface="標楷體" pitchFamily="65" charset="-120"/>
              <a:ea typeface="標楷體" pitchFamily="65" charset="-120"/>
            </a:endParaRPr>
          </a:p>
          <a:p>
            <a:pPr marL="342900" indent="-342900" algn="ctr" eaLnBrk="1" hangingPunct="1">
              <a:defRPr/>
            </a:pPr>
            <a:r>
              <a:rPr lang="en-US" altLang="zh-TW" sz="2400" b="1" dirty="0">
                <a:solidFill>
                  <a:srgbClr val="073ACB"/>
                </a:solidFill>
                <a:latin typeface="Cambria" pitchFamily="18" charset="0"/>
                <a:ea typeface="Arial Unicode MS" pitchFamily="34" charset="-120"/>
                <a:cs typeface="Arial Unicode MS" pitchFamily="34" charset="-120"/>
              </a:rPr>
              <a:t> </a:t>
            </a:r>
            <a:r>
              <a:rPr lang="en-US" altLang="zh-TW" sz="2400" b="1" dirty="0" smtClean="0">
                <a:solidFill>
                  <a:srgbClr val="073ACB"/>
                </a:solidFill>
                <a:latin typeface="Times New Roman" panose="02020603050405020304" pitchFamily="18" charset="0"/>
                <a:ea typeface="Arial Unicode MS" pitchFamily="34" charset="-120"/>
                <a:cs typeface="Times New Roman" panose="02020603050405020304" pitchFamily="18" charset="0"/>
              </a:rPr>
              <a:t>IMMW22 ,</a:t>
            </a:r>
            <a:r>
              <a:rPr lang="en-US" altLang="zh-TW" sz="2400" b="1" dirty="0" smtClean="0">
                <a:solidFill>
                  <a:srgbClr val="073ACB"/>
                </a:solidFill>
                <a:latin typeface="Times New Roman" panose="02020603050405020304" pitchFamily="18" charset="0"/>
                <a:ea typeface="標楷體" panose="03000509000000000000" pitchFamily="65" charset="-120"/>
                <a:cs typeface="Times New Roman" panose="02020603050405020304" pitchFamily="18" charset="0"/>
              </a:rPr>
              <a:t>	Sep. 27, 2022</a:t>
            </a:r>
            <a:endParaRPr lang="en-US" altLang="zh-TW" sz="2400" b="1" i="1" dirty="0">
              <a:latin typeface="Times New Roman" panose="02020603050405020304" pitchFamily="18" charset="0"/>
              <a:cs typeface="Times New Roman" panose="02020603050405020304" pitchFamily="18" charset="0"/>
            </a:endParaRPr>
          </a:p>
          <a:p>
            <a:pPr marL="342900" indent="-342900" algn="ctr" eaLnBrk="1" hangingPunct="1">
              <a:defRPr/>
            </a:pPr>
            <a:endParaRPr lang="en-US" altLang="zh-TW" sz="2400" b="1" i="1" dirty="0">
              <a:latin typeface="Times New Roman" pitchFamily="18" charset="0"/>
            </a:endParaRPr>
          </a:p>
        </p:txBody>
      </p:sp>
      <p:sp>
        <p:nvSpPr>
          <p:cNvPr id="7172" name="矩形 3"/>
          <p:cNvSpPr>
            <a:spLocks noChangeArrowheads="1"/>
          </p:cNvSpPr>
          <p:nvPr/>
        </p:nvSpPr>
        <p:spPr bwMode="auto">
          <a:xfrm>
            <a:off x="0" y="3987597"/>
            <a:ext cx="9153525"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buNone/>
            </a:pPr>
            <a:r>
              <a:rPr lang="en-US" altLang="zh-TW" sz="2400" dirty="0" smtClean="0"/>
              <a:t>Chin-Kang </a:t>
            </a:r>
            <a:r>
              <a:rPr lang="en-US" altLang="zh-TW" sz="2400" dirty="0"/>
              <a:t>Yang, </a:t>
            </a:r>
            <a:r>
              <a:rPr lang="en-US" altLang="zh-TW" sz="2400" dirty="0" err="1"/>
              <a:t>Jui-Che</a:t>
            </a:r>
            <a:r>
              <a:rPr lang="en-US" altLang="zh-TW" sz="2400" dirty="0"/>
              <a:t> Huang, </a:t>
            </a:r>
            <a:r>
              <a:rPr lang="en-US" altLang="zh-TW" sz="2400" dirty="0" err="1"/>
              <a:t>Chih</a:t>
            </a:r>
            <a:r>
              <a:rPr lang="en-US" altLang="zh-TW" sz="2400" dirty="0"/>
              <a:t>-Sheng Yang, </a:t>
            </a:r>
            <a:r>
              <a:rPr lang="en-US" altLang="zh-TW" sz="2400" dirty="0" err="1"/>
              <a:t>Chih</a:t>
            </a:r>
            <a:r>
              <a:rPr lang="en-US" altLang="zh-TW" sz="2400" dirty="0"/>
              <a:t>-Wei Chen, Yun-Liang Chu, and </a:t>
            </a:r>
            <a:r>
              <a:rPr lang="en-US" altLang="zh-TW" sz="2400" dirty="0" err="1"/>
              <a:t>Ching-Shiang</a:t>
            </a:r>
            <a:r>
              <a:rPr lang="en-US" altLang="zh-TW" sz="2400" dirty="0"/>
              <a:t> Hwang </a:t>
            </a:r>
            <a:endParaRPr lang="en-US" altLang="zh-TW" sz="2400" dirty="0" smtClean="0"/>
          </a:p>
          <a:p>
            <a:pPr>
              <a:buNone/>
            </a:pPr>
            <a:r>
              <a:rPr lang="en-US" altLang="zh-TW" sz="2400" dirty="0"/>
              <a:t> </a:t>
            </a:r>
            <a:r>
              <a:rPr lang="en-US" altLang="zh-TW" sz="2400" dirty="0" smtClean="0"/>
              <a:t>                                     </a:t>
            </a:r>
            <a:r>
              <a:rPr lang="en-US" altLang="zh-TW" sz="2800" dirty="0" smtClean="0"/>
              <a:t>NSRRC</a:t>
            </a:r>
            <a:r>
              <a:rPr lang="en-US" altLang="zh-TW" sz="2800" dirty="0"/>
              <a:t>, Taiwan</a:t>
            </a:r>
            <a:endParaRPr lang="en-US" altLang="zh-TW" sz="2800" dirty="0">
              <a:solidFill>
                <a:srgbClr val="0070C0"/>
              </a:solidFill>
              <a:latin typeface="標楷體" panose="03000509000000000000" pitchFamily="65" charset="-120"/>
              <a:ea typeface="標楷體" panose="03000509000000000000" pitchFamily="65" charset="-120"/>
            </a:endParaRPr>
          </a:p>
        </p:txBody>
      </p:sp>
      <p:pic>
        <p:nvPicPr>
          <p:cNvPr id="3" name="音訊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5013" y="606901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78"/>
    </mc:Choice>
    <mc:Fallback xmlns="">
      <p:transition spd="slow" advTm="18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Hall probe calibrations</a:t>
            </a:r>
            <a:endParaRPr lang="zh-TW" altLang="en-US" dirty="0"/>
          </a:p>
        </p:txBody>
      </p:sp>
      <p:pic>
        <p:nvPicPr>
          <p:cNvPr id="6" name="圖片 5"/>
          <p:cNvPicPr>
            <a:picLocks noChangeAspect="1"/>
          </p:cNvPicPr>
          <p:nvPr/>
        </p:nvPicPr>
        <p:blipFill>
          <a:blip r:embed="rId5"/>
          <a:stretch>
            <a:fillRect/>
          </a:stretch>
        </p:blipFill>
        <p:spPr>
          <a:xfrm>
            <a:off x="147319" y="993387"/>
            <a:ext cx="4150274" cy="1879152"/>
          </a:xfrm>
          <a:prstGeom prst="rect">
            <a:avLst/>
          </a:prstGeom>
        </p:spPr>
      </p:pic>
      <p:pic>
        <p:nvPicPr>
          <p:cNvPr id="8" name="圖片 7"/>
          <p:cNvPicPr>
            <a:picLocks noChangeAspect="1"/>
          </p:cNvPicPr>
          <p:nvPr/>
        </p:nvPicPr>
        <p:blipFill>
          <a:blip r:embed="rId6"/>
          <a:stretch>
            <a:fillRect/>
          </a:stretch>
        </p:blipFill>
        <p:spPr>
          <a:xfrm>
            <a:off x="164571" y="3013074"/>
            <a:ext cx="5409634" cy="2330449"/>
          </a:xfrm>
          <a:prstGeom prst="rect">
            <a:avLst/>
          </a:prstGeom>
        </p:spPr>
      </p:pic>
      <p:pic>
        <p:nvPicPr>
          <p:cNvPr id="23" name="內容版面配置區 22">
            <a:extLst>
              <a:ext uri="{FF2B5EF4-FFF2-40B4-BE49-F238E27FC236}">
                <a16:creationId xmlns:a16="http://schemas.microsoft.com/office/drawing/2014/main" id="{ECD263A5-20BC-7776-EC0B-595FCD2B55B8}"/>
              </a:ext>
            </a:extLst>
          </p:cNvPr>
          <p:cNvPicPr>
            <a:picLocks noGrp="1" noChangeAspect="1"/>
          </p:cNvPicPr>
          <p:nvPr>
            <p:ph idx="1"/>
          </p:nvPr>
        </p:nvPicPr>
        <p:blipFill>
          <a:blip r:embed="rId7"/>
          <a:stretch>
            <a:fillRect/>
          </a:stretch>
        </p:blipFill>
        <p:spPr>
          <a:xfrm>
            <a:off x="4318958" y="998020"/>
            <a:ext cx="4724400" cy="1879152"/>
          </a:xfrm>
        </p:spPr>
      </p:pic>
      <p:sp>
        <p:nvSpPr>
          <p:cNvPr id="5" name="文字方塊 4"/>
          <p:cNvSpPr txBox="1"/>
          <p:nvPr/>
        </p:nvSpPr>
        <p:spPr>
          <a:xfrm>
            <a:off x="173145" y="5547587"/>
            <a:ext cx="6256841" cy="1200329"/>
          </a:xfrm>
          <a:prstGeom prst="rect">
            <a:avLst/>
          </a:prstGeom>
          <a:noFill/>
        </p:spPr>
        <p:txBody>
          <a:bodyPr wrap="none" rtlCol="0">
            <a:spAutoFit/>
          </a:bodyPr>
          <a:lstStyle/>
          <a:p>
            <a:pPr marL="285750" indent="-285750">
              <a:buFont typeface="Arial" panose="020B0604020202020204" pitchFamily="34" charset="0"/>
              <a:buChar char="•"/>
            </a:pPr>
            <a:r>
              <a:rPr lang="en-US" altLang="zh-TW" dirty="0" smtClean="0"/>
              <a:t>SENIS YZC (module H) Hall probe</a:t>
            </a:r>
          </a:p>
          <a:p>
            <a:pPr marL="285750" indent="-285750">
              <a:buFont typeface="Arial" panose="020B0604020202020204" pitchFamily="34" charset="0"/>
              <a:buChar char="•"/>
            </a:pPr>
            <a:r>
              <a:rPr lang="en-US" altLang="zh-TW" dirty="0" smtClean="0"/>
              <a:t>METRO-lab precision NMR tesla meter (PT2025)</a:t>
            </a:r>
          </a:p>
          <a:p>
            <a:pPr marL="285750" indent="-285750">
              <a:buFont typeface="Arial" panose="020B0604020202020204" pitchFamily="34" charset="0"/>
              <a:buChar char="•"/>
            </a:pPr>
            <a:r>
              <a:rPr lang="en-US" altLang="zh-TW" dirty="0" err="1" smtClean="0"/>
              <a:t>Cryo</a:t>
            </a:r>
            <a:r>
              <a:rPr lang="en-US" altLang="zh-TW" dirty="0" smtClean="0"/>
              <a:t>-cooler to change the temperature of the Hall probe.</a:t>
            </a:r>
          </a:p>
          <a:p>
            <a:pPr marL="285750" indent="-285750">
              <a:buFont typeface="Arial" panose="020B0604020202020204" pitchFamily="34" charset="0"/>
              <a:buChar char="•"/>
            </a:pPr>
            <a:r>
              <a:rPr lang="en-US" altLang="zh-TW" dirty="0" smtClean="0"/>
              <a:t>Motorized stages to change NMR probes</a:t>
            </a:r>
            <a:endParaRPr lang="zh-TW" altLang="en-US" dirty="0"/>
          </a:p>
        </p:txBody>
      </p:sp>
      <p:pic>
        <p:nvPicPr>
          <p:cNvPr id="9" name="圖片 8"/>
          <p:cNvPicPr>
            <a:picLocks noChangeAspect="1"/>
          </p:cNvPicPr>
          <p:nvPr/>
        </p:nvPicPr>
        <p:blipFill>
          <a:blip r:embed="rId8"/>
          <a:stretch>
            <a:fillRect/>
          </a:stretch>
        </p:blipFill>
        <p:spPr>
          <a:xfrm>
            <a:off x="5711923" y="2876548"/>
            <a:ext cx="3352800" cy="2466975"/>
          </a:xfrm>
          <a:prstGeom prst="rect">
            <a:avLst/>
          </a:prstGeom>
        </p:spPr>
      </p:pic>
      <p:sp>
        <p:nvSpPr>
          <p:cNvPr id="3" name="文字方塊 2">
            <a:extLst>
              <a:ext uri="{FF2B5EF4-FFF2-40B4-BE49-F238E27FC236}">
                <a16:creationId xmlns:a16="http://schemas.microsoft.com/office/drawing/2014/main" id="{222E1E4F-DEB9-1D9D-04C1-B05C8997372F}"/>
              </a:ext>
            </a:extLst>
          </p:cNvPr>
          <p:cNvSpPr txBox="1"/>
          <p:nvPr/>
        </p:nvSpPr>
        <p:spPr>
          <a:xfrm>
            <a:off x="4403835" y="2672484"/>
            <a:ext cx="4869604" cy="400110"/>
          </a:xfrm>
          <a:prstGeom prst="rect">
            <a:avLst/>
          </a:prstGeom>
          <a:noFill/>
        </p:spPr>
        <p:txBody>
          <a:bodyPr wrap="square" rtlCol="0">
            <a:spAutoFit/>
          </a:bodyPr>
          <a:lstStyle/>
          <a:p>
            <a:r>
              <a:rPr lang="en-US" altLang="zh-TW" sz="1000" dirty="0"/>
              <a:t>D. Popovic </a:t>
            </a:r>
            <a:r>
              <a:rPr lang="en-US" altLang="zh-TW" sz="1000" dirty="0" err="1"/>
              <a:t>Renella</a:t>
            </a:r>
            <a:r>
              <a:rPr lang="en-US" altLang="zh-TW" sz="1000" dirty="0"/>
              <a:t>, S. Dimitrijevic, S. </a:t>
            </a:r>
            <a:r>
              <a:rPr lang="en-US" altLang="zh-TW" sz="1000" dirty="0" err="1"/>
              <a:t>Spasic</a:t>
            </a:r>
            <a:r>
              <a:rPr lang="en-US" altLang="zh-TW" sz="1000" dirty="0"/>
              <a:t> and R.S. Popovic, “High - accuracy </a:t>
            </a:r>
            <a:r>
              <a:rPr lang="en-US" altLang="zh-TW" sz="1000" dirty="0" err="1"/>
              <a:t>teslameter</a:t>
            </a:r>
            <a:r>
              <a:rPr lang="en-US" altLang="zh-TW" sz="1000" dirty="0"/>
              <a:t> with thin three -axis Hall probe”, Measurement, vol. 98, 407 (2017). </a:t>
            </a:r>
            <a:endParaRPr lang="zh-TW" altLang="en-US" sz="1000" dirty="0"/>
          </a:p>
        </p:txBody>
      </p:sp>
      <p:pic>
        <p:nvPicPr>
          <p:cNvPr id="15" name="音訊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1467516046"/>
      </p:ext>
    </p:extLst>
  </p:cSld>
  <p:clrMapOvr>
    <a:masterClrMapping/>
  </p:clrMapOvr>
  <mc:AlternateContent xmlns:mc="http://schemas.openxmlformats.org/markup-compatibility/2006" xmlns:p14="http://schemas.microsoft.com/office/powerpoint/2010/main">
    <mc:Choice Requires="p14">
      <p:transition spd="slow" p14:dur="2000" advTm="55632"/>
    </mc:Choice>
    <mc:Fallback xmlns="">
      <p:transition spd="slow" advTm="55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025F9A-32F4-6DEA-9B96-E70C459B91AB}"/>
              </a:ext>
            </a:extLst>
          </p:cNvPr>
          <p:cNvSpPr>
            <a:spLocks noGrp="1"/>
          </p:cNvSpPr>
          <p:nvPr>
            <p:ph type="title"/>
          </p:nvPr>
        </p:nvSpPr>
        <p:spPr/>
        <p:txBody>
          <a:bodyPr/>
          <a:lstStyle/>
          <a:p>
            <a:r>
              <a:rPr lang="en-US" altLang="zh-TW" dirty="0"/>
              <a:t>Field strength of different temperature</a:t>
            </a:r>
            <a:endParaRPr lang="zh-TW" altLang="en-US" dirty="0"/>
          </a:p>
        </p:txBody>
      </p:sp>
      <p:pic>
        <p:nvPicPr>
          <p:cNvPr id="5" name="內容版面配置區 4">
            <a:extLst>
              <a:ext uri="{FF2B5EF4-FFF2-40B4-BE49-F238E27FC236}">
                <a16:creationId xmlns:a16="http://schemas.microsoft.com/office/drawing/2014/main" id="{1BE3ADA7-C85F-8189-9DF4-DDEF0CA0C847}"/>
              </a:ext>
            </a:extLst>
          </p:cNvPr>
          <p:cNvPicPr>
            <a:picLocks noGrp="1" noChangeAspect="1"/>
          </p:cNvPicPr>
          <p:nvPr>
            <p:ph idx="1"/>
          </p:nvPr>
        </p:nvPicPr>
        <p:blipFill>
          <a:blip r:embed="rId5"/>
          <a:stretch>
            <a:fillRect/>
          </a:stretch>
        </p:blipFill>
        <p:spPr>
          <a:xfrm>
            <a:off x="522288" y="1042407"/>
            <a:ext cx="8229600" cy="3914890"/>
          </a:xfrm>
        </p:spPr>
      </p:pic>
      <p:sp>
        <p:nvSpPr>
          <p:cNvPr id="6" name="文字方塊 5">
            <a:extLst>
              <a:ext uri="{FF2B5EF4-FFF2-40B4-BE49-F238E27FC236}">
                <a16:creationId xmlns:a16="http://schemas.microsoft.com/office/drawing/2014/main" id="{1697B8E0-4150-869F-7697-3C2A4C61348E}"/>
              </a:ext>
            </a:extLst>
          </p:cNvPr>
          <p:cNvSpPr txBox="1"/>
          <p:nvPr/>
        </p:nvSpPr>
        <p:spPr>
          <a:xfrm>
            <a:off x="701736" y="5095514"/>
            <a:ext cx="8050152" cy="1477328"/>
          </a:xfrm>
          <a:prstGeom prst="rect">
            <a:avLst/>
          </a:prstGeom>
          <a:noFill/>
        </p:spPr>
        <p:txBody>
          <a:bodyPr wrap="square" rtlCol="0">
            <a:spAutoFit/>
          </a:bodyPr>
          <a:lstStyle/>
          <a:p>
            <a:pPr marL="285750" indent="-285750">
              <a:buFont typeface="Arial" panose="020B0604020202020204" pitchFamily="34" charset="0"/>
              <a:buChar char="•"/>
            </a:pPr>
            <a:r>
              <a:rPr lang="en-US" altLang="zh-TW" dirty="0" smtClean="0"/>
              <a:t>Temperatures are measured by 32 thermometers.</a:t>
            </a:r>
          </a:p>
          <a:p>
            <a:pPr marL="285750" indent="-285750">
              <a:buFont typeface="Arial" panose="020B0604020202020204" pitchFamily="34" charset="0"/>
              <a:buChar char="•"/>
            </a:pPr>
            <a:r>
              <a:rPr lang="en-US" altLang="zh-TW" dirty="0" smtClean="0"/>
              <a:t>Supporting rods contract compensated by monitoring two high resolution LED micrometers.</a:t>
            </a:r>
          </a:p>
          <a:p>
            <a:pPr marL="285750" indent="-285750">
              <a:buFont typeface="Arial" panose="020B0604020202020204" pitchFamily="34" charset="0"/>
              <a:buChar char="•"/>
            </a:pPr>
            <a:r>
              <a:rPr lang="en-US" altLang="zh-TW" dirty="0" smtClean="0"/>
              <a:t>The </a:t>
            </a:r>
            <a:r>
              <a:rPr lang="en-US" altLang="zh-TW" dirty="0"/>
              <a:t>magnetic field was found to be larger by 18 % at 77 K compared to room temperature, which is very close to the prediction by the RADIA code</a:t>
            </a:r>
            <a:endParaRPr lang="zh-TW" altLang="en-US" dirty="0"/>
          </a:p>
        </p:txBody>
      </p:sp>
      <p:pic>
        <p:nvPicPr>
          <p:cNvPr id="14" name="音訊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3727811296"/>
      </p:ext>
    </p:extLst>
  </p:cSld>
  <p:clrMapOvr>
    <a:masterClrMapping/>
  </p:clrMapOvr>
  <mc:AlternateContent xmlns:mc="http://schemas.openxmlformats.org/markup-compatibility/2006" xmlns:p14="http://schemas.microsoft.com/office/powerpoint/2010/main">
    <mc:Choice Requires="p14">
      <p:transition spd="slow" p14:dur="2000" advTm="41609"/>
    </mc:Choice>
    <mc:Fallback xmlns="">
      <p:transition spd="slow" advTm="4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D67080-A495-BB9C-6F00-B0FC5C5A3832}"/>
              </a:ext>
            </a:extLst>
          </p:cNvPr>
          <p:cNvSpPr>
            <a:spLocks noGrp="1"/>
          </p:cNvSpPr>
          <p:nvPr>
            <p:ph type="title"/>
          </p:nvPr>
        </p:nvSpPr>
        <p:spPr/>
        <p:txBody>
          <a:bodyPr/>
          <a:lstStyle/>
          <a:p>
            <a:r>
              <a:rPr lang="en-US" altLang="zh-TW" dirty="0" smtClean="0"/>
              <a:t>Field performance  </a:t>
            </a:r>
            <a:endParaRPr lang="zh-TW" altLang="en-US" dirty="0"/>
          </a:p>
        </p:txBody>
      </p:sp>
      <p:pic>
        <p:nvPicPr>
          <p:cNvPr id="5" name="內容版面配置區 4">
            <a:extLst>
              <a:ext uri="{FF2B5EF4-FFF2-40B4-BE49-F238E27FC236}">
                <a16:creationId xmlns:a16="http://schemas.microsoft.com/office/drawing/2014/main" id="{3C3DC3F0-7A7A-5158-6D08-F3907C5BB9AA}"/>
              </a:ext>
            </a:extLst>
          </p:cNvPr>
          <p:cNvPicPr>
            <a:picLocks noGrp="1" noChangeAspect="1"/>
          </p:cNvPicPr>
          <p:nvPr>
            <p:ph idx="1"/>
          </p:nvPr>
        </p:nvPicPr>
        <p:blipFill>
          <a:blip r:embed="rId5"/>
          <a:stretch>
            <a:fillRect/>
          </a:stretch>
        </p:blipFill>
        <p:spPr>
          <a:xfrm>
            <a:off x="1397725" y="984840"/>
            <a:ext cx="6561943" cy="4640418"/>
          </a:xfrm>
        </p:spPr>
      </p:pic>
      <p:sp>
        <p:nvSpPr>
          <p:cNvPr id="3" name="文字方塊 2"/>
          <p:cNvSpPr txBox="1"/>
          <p:nvPr/>
        </p:nvSpPr>
        <p:spPr>
          <a:xfrm>
            <a:off x="1080215" y="5625258"/>
            <a:ext cx="7472520"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zh-TW" dirty="0" smtClean="0"/>
              <a:t>RMS phase error degrades after the vacuum chamber is installed.</a:t>
            </a:r>
          </a:p>
          <a:p>
            <a:pPr marL="285750" indent="-285750">
              <a:buFont typeface="Wingdings" panose="05000000000000000000" pitchFamily="2" charset="2"/>
              <a:buChar char="Ø"/>
            </a:pPr>
            <a:r>
              <a:rPr lang="en-US" altLang="zh-TW" dirty="0" smtClean="0"/>
              <a:t>After cool down, the </a:t>
            </a:r>
            <a:r>
              <a:rPr lang="en-US" altLang="zh-TW" dirty="0"/>
              <a:t>RMS phase error </a:t>
            </a:r>
            <a:r>
              <a:rPr lang="en-US" altLang="zh-TW" dirty="0" smtClean="0"/>
              <a:t> gets even worse.</a:t>
            </a:r>
          </a:p>
          <a:p>
            <a:pPr marL="285750" indent="-285750">
              <a:buFont typeface="Wingdings" panose="05000000000000000000" pitchFamily="2" charset="2"/>
              <a:buChar char="Ø"/>
            </a:pPr>
            <a:r>
              <a:rPr lang="en-US" altLang="zh-TW" dirty="0" smtClean="0"/>
              <a:t>Field variations of some poles are larger than 0.3 % after vacuum chamber installed. </a:t>
            </a:r>
            <a:endParaRPr lang="zh-TW" altLang="en-US" dirty="0"/>
          </a:p>
        </p:txBody>
      </p:sp>
      <p:pic>
        <p:nvPicPr>
          <p:cNvPr id="9" name="音訊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3304960414"/>
      </p:ext>
    </p:extLst>
  </p:cSld>
  <p:clrMapOvr>
    <a:masterClrMapping/>
  </p:clrMapOvr>
  <mc:AlternateContent xmlns:mc="http://schemas.openxmlformats.org/markup-compatibility/2006" xmlns:p14="http://schemas.microsoft.com/office/powerpoint/2010/main">
    <mc:Choice Requires="p14">
      <p:transition spd="slow" p14:dur="2000" advTm="58583"/>
    </mc:Choice>
    <mc:Fallback xmlns="">
      <p:transition spd="slow" advTm="5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7F1DDC-EDF3-CABB-A44B-E7FA836531BC}"/>
              </a:ext>
            </a:extLst>
          </p:cNvPr>
          <p:cNvSpPr>
            <a:spLocks noGrp="1"/>
          </p:cNvSpPr>
          <p:nvPr>
            <p:ph type="title"/>
          </p:nvPr>
        </p:nvSpPr>
        <p:spPr/>
        <p:txBody>
          <a:bodyPr/>
          <a:lstStyle/>
          <a:p>
            <a:r>
              <a:rPr lang="en-US" altLang="zh-TW" dirty="0" smtClean="0"/>
              <a:t>Field error sources</a:t>
            </a:r>
            <a:endParaRPr lang="zh-TW" altLang="en-US" dirty="0"/>
          </a:p>
        </p:txBody>
      </p:sp>
      <p:pic>
        <p:nvPicPr>
          <p:cNvPr id="5" name="內容版面配置區 4">
            <a:extLst>
              <a:ext uri="{FF2B5EF4-FFF2-40B4-BE49-F238E27FC236}">
                <a16:creationId xmlns:a16="http://schemas.microsoft.com/office/drawing/2014/main" id="{D60A8645-AB98-AD13-AD14-EA436B986B39}"/>
              </a:ext>
            </a:extLst>
          </p:cNvPr>
          <p:cNvPicPr>
            <a:picLocks noGrp="1" noChangeAspect="1"/>
          </p:cNvPicPr>
          <p:nvPr>
            <p:ph idx="1"/>
          </p:nvPr>
        </p:nvPicPr>
        <p:blipFill>
          <a:blip r:embed="rId5"/>
          <a:stretch>
            <a:fillRect/>
          </a:stretch>
        </p:blipFill>
        <p:spPr>
          <a:xfrm>
            <a:off x="430213" y="3878058"/>
            <a:ext cx="8229600" cy="2773964"/>
          </a:xfrm>
        </p:spPr>
      </p:pic>
      <p:sp>
        <p:nvSpPr>
          <p:cNvPr id="3" name="文字方塊 2"/>
          <p:cNvSpPr txBox="1"/>
          <p:nvPr/>
        </p:nvSpPr>
        <p:spPr>
          <a:xfrm>
            <a:off x="661255" y="1796688"/>
            <a:ext cx="4442242" cy="369332"/>
          </a:xfrm>
          <a:prstGeom prst="rect">
            <a:avLst/>
          </a:prstGeom>
          <a:noFill/>
        </p:spPr>
        <p:txBody>
          <a:bodyPr wrap="none" rtlCol="0">
            <a:spAutoFit/>
          </a:bodyPr>
          <a:lstStyle/>
          <a:p>
            <a:r>
              <a:rPr lang="en-US" altLang="zh-TW" dirty="0"/>
              <a:t>Field errors from magnetic gap variations </a:t>
            </a:r>
            <a:endParaRPr lang="zh-TW" altLang="en-US" dirty="0"/>
          </a:p>
        </p:txBody>
      </p:sp>
      <p:sp>
        <p:nvSpPr>
          <p:cNvPr id="4" name="文字方塊 3"/>
          <p:cNvSpPr txBox="1"/>
          <p:nvPr/>
        </p:nvSpPr>
        <p:spPr>
          <a:xfrm>
            <a:off x="661255" y="2804824"/>
            <a:ext cx="4583306" cy="369332"/>
          </a:xfrm>
          <a:prstGeom prst="rect">
            <a:avLst/>
          </a:prstGeom>
          <a:noFill/>
        </p:spPr>
        <p:txBody>
          <a:bodyPr wrap="none" rtlCol="0">
            <a:spAutoFit/>
          </a:bodyPr>
          <a:lstStyle/>
          <a:p>
            <a:r>
              <a:rPr lang="en-US" altLang="zh-TW" dirty="0"/>
              <a:t>Field errors from Hall probe position errors </a:t>
            </a:r>
            <a:endParaRPr lang="zh-TW" altLang="en-US" dirty="0"/>
          </a:p>
        </p:txBody>
      </p:sp>
      <p:pic>
        <p:nvPicPr>
          <p:cNvPr id="6" name="圖片 5"/>
          <p:cNvPicPr>
            <a:picLocks noChangeAspect="1"/>
          </p:cNvPicPr>
          <p:nvPr/>
        </p:nvPicPr>
        <p:blipFill>
          <a:blip r:embed="rId6"/>
          <a:stretch>
            <a:fillRect/>
          </a:stretch>
        </p:blipFill>
        <p:spPr>
          <a:xfrm>
            <a:off x="661255" y="2302802"/>
            <a:ext cx="4635331" cy="365240"/>
          </a:xfrm>
          <a:prstGeom prst="rect">
            <a:avLst/>
          </a:prstGeom>
        </p:spPr>
      </p:pic>
      <p:pic>
        <p:nvPicPr>
          <p:cNvPr id="7" name="圖片 6"/>
          <p:cNvPicPr>
            <a:picLocks noChangeAspect="1"/>
          </p:cNvPicPr>
          <p:nvPr/>
        </p:nvPicPr>
        <p:blipFill>
          <a:blip r:embed="rId7"/>
          <a:stretch>
            <a:fillRect/>
          </a:stretch>
        </p:blipFill>
        <p:spPr>
          <a:xfrm>
            <a:off x="661255" y="3310938"/>
            <a:ext cx="3112176" cy="345797"/>
          </a:xfrm>
          <a:prstGeom prst="rect">
            <a:avLst/>
          </a:prstGeom>
        </p:spPr>
      </p:pic>
      <p:sp>
        <p:nvSpPr>
          <p:cNvPr id="8" name="矩形 7"/>
          <p:cNvSpPr/>
          <p:nvPr/>
        </p:nvSpPr>
        <p:spPr>
          <a:xfrm>
            <a:off x="672561" y="936021"/>
            <a:ext cx="8292052" cy="369332"/>
          </a:xfrm>
          <a:prstGeom prst="rect">
            <a:avLst/>
          </a:prstGeom>
        </p:spPr>
        <p:txBody>
          <a:bodyPr wrap="square">
            <a:spAutoFit/>
          </a:bodyPr>
          <a:lstStyle/>
          <a:p>
            <a:r>
              <a:rPr lang="en-US" altLang="zh-TW" dirty="0" smtClean="0">
                <a:solidFill>
                  <a:srgbClr val="000000"/>
                </a:solidFill>
                <a:latin typeface="+mn-lt"/>
              </a:rPr>
              <a:t>The </a:t>
            </a:r>
            <a:r>
              <a:rPr lang="en-US" altLang="zh-TW" dirty="0">
                <a:solidFill>
                  <a:srgbClr val="000000"/>
                </a:solidFill>
                <a:latin typeface="+mn-lt"/>
              </a:rPr>
              <a:t>peak field can be </a:t>
            </a:r>
            <a:r>
              <a:rPr lang="en-US" altLang="zh-TW" dirty="0" smtClean="0">
                <a:solidFill>
                  <a:srgbClr val="000000"/>
                </a:solidFill>
                <a:latin typeface="+mn-lt"/>
              </a:rPr>
              <a:t>numerically </a:t>
            </a:r>
            <a:r>
              <a:rPr lang="en-US" altLang="zh-TW" dirty="0">
                <a:solidFill>
                  <a:srgbClr val="000000"/>
                </a:solidFill>
                <a:latin typeface="+mn-lt"/>
              </a:rPr>
              <a:t>fitted as a function of the </a:t>
            </a:r>
            <a:r>
              <a:rPr lang="en-US" altLang="zh-TW" dirty="0" smtClean="0">
                <a:solidFill>
                  <a:srgbClr val="000000"/>
                </a:solidFill>
                <a:latin typeface="+mn-lt"/>
              </a:rPr>
              <a:t>magnet parameters </a:t>
            </a:r>
            <a:endParaRPr lang="zh-TW" altLang="en-US" dirty="0">
              <a:latin typeface="+mn-lt"/>
            </a:endParaRPr>
          </a:p>
        </p:txBody>
      </p:sp>
      <p:pic>
        <p:nvPicPr>
          <p:cNvPr id="10" name="圖片 9"/>
          <p:cNvPicPr>
            <a:picLocks noChangeAspect="1"/>
          </p:cNvPicPr>
          <p:nvPr/>
        </p:nvPicPr>
        <p:blipFill>
          <a:blip r:embed="rId8"/>
          <a:stretch>
            <a:fillRect/>
          </a:stretch>
        </p:blipFill>
        <p:spPr>
          <a:xfrm>
            <a:off x="672561" y="1243431"/>
            <a:ext cx="4198016" cy="585993"/>
          </a:xfrm>
          <a:prstGeom prst="rect">
            <a:avLst/>
          </a:prstGeom>
        </p:spPr>
      </p:pic>
      <p:pic>
        <p:nvPicPr>
          <p:cNvPr id="9" name="音訊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982647205"/>
      </p:ext>
    </p:extLst>
  </p:cSld>
  <p:clrMapOvr>
    <a:masterClrMapping/>
  </p:clrMapOvr>
  <mc:AlternateContent xmlns:mc="http://schemas.openxmlformats.org/markup-compatibility/2006" xmlns:p14="http://schemas.microsoft.com/office/powerpoint/2010/main">
    <mc:Choice Requires="p14">
      <p:transition spd="slow" p14:dur="2000" advTm="130190"/>
    </mc:Choice>
    <mc:Fallback xmlns="">
      <p:transition spd="slow" advTm="130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AAE992-1780-6AA9-109A-A8D70F38C8EB}"/>
              </a:ext>
            </a:extLst>
          </p:cNvPr>
          <p:cNvSpPr>
            <a:spLocks noGrp="1"/>
          </p:cNvSpPr>
          <p:nvPr>
            <p:ph type="title"/>
          </p:nvPr>
        </p:nvSpPr>
        <p:spPr/>
        <p:txBody>
          <a:bodyPr/>
          <a:lstStyle/>
          <a:p>
            <a:r>
              <a:rPr lang="en-US" altLang="zh-TW" dirty="0" smtClean="0"/>
              <a:t>Field tuning – differential adjusters</a:t>
            </a:r>
            <a:endParaRPr lang="zh-TW" altLang="en-US" dirty="0"/>
          </a:p>
        </p:txBody>
      </p:sp>
      <p:pic>
        <p:nvPicPr>
          <p:cNvPr id="5" name="內容版面配置區 4">
            <a:extLst>
              <a:ext uri="{FF2B5EF4-FFF2-40B4-BE49-F238E27FC236}">
                <a16:creationId xmlns:a16="http://schemas.microsoft.com/office/drawing/2014/main" id="{92F255CC-273D-3F5E-4A0D-54CE60A4B2F7}"/>
              </a:ext>
            </a:extLst>
          </p:cNvPr>
          <p:cNvPicPr>
            <a:picLocks noGrp="1" noChangeAspect="1"/>
          </p:cNvPicPr>
          <p:nvPr>
            <p:ph idx="1"/>
          </p:nvPr>
        </p:nvPicPr>
        <p:blipFill>
          <a:blip r:embed="rId5"/>
          <a:stretch>
            <a:fillRect/>
          </a:stretch>
        </p:blipFill>
        <p:spPr>
          <a:xfrm>
            <a:off x="4138091" y="1059842"/>
            <a:ext cx="4644872" cy="3261489"/>
          </a:xfrm>
        </p:spPr>
      </p:pic>
      <p:sp>
        <p:nvSpPr>
          <p:cNvPr id="4" name="文字方塊 3"/>
          <p:cNvSpPr txBox="1"/>
          <p:nvPr/>
        </p:nvSpPr>
        <p:spPr>
          <a:xfrm>
            <a:off x="3722708" y="4502329"/>
            <a:ext cx="5060255" cy="2308324"/>
          </a:xfrm>
          <a:prstGeom prst="rect">
            <a:avLst/>
          </a:prstGeom>
          <a:noFill/>
        </p:spPr>
        <p:txBody>
          <a:bodyPr wrap="square" rtlCol="0">
            <a:spAutoFit/>
          </a:bodyPr>
          <a:lstStyle/>
          <a:p>
            <a:pPr marL="285750" indent="-285750">
              <a:buFont typeface="Wingdings" panose="05000000000000000000" pitchFamily="2" charset="2"/>
              <a:buChar char="Ø"/>
            </a:pPr>
            <a:r>
              <a:rPr lang="en-US" altLang="zh-TW" dirty="0" smtClean="0"/>
              <a:t>Thirty two differential adjusters.</a:t>
            </a:r>
          </a:p>
          <a:p>
            <a:pPr marL="285750" indent="-285750">
              <a:buFont typeface="Wingdings" panose="05000000000000000000" pitchFamily="2" charset="2"/>
              <a:buChar char="Ø"/>
            </a:pPr>
            <a:r>
              <a:rPr lang="en-US" altLang="zh-TW" dirty="0" smtClean="0"/>
              <a:t>Change length with a resolution better than 1 </a:t>
            </a:r>
            <a:r>
              <a:rPr lang="en-US" altLang="zh-TW" dirty="0" err="1" smtClean="0">
                <a:latin typeface="Arial" charset="0"/>
              </a:rPr>
              <a:t>μm</a:t>
            </a:r>
            <a:r>
              <a:rPr lang="en-US" altLang="zh-TW" dirty="0" smtClean="0">
                <a:latin typeface="Arial" charset="0"/>
              </a:rPr>
              <a:t>.</a:t>
            </a:r>
            <a:r>
              <a:rPr lang="en-US" altLang="zh-TW" dirty="0" smtClean="0"/>
              <a:t> </a:t>
            </a:r>
          </a:p>
          <a:p>
            <a:pPr marL="285750" indent="-285750">
              <a:buFont typeface="Wingdings" panose="05000000000000000000" pitchFamily="2" charset="2"/>
              <a:buChar char="Ø"/>
            </a:pPr>
            <a:r>
              <a:rPr lang="en-US" altLang="zh-TW" dirty="0" smtClean="0"/>
              <a:t>A program predict the amount of adjustments</a:t>
            </a:r>
          </a:p>
          <a:p>
            <a:pPr marL="285750" indent="-285750">
              <a:buFont typeface="Wingdings" panose="05000000000000000000" pitchFamily="2" charset="2"/>
              <a:buChar char="Ø"/>
            </a:pPr>
            <a:r>
              <a:rPr lang="en-US" altLang="zh-TW" dirty="0" smtClean="0"/>
              <a:t>First tune at a gap of 12 mm then close gap. (force free)</a:t>
            </a:r>
          </a:p>
          <a:p>
            <a:pPr marL="285750" indent="-285750">
              <a:buFont typeface="Wingdings" panose="05000000000000000000" pitchFamily="2" charset="2"/>
              <a:buChar char="Ø"/>
            </a:pPr>
            <a:r>
              <a:rPr lang="en-US" altLang="zh-TW" dirty="0" smtClean="0"/>
              <a:t>A Hall probe reads the field strength during tuning. </a:t>
            </a:r>
            <a:endParaRPr lang="zh-TW" altLang="en-US" dirty="0"/>
          </a:p>
        </p:txBody>
      </p:sp>
      <p:pic>
        <p:nvPicPr>
          <p:cNvPr id="7" name="內容版面配置區 3"/>
          <p:cNvPicPr>
            <a:picLocks noChangeAspect="1"/>
          </p:cNvPicPr>
          <p:nvPr/>
        </p:nvPicPr>
        <p:blipFill>
          <a:blip r:embed="rId6"/>
          <a:stretch>
            <a:fillRect/>
          </a:stretch>
        </p:blipFill>
        <p:spPr bwMode="auto">
          <a:xfrm>
            <a:off x="474189" y="953310"/>
            <a:ext cx="3623074" cy="336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橢圓 10"/>
          <p:cNvSpPr/>
          <p:nvPr/>
        </p:nvSpPr>
        <p:spPr>
          <a:xfrm>
            <a:off x="1391055" y="1994170"/>
            <a:ext cx="1789890" cy="311286"/>
          </a:xfrm>
          <a:prstGeom prst="ellipse">
            <a:avLst/>
          </a:prstGeom>
          <a:noFill/>
          <a:ln>
            <a:solidFill>
              <a:srgbClr val="75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p:cNvCxnSpPr/>
          <p:nvPr/>
        </p:nvCxnSpPr>
        <p:spPr>
          <a:xfrm flipV="1">
            <a:off x="2093517" y="2859932"/>
            <a:ext cx="143845" cy="171941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6" name="橢圓 15"/>
          <p:cNvSpPr/>
          <p:nvPr/>
        </p:nvSpPr>
        <p:spPr>
          <a:xfrm>
            <a:off x="1119964" y="2548646"/>
            <a:ext cx="2352810" cy="311286"/>
          </a:xfrm>
          <a:prstGeom prst="ellipse">
            <a:avLst/>
          </a:prstGeom>
          <a:noFill/>
          <a:ln>
            <a:solidFill>
              <a:srgbClr val="75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p:cNvGrpSpPr/>
          <p:nvPr/>
        </p:nvGrpSpPr>
        <p:grpSpPr>
          <a:xfrm>
            <a:off x="881063" y="4537019"/>
            <a:ext cx="2522093" cy="2162479"/>
            <a:chOff x="881063" y="4537019"/>
            <a:chExt cx="2522093" cy="2162479"/>
          </a:xfrm>
        </p:grpSpPr>
        <p:pic>
          <p:nvPicPr>
            <p:cNvPr id="17" name="圖片 16"/>
            <p:cNvPicPr>
              <a:picLocks noChangeAspect="1"/>
            </p:cNvPicPr>
            <p:nvPr/>
          </p:nvPicPr>
          <p:blipFill>
            <a:blip r:embed="rId7"/>
            <a:stretch>
              <a:fillRect/>
            </a:stretch>
          </p:blipFill>
          <p:spPr>
            <a:xfrm>
              <a:off x="881063" y="4537019"/>
              <a:ext cx="2522093" cy="2162479"/>
            </a:xfrm>
            <a:prstGeom prst="rect">
              <a:avLst/>
            </a:prstGeom>
          </p:spPr>
        </p:pic>
        <p:pic>
          <p:nvPicPr>
            <p:cNvPr id="18" name="圖片 17"/>
            <p:cNvPicPr>
              <a:picLocks noChangeAspect="1"/>
            </p:cNvPicPr>
            <p:nvPr/>
          </p:nvPicPr>
          <p:blipFill>
            <a:blip r:embed="rId8"/>
            <a:stretch>
              <a:fillRect/>
            </a:stretch>
          </p:blipFill>
          <p:spPr>
            <a:xfrm>
              <a:off x="890791" y="4665829"/>
              <a:ext cx="293321" cy="178543"/>
            </a:xfrm>
            <a:prstGeom prst="rect">
              <a:avLst/>
            </a:prstGeom>
          </p:spPr>
        </p:pic>
      </p:grpSp>
      <p:pic>
        <p:nvPicPr>
          <p:cNvPr id="9" name="音訊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1177493555"/>
      </p:ext>
    </p:extLst>
  </p:cSld>
  <p:clrMapOvr>
    <a:masterClrMapping/>
  </p:clrMapOvr>
  <mc:AlternateContent xmlns:mc="http://schemas.openxmlformats.org/markup-compatibility/2006" xmlns:p14="http://schemas.microsoft.com/office/powerpoint/2010/main">
    <mc:Choice Requires="p14">
      <p:transition spd="slow" p14:dur="2000" advTm="87281"/>
    </mc:Choice>
    <mc:Fallback xmlns="">
      <p:transition spd="slow" advTm="87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Field tuning – spring modules</a:t>
            </a:r>
            <a:endParaRPr lang="zh-TW" altLang="en-US" dirty="0"/>
          </a:p>
        </p:txBody>
      </p:sp>
      <p:pic>
        <p:nvPicPr>
          <p:cNvPr id="5" name="圖片 4"/>
          <p:cNvPicPr>
            <a:picLocks noChangeAspect="1"/>
          </p:cNvPicPr>
          <p:nvPr/>
        </p:nvPicPr>
        <p:blipFill>
          <a:blip r:embed="rId5"/>
          <a:stretch>
            <a:fillRect/>
          </a:stretch>
        </p:blipFill>
        <p:spPr>
          <a:xfrm>
            <a:off x="1033987" y="4301877"/>
            <a:ext cx="1632675" cy="2458847"/>
          </a:xfrm>
          <a:prstGeom prst="rect">
            <a:avLst/>
          </a:prstGeom>
        </p:spPr>
      </p:pic>
      <p:pic>
        <p:nvPicPr>
          <p:cNvPr id="7" name="內容版面配置區 6">
            <a:extLst>
              <a:ext uri="{FF2B5EF4-FFF2-40B4-BE49-F238E27FC236}">
                <a16:creationId xmlns:a16="http://schemas.microsoft.com/office/drawing/2014/main" id="{ACB5408D-C064-DC8B-9003-68509B1E43BE}"/>
              </a:ext>
            </a:extLst>
          </p:cNvPr>
          <p:cNvPicPr>
            <a:picLocks noGrp="1" noChangeAspect="1"/>
          </p:cNvPicPr>
          <p:nvPr>
            <p:ph idx="1"/>
          </p:nvPr>
        </p:nvPicPr>
        <p:blipFill>
          <a:blip r:embed="rId6"/>
          <a:stretch>
            <a:fillRect/>
          </a:stretch>
        </p:blipFill>
        <p:spPr>
          <a:xfrm>
            <a:off x="3844688" y="1031132"/>
            <a:ext cx="5299312" cy="3719540"/>
          </a:xfrm>
        </p:spPr>
      </p:pic>
      <p:sp>
        <p:nvSpPr>
          <p:cNvPr id="3" name="文字方塊 2"/>
          <p:cNvSpPr txBox="1"/>
          <p:nvPr/>
        </p:nvSpPr>
        <p:spPr>
          <a:xfrm>
            <a:off x="3017384" y="4824025"/>
            <a:ext cx="5947229" cy="2031325"/>
          </a:xfrm>
          <a:prstGeom prst="rect">
            <a:avLst/>
          </a:prstGeom>
          <a:noFill/>
        </p:spPr>
        <p:txBody>
          <a:bodyPr wrap="square" rtlCol="0">
            <a:spAutoFit/>
          </a:bodyPr>
          <a:lstStyle/>
          <a:p>
            <a:pPr marL="285750" indent="-285750">
              <a:buFont typeface="Wingdings" panose="05000000000000000000" pitchFamily="2" charset="2"/>
              <a:buChar char="Ø"/>
            </a:pPr>
            <a:r>
              <a:rPr lang="en-US" altLang="zh-TW" dirty="0" smtClean="0"/>
              <a:t>Four spring modules attached to </a:t>
            </a:r>
            <a:r>
              <a:rPr lang="en-US" altLang="zh-TW" dirty="0">
                <a:latin typeface="Arial" charset="0"/>
              </a:rPr>
              <a:t>the out of vacuum girders</a:t>
            </a:r>
            <a:r>
              <a:rPr lang="en-US" altLang="zh-TW" dirty="0" smtClean="0"/>
              <a:t>.</a:t>
            </a:r>
          </a:p>
          <a:p>
            <a:pPr marL="285750" indent="-285750">
              <a:buFont typeface="Wingdings" panose="05000000000000000000" pitchFamily="2" charset="2"/>
              <a:buChar char="Ø"/>
            </a:pPr>
            <a:r>
              <a:rPr lang="en-US" altLang="zh-TW" dirty="0"/>
              <a:t>A program predict the amount of adjustments</a:t>
            </a:r>
          </a:p>
          <a:p>
            <a:pPr marL="285750" indent="-285750">
              <a:buFont typeface="Wingdings" panose="05000000000000000000" pitchFamily="2" charset="2"/>
              <a:buChar char="Ø"/>
            </a:pPr>
            <a:r>
              <a:rPr lang="en-US" altLang="zh-TW" dirty="0" smtClean="0"/>
              <a:t>First tune spring modules </a:t>
            </a:r>
            <a:r>
              <a:rPr lang="en-US" altLang="zh-TW" dirty="0"/>
              <a:t>at a gap of </a:t>
            </a:r>
            <a:r>
              <a:rPr lang="en-US" altLang="zh-TW" dirty="0" smtClean="0"/>
              <a:t>11 mm (weakest spring starting engaging) </a:t>
            </a:r>
            <a:r>
              <a:rPr lang="en-US" altLang="zh-TW" dirty="0"/>
              <a:t>then close </a:t>
            </a:r>
            <a:r>
              <a:rPr lang="en-US" altLang="zh-TW" dirty="0" smtClean="0"/>
              <a:t>gap to each spring engaging point and tuning.</a:t>
            </a:r>
          </a:p>
          <a:p>
            <a:pPr marL="285750" indent="-285750">
              <a:buFont typeface="Wingdings" panose="05000000000000000000" pitchFamily="2" charset="2"/>
              <a:buChar char="Ø"/>
            </a:pPr>
            <a:r>
              <a:rPr lang="en-US" altLang="zh-TW" dirty="0" smtClean="0"/>
              <a:t>A </a:t>
            </a:r>
            <a:r>
              <a:rPr lang="en-US" altLang="zh-TW" dirty="0"/>
              <a:t>Hall probe reads the field strength during tuning. </a:t>
            </a:r>
            <a:endParaRPr lang="zh-TW" altLang="en-US" dirty="0"/>
          </a:p>
        </p:txBody>
      </p:sp>
      <p:pic>
        <p:nvPicPr>
          <p:cNvPr id="6" name="內容版面配置區 3"/>
          <p:cNvPicPr>
            <a:picLocks noChangeAspect="1"/>
          </p:cNvPicPr>
          <p:nvPr/>
        </p:nvPicPr>
        <p:blipFill>
          <a:blip r:embed="rId7"/>
          <a:stretch>
            <a:fillRect/>
          </a:stretch>
        </p:blipFill>
        <p:spPr bwMode="auto">
          <a:xfrm>
            <a:off x="230997" y="1031132"/>
            <a:ext cx="3623074" cy="336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橢圓 3"/>
          <p:cNvSpPr/>
          <p:nvPr/>
        </p:nvSpPr>
        <p:spPr>
          <a:xfrm>
            <a:off x="2869660" y="1809345"/>
            <a:ext cx="369651" cy="1371600"/>
          </a:xfrm>
          <a:prstGeom prst="ellipse">
            <a:avLst/>
          </a:prstGeom>
          <a:noFill/>
          <a:ln>
            <a:solidFill>
              <a:srgbClr val="75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2095822" y="1809345"/>
            <a:ext cx="369651" cy="1371600"/>
          </a:xfrm>
          <a:prstGeom prst="ellipse">
            <a:avLst/>
          </a:prstGeom>
          <a:noFill/>
          <a:ln>
            <a:solidFill>
              <a:srgbClr val="75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1480673" y="1809345"/>
            <a:ext cx="369651" cy="1371600"/>
          </a:xfrm>
          <a:prstGeom prst="ellipse">
            <a:avLst/>
          </a:prstGeom>
          <a:noFill/>
          <a:ln>
            <a:solidFill>
              <a:srgbClr val="75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808333" y="1809345"/>
            <a:ext cx="369651" cy="1371600"/>
          </a:xfrm>
          <a:prstGeom prst="ellipse">
            <a:avLst/>
          </a:prstGeom>
          <a:noFill/>
          <a:ln>
            <a:solidFill>
              <a:srgbClr val="75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p:cNvCxnSpPr/>
          <p:nvPr/>
        </p:nvCxnSpPr>
        <p:spPr>
          <a:xfrm flipH="1" flipV="1">
            <a:off x="993159" y="3180945"/>
            <a:ext cx="857165" cy="147622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H="1" flipV="1">
            <a:off x="1665499" y="3180945"/>
            <a:ext cx="184825" cy="147622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V="1">
            <a:off x="1855756" y="3180945"/>
            <a:ext cx="424891" cy="147622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flipV="1">
            <a:off x="1856322" y="3180945"/>
            <a:ext cx="1161062" cy="147622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15" name="音訊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1041010434"/>
      </p:ext>
    </p:extLst>
  </p:cSld>
  <p:clrMapOvr>
    <a:masterClrMapping/>
  </p:clrMapOvr>
  <mc:AlternateContent xmlns:mc="http://schemas.openxmlformats.org/markup-compatibility/2006" xmlns:p14="http://schemas.microsoft.com/office/powerpoint/2010/main">
    <mc:Choice Requires="p14">
      <p:transition spd="slow" p14:dur="2000" advTm="40601"/>
    </mc:Choice>
    <mc:Fallback xmlns="">
      <p:transition spd="slow" advTm="40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D28CD8-3BCA-1F96-E0FF-E680996FE76E}"/>
              </a:ext>
            </a:extLst>
          </p:cNvPr>
          <p:cNvSpPr>
            <a:spLocks noGrp="1"/>
          </p:cNvSpPr>
          <p:nvPr>
            <p:ph type="title"/>
          </p:nvPr>
        </p:nvSpPr>
        <p:spPr/>
        <p:txBody>
          <a:bodyPr/>
          <a:lstStyle/>
          <a:p>
            <a:r>
              <a:rPr lang="en-US" altLang="zh-TW" dirty="0" smtClean="0"/>
              <a:t>Field performance after tuning</a:t>
            </a:r>
            <a:endParaRPr lang="zh-TW" altLang="en-US" dirty="0"/>
          </a:p>
        </p:txBody>
      </p:sp>
      <p:pic>
        <p:nvPicPr>
          <p:cNvPr id="5" name="內容版面配置區 4">
            <a:extLst>
              <a:ext uri="{FF2B5EF4-FFF2-40B4-BE49-F238E27FC236}">
                <a16:creationId xmlns:a16="http://schemas.microsoft.com/office/drawing/2014/main" id="{61F572B2-0AC3-F516-8154-EB16F9C7788E}"/>
              </a:ext>
            </a:extLst>
          </p:cNvPr>
          <p:cNvPicPr>
            <a:picLocks noGrp="1" noChangeAspect="1"/>
          </p:cNvPicPr>
          <p:nvPr>
            <p:ph idx="1"/>
          </p:nvPr>
        </p:nvPicPr>
        <p:blipFill>
          <a:blip r:embed="rId5"/>
          <a:stretch>
            <a:fillRect/>
          </a:stretch>
        </p:blipFill>
        <p:spPr>
          <a:xfrm>
            <a:off x="82879" y="1023711"/>
            <a:ext cx="4866816" cy="3191145"/>
          </a:xfrm>
        </p:spPr>
      </p:pic>
      <p:sp>
        <p:nvSpPr>
          <p:cNvPr id="7" name="文字方塊 6"/>
          <p:cNvSpPr txBox="1"/>
          <p:nvPr/>
        </p:nvSpPr>
        <p:spPr>
          <a:xfrm>
            <a:off x="438843" y="4685431"/>
            <a:ext cx="8199272"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zh-TW" dirty="0"/>
              <a:t>The error storage can be reduced to be smaller than ± 2 % by using these two methods. </a:t>
            </a:r>
            <a:endParaRPr lang="en-US" altLang="zh-TW" dirty="0" smtClean="0"/>
          </a:p>
          <a:p>
            <a:pPr marL="285750" indent="-285750">
              <a:buFont typeface="Wingdings" panose="05000000000000000000" pitchFamily="2" charset="2"/>
              <a:buChar char="Ø"/>
            </a:pPr>
            <a:r>
              <a:rPr lang="en-US" altLang="zh-TW" dirty="0"/>
              <a:t>After several tuning steps, the RMS phase errors could be reduced to below </a:t>
            </a:r>
            <a:r>
              <a:rPr lang="en-US" altLang="zh-TW" dirty="0" smtClean="0"/>
              <a:t>2</a:t>
            </a:r>
            <a:r>
              <a:rPr lang="en-US" altLang="zh-TW" baseline="30000" dirty="0" smtClean="0"/>
              <a:t>0</a:t>
            </a:r>
            <a:r>
              <a:rPr lang="en-US" altLang="zh-TW" dirty="0" smtClean="0"/>
              <a:t> </a:t>
            </a:r>
            <a:r>
              <a:rPr lang="en-US" altLang="zh-TW" dirty="0"/>
              <a:t>at 77 K and a gap of 5 mm </a:t>
            </a:r>
            <a:endParaRPr lang="zh-TW" altLang="en-US" dirty="0"/>
          </a:p>
        </p:txBody>
      </p:sp>
      <p:pic>
        <p:nvPicPr>
          <p:cNvPr id="9" name="圖片 8"/>
          <p:cNvPicPr>
            <a:picLocks noChangeAspect="1"/>
          </p:cNvPicPr>
          <p:nvPr/>
        </p:nvPicPr>
        <p:blipFill>
          <a:blip r:embed="rId6"/>
          <a:stretch>
            <a:fillRect/>
          </a:stretch>
        </p:blipFill>
        <p:spPr>
          <a:xfrm>
            <a:off x="4949696" y="1004316"/>
            <a:ext cx="4110222" cy="3391804"/>
          </a:xfrm>
          <a:prstGeom prst="rect">
            <a:avLst/>
          </a:prstGeom>
        </p:spPr>
      </p:pic>
      <p:pic>
        <p:nvPicPr>
          <p:cNvPr id="8" name="音訊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2637101146"/>
      </p:ext>
    </p:extLst>
  </p:cSld>
  <p:clrMapOvr>
    <a:masterClrMapping/>
  </p:clrMapOvr>
  <mc:AlternateContent xmlns:mc="http://schemas.openxmlformats.org/markup-compatibility/2006" xmlns:p14="http://schemas.microsoft.com/office/powerpoint/2010/main">
    <mc:Choice Requires="p14">
      <p:transition spd="slow" p14:dur="2000" advTm="32581"/>
    </mc:Choice>
    <mc:Fallback xmlns="">
      <p:transition spd="slow" advTm="32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Summary</a:t>
            </a:r>
            <a:endParaRPr lang="zh-TW" altLang="en-US" dirty="0"/>
          </a:p>
        </p:txBody>
      </p:sp>
      <p:sp>
        <p:nvSpPr>
          <p:cNvPr id="3" name="內容版面配置區 2"/>
          <p:cNvSpPr>
            <a:spLocks noGrp="1"/>
          </p:cNvSpPr>
          <p:nvPr>
            <p:ph idx="1"/>
          </p:nvPr>
        </p:nvSpPr>
        <p:spPr/>
        <p:txBody>
          <a:bodyPr/>
          <a:lstStyle/>
          <a:p>
            <a:pPr algn="just"/>
            <a:r>
              <a:rPr lang="en-US" altLang="zh-TW" dirty="0" smtClean="0">
                <a:solidFill>
                  <a:srgbClr val="5580F9"/>
                </a:solidFill>
              </a:rPr>
              <a:t>A cryogenic </a:t>
            </a:r>
            <a:r>
              <a:rPr lang="en-US" altLang="zh-TW" dirty="0" err="1" smtClean="0">
                <a:solidFill>
                  <a:srgbClr val="5580F9"/>
                </a:solidFill>
              </a:rPr>
              <a:t>undulator</a:t>
            </a:r>
            <a:r>
              <a:rPr lang="en-US" altLang="zh-TW" dirty="0" smtClean="0">
                <a:solidFill>
                  <a:srgbClr val="5580F9"/>
                </a:solidFill>
              </a:rPr>
              <a:t> with period length of 15 mm are constructed for the TPS beamlines.</a:t>
            </a:r>
          </a:p>
          <a:p>
            <a:pPr algn="just"/>
            <a:r>
              <a:rPr lang="en-US" altLang="zh-TW" dirty="0" smtClean="0">
                <a:solidFill>
                  <a:srgbClr val="5580F9"/>
                </a:solidFill>
              </a:rPr>
              <a:t>Several methods, including spring modules, differential adjusters, temperature control system, are applied to ensure the field performance.</a:t>
            </a:r>
          </a:p>
          <a:p>
            <a:pPr algn="just"/>
            <a:r>
              <a:rPr lang="en-US" altLang="zh-TW" dirty="0" smtClean="0">
                <a:solidFill>
                  <a:srgbClr val="5580F9"/>
                </a:solidFill>
              </a:rPr>
              <a:t>The in-situ measurement system is improved to do the measurement at low temperature.</a:t>
            </a:r>
          </a:p>
          <a:p>
            <a:pPr algn="just"/>
            <a:r>
              <a:rPr lang="en-US" altLang="zh-TW" dirty="0" smtClean="0">
                <a:solidFill>
                  <a:srgbClr val="5580F9"/>
                </a:solidFill>
              </a:rPr>
              <a:t>Field tuning methods are necessary to keep low phase errors after the vacuum chamber installed and cooling the magnetic array down.   </a:t>
            </a:r>
            <a:endParaRPr lang="zh-TW" altLang="en-US" dirty="0">
              <a:solidFill>
                <a:srgbClr val="5580F9"/>
              </a:solidFill>
            </a:endParaRPr>
          </a:p>
        </p:txBody>
      </p:sp>
      <p:pic>
        <p:nvPicPr>
          <p:cNvPr id="4" name="音訊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1118054389"/>
      </p:ext>
    </p:extLst>
  </p:cSld>
  <p:clrMapOvr>
    <a:masterClrMapping/>
  </p:clrMapOvr>
  <mc:AlternateContent xmlns:mc="http://schemas.openxmlformats.org/markup-compatibility/2006" xmlns:p14="http://schemas.microsoft.com/office/powerpoint/2010/main">
    <mc:Choice Requires="p14">
      <p:transition spd="slow" p14:dur="2000" advTm="39623"/>
    </mc:Choice>
    <mc:Fallback xmlns="">
      <p:transition spd="slow" advTm="3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694944" y="2807208"/>
            <a:ext cx="8423332" cy="861774"/>
          </a:xfrm>
          <a:prstGeom prst="rect">
            <a:avLst/>
          </a:prstGeom>
          <a:noFill/>
        </p:spPr>
        <p:txBody>
          <a:bodyPr wrap="none" rtlCol="0">
            <a:spAutoFit/>
          </a:bodyPr>
          <a:lstStyle/>
          <a:p>
            <a:r>
              <a:rPr lang="en-US" altLang="zh-TW" sz="5000" b="1" i="1" dirty="0">
                <a:solidFill>
                  <a:srgbClr val="FF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 for your attentions</a:t>
            </a:r>
            <a:endParaRPr lang="zh-TW" altLang="en-US" sz="5000" b="1" i="1" dirty="0">
              <a:solidFill>
                <a:srgbClr val="FF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文字方塊 2"/>
          <p:cNvSpPr txBox="1"/>
          <p:nvPr/>
        </p:nvSpPr>
        <p:spPr>
          <a:xfrm>
            <a:off x="1896216" y="3991835"/>
            <a:ext cx="5597660" cy="584775"/>
          </a:xfrm>
          <a:prstGeom prst="rect">
            <a:avLst/>
          </a:prstGeom>
          <a:noFill/>
        </p:spPr>
        <p:txBody>
          <a:bodyPr wrap="square" rtlCol="0">
            <a:spAutoFit/>
          </a:bodyPr>
          <a:lstStyle/>
          <a:p>
            <a:r>
              <a:rPr lang="en-US" altLang="zh-TW" sz="3200" dirty="0" smtClean="0">
                <a:solidFill>
                  <a:srgbClr val="00B0F0"/>
                </a:solidFill>
              </a:rPr>
              <a:t>Email : yang.ck@nsrrc.org.tw</a:t>
            </a:r>
            <a:endParaRPr lang="zh-TW" altLang="en-US" sz="3200" dirty="0">
              <a:solidFill>
                <a:srgbClr val="00B0F0"/>
              </a:solidFill>
            </a:endParaRPr>
          </a:p>
        </p:txBody>
      </p:sp>
      <p:pic>
        <p:nvPicPr>
          <p:cNvPr id="20" name="音訊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2985692235"/>
      </p:ext>
    </p:extLst>
  </p:cSld>
  <p:clrMapOvr>
    <a:masterClrMapping/>
  </p:clrMapOvr>
  <mc:AlternateContent xmlns:mc="http://schemas.openxmlformats.org/markup-compatibility/2006" xmlns:p14="http://schemas.microsoft.com/office/powerpoint/2010/main">
    <mc:Choice Requires="p14">
      <p:transition spd="slow" p14:dur="2000" advTm="3031"/>
    </mc:Choice>
    <mc:Fallback xmlns="">
      <p:transition spd="slow" advTm="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2"/>
          <p:cNvSpPr txBox="1">
            <a:spLocks/>
          </p:cNvSpPr>
          <p:nvPr/>
        </p:nvSpPr>
        <p:spPr>
          <a:xfrm>
            <a:off x="881063" y="0"/>
            <a:ext cx="7870825" cy="773113"/>
          </a:xfrm>
          <a:prstGeom prst="rect">
            <a:avLst/>
          </a:prstGeom>
        </p:spPr>
        <p:txBody>
          <a:bodyPr>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a:defRPr/>
            </a:pPr>
            <a:r>
              <a:rPr lang="en-US" altLang="zh-TW" sz="3600" kern="0" dirty="0">
                <a:solidFill>
                  <a:srgbClr val="FF0000"/>
                </a:solidFill>
                <a:latin typeface="Cambria" panose="02040503050406030204" pitchFamily="18" charset="0"/>
                <a:ea typeface="Cambria" panose="02040503050406030204" pitchFamily="18" charset="0"/>
              </a:rPr>
              <a:t>Outline</a:t>
            </a:r>
            <a:endParaRPr lang="zh-TW" altLang="en-US" sz="3600" kern="0" dirty="0">
              <a:solidFill>
                <a:srgbClr val="FF0000"/>
              </a:solidFill>
              <a:latin typeface="Cambria" panose="02040503050406030204" pitchFamily="18" charset="0"/>
            </a:endParaRPr>
          </a:p>
        </p:txBody>
      </p:sp>
      <p:sp>
        <p:nvSpPr>
          <p:cNvPr id="3" name="文字方塊 2"/>
          <p:cNvSpPr txBox="1"/>
          <p:nvPr/>
        </p:nvSpPr>
        <p:spPr>
          <a:xfrm>
            <a:off x="425506" y="1188615"/>
            <a:ext cx="8088625" cy="5016758"/>
          </a:xfrm>
          <a:prstGeom prst="rect">
            <a:avLst/>
          </a:prstGeom>
          <a:noFill/>
        </p:spPr>
        <p:txBody>
          <a:bodyPr wrap="none" rtlCol="0">
            <a:spAutoFit/>
          </a:bodyPr>
          <a:lstStyle/>
          <a:p>
            <a:pPr marL="285750" indent="-285750">
              <a:buFont typeface="Wingdings" panose="05000000000000000000" pitchFamily="2" charset="2"/>
              <a:buChar char="Ø"/>
            </a:pP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Introduction</a:t>
            </a:r>
          </a:p>
          <a:p>
            <a:pPr marL="914400" lvl="1" indent="-457200">
              <a:buFont typeface="Arial" panose="020B0604020202020204" pitchFamily="34" charset="0"/>
              <a:buChar char="•"/>
            </a:pP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CPMU</a:t>
            </a:r>
          </a:p>
          <a:p>
            <a:pPr marL="914400" lvl="1" indent="-457200">
              <a:buFont typeface="Arial" panose="020B0604020202020204" pitchFamily="34" charset="0"/>
              <a:buChar char="•"/>
            </a:pP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Spring module and temperature control</a:t>
            </a:r>
            <a:endParaRPr lang="en-US" altLang="zh-TW" sz="3200" b="1"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Measurement system–</a:t>
            </a:r>
          </a:p>
          <a:p>
            <a:pPr marL="914400" lvl="1" indent="-457200">
              <a:buFont typeface="Arial" panose="020B0604020202020204" pitchFamily="34" charset="0"/>
              <a:buChar char="•"/>
            </a:pP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upgrade</a:t>
            </a:r>
          </a:p>
          <a:p>
            <a:pPr marL="914400" lvl="1" indent="-457200">
              <a:buFont typeface="Arial" panose="020B0604020202020204" pitchFamily="34" charset="0"/>
              <a:buChar char="•"/>
            </a:pPr>
            <a:r>
              <a:rPr lang="en-US" altLang="zh-TW" sz="3200" b="1" dirty="0">
                <a:latin typeface="Times New Roman" panose="02020603050405020304" pitchFamily="18" charset="0"/>
                <a:ea typeface="標楷體" panose="03000509000000000000" pitchFamily="65" charset="-120"/>
                <a:cs typeface="Times New Roman" panose="02020603050405020304" pitchFamily="18" charset="0"/>
              </a:rPr>
              <a:t>Hall probe calibration</a:t>
            </a:r>
          </a:p>
          <a:p>
            <a:pPr marL="285750" indent="-285750">
              <a:buFont typeface="Wingdings" panose="05000000000000000000" pitchFamily="2" charset="2"/>
              <a:buChar char="Ø"/>
            </a:pP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Field tuning</a:t>
            </a:r>
            <a:endParaRPr lang="en-US" altLang="zh-TW" sz="32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Arial" panose="020B0604020202020204" pitchFamily="34" charset="0"/>
              <a:buChar char="•"/>
            </a:pP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Differential adjusters</a:t>
            </a:r>
            <a:endParaRPr lang="en-US" altLang="zh-TW" sz="3200" b="1" dirty="0">
              <a:latin typeface="Times New Roman" panose="02020603050405020304" pitchFamily="18" charset="0"/>
              <a:ea typeface="標楷體" panose="03000509000000000000" pitchFamily="65" charset="-120"/>
              <a:cs typeface="Times New Roman" panose="02020603050405020304" pitchFamily="18" charset="0"/>
            </a:endParaRPr>
          </a:p>
          <a:p>
            <a:pPr marL="914400" lvl="1" indent="-457200">
              <a:buFont typeface="Arial" panose="020B0604020202020204" pitchFamily="34" charset="0"/>
              <a:buChar char="•"/>
            </a:pP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Spring modules</a:t>
            </a:r>
            <a:endParaRPr lang="en-US" altLang="zh-TW" sz="3200" b="1"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Summary</a:t>
            </a:r>
            <a:endParaRPr lang="zh-TW" altLang="en-US" sz="32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音訊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4141329014"/>
      </p:ext>
    </p:extLst>
  </p:cSld>
  <p:clrMapOvr>
    <a:masterClrMapping/>
  </p:clrMapOvr>
  <mc:AlternateContent xmlns:mc="http://schemas.openxmlformats.org/markup-compatibility/2006" xmlns:p14="http://schemas.microsoft.com/office/powerpoint/2010/main">
    <mc:Choice Requires="p14">
      <p:transition spd="slow" p14:dur="2000" advTm="69637"/>
    </mc:Choice>
    <mc:Fallback xmlns="">
      <p:transition spd="slow" advTm="69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5"/>
          <a:stretch>
            <a:fillRect/>
          </a:stretch>
        </p:blipFill>
        <p:spPr>
          <a:xfrm>
            <a:off x="154744" y="910657"/>
            <a:ext cx="8864624" cy="5947343"/>
          </a:xfrm>
          <a:prstGeom prst="rect">
            <a:avLst/>
          </a:prstGeom>
        </p:spPr>
      </p:pic>
      <p:sp>
        <p:nvSpPr>
          <p:cNvPr id="3" name="標題 2"/>
          <p:cNvSpPr txBox="1">
            <a:spLocks/>
          </p:cNvSpPr>
          <p:nvPr/>
        </p:nvSpPr>
        <p:spPr>
          <a:xfrm>
            <a:off x="881063" y="0"/>
            <a:ext cx="7870825" cy="773113"/>
          </a:xfrm>
          <a:prstGeom prst="rect">
            <a:avLst/>
          </a:prstGeom>
        </p:spPr>
        <p:txBody>
          <a:bodyPr>
            <a:norm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a:lstStyle>
          <a:p>
            <a:pPr>
              <a:defRPr/>
            </a:pPr>
            <a:r>
              <a:rPr lang="en-US" altLang="zh-TW" sz="3600" kern="0" dirty="0" smtClean="0">
                <a:solidFill>
                  <a:srgbClr val="FF0000"/>
                </a:solidFill>
                <a:latin typeface="Cambria" panose="02040503050406030204" pitchFamily="18" charset="0"/>
                <a:ea typeface="Cambria" panose="02040503050406030204" pitchFamily="18" charset="0"/>
              </a:rPr>
              <a:t>CPMUs of the TPS</a:t>
            </a:r>
            <a:endParaRPr lang="zh-TW" altLang="en-US" sz="3600" kern="0" dirty="0">
              <a:solidFill>
                <a:srgbClr val="FF0000"/>
              </a:solidFill>
              <a:latin typeface="Cambria" panose="02040503050406030204" pitchFamily="18" charset="0"/>
            </a:endParaRPr>
          </a:p>
        </p:txBody>
      </p:sp>
      <p:sp>
        <p:nvSpPr>
          <p:cNvPr id="5" name="矩形 4"/>
          <p:cNvSpPr/>
          <p:nvPr/>
        </p:nvSpPr>
        <p:spPr>
          <a:xfrm>
            <a:off x="6186790" y="2441643"/>
            <a:ext cx="2957209" cy="529921"/>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音訊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3854259039"/>
      </p:ext>
    </p:extLst>
  </p:cSld>
  <p:clrMapOvr>
    <a:masterClrMapping/>
  </p:clrMapOvr>
  <mc:AlternateContent xmlns:mc="http://schemas.openxmlformats.org/markup-compatibility/2006" xmlns:p14="http://schemas.microsoft.com/office/powerpoint/2010/main">
    <mc:Choice Requires="p14">
      <p:transition spd="slow" p14:dur="2000" advTm="32094"/>
    </mc:Choice>
    <mc:Fallback xmlns="">
      <p:transition spd="slow" advTm="3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878766" y="14409"/>
            <a:ext cx="7870825" cy="773113"/>
          </a:xfrm>
        </p:spPr>
        <p:txBody>
          <a:bodyPr>
            <a:normAutofit/>
          </a:bodyPr>
          <a:lstStyle/>
          <a:p>
            <a:pPr>
              <a:defRPr/>
            </a:pPr>
            <a:r>
              <a:rPr lang="en-US" altLang="zh-TW" sz="3600" dirty="0" smtClean="0">
                <a:latin typeface="Cambria" panose="02040503050406030204" pitchFamily="18" charset="0"/>
                <a:ea typeface="Cambria" panose="02040503050406030204" pitchFamily="18" charset="0"/>
              </a:rPr>
              <a:t>CPMU15</a:t>
            </a:r>
            <a:endParaRPr lang="zh-TW" altLang="en-US" sz="3600" dirty="0">
              <a:latin typeface="Cambria" panose="02040503050406030204" pitchFamily="18" charset="0"/>
            </a:endParaRPr>
          </a:p>
        </p:txBody>
      </p:sp>
      <p:pic>
        <p:nvPicPr>
          <p:cNvPr id="2" name="圖片 1"/>
          <p:cNvPicPr>
            <a:picLocks noChangeAspect="1"/>
          </p:cNvPicPr>
          <p:nvPr/>
        </p:nvPicPr>
        <p:blipFill>
          <a:blip r:embed="rId5"/>
          <a:stretch>
            <a:fillRect/>
          </a:stretch>
        </p:blipFill>
        <p:spPr>
          <a:xfrm>
            <a:off x="1276776" y="4342108"/>
            <a:ext cx="6868740" cy="2391438"/>
          </a:xfrm>
          <a:prstGeom prst="rect">
            <a:avLst/>
          </a:prstGeom>
        </p:spPr>
      </p:pic>
      <p:pic>
        <p:nvPicPr>
          <p:cNvPr id="7" name="圖片 6"/>
          <p:cNvPicPr>
            <a:picLocks noChangeAspect="1"/>
          </p:cNvPicPr>
          <p:nvPr/>
        </p:nvPicPr>
        <p:blipFill>
          <a:blip r:embed="rId6"/>
          <a:stretch>
            <a:fillRect/>
          </a:stretch>
        </p:blipFill>
        <p:spPr>
          <a:xfrm>
            <a:off x="4711146" y="902629"/>
            <a:ext cx="3746086" cy="3324372"/>
          </a:xfrm>
          <a:prstGeom prst="rect">
            <a:avLst/>
          </a:prstGeom>
        </p:spPr>
      </p:pic>
      <p:pic>
        <p:nvPicPr>
          <p:cNvPr id="5" name="圖片 4"/>
          <p:cNvPicPr>
            <a:picLocks noChangeAspect="1"/>
          </p:cNvPicPr>
          <p:nvPr/>
        </p:nvPicPr>
        <p:blipFill>
          <a:blip r:embed="rId7"/>
          <a:stretch>
            <a:fillRect/>
          </a:stretch>
        </p:blipFill>
        <p:spPr>
          <a:xfrm>
            <a:off x="1124607" y="902629"/>
            <a:ext cx="3494853" cy="3324372"/>
          </a:xfrm>
          <a:prstGeom prst="rect">
            <a:avLst/>
          </a:prstGeom>
        </p:spPr>
      </p:pic>
      <p:cxnSp>
        <p:nvCxnSpPr>
          <p:cNvPr id="9" name="直線接點 8"/>
          <p:cNvCxnSpPr/>
          <p:nvPr/>
        </p:nvCxnSpPr>
        <p:spPr>
          <a:xfrm>
            <a:off x="5614628" y="5802478"/>
            <a:ext cx="401859" cy="19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音訊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5013" y="6069013"/>
            <a:ext cx="609600" cy="609600"/>
          </a:xfrm>
          <a:prstGeom prst="rect">
            <a:avLst/>
          </a:prstGeom>
        </p:spPr>
      </p:pic>
      <p:cxnSp>
        <p:nvCxnSpPr>
          <p:cNvPr id="15" name="直線接點 14"/>
          <p:cNvCxnSpPr/>
          <p:nvPr/>
        </p:nvCxnSpPr>
        <p:spPr>
          <a:xfrm>
            <a:off x="5815557" y="4983875"/>
            <a:ext cx="401859" cy="19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40952"/>
    </mc:Choice>
    <mc:Fallback xmlns="">
      <p:transition spd="slow" advTm="40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5"/>
          <a:stretch>
            <a:fillRect/>
          </a:stretch>
        </p:blipFill>
        <p:spPr>
          <a:xfrm>
            <a:off x="1305232" y="932385"/>
            <a:ext cx="3347885" cy="2623607"/>
          </a:xfrm>
          <a:prstGeom prst="rect">
            <a:avLst/>
          </a:prstGeom>
        </p:spPr>
      </p:pic>
      <p:pic>
        <p:nvPicPr>
          <p:cNvPr id="23" name="內容版面配置區 22"/>
          <p:cNvPicPr>
            <a:picLocks noGrp="1" noChangeAspect="1"/>
          </p:cNvPicPr>
          <p:nvPr>
            <p:ph idx="1"/>
          </p:nvPr>
        </p:nvPicPr>
        <p:blipFill>
          <a:blip r:embed="rId6"/>
          <a:stretch>
            <a:fillRect/>
          </a:stretch>
        </p:blipFill>
        <p:spPr>
          <a:xfrm>
            <a:off x="2035507" y="3661740"/>
            <a:ext cx="4991100" cy="2676525"/>
          </a:xfrm>
          <a:prstGeom prst="rect">
            <a:avLst/>
          </a:prstGeom>
        </p:spPr>
      </p:pic>
      <p:sp>
        <p:nvSpPr>
          <p:cNvPr id="2" name="標題 1"/>
          <p:cNvSpPr>
            <a:spLocks noGrp="1"/>
          </p:cNvSpPr>
          <p:nvPr>
            <p:ph type="title"/>
          </p:nvPr>
        </p:nvSpPr>
        <p:spPr/>
        <p:txBody>
          <a:bodyPr/>
          <a:lstStyle/>
          <a:p>
            <a:r>
              <a:rPr lang="en-US" altLang="zh-TW" dirty="0" smtClean="0"/>
              <a:t>Magnet material</a:t>
            </a:r>
            <a:endParaRPr lang="zh-TW" altLang="en-US" dirty="0"/>
          </a:p>
        </p:txBody>
      </p:sp>
      <p:pic>
        <p:nvPicPr>
          <p:cNvPr id="7" name="內容版面配置區 3"/>
          <p:cNvPicPr>
            <a:picLocks noChangeAspect="1"/>
          </p:cNvPicPr>
          <p:nvPr/>
        </p:nvPicPr>
        <p:blipFill>
          <a:blip r:embed="rId7"/>
          <a:stretch>
            <a:fillRect/>
          </a:stretch>
        </p:blipFill>
        <p:spPr bwMode="auto">
          <a:xfrm>
            <a:off x="4816475" y="891019"/>
            <a:ext cx="2985108" cy="266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1053743" y="6444551"/>
            <a:ext cx="7447873" cy="400110"/>
          </a:xfrm>
          <a:prstGeom prst="rect">
            <a:avLst/>
          </a:prstGeom>
          <a:noFill/>
        </p:spPr>
        <p:txBody>
          <a:bodyPr wrap="none" rtlCol="0">
            <a:spAutoFit/>
          </a:bodyPr>
          <a:lstStyle/>
          <a:p>
            <a:r>
              <a:rPr lang="en-US" altLang="zh-TW" sz="1000" dirty="0" smtClean="0"/>
              <a:t>T</a:t>
            </a:r>
            <a:r>
              <a:rPr lang="en-US" altLang="zh-TW" sz="1000" dirty="0"/>
              <a:t>. Hara and et al, Phys. Rev. ST ACCEL. Beams. 7, 050702 (2004</a:t>
            </a:r>
            <a:r>
              <a:rPr lang="en-US" altLang="zh-TW" sz="1000" dirty="0" smtClean="0"/>
              <a:t>)</a:t>
            </a:r>
          </a:p>
          <a:p>
            <a:r>
              <a:rPr lang="en-US" altLang="zh-TW" sz="1000" dirty="0" smtClean="0"/>
              <a:t>J</a:t>
            </a:r>
            <a:r>
              <a:rPr lang="en-US" altLang="zh-TW" sz="1000" dirty="0"/>
              <a:t>. C. Huang et al., "Development of cryogenic permanent magnet </a:t>
            </a:r>
            <a:r>
              <a:rPr lang="en-US" altLang="zh-TW" sz="1000" dirty="0" err="1"/>
              <a:t>undulators</a:t>
            </a:r>
            <a:r>
              <a:rPr lang="en-US" altLang="zh-TW" sz="1000" dirty="0"/>
              <a:t> at NSRRC", </a:t>
            </a:r>
            <a:r>
              <a:rPr lang="en-US" altLang="zh-TW" sz="1000" i="1" dirty="0"/>
              <a:t>Proc. AIP Conf.</a:t>
            </a:r>
            <a:r>
              <a:rPr lang="en-US" altLang="zh-TW" sz="1000" dirty="0"/>
              <a:t>, vol. 2054, no. 1, 2019</a:t>
            </a:r>
            <a:r>
              <a:rPr lang="en-US" altLang="zh-TW" sz="1000" dirty="0" smtClean="0"/>
              <a:t>.</a:t>
            </a:r>
            <a:endParaRPr lang="zh-TW" altLang="en-US" sz="1000" dirty="0"/>
          </a:p>
        </p:txBody>
      </p:sp>
      <p:cxnSp>
        <p:nvCxnSpPr>
          <p:cNvPr id="10" name="直線接點 9"/>
          <p:cNvCxnSpPr/>
          <p:nvPr/>
        </p:nvCxnSpPr>
        <p:spPr>
          <a:xfrm>
            <a:off x="5597227" y="4467173"/>
            <a:ext cx="8852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5597226" y="5384486"/>
            <a:ext cx="8852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a:off x="5597225" y="5130024"/>
            <a:ext cx="8852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音訊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5013" y="6069013"/>
            <a:ext cx="609600" cy="609600"/>
          </a:xfrm>
          <a:prstGeom prst="rect">
            <a:avLst/>
          </a:prstGeom>
        </p:spPr>
      </p:pic>
      <p:sp>
        <p:nvSpPr>
          <p:cNvPr id="4" name="矩形 3"/>
          <p:cNvSpPr/>
          <p:nvPr/>
        </p:nvSpPr>
        <p:spPr>
          <a:xfrm>
            <a:off x="2633580" y="1322698"/>
            <a:ext cx="838691" cy="369332"/>
          </a:xfrm>
          <a:prstGeom prst="rect">
            <a:avLst/>
          </a:prstGeom>
        </p:spPr>
        <p:txBody>
          <a:bodyPr wrap="none">
            <a:spAutoFit/>
          </a:bodyPr>
          <a:lstStyle/>
          <a:p>
            <a:r>
              <a:rPr lang="en-US" altLang="zh-TW" dirty="0" err="1"/>
              <a:t>PrFeB</a:t>
            </a:r>
            <a:endParaRPr lang="zh-TW" altLang="en-US" dirty="0"/>
          </a:p>
        </p:txBody>
      </p:sp>
      <p:sp>
        <p:nvSpPr>
          <p:cNvPr id="12" name="矩形 11"/>
          <p:cNvSpPr/>
          <p:nvPr/>
        </p:nvSpPr>
        <p:spPr>
          <a:xfrm>
            <a:off x="2405714" y="1996514"/>
            <a:ext cx="902811" cy="369332"/>
          </a:xfrm>
          <a:prstGeom prst="rect">
            <a:avLst/>
          </a:prstGeom>
        </p:spPr>
        <p:txBody>
          <a:bodyPr wrap="none">
            <a:spAutoFit/>
          </a:bodyPr>
          <a:lstStyle/>
          <a:p>
            <a:r>
              <a:rPr lang="en-US" altLang="zh-TW" dirty="0" err="1" smtClean="0">
                <a:solidFill>
                  <a:srgbClr val="3467F8"/>
                </a:solidFill>
              </a:rPr>
              <a:t>NdFeB</a:t>
            </a:r>
            <a:endParaRPr lang="zh-TW" altLang="en-US" dirty="0">
              <a:solidFill>
                <a:srgbClr val="3467F8"/>
              </a:solidFill>
            </a:endParaRPr>
          </a:p>
        </p:txBody>
      </p:sp>
      <p:cxnSp>
        <p:nvCxnSpPr>
          <p:cNvPr id="14" name="直線接點 13"/>
          <p:cNvCxnSpPr/>
          <p:nvPr/>
        </p:nvCxnSpPr>
        <p:spPr>
          <a:xfrm>
            <a:off x="5597225" y="6286141"/>
            <a:ext cx="8852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51269"/>
      </p:ext>
    </p:extLst>
  </p:cSld>
  <p:clrMapOvr>
    <a:masterClrMapping/>
  </p:clrMapOvr>
  <mc:AlternateContent xmlns:mc="http://schemas.openxmlformats.org/markup-compatibility/2006" xmlns:p14="http://schemas.microsoft.com/office/powerpoint/2010/main">
    <mc:Choice Requires="p14">
      <p:transition spd="slow" p14:dur="2000" advTm="64596"/>
    </mc:Choice>
    <mc:Fallback xmlns="">
      <p:transition spd="slow" advTm="6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5"/>
          <a:stretch>
            <a:fillRect/>
          </a:stretch>
        </p:blipFill>
        <p:spPr>
          <a:xfrm>
            <a:off x="5062594" y="3547136"/>
            <a:ext cx="4162148" cy="2670178"/>
          </a:xfrm>
          <a:prstGeom prst="rect">
            <a:avLst/>
          </a:prstGeom>
        </p:spPr>
      </p:pic>
      <p:sp>
        <p:nvSpPr>
          <p:cNvPr id="2" name="標題 1"/>
          <p:cNvSpPr>
            <a:spLocks noGrp="1"/>
          </p:cNvSpPr>
          <p:nvPr>
            <p:ph type="title"/>
          </p:nvPr>
        </p:nvSpPr>
        <p:spPr/>
        <p:txBody>
          <a:bodyPr/>
          <a:lstStyle/>
          <a:p>
            <a:r>
              <a:rPr lang="en-US" altLang="zh-TW" dirty="0"/>
              <a:t>SPRING COMPENSATING MODULES</a:t>
            </a:r>
            <a:endParaRPr lang="zh-TW" altLang="en-US" dirty="0"/>
          </a:p>
        </p:txBody>
      </p:sp>
      <p:sp>
        <p:nvSpPr>
          <p:cNvPr id="6" name="矩形 5"/>
          <p:cNvSpPr/>
          <p:nvPr/>
        </p:nvSpPr>
        <p:spPr>
          <a:xfrm>
            <a:off x="5314222" y="6457890"/>
            <a:ext cx="3910520" cy="400110"/>
          </a:xfrm>
          <a:prstGeom prst="rect">
            <a:avLst/>
          </a:prstGeom>
        </p:spPr>
        <p:txBody>
          <a:bodyPr wrap="square">
            <a:spAutoFit/>
          </a:bodyPr>
          <a:lstStyle/>
          <a:p>
            <a:r>
              <a:rPr lang="en-US" altLang="zh-TW" sz="1000" dirty="0"/>
              <a:t>J. C. Huang et al., "Development of cryogenic permanent magnet </a:t>
            </a:r>
            <a:r>
              <a:rPr lang="en-US" altLang="zh-TW" sz="1000" dirty="0" err="1"/>
              <a:t>undulators</a:t>
            </a:r>
            <a:r>
              <a:rPr lang="en-US" altLang="zh-TW" sz="1000" dirty="0"/>
              <a:t> at NSRRC", </a:t>
            </a:r>
            <a:r>
              <a:rPr lang="en-US" altLang="zh-TW" sz="1000" i="1" dirty="0"/>
              <a:t>Proc. AIP Conf.</a:t>
            </a:r>
            <a:r>
              <a:rPr lang="en-US" altLang="zh-TW" sz="1000" dirty="0"/>
              <a:t>, vol. 2054, no. 1, 2019.</a:t>
            </a:r>
            <a:endParaRPr lang="zh-TW" altLang="en-US" sz="1000" dirty="0"/>
          </a:p>
        </p:txBody>
      </p:sp>
      <p:pic>
        <p:nvPicPr>
          <p:cNvPr id="3" name="圖片 2"/>
          <p:cNvPicPr>
            <a:picLocks noChangeAspect="1"/>
          </p:cNvPicPr>
          <p:nvPr/>
        </p:nvPicPr>
        <p:blipFill>
          <a:blip r:embed="rId6"/>
          <a:stretch>
            <a:fillRect/>
          </a:stretch>
        </p:blipFill>
        <p:spPr>
          <a:xfrm>
            <a:off x="-38912" y="3509133"/>
            <a:ext cx="5215342" cy="3338867"/>
          </a:xfrm>
          <a:prstGeom prst="rect">
            <a:avLst/>
          </a:prstGeom>
        </p:spPr>
      </p:pic>
      <p:pic>
        <p:nvPicPr>
          <p:cNvPr id="8" name="圖片 7"/>
          <p:cNvPicPr>
            <a:picLocks noChangeAspect="1"/>
          </p:cNvPicPr>
          <p:nvPr/>
        </p:nvPicPr>
        <p:blipFill>
          <a:blip r:embed="rId7"/>
          <a:stretch>
            <a:fillRect/>
          </a:stretch>
        </p:blipFill>
        <p:spPr>
          <a:xfrm>
            <a:off x="2867284" y="3547136"/>
            <a:ext cx="2174494" cy="3242498"/>
          </a:xfrm>
          <a:prstGeom prst="rect">
            <a:avLst/>
          </a:prstGeom>
        </p:spPr>
      </p:pic>
      <p:sp>
        <p:nvSpPr>
          <p:cNvPr id="10" name="文字方塊 9"/>
          <p:cNvSpPr txBox="1"/>
          <p:nvPr/>
        </p:nvSpPr>
        <p:spPr>
          <a:xfrm>
            <a:off x="301557" y="1001949"/>
            <a:ext cx="8364149" cy="2031325"/>
          </a:xfrm>
          <a:prstGeom prst="rect">
            <a:avLst/>
          </a:prstGeom>
          <a:noFill/>
        </p:spPr>
        <p:txBody>
          <a:bodyPr wrap="square" rtlCol="0">
            <a:spAutoFit/>
          </a:bodyPr>
          <a:lstStyle/>
          <a:p>
            <a:pPr marL="285750" indent="-285750" algn="just">
              <a:buFont typeface="Arial" panose="020B0604020202020204" pitchFamily="34" charset="0"/>
              <a:buChar char="•"/>
            </a:pPr>
            <a:r>
              <a:rPr lang="en-US" altLang="zh-TW" dirty="0" smtClean="0"/>
              <a:t>Increased magnetic forces lead to intrinsic phase error.</a:t>
            </a:r>
          </a:p>
          <a:p>
            <a:pPr marL="285750" indent="-285750" algn="just">
              <a:buFont typeface="Arial" panose="020B0604020202020204" pitchFamily="34" charset="0"/>
              <a:buChar char="•"/>
            </a:pPr>
            <a:r>
              <a:rPr lang="en-US" altLang="zh-TW" dirty="0" smtClean="0"/>
              <a:t>Additional four spring module configuration can reduce the </a:t>
            </a:r>
            <a:r>
              <a:rPr lang="en-US" altLang="zh-TW" dirty="0"/>
              <a:t>intrinsic phase </a:t>
            </a:r>
            <a:r>
              <a:rPr lang="en-US" altLang="zh-TW" dirty="0" smtClean="0"/>
              <a:t>error.</a:t>
            </a:r>
          </a:p>
          <a:p>
            <a:pPr marL="285750" indent="-285750" algn="just">
              <a:buFont typeface="Arial" panose="020B0604020202020204" pitchFamily="34" charset="0"/>
              <a:buChar char="•"/>
            </a:pPr>
            <a:r>
              <a:rPr lang="en-US" altLang="zh-TW" dirty="0" smtClean="0"/>
              <a:t>Not only to compensate magnetic forces but also to obtain a mostly stress free mechanical frame.</a:t>
            </a:r>
          </a:p>
          <a:p>
            <a:pPr marL="285750" indent="-285750" algn="just">
              <a:buFont typeface="Arial" panose="020B0604020202020204" pitchFamily="34" charset="0"/>
              <a:buChar char="•"/>
            </a:pPr>
            <a:r>
              <a:rPr lang="en-US" altLang="zh-TW" dirty="0" smtClean="0"/>
              <a:t>Set-up in air, installed between upper and lower out of vacuum girder.</a:t>
            </a:r>
          </a:p>
          <a:p>
            <a:pPr marL="285750" indent="-285750" algn="just">
              <a:buFont typeface="Arial" panose="020B0604020202020204" pitchFamily="34" charset="0"/>
              <a:buChar char="•"/>
            </a:pPr>
            <a:r>
              <a:rPr lang="en-US" altLang="zh-TW" dirty="0" smtClean="0"/>
              <a:t>Machined-springs to provide good reproducibility  </a:t>
            </a:r>
            <a:endParaRPr lang="zh-TW" altLang="en-US" dirty="0"/>
          </a:p>
        </p:txBody>
      </p:sp>
      <p:sp>
        <p:nvSpPr>
          <p:cNvPr id="11" name="橢圓 10"/>
          <p:cNvSpPr/>
          <p:nvPr/>
        </p:nvSpPr>
        <p:spPr>
          <a:xfrm>
            <a:off x="3224956" y="3774332"/>
            <a:ext cx="1459149" cy="9533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音訊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1733981245"/>
      </p:ext>
    </p:extLst>
  </p:cSld>
  <p:clrMapOvr>
    <a:masterClrMapping/>
  </p:clrMapOvr>
  <mc:AlternateContent xmlns:mc="http://schemas.openxmlformats.org/markup-compatibility/2006" xmlns:p14="http://schemas.microsoft.com/office/powerpoint/2010/main">
    <mc:Choice Requires="p14">
      <p:transition spd="slow" p14:dur="2000" advTm="94237"/>
    </mc:Choice>
    <mc:Fallback xmlns="">
      <p:transition spd="slow" advTm="9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2CBA58-5769-CF25-C427-95054B9FF5C2}"/>
              </a:ext>
            </a:extLst>
          </p:cNvPr>
          <p:cNvSpPr>
            <a:spLocks noGrp="1"/>
          </p:cNvSpPr>
          <p:nvPr>
            <p:ph type="title"/>
          </p:nvPr>
        </p:nvSpPr>
        <p:spPr/>
        <p:txBody>
          <a:bodyPr/>
          <a:lstStyle/>
          <a:p>
            <a:r>
              <a:rPr lang="en-US" altLang="zh-TW" dirty="0" smtClean="0"/>
              <a:t>Temperature control</a:t>
            </a:r>
            <a:endParaRPr lang="zh-TW" altLang="en-US" dirty="0"/>
          </a:p>
        </p:txBody>
      </p:sp>
      <p:pic>
        <p:nvPicPr>
          <p:cNvPr id="4" name="內容版面配置區 3">
            <a:extLst>
              <a:ext uri="{FF2B5EF4-FFF2-40B4-BE49-F238E27FC236}">
                <a16:creationId xmlns:a16="http://schemas.microsoft.com/office/drawing/2014/main" id="{11D63CC9-6730-4287-CD57-ECF21A604A1B}"/>
              </a:ext>
            </a:extLst>
          </p:cNvPr>
          <p:cNvPicPr>
            <a:picLocks noGrp="1" noChangeAspect="1"/>
          </p:cNvPicPr>
          <p:nvPr>
            <p:ph idx="1"/>
          </p:nvPr>
        </p:nvPicPr>
        <p:blipFill>
          <a:blip r:embed="rId5"/>
          <a:stretch>
            <a:fillRect/>
          </a:stretch>
        </p:blipFill>
        <p:spPr>
          <a:xfrm>
            <a:off x="427780" y="3751885"/>
            <a:ext cx="8229600" cy="2642052"/>
          </a:xfrm>
          <a:prstGeom prst="rect">
            <a:avLst/>
          </a:prstGeom>
        </p:spPr>
      </p:pic>
      <p:pic>
        <p:nvPicPr>
          <p:cNvPr id="5" name="內容版面配置區 3"/>
          <p:cNvPicPr>
            <a:picLocks noChangeAspect="1"/>
          </p:cNvPicPr>
          <p:nvPr/>
        </p:nvPicPr>
        <p:blipFill>
          <a:blip r:embed="rId6"/>
          <a:stretch>
            <a:fillRect/>
          </a:stretch>
        </p:blipFill>
        <p:spPr bwMode="auto">
          <a:xfrm>
            <a:off x="654470" y="1045833"/>
            <a:ext cx="3742053" cy="259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0" y="6500184"/>
            <a:ext cx="9187130" cy="369332"/>
          </a:xfrm>
          <a:prstGeom prst="rect">
            <a:avLst/>
          </a:prstGeom>
          <a:noFill/>
        </p:spPr>
        <p:txBody>
          <a:bodyPr wrap="none" rtlCol="0">
            <a:spAutoFit/>
          </a:bodyPr>
          <a:lstStyle/>
          <a:p>
            <a:r>
              <a:rPr lang="en-US" altLang="zh-TW" sz="1000" dirty="0"/>
              <a:t>J. Huang, et al., Development of a cryogenic permanent magnet </a:t>
            </a:r>
            <a:r>
              <a:rPr lang="en-US" altLang="zh-TW" sz="1000" dirty="0" err="1"/>
              <a:t>undulator</a:t>
            </a:r>
            <a:r>
              <a:rPr lang="en-US" altLang="zh-TW" sz="1000" dirty="0"/>
              <a:t> for the TPS, in: Proceedings of IPAC, Copenhagen, Denmark, 2017, pp. 1562–1565</a:t>
            </a:r>
            <a:r>
              <a:rPr lang="en-US" altLang="zh-TW" dirty="0"/>
              <a:t>.</a:t>
            </a:r>
            <a:endParaRPr lang="zh-TW" altLang="en-US" dirty="0"/>
          </a:p>
        </p:txBody>
      </p:sp>
      <p:sp>
        <p:nvSpPr>
          <p:cNvPr id="6" name="文字方塊 5"/>
          <p:cNvSpPr txBox="1"/>
          <p:nvPr/>
        </p:nvSpPr>
        <p:spPr>
          <a:xfrm>
            <a:off x="4396523" y="879360"/>
            <a:ext cx="4462458" cy="3046988"/>
          </a:xfrm>
          <a:prstGeom prst="rect">
            <a:avLst/>
          </a:prstGeom>
          <a:noFill/>
        </p:spPr>
        <p:txBody>
          <a:bodyPr wrap="square" rtlCol="0">
            <a:spAutoFit/>
          </a:bodyPr>
          <a:lstStyle/>
          <a:p>
            <a:pPr marL="285750" indent="-285750" algn="just">
              <a:buFont typeface="Arial" panose="020B0604020202020204" pitchFamily="34" charset="0"/>
              <a:buChar char="•"/>
            </a:pPr>
            <a:r>
              <a:rPr lang="en-US" altLang="zh-TW" sz="1600" dirty="0" smtClean="0"/>
              <a:t>A </a:t>
            </a:r>
            <a:r>
              <a:rPr lang="en-US" altLang="zh-TW" sz="1600" dirty="0"/>
              <a:t>temperature gradient along the magnet arrays causes a gap tapering and changes in the magnet performance</a:t>
            </a:r>
            <a:r>
              <a:rPr lang="en-US" altLang="zh-TW" sz="1600" dirty="0" smtClean="0"/>
              <a:t>.</a:t>
            </a:r>
          </a:p>
          <a:p>
            <a:pPr marL="285750" indent="-285750" algn="just">
              <a:buFont typeface="Arial" panose="020B0604020202020204" pitchFamily="34" charset="0"/>
              <a:buChar char="•"/>
            </a:pPr>
            <a:r>
              <a:rPr lang="en-US" altLang="zh-TW" sz="1600" dirty="0" smtClean="0"/>
              <a:t>The </a:t>
            </a:r>
            <a:r>
              <a:rPr lang="en-US" altLang="zh-TW" sz="1600" dirty="0"/>
              <a:t>temperature gradient should be controlled to </a:t>
            </a:r>
            <a:r>
              <a:rPr lang="en-US" altLang="zh-TW" sz="1600" dirty="0" smtClean="0"/>
              <a:t>within 0.5 K/m </a:t>
            </a:r>
            <a:r>
              <a:rPr lang="en-US" altLang="zh-TW" sz="1600" dirty="0"/>
              <a:t>to keep the intrinsic phase error less than 1 </a:t>
            </a:r>
            <a:r>
              <a:rPr lang="en-US" altLang="zh-TW" sz="1600" dirty="0" smtClean="0"/>
              <a:t>degree.</a:t>
            </a:r>
          </a:p>
          <a:p>
            <a:pPr marL="285750" indent="-285750" algn="just">
              <a:buFont typeface="Arial" panose="020B0604020202020204" pitchFamily="34" charset="0"/>
              <a:buChar char="•"/>
            </a:pPr>
            <a:r>
              <a:rPr lang="en-US" altLang="zh-TW" sz="1600" dirty="0" smtClean="0"/>
              <a:t>Temperatures are monitored by </a:t>
            </a:r>
            <a:r>
              <a:rPr lang="en-US" altLang="zh-TW" sz="1600" dirty="0"/>
              <a:t>32 calibrated resistance temperature detectors (RTDs) with a tolerance of </a:t>
            </a:r>
            <a:r>
              <a:rPr lang="en-US" altLang="zh-TW" sz="1600" dirty="0" smtClean="0"/>
              <a:t>0.1K</a:t>
            </a:r>
            <a:r>
              <a:rPr lang="en-US" altLang="zh-TW" sz="1600" dirty="0"/>
              <a:t>.</a:t>
            </a:r>
            <a:r>
              <a:rPr lang="en-US" altLang="zh-TW" sz="1600" dirty="0" smtClean="0"/>
              <a:t> </a:t>
            </a:r>
          </a:p>
          <a:p>
            <a:pPr marL="285750" indent="-285750" algn="just">
              <a:buFont typeface="Arial" panose="020B0604020202020204" pitchFamily="34" charset="0"/>
              <a:buChar char="•"/>
            </a:pPr>
            <a:r>
              <a:rPr lang="en-US" altLang="zh-TW" sz="1600" dirty="0" smtClean="0"/>
              <a:t>The </a:t>
            </a:r>
            <a:r>
              <a:rPr lang="en-US" altLang="zh-TW" sz="1600" dirty="0"/>
              <a:t>temperature is about 80 K and the temperature variation is controlled within </a:t>
            </a:r>
            <a:r>
              <a:rPr lang="en-US" altLang="zh-TW" sz="1600" dirty="0" smtClean="0"/>
              <a:t> </a:t>
            </a:r>
            <a:r>
              <a:rPr lang="en-US" altLang="zh-TW" sz="1600" dirty="0"/>
              <a:t>0.5 K in a 2-m magnet </a:t>
            </a:r>
            <a:r>
              <a:rPr lang="en-US" altLang="zh-TW" sz="1600" dirty="0" smtClean="0"/>
              <a:t>array.</a:t>
            </a:r>
            <a:endParaRPr lang="zh-TW" altLang="en-US" sz="1600" dirty="0"/>
          </a:p>
        </p:txBody>
      </p:sp>
      <p:sp>
        <p:nvSpPr>
          <p:cNvPr id="7" name="橢圓 6"/>
          <p:cNvSpPr/>
          <p:nvPr/>
        </p:nvSpPr>
        <p:spPr>
          <a:xfrm>
            <a:off x="2563474" y="1994169"/>
            <a:ext cx="208908" cy="9533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音訊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261468528"/>
      </p:ext>
    </p:extLst>
  </p:cSld>
  <p:clrMapOvr>
    <a:masterClrMapping/>
  </p:clrMapOvr>
  <mc:AlternateContent xmlns:mc="http://schemas.openxmlformats.org/markup-compatibility/2006" xmlns:p14="http://schemas.microsoft.com/office/powerpoint/2010/main">
    <mc:Choice Requires="p14">
      <p:transition spd="slow" p14:dur="2000" advTm="81136"/>
    </mc:Choice>
    <mc:Fallback xmlns="">
      <p:transition spd="slow" advTm="81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Field measurement system</a:t>
            </a:r>
            <a:endParaRPr lang="zh-TW" altLang="en-US" dirty="0"/>
          </a:p>
        </p:txBody>
      </p:sp>
      <p:pic>
        <p:nvPicPr>
          <p:cNvPr id="4" name="內容版面配置區 3"/>
          <p:cNvPicPr>
            <a:picLocks noGrp="1" noChangeAspect="1"/>
          </p:cNvPicPr>
          <p:nvPr>
            <p:ph idx="1"/>
          </p:nvPr>
        </p:nvPicPr>
        <p:blipFill>
          <a:blip r:embed="rId5"/>
          <a:stretch>
            <a:fillRect/>
          </a:stretch>
        </p:blipFill>
        <p:spPr>
          <a:xfrm>
            <a:off x="398868" y="1418594"/>
            <a:ext cx="8148740" cy="5439406"/>
          </a:xfrm>
          <a:prstGeom prst="rect">
            <a:avLst/>
          </a:prstGeom>
        </p:spPr>
      </p:pic>
      <p:pic>
        <p:nvPicPr>
          <p:cNvPr id="6" name="內容版面配置區 6">
            <a:extLst>
              <a:ext uri="{FF2B5EF4-FFF2-40B4-BE49-F238E27FC236}">
                <a16:creationId xmlns:a16="http://schemas.microsoft.com/office/drawing/2014/main" id="{8CBD34BF-26B3-71A5-CAF8-5BFF986E93CF}"/>
              </a:ext>
            </a:extLst>
          </p:cNvPr>
          <p:cNvPicPr>
            <a:picLocks noChangeAspect="1"/>
          </p:cNvPicPr>
          <p:nvPr/>
        </p:nvPicPr>
        <p:blipFill>
          <a:blip r:embed="rId6"/>
          <a:stretch>
            <a:fillRect/>
          </a:stretch>
        </p:blipFill>
        <p:spPr bwMode="auto">
          <a:xfrm>
            <a:off x="3657600" y="922743"/>
            <a:ext cx="5231938" cy="142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音訊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1664888076"/>
      </p:ext>
    </p:extLst>
  </p:cSld>
  <p:clrMapOvr>
    <a:masterClrMapping/>
  </p:clrMapOvr>
  <mc:AlternateContent xmlns:mc="http://schemas.openxmlformats.org/markup-compatibility/2006" xmlns:p14="http://schemas.microsoft.com/office/powerpoint/2010/main">
    <mc:Choice Requires="p14">
      <p:transition spd="slow" p14:dur="2000" advTm="102619"/>
    </mc:Choice>
    <mc:Fallback xmlns="">
      <p:transition spd="slow" advTm="102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Measurement system upgrades</a:t>
            </a:r>
            <a:endParaRPr lang="zh-TW" altLang="en-US" dirty="0"/>
          </a:p>
        </p:txBody>
      </p:sp>
      <p:sp>
        <p:nvSpPr>
          <p:cNvPr id="3" name="內容版面配置區 2"/>
          <p:cNvSpPr>
            <a:spLocks noGrp="1"/>
          </p:cNvSpPr>
          <p:nvPr>
            <p:ph idx="1"/>
          </p:nvPr>
        </p:nvSpPr>
        <p:spPr>
          <a:xfrm>
            <a:off x="105809" y="1167740"/>
            <a:ext cx="3883590" cy="5037138"/>
          </a:xfrm>
        </p:spPr>
        <p:txBody>
          <a:bodyPr/>
          <a:lstStyle/>
          <a:p>
            <a:r>
              <a:rPr lang="en-US" altLang="zh-TW" sz="2000" dirty="0" smtClean="0">
                <a:solidFill>
                  <a:srgbClr val="7030A0"/>
                </a:solidFill>
                <a:effectLst/>
              </a:rPr>
              <a:t>Replace the laser to get uniform profile</a:t>
            </a:r>
            <a:endParaRPr lang="en-US" altLang="zh-TW" sz="2000" dirty="0">
              <a:solidFill>
                <a:srgbClr val="7030A0"/>
              </a:solidFill>
              <a:effectLst/>
            </a:endParaRPr>
          </a:p>
          <a:p>
            <a:r>
              <a:rPr lang="en-US" altLang="zh-TW" sz="2000" dirty="0">
                <a:solidFill>
                  <a:srgbClr val="7030A0"/>
                </a:solidFill>
                <a:effectLst/>
              </a:rPr>
              <a:t>H</a:t>
            </a:r>
            <a:r>
              <a:rPr lang="en-US" altLang="zh-TW" sz="2000" dirty="0" smtClean="0">
                <a:solidFill>
                  <a:srgbClr val="7030A0"/>
                </a:solidFill>
                <a:effectLst/>
              </a:rPr>
              <a:t>igher loading stages to avoid missing steps</a:t>
            </a:r>
            <a:endParaRPr lang="en-US" altLang="zh-TW" sz="2000" dirty="0">
              <a:solidFill>
                <a:srgbClr val="7030A0"/>
              </a:solidFill>
              <a:effectLst/>
            </a:endParaRPr>
          </a:p>
          <a:p>
            <a:r>
              <a:rPr lang="en-US" altLang="zh-TW" sz="2000" dirty="0" smtClean="0">
                <a:solidFill>
                  <a:srgbClr val="7030A0"/>
                </a:solidFill>
                <a:effectLst/>
              </a:rPr>
              <a:t>In vacuum motor to reduce vibrations</a:t>
            </a:r>
            <a:endParaRPr lang="en-US" altLang="zh-TW" sz="2000" dirty="0">
              <a:solidFill>
                <a:srgbClr val="7030A0"/>
              </a:solidFill>
              <a:effectLst/>
            </a:endParaRPr>
          </a:p>
          <a:p>
            <a:r>
              <a:rPr lang="en-US" altLang="zh-TW" sz="2000" dirty="0" smtClean="0">
                <a:solidFill>
                  <a:srgbClr val="7030A0"/>
                </a:solidFill>
                <a:effectLst/>
              </a:rPr>
              <a:t>Thicker signal wire to avoid broken </a:t>
            </a:r>
            <a:endParaRPr lang="en-US" altLang="zh-TW" sz="2000" dirty="0">
              <a:solidFill>
                <a:srgbClr val="7030A0"/>
              </a:solidFill>
              <a:effectLst/>
            </a:endParaRPr>
          </a:p>
        </p:txBody>
      </p:sp>
      <p:pic>
        <p:nvPicPr>
          <p:cNvPr id="5" name="圖片 4"/>
          <p:cNvPicPr>
            <a:picLocks noChangeAspect="1"/>
          </p:cNvPicPr>
          <p:nvPr/>
        </p:nvPicPr>
        <p:blipFill>
          <a:blip r:embed="rId5"/>
          <a:stretch>
            <a:fillRect/>
          </a:stretch>
        </p:blipFill>
        <p:spPr>
          <a:xfrm>
            <a:off x="2800921" y="3854469"/>
            <a:ext cx="2526915" cy="2869364"/>
          </a:xfrm>
          <a:prstGeom prst="rect">
            <a:avLst/>
          </a:prstGeom>
        </p:spPr>
      </p:pic>
      <p:pic>
        <p:nvPicPr>
          <p:cNvPr id="7" name="圖片 6"/>
          <p:cNvPicPr>
            <a:picLocks noChangeAspect="1"/>
          </p:cNvPicPr>
          <p:nvPr/>
        </p:nvPicPr>
        <p:blipFill>
          <a:blip r:embed="rId6"/>
          <a:stretch>
            <a:fillRect/>
          </a:stretch>
        </p:blipFill>
        <p:spPr>
          <a:xfrm>
            <a:off x="448581" y="3854469"/>
            <a:ext cx="2031971" cy="2875023"/>
          </a:xfrm>
          <a:prstGeom prst="rect">
            <a:avLst/>
          </a:prstGeom>
        </p:spPr>
      </p:pic>
      <p:pic>
        <p:nvPicPr>
          <p:cNvPr id="9" name="圖片 8"/>
          <p:cNvPicPr>
            <a:picLocks noChangeAspect="1"/>
          </p:cNvPicPr>
          <p:nvPr/>
        </p:nvPicPr>
        <p:blipFill>
          <a:blip r:embed="rId7"/>
          <a:stretch>
            <a:fillRect/>
          </a:stretch>
        </p:blipFill>
        <p:spPr>
          <a:xfrm>
            <a:off x="5518543" y="3831295"/>
            <a:ext cx="3255363" cy="2915712"/>
          </a:xfrm>
          <a:prstGeom prst="rect">
            <a:avLst/>
          </a:prstGeom>
        </p:spPr>
      </p:pic>
      <p:pic>
        <p:nvPicPr>
          <p:cNvPr id="11" name="圖片 10"/>
          <p:cNvPicPr>
            <a:picLocks noChangeAspect="1"/>
          </p:cNvPicPr>
          <p:nvPr/>
        </p:nvPicPr>
        <p:blipFill>
          <a:blip r:embed="rId8"/>
          <a:stretch>
            <a:fillRect/>
          </a:stretch>
        </p:blipFill>
        <p:spPr>
          <a:xfrm>
            <a:off x="4149583" y="1419766"/>
            <a:ext cx="4899337" cy="1871916"/>
          </a:xfrm>
          <a:prstGeom prst="rect">
            <a:avLst/>
          </a:prstGeom>
        </p:spPr>
      </p:pic>
      <p:sp>
        <p:nvSpPr>
          <p:cNvPr id="4" name="文字方塊 3"/>
          <p:cNvSpPr txBox="1"/>
          <p:nvPr/>
        </p:nvSpPr>
        <p:spPr>
          <a:xfrm>
            <a:off x="353600" y="892935"/>
            <a:ext cx="8738290" cy="369332"/>
          </a:xfrm>
          <a:prstGeom prst="rect">
            <a:avLst/>
          </a:prstGeom>
          <a:noFill/>
        </p:spPr>
        <p:txBody>
          <a:bodyPr wrap="none" rtlCol="0">
            <a:spAutoFit/>
          </a:bodyPr>
          <a:lstStyle/>
          <a:p>
            <a:r>
              <a:rPr lang="en-US" altLang="zh-TW" dirty="0" smtClean="0"/>
              <a:t> </a:t>
            </a:r>
            <a:r>
              <a:rPr lang="en-US" altLang="zh-TW" dirty="0"/>
              <a:t>F</a:t>
            </a:r>
            <a:r>
              <a:rPr lang="en-US" altLang="zh-TW" dirty="0" smtClean="0"/>
              <a:t>urther modifications </a:t>
            </a:r>
            <a:r>
              <a:rPr lang="en-US" altLang="zh-TW" dirty="0"/>
              <a:t>to enhance its durability and simplify its alignment capabilities</a:t>
            </a:r>
            <a:endParaRPr lang="zh-TW" altLang="en-US" dirty="0"/>
          </a:p>
        </p:txBody>
      </p:sp>
      <p:sp>
        <p:nvSpPr>
          <p:cNvPr id="6" name="文字方塊 5"/>
          <p:cNvSpPr txBox="1"/>
          <p:nvPr/>
        </p:nvSpPr>
        <p:spPr>
          <a:xfrm>
            <a:off x="7983409" y="1539588"/>
            <a:ext cx="684803" cy="369332"/>
          </a:xfrm>
          <a:prstGeom prst="rect">
            <a:avLst/>
          </a:prstGeom>
          <a:noFill/>
        </p:spPr>
        <p:txBody>
          <a:bodyPr wrap="none" rtlCol="0">
            <a:spAutoFit/>
          </a:bodyPr>
          <a:lstStyle/>
          <a:p>
            <a:r>
              <a:rPr lang="en-US" altLang="zh-TW" dirty="0" smtClean="0">
                <a:solidFill>
                  <a:srgbClr val="FF0000"/>
                </a:solidFill>
              </a:rPr>
              <a:t>laser</a:t>
            </a:r>
            <a:endParaRPr lang="zh-TW" altLang="en-US" dirty="0">
              <a:solidFill>
                <a:srgbClr val="FF0000"/>
              </a:solidFill>
            </a:endParaRPr>
          </a:p>
        </p:txBody>
      </p:sp>
      <p:sp>
        <p:nvSpPr>
          <p:cNvPr id="13" name="文字方塊 12"/>
          <p:cNvSpPr txBox="1"/>
          <p:nvPr/>
        </p:nvSpPr>
        <p:spPr>
          <a:xfrm>
            <a:off x="1795749" y="4560724"/>
            <a:ext cx="748923" cy="369332"/>
          </a:xfrm>
          <a:prstGeom prst="rect">
            <a:avLst/>
          </a:prstGeom>
          <a:noFill/>
        </p:spPr>
        <p:txBody>
          <a:bodyPr wrap="none" rtlCol="0">
            <a:spAutoFit/>
          </a:bodyPr>
          <a:lstStyle/>
          <a:p>
            <a:r>
              <a:rPr lang="en-US" altLang="zh-TW" dirty="0" smtClean="0">
                <a:solidFill>
                  <a:srgbClr val="FF0000"/>
                </a:solidFill>
              </a:rPr>
              <a:t>stage</a:t>
            </a:r>
            <a:endParaRPr lang="zh-TW" altLang="en-US" dirty="0">
              <a:solidFill>
                <a:srgbClr val="FF0000"/>
              </a:solidFill>
            </a:endParaRPr>
          </a:p>
        </p:txBody>
      </p:sp>
      <p:sp>
        <p:nvSpPr>
          <p:cNvPr id="14" name="文字方塊 13"/>
          <p:cNvSpPr txBox="1"/>
          <p:nvPr/>
        </p:nvSpPr>
        <p:spPr>
          <a:xfrm>
            <a:off x="3693829" y="5797775"/>
            <a:ext cx="774571" cy="369332"/>
          </a:xfrm>
          <a:prstGeom prst="rect">
            <a:avLst/>
          </a:prstGeom>
          <a:noFill/>
        </p:spPr>
        <p:txBody>
          <a:bodyPr wrap="none" rtlCol="0">
            <a:spAutoFit/>
          </a:bodyPr>
          <a:lstStyle/>
          <a:p>
            <a:r>
              <a:rPr lang="en-US" altLang="zh-TW" dirty="0" smtClean="0">
                <a:solidFill>
                  <a:srgbClr val="FF0000"/>
                </a:solidFill>
              </a:rPr>
              <a:t>motor</a:t>
            </a:r>
            <a:endParaRPr lang="zh-TW" altLang="en-US" dirty="0">
              <a:solidFill>
                <a:srgbClr val="FF0000"/>
              </a:solidFill>
            </a:endParaRPr>
          </a:p>
        </p:txBody>
      </p:sp>
      <p:sp>
        <p:nvSpPr>
          <p:cNvPr id="15" name="文字方塊 14"/>
          <p:cNvSpPr txBox="1"/>
          <p:nvPr/>
        </p:nvSpPr>
        <p:spPr>
          <a:xfrm>
            <a:off x="6489634" y="4930056"/>
            <a:ext cx="1313180" cy="369332"/>
          </a:xfrm>
          <a:prstGeom prst="rect">
            <a:avLst/>
          </a:prstGeom>
          <a:noFill/>
        </p:spPr>
        <p:txBody>
          <a:bodyPr wrap="none" rtlCol="0">
            <a:spAutoFit/>
          </a:bodyPr>
          <a:lstStyle/>
          <a:p>
            <a:r>
              <a:rPr lang="en-US" altLang="zh-TW" dirty="0" smtClean="0">
                <a:solidFill>
                  <a:srgbClr val="FF0000"/>
                </a:solidFill>
              </a:rPr>
              <a:t>Signal wire</a:t>
            </a:r>
            <a:endParaRPr lang="zh-TW" altLang="en-US" dirty="0">
              <a:solidFill>
                <a:srgbClr val="FF0000"/>
              </a:solidFill>
            </a:endParaRPr>
          </a:p>
        </p:txBody>
      </p:sp>
      <p:pic>
        <p:nvPicPr>
          <p:cNvPr id="18" name="音訊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901082936"/>
      </p:ext>
    </p:extLst>
  </p:cSld>
  <p:clrMapOvr>
    <a:masterClrMapping/>
  </p:clrMapOvr>
  <mc:AlternateContent xmlns:mc="http://schemas.openxmlformats.org/markup-compatibility/2006" xmlns:p14="http://schemas.microsoft.com/office/powerpoint/2010/main">
    <mc:Choice Requires="p14">
      <p:transition spd="slow" p14:dur="2000" advTm="75194"/>
    </mc:Choice>
    <mc:Fallback xmlns="">
      <p:transition spd="slow" advTm="75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預設簡報設計">
  <a:themeElements>
    <a:clrScheme name="JC presentation">
      <a:dk1>
        <a:srgbClr val="000000"/>
      </a:dk1>
      <a:lt1>
        <a:srgbClr val="FFFFFF"/>
      </a:lt1>
      <a:dk2>
        <a:srgbClr val="000000"/>
      </a:dk2>
      <a:lt2>
        <a:srgbClr val="808080"/>
      </a:lt2>
      <a:accent1>
        <a:srgbClr val="BBE0E3"/>
      </a:accent1>
      <a:accent2>
        <a:srgbClr val="333399"/>
      </a:accent2>
      <a:accent3>
        <a:srgbClr val="FFFFFF"/>
      </a:accent3>
      <a:accent4>
        <a:srgbClr val="729900"/>
      </a:accent4>
      <a:accent5>
        <a:srgbClr val="FFC000"/>
      </a:accent5>
      <a:accent6>
        <a:srgbClr val="FF0000"/>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82703</TotalTime>
  <Words>2936</Words>
  <Application>Microsoft Office PowerPoint</Application>
  <PresentationFormat>如螢幕大小 (4:3)</PresentationFormat>
  <Paragraphs>162</Paragraphs>
  <Slides>18</Slides>
  <Notes>18</Notes>
  <HiddenSlides>0</HiddenSlides>
  <MMClips>18</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18</vt:i4>
      </vt:variant>
    </vt:vector>
  </HeadingPairs>
  <TitlesOfParts>
    <vt:vector size="27" baseType="lpstr">
      <vt:lpstr>Arial Unicode MS</vt:lpstr>
      <vt:lpstr>新細明體</vt:lpstr>
      <vt:lpstr>標楷體</vt:lpstr>
      <vt:lpstr>Arial</vt:lpstr>
      <vt:lpstr>Arial Black</vt:lpstr>
      <vt:lpstr>Cambria</vt:lpstr>
      <vt:lpstr>Times New Roman</vt:lpstr>
      <vt:lpstr>Wingdings</vt:lpstr>
      <vt:lpstr>預設簡報設計</vt:lpstr>
      <vt:lpstr>PowerPoint 簡報</vt:lpstr>
      <vt:lpstr>PowerPoint 簡報</vt:lpstr>
      <vt:lpstr>PowerPoint 簡報</vt:lpstr>
      <vt:lpstr>CPMU15</vt:lpstr>
      <vt:lpstr>Magnet material</vt:lpstr>
      <vt:lpstr>SPRING COMPENSATING MODULES</vt:lpstr>
      <vt:lpstr>Temperature control</vt:lpstr>
      <vt:lpstr>Field measurement system</vt:lpstr>
      <vt:lpstr>Measurement system upgrades</vt:lpstr>
      <vt:lpstr>Hall probe calibrations</vt:lpstr>
      <vt:lpstr>Field strength of different temperature</vt:lpstr>
      <vt:lpstr>Field performance  </vt:lpstr>
      <vt:lpstr>Field error sources</vt:lpstr>
      <vt:lpstr>Field tuning – differential adjusters</vt:lpstr>
      <vt:lpstr>Field tuning – spring modules</vt:lpstr>
      <vt:lpstr>Field performance after tuning</vt:lpstr>
      <vt:lpstr>Summary</vt:lpstr>
      <vt:lpstr>PowerPoint 簡報</vt:lpstr>
    </vt:vector>
  </TitlesOfParts>
  <Company>NSRRC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dc:creator>
  <cp:lastModifiedBy>Yang, Chin-Kang [楊謹綱]</cp:lastModifiedBy>
  <cp:revision>2643</cp:revision>
  <cp:lastPrinted>2012-04-25T09:30:09Z</cp:lastPrinted>
  <dcterms:created xsi:type="dcterms:W3CDTF">2004-07-15T09:18:59Z</dcterms:created>
  <dcterms:modified xsi:type="dcterms:W3CDTF">2022-09-27T08:16:40Z</dcterms:modified>
</cp:coreProperties>
</file>