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4046" r:id="rId5"/>
    <p:sldMasterId id="2147484309" r:id="rId6"/>
  </p:sldMasterIdLst>
  <p:notesMasterIdLst>
    <p:notesMasterId r:id="rId25"/>
  </p:notesMasterIdLst>
  <p:handoutMasterIdLst>
    <p:handoutMasterId r:id="rId26"/>
  </p:handoutMasterIdLst>
  <p:sldIdLst>
    <p:sldId id="257" r:id="rId7"/>
    <p:sldId id="581" r:id="rId8"/>
    <p:sldId id="620" r:id="rId9"/>
    <p:sldId id="582" r:id="rId10"/>
    <p:sldId id="606" r:id="rId11"/>
    <p:sldId id="584" r:id="rId12"/>
    <p:sldId id="609" r:id="rId13"/>
    <p:sldId id="614" r:id="rId14"/>
    <p:sldId id="610" r:id="rId15"/>
    <p:sldId id="611" r:id="rId16"/>
    <p:sldId id="616" r:id="rId17"/>
    <p:sldId id="617" r:id="rId18"/>
    <p:sldId id="618" r:id="rId19"/>
    <p:sldId id="612" r:id="rId20"/>
    <p:sldId id="613" r:id="rId21"/>
    <p:sldId id="615" r:id="rId22"/>
    <p:sldId id="604" r:id="rId23"/>
    <p:sldId id="619" r:id="rId24"/>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4E7601"/>
    <a:srgbClr val="094875"/>
    <a:srgbClr val="17375E"/>
    <a:srgbClr val="7A1AC9"/>
    <a:srgbClr val="558ED5"/>
    <a:srgbClr val="005C98"/>
    <a:srgbClr val="920204"/>
    <a:srgbClr val="760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73" autoAdjust="0"/>
    <p:restoredTop sz="89583" autoAdjust="0"/>
  </p:normalViewPr>
  <p:slideViewPr>
    <p:cSldViewPr snapToGrid="0">
      <p:cViewPr varScale="1">
        <p:scale>
          <a:sx n="98" d="100"/>
          <a:sy n="98" d="100"/>
        </p:scale>
        <p:origin x="1116" y="90"/>
      </p:cViewPr>
      <p:guideLst>
        <p:guide orient="horz" pos="2160"/>
        <p:guide pos="3840"/>
      </p:guideLst>
    </p:cSldViewPr>
  </p:slideViewPr>
  <p:notesTextViewPr>
    <p:cViewPr>
      <p:scale>
        <a:sx n="100" d="100"/>
        <a:sy n="100" d="100"/>
      </p:scale>
      <p:origin x="0" y="0"/>
    </p:cViewPr>
  </p:notesTextViewPr>
  <p:sorterViewPr>
    <p:cViewPr>
      <p:scale>
        <a:sx n="150" d="100"/>
        <a:sy n="150" d="100"/>
      </p:scale>
      <p:origin x="0" y="7552"/>
    </p:cViewPr>
  </p:sorterViewPr>
  <p:notesViewPr>
    <p:cSldViewPr snapToGrid="0" snapToObjects="1">
      <p:cViewPr varScale="1">
        <p:scale>
          <a:sx n="64" d="100"/>
          <a:sy n="64" d="100"/>
        </p:scale>
        <p:origin x="2475"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698" cy="481876"/>
          </a:xfrm>
          <a:prstGeom prst="rect">
            <a:avLst/>
          </a:prstGeom>
        </p:spPr>
        <p:txBody>
          <a:bodyPr vert="horz" lIns="95548" tIns="47774" rIns="95548" bIns="47774" rtlCol="0"/>
          <a:lstStyle>
            <a:lvl1pPr algn="l">
              <a:defRPr sz="1100"/>
            </a:lvl1pPr>
          </a:lstStyle>
          <a:p>
            <a:endParaRPr lang="en-US" dirty="0"/>
          </a:p>
        </p:txBody>
      </p:sp>
      <p:sp>
        <p:nvSpPr>
          <p:cNvPr id="3" name="Date Placeholder 2"/>
          <p:cNvSpPr>
            <a:spLocks noGrp="1"/>
          </p:cNvSpPr>
          <p:nvPr>
            <p:ph type="dt" sz="quarter" idx="1"/>
          </p:nvPr>
        </p:nvSpPr>
        <p:spPr>
          <a:xfrm>
            <a:off x="4143832" y="1"/>
            <a:ext cx="3169698" cy="481876"/>
          </a:xfrm>
          <a:prstGeom prst="rect">
            <a:avLst/>
          </a:prstGeom>
        </p:spPr>
        <p:txBody>
          <a:bodyPr vert="horz" lIns="95548" tIns="47774" rIns="95548" bIns="47774" rtlCol="0"/>
          <a:lstStyle>
            <a:lvl1pPr algn="r">
              <a:defRPr sz="1100"/>
            </a:lvl1pPr>
          </a:lstStyle>
          <a:p>
            <a:fld id="{B691EE03-8B86-4483-A61E-7F251E4A6480}" type="datetimeFigureOut">
              <a:rPr lang="en-US" smtClean="0"/>
              <a:t>9/26/2022</a:t>
            </a:fld>
            <a:endParaRPr lang="en-US" dirty="0"/>
          </a:p>
        </p:txBody>
      </p:sp>
      <p:sp>
        <p:nvSpPr>
          <p:cNvPr id="4" name="Footer Placeholder 3"/>
          <p:cNvSpPr>
            <a:spLocks noGrp="1"/>
          </p:cNvSpPr>
          <p:nvPr>
            <p:ph type="ftr" sz="quarter" idx="2"/>
          </p:nvPr>
        </p:nvSpPr>
        <p:spPr>
          <a:xfrm>
            <a:off x="0" y="9119324"/>
            <a:ext cx="3169698" cy="481876"/>
          </a:xfrm>
          <a:prstGeom prst="rect">
            <a:avLst/>
          </a:prstGeom>
        </p:spPr>
        <p:txBody>
          <a:bodyPr vert="horz" lIns="95548" tIns="47774" rIns="95548" bIns="47774" rtlCol="0" anchor="b"/>
          <a:lstStyle>
            <a:lvl1pPr algn="l">
              <a:defRPr sz="1100"/>
            </a:lvl1pPr>
          </a:lstStyle>
          <a:p>
            <a:endParaRPr lang="en-US" dirty="0"/>
          </a:p>
        </p:txBody>
      </p:sp>
      <p:sp>
        <p:nvSpPr>
          <p:cNvPr id="5" name="Slide Number Placeholder 4"/>
          <p:cNvSpPr>
            <a:spLocks noGrp="1"/>
          </p:cNvSpPr>
          <p:nvPr>
            <p:ph type="sldNum" sz="quarter" idx="3"/>
          </p:nvPr>
        </p:nvSpPr>
        <p:spPr>
          <a:xfrm>
            <a:off x="4143832" y="9119324"/>
            <a:ext cx="3169698" cy="481876"/>
          </a:xfrm>
          <a:prstGeom prst="rect">
            <a:avLst/>
          </a:prstGeom>
        </p:spPr>
        <p:txBody>
          <a:bodyPr vert="horz" lIns="95548" tIns="47774" rIns="95548" bIns="47774" rtlCol="0" anchor="b"/>
          <a:lstStyle>
            <a:lvl1pPr algn="r">
              <a:defRPr sz="1100"/>
            </a:lvl1pPr>
          </a:lstStyle>
          <a:p>
            <a:fld id="{06B5E9DE-290D-4688-9E0B-EC76B12906A3}" type="slidenum">
              <a:rPr lang="en-US" smtClean="0"/>
              <a:t>‹#›</a:t>
            </a:fld>
            <a:endParaRPr lang="en-US" dirty="0"/>
          </a:p>
        </p:txBody>
      </p:sp>
    </p:spTree>
    <p:extLst>
      <p:ext uri="{BB962C8B-B14F-4D97-AF65-F5344CB8AC3E}">
        <p14:creationId xmlns:p14="http://schemas.microsoft.com/office/powerpoint/2010/main" val="2039260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1" tIns="48321" rIns="96641" bIns="48321" rtlCol="0"/>
          <a:lstStyle>
            <a:lvl1pPr algn="l">
              <a:defRPr sz="1100"/>
            </a:lvl1pPr>
          </a:lstStyle>
          <a:p>
            <a:endParaRPr lang="en-US" dirty="0"/>
          </a:p>
        </p:txBody>
      </p:sp>
      <p:sp>
        <p:nvSpPr>
          <p:cNvPr id="3" name="Date Placeholder 2"/>
          <p:cNvSpPr>
            <a:spLocks noGrp="1"/>
          </p:cNvSpPr>
          <p:nvPr>
            <p:ph type="dt" idx="1"/>
          </p:nvPr>
        </p:nvSpPr>
        <p:spPr>
          <a:xfrm>
            <a:off x="4143589" y="0"/>
            <a:ext cx="3169920" cy="480060"/>
          </a:xfrm>
          <a:prstGeom prst="rect">
            <a:avLst/>
          </a:prstGeom>
        </p:spPr>
        <p:txBody>
          <a:bodyPr vert="horz" lIns="96641" tIns="48321" rIns="96641" bIns="48321" rtlCol="0"/>
          <a:lstStyle>
            <a:lvl1pPr algn="r">
              <a:defRPr sz="1100"/>
            </a:lvl1pPr>
          </a:lstStyle>
          <a:p>
            <a:fld id="{1AF9D93D-2DCD-4941-9148-539F4B11DA5A}" type="datetimeFigureOut">
              <a:rPr lang="en-US" smtClean="0"/>
              <a:t>9/26/2022</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41" tIns="48321" rIns="96641" bIns="48321"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41" tIns="48321" rIns="96641" bIns="483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3"/>
            <a:ext cx="3169920" cy="480060"/>
          </a:xfrm>
          <a:prstGeom prst="rect">
            <a:avLst/>
          </a:prstGeom>
        </p:spPr>
        <p:txBody>
          <a:bodyPr vert="horz" lIns="96641" tIns="48321" rIns="96641" bIns="48321" rtlCol="0" anchor="b"/>
          <a:lstStyle>
            <a:lvl1pPr algn="l">
              <a:defRPr sz="1100"/>
            </a:lvl1pPr>
          </a:lstStyle>
          <a:p>
            <a:endParaRPr lang="en-US" dirty="0"/>
          </a:p>
        </p:txBody>
      </p:sp>
      <p:sp>
        <p:nvSpPr>
          <p:cNvPr id="7" name="Slide Number Placeholder 6"/>
          <p:cNvSpPr>
            <a:spLocks noGrp="1"/>
          </p:cNvSpPr>
          <p:nvPr>
            <p:ph type="sldNum" sz="quarter" idx="5"/>
          </p:nvPr>
        </p:nvSpPr>
        <p:spPr>
          <a:xfrm>
            <a:off x="4143589" y="9119473"/>
            <a:ext cx="3169920" cy="480060"/>
          </a:xfrm>
          <a:prstGeom prst="rect">
            <a:avLst/>
          </a:prstGeom>
        </p:spPr>
        <p:txBody>
          <a:bodyPr vert="horz" lIns="96641" tIns="48321" rIns="96641" bIns="48321" rtlCol="0" anchor="b"/>
          <a:lstStyle>
            <a:lvl1pPr algn="r">
              <a:defRPr sz="1100"/>
            </a:lvl1pPr>
          </a:lstStyle>
          <a:p>
            <a:fld id="{96257B74-7AA3-6D4E-A5F4-7C976DCE7D18}" type="slidenum">
              <a:rPr lang="en-US" smtClean="0"/>
              <a:t>‹#›</a:t>
            </a:fld>
            <a:endParaRPr lang="en-US" dirty="0"/>
          </a:p>
        </p:txBody>
      </p:sp>
    </p:spTree>
    <p:extLst>
      <p:ext uri="{BB962C8B-B14F-4D97-AF65-F5344CB8AC3E}">
        <p14:creationId xmlns:p14="http://schemas.microsoft.com/office/powerpoint/2010/main" val="7334803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tabLst>
                <a:tab pos="764879" algn="l"/>
                <a:tab pos="1529759" algn="l"/>
                <a:tab pos="2294638" algn="l"/>
                <a:tab pos="3059518" algn="l"/>
              </a:tabLst>
              <a:defRPr sz="2500">
                <a:solidFill>
                  <a:schemeClr val="tx1"/>
                </a:solidFill>
                <a:latin typeface="Arial" charset="0"/>
                <a:ea typeface="ＭＳ Ｐゴシック" charset="0"/>
                <a:cs typeface="ＭＳ Ｐゴシック" charset="0"/>
              </a:defRPr>
            </a:lvl1pPr>
            <a:lvl2pPr eaLnBrk="0">
              <a:tabLst>
                <a:tab pos="764879" algn="l"/>
                <a:tab pos="1529759" algn="l"/>
                <a:tab pos="2294638" algn="l"/>
                <a:tab pos="3059518" algn="l"/>
              </a:tabLst>
              <a:defRPr sz="2500">
                <a:solidFill>
                  <a:schemeClr val="tx1"/>
                </a:solidFill>
                <a:latin typeface="Arial" charset="0"/>
                <a:ea typeface="ＭＳ Ｐゴシック" charset="0"/>
              </a:defRPr>
            </a:lvl2pPr>
            <a:lvl3pPr eaLnBrk="0">
              <a:tabLst>
                <a:tab pos="764879" algn="l"/>
                <a:tab pos="1529759" algn="l"/>
                <a:tab pos="2294638" algn="l"/>
                <a:tab pos="3059518" algn="l"/>
              </a:tabLst>
              <a:defRPr sz="2500">
                <a:solidFill>
                  <a:schemeClr val="tx1"/>
                </a:solidFill>
                <a:latin typeface="Arial" charset="0"/>
                <a:ea typeface="ＭＳ Ｐゴシック" charset="0"/>
              </a:defRPr>
            </a:lvl3pPr>
            <a:lvl4pPr eaLnBrk="0">
              <a:tabLst>
                <a:tab pos="764879" algn="l"/>
                <a:tab pos="1529759" algn="l"/>
                <a:tab pos="2294638" algn="l"/>
                <a:tab pos="3059518" algn="l"/>
              </a:tabLst>
              <a:defRPr sz="2500">
                <a:solidFill>
                  <a:schemeClr val="tx1"/>
                </a:solidFill>
                <a:latin typeface="Arial" charset="0"/>
                <a:ea typeface="ＭＳ Ｐゴシック" charset="0"/>
              </a:defRPr>
            </a:lvl4pPr>
            <a:lvl5pPr eaLnBrk="0">
              <a:tabLst>
                <a:tab pos="764879" algn="l"/>
                <a:tab pos="1529759" algn="l"/>
                <a:tab pos="2294638" algn="l"/>
                <a:tab pos="3059518" algn="l"/>
              </a:tabLst>
              <a:defRPr sz="2500">
                <a:solidFill>
                  <a:schemeClr val="tx1"/>
                </a:solidFill>
                <a:latin typeface="Arial" charset="0"/>
                <a:ea typeface="ＭＳ Ｐゴシック" charset="0"/>
              </a:defRPr>
            </a:lvl5pPr>
            <a:lvl6pPr marL="2656946" indent="-241540" eaLnBrk="0" fontAlgn="base" hangingPunct="0">
              <a:lnSpc>
                <a:spcPct val="93000"/>
              </a:lnSpc>
              <a:spcBef>
                <a:spcPct val="0"/>
              </a:spcBef>
              <a:spcAft>
                <a:spcPct val="0"/>
              </a:spcAft>
              <a:buClr>
                <a:srgbClr val="000000"/>
              </a:buClr>
              <a:buSzPct val="100000"/>
              <a:buFont typeface="Times New Roman" charset="0"/>
              <a:tabLst>
                <a:tab pos="764879" algn="l"/>
                <a:tab pos="1529759" algn="l"/>
                <a:tab pos="2294638" algn="l"/>
                <a:tab pos="3059518" algn="l"/>
              </a:tabLst>
              <a:defRPr sz="2500">
                <a:solidFill>
                  <a:schemeClr val="tx1"/>
                </a:solidFill>
                <a:latin typeface="Arial" charset="0"/>
                <a:ea typeface="ＭＳ Ｐゴシック" charset="0"/>
              </a:defRPr>
            </a:lvl6pPr>
            <a:lvl7pPr marL="3140031" indent="-241540" eaLnBrk="0" fontAlgn="base" hangingPunct="0">
              <a:lnSpc>
                <a:spcPct val="93000"/>
              </a:lnSpc>
              <a:spcBef>
                <a:spcPct val="0"/>
              </a:spcBef>
              <a:spcAft>
                <a:spcPct val="0"/>
              </a:spcAft>
              <a:buClr>
                <a:srgbClr val="000000"/>
              </a:buClr>
              <a:buSzPct val="100000"/>
              <a:buFont typeface="Times New Roman" charset="0"/>
              <a:tabLst>
                <a:tab pos="764879" algn="l"/>
                <a:tab pos="1529759" algn="l"/>
                <a:tab pos="2294638" algn="l"/>
                <a:tab pos="3059518" algn="l"/>
              </a:tabLst>
              <a:defRPr sz="2500">
                <a:solidFill>
                  <a:schemeClr val="tx1"/>
                </a:solidFill>
                <a:latin typeface="Arial" charset="0"/>
                <a:ea typeface="ＭＳ Ｐゴシック" charset="0"/>
              </a:defRPr>
            </a:lvl7pPr>
            <a:lvl8pPr marL="3623113" indent="-241540" eaLnBrk="0" fontAlgn="base" hangingPunct="0">
              <a:lnSpc>
                <a:spcPct val="93000"/>
              </a:lnSpc>
              <a:spcBef>
                <a:spcPct val="0"/>
              </a:spcBef>
              <a:spcAft>
                <a:spcPct val="0"/>
              </a:spcAft>
              <a:buClr>
                <a:srgbClr val="000000"/>
              </a:buClr>
              <a:buSzPct val="100000"/>
              <a:buFont typeface="Times New Roman" charset="0"/>
              <a:tabLst>
                <a:tab pos="764879" algn="l"/>
                <a:tab pos="1529759" algn="l"/>
                <a:tab pos="2294638" algn="l"/>
                <a:tab pos="3059518" algn="l"/>
              </a:tabLst>
              <a:defRPr sz="2500">
                <a:solidFill>
                  <a:schemeClr val="tx1"/>
                </a:solidFill>
                <a:latin typeface="Arial" charset="0"/>
                <a:ea typeface="ＭＳ Ｐゴシック" charset="0"/>
              </a:defRPr>
            </a:lvl8pPr>
            <a:lvl9pPr marL="4106196" indent="-241540" eaLnBrk="0" fontAlgn="base" hangingPunct="0">
              <a:lnSpc>
                <a:spcPct val="93000"/>
              </a:lnSpc>
              <a:spcBef>
                <a:spcPct val="0"/>
              </a:spcBef>
              <a:spcAft>
                <a:spcPct val="0"/>
              </a:spcAft>
              <a:buClr>
                <a:srgbClr val="000000"/>
              </a:buClr>
              <a:buSzPct val="100000"/>
              <a:buFont typeface="Times New Roman" charset="0"/>
              <a:tabLst>
                <a:tab pos="764879" algn="l"/>
                <a:tab pos="1529759" algn="l"/>
                <a:tab pos="2294638" algn="l"/>
                <a:tab pos="3059518" algn="l"/>
              </a:tabLst>
              <a:defRPr sz="2500">
                <a:solidFill>
                  <a:schemeClr val="tx1"/>
                </a:solidFill>
                <a:latin typeface="Arial" charset="0"/>
                <a:ea typeface="ＭＳ Ｐゴシック" charset="0"/>
              </a:defRPr>
            </a:lvl9pPr>
          </a:lstStyle>
          <a:p>
            <a:pPr eaLnBrk="1"/>
            <a:fld id="{84BE3096-FF3B-1648-A643-D3909CD99245}" type="slidenum">
              <a:rPr lang="en-US" sz="1500">
                <a:solidFill>
                  <a:srgbClr val="000000"/>
                </a:solidFill>
                <a:latin typeface="Times New Roman" charset="0"/>
              </a:rPr>
              <a:pPr eaLnBrk="1"/>
              <a:t>0</a:t>
            </a:fld>
            <a:endParaRPr lang="en-US" sz="1500" dirty="0">
              <a:solidFill>
                <a:srgbClr val="000000"/>
              </a:solidFill>
              <a:latin typeface="Times New Roman" charset="0"/>
            </a:endParaRPr>
          </a:p>
        </p:txBody>
      </p:sp>
      <p:sp>
        <p:nvSpPr>
          <p:cNvPr id="16385" name="Rectangle 1"/>
          <p:cNvSpPr>
            <a:spLocks noChangeArrowheads="1"/>
          </p:cNvSpPr>
          <p:nvPr/>
        </p:nvSpPr>
        <p:spPr bwMode="auto">
          <a:xfrm>
            <a:off x="7" y="0"/>
            <a:ext cx="1694" cy="16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5096" tIns="47551" rIns="95096" bIns="47551"/>
          <a:lstStyle/>
          <a:p>
            <a:pPr defTabSz="966377" fontAlgn="auto">
              <a:spcBef>
                <a:spcPts val="0"/>
              </a:spcBef>
              <a:spcAft>
                <a:spcPts val="0"/>
              </a:spcAft>
              <a:defRPr/>
            </a:pPr>
            <a:r>
              <a:rPr lang="en-US" dirty="0" err="1">
                <a:solidFill>
                  <a:srgbClr val="404040"/>
                </a:solidFill>
                <a:latin typeface="Calibri" charset="0"/>
                <a:ea typeface="+mn-ea"/>
              </a:rPr>
              <a:t>Univ</a:t>
            </a:r>
            <a:r>
              <a:rPr lang="en-US" dirty="0">
                <a:solidFill>
                  <a:srgbClr val="404040"/>
                </a:solidFill>
                <a:latin typeface="Calibri" charset="0"/>
                <a:ea typeface="+mn-ea"/>
              </a:rPr>
              <a:t> of Chicago Review, Aug. 30, 2010</a:t>
            </a:r>
          </a:p>
        </p:txBody>
      </p:sp>
      <p:sp>
        <p:nvSpPr>
          <p:cNvPr id="16386" name="Rectangle 2"/>
          <p:cNvSpPr>
            <a:spLocks noChangeArrowheads="1"/>
          </p:cNvSpPr>
          <p:nvPr/>
        </p:nvSpPr>
        <p:spPr bwMode="auto">
          <a:xfrm>
            <a:off x="7" y="0"/>
            <a:ext cx="1694" cy="16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5096" tIns="47551" rIns="95096" bIns="47551"/>
          <a:lstStyle/>
          <a:p>
            <a:pPr defTabSz="966377" fontAlgn="auto">
              <a:spcBef>
                <a:spcPts val="0"/>
              </a:spcBef>
              <a:spcAft>
                <a:spcPts val="0"/>
              </a:spcAft>
              <a:defRPr/>
            </a:pPr>
            <a:fld id="{D8C02FBE-B1A1-9949-B8FC-82EFBC57DDE8}" type="slidenum">
              <a:rPr lang="en-US">
                <a:solidFill>
                  <a:srgbClr val="404040"/>
                </a:solidFill>
                <a:latin typeface="Calibri" charset="0"/>
                <a:ea typeface="+mn-ea"/>
              </a:rPr>
              <a:pPr defTabSz="966377" fontAlgn="auto">
                <a:spcBef>
                  <a:spcPts val="0"/>
                </a:spcBef>
                <a:spcAft>
                  <a:spcPts val="0"/>
                </a:spcAft>
                <a:defRPr/>
              </a:pPr>
              <a:t>0</a:t>
            </a:fld>
            <a:endParaRPr lang="en-US">
              <a:solidFill>
                <a:srgbClr val="404040"/>
              </a:solidFill>
              <a:latin typeface="Calibri" charset="0"/>
              <a:ea typeface="+mn-ea"/>
            </a:endParaRPr>
          </a:p>
        </p:txBody>
      </p:sp>
      <p:sp>
        <p:nvSpPr>
          <p:cNvPr id="16387" name="Text Box 3"/>
          <p:cNvSpPr>
            <a:spLocks noGrp="1" noChangeArrowheads="1"/>
          </p:cNvSpPr>
          <p:nvPr>
            <p:ph type="body"/>
          </p:nvPr>
        </p:nvSpPr>
        <p:spPr>
          <a:xfrm>
            <a:off x="8" y="3"/>
            <a:ext cx="301917" cy="47219"/>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eaLnBrk="1">
              <a:spcBef>
                <a:spcPct val="0"/>
              </a:spcBef>
              <a:defRPr/>
            </a:pPr>
            <a:endParaRPr lang="en-US" sz="2100" dirty="0">
              <a:latin typeface="Arial" charset="0"/>
              <a:cs typeface="WenQuanYi Zen Hei" charset="0"/>
            </a:endParaRPr>
          </a:p>
        </p:txBody>
      </p:sp>
    </p:spTree>
    <p:extLst>
      <p:ext uri="{BB962C8B-B14F-4D97-AF65-F5344CB8AC3E}">
        <p14:creationId xmlns:p14="http://schemas.microsoft.com/office/powerpoint/2010/main" val="1166382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257B74-7AA3-6D4E-A5F4-7C976DCE7D18}" type="slidenum">
              <a:rPr lang="en-US" smtClean="0"/>
              <a:t>3</a:t>
            </a:fld>
            <a:endParaRPr lang="en-US" dirty="0"/>
          </a:p>
        </p:txBody>
      </p:sp>
    </p:spTree>
    <p:extLst>
      <p:ext uri="{BB962C8B-B14F-4D97-AF65-F5344CB8AC3E}">
        <p14:creationId xmlns:p14="http://schemas.microsoft.com/office/powerpoint/2010/main" val="4198611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257B74-7AA3-6D4E-A5F4-7C976DCE7D18}" type="slidenum">
              <a:rPr lang="en-US" smtClean="0"/>
              <a:t>6</a:t>
            </a:fld>
            <a:endParaRPr lang="en-US" dirty="0"/>
          </a:p>
        </p:txBody>
      </p:sp>
    </p:spTree>
    <p:extLst>
      <p:ext uri="{BB962C8B-B14F-4D97-AF65-F5344CB8AC3E}">
        <p14:creationId xmlns:p14="http://schemas.microsoft.com/office/powerpoint/2010/main" val="3725515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257B74-7AA3-6D4E-A5F4-7C976DCE7D18}" type="slidenum">
              <a:rPr lang="en-US" smtClean="0"/>
              <a:t>7</a:t>
            </a:fld>
            <a:endParaRPr lang="en-US" dirty="0"/>
          </a:p>
        </p:txBody>
      </p:sp>
    </p:spTree>
    <p:extLst>
      <p:ext uri="{BB962C8B-B14F-4D97-AF65-F5344CB8AC3E}">
        <p14:creationId xmlns:p14="http://schemas.microsoft.com/office/powerpoint/2010/main" val="966035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257B74-7AA3-6D4E-A5F4-7C976DCE7D18}" type="slidenum">
              <a:rPr lang="en-US" smtClean="0"/>
              <a:t>15</a:t>
            </a:fld>
            <a:endParaRPr lang="en-US" dirty="0"/>
          </a:p>
        </p:txBody>
      </p:sp>
    </p:spTree>
    <p:extLst>
      <p:ext uri="{BB962C8B-B14F-4D97-AF65-F5344CB8AC3E}">
        <p14:creationId xmlns:p14="http://schemas.microsoft.com/office/powerpoint/2010/main" val="4077626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179725"/>
            <a:ext cx="11163868" cy="751206"/>
          </a:xfrm>
        </p:spPr>
        <p:txBody>
          <a:bodyPr/>
          <a:lstStyle/>
          <a:p>
            <a:r>
              <a:rPr lang="en-US" dirty="0"/>
              <a:t>Click to edit Master title style</a:t>
            </a:r>
          </a:p>
        </p:txBody>
      </p:sp>
      <p:sp>
        <p:nvSpPr>
          <p:cNvPr id="3" name="Content Placeholder 2"/>
          <p:cNvSpPr>
            <a:spLocks noGrp="1"/>
          </p:cNvSpPr>
          <p:nvPr>
            <p:ph idx="1" hasCustomPrompt="1"/>
          </p:nvPr>
        </p:nvSpPr>
        <p:spPr/>
        <p:txBody>
          <a:bodyPr/>
          <a:lstStyle>
            <a:lvl1pPr>
              <a:defRPr sz="2600">
                <a:solidFill>
                  <a:srgbClr val="000000"/>
                </a:solidFill>
                <a:latin typeface="Calibri" panose="020F0502020204030204" pitchFamily="34" charset="0"/>
                <a:cs typeface="Calibri" panose="020F0502020204030204" pitchFamily="34" charset="0"/>
              </a:defRPr>
            </a:lvl1pPr>
            <a:lvl2pPr marL="573088" indent="-298450">
              <a:defRPr sz="2400">
                <a:solidFill>
                  <a:srgbClr val="000000"/>
                </a:solidFill>
                <a:latin typeface="Calibri" panose="020F0502020204030204" pitchFamily="34" charset="0"/>
                <a:cs typeface="Calibri" panose="020F0502020204030204" pitchFamily="34" charset="0"/>
              </a:defRPr>
            </a:lvl2pPr>
            <a:lvl3pPr marL="519113" indent="217488">
              <a:buFont typeface="Arial" panose="020B0604020202020204" pitchFamily="34" charset="0"/>
              <a:buChar char="•"/>
              <a:defRPr sz="2200">
                <a:solidFill>
                  <a:srgbClr val="000000"/>
                </a:solidFill>
                <a:latin typeface="Calibri" panose="020F0502020204030204" pitchFamily="34" charset="0"/>
                <a:cs typeface="Calibri" panose="020F0502020204030204" pitchFamily="34" charset="0"/>
              </a:defRPr>
            </a:lvl3pPr>
          </a:lstStyle>
          <a:p>
            <a:pPr lvl="0"/>
            <a:r>
              <a:rPr lang="en-US" dirty="0"/>
              <a:t>Click to add 1st-level bullet</a:t>
            </a:r>
          </a:p>
          <a:p>
            <a:pPr lvl="1"/>
            <a:r>
              <a:rPr lang="en-US" dirty="0"/>
              <a:t>Second level</a:t>
            </a:r>
          </a:p>
          <a:p>
            <a:pPr lvl="2"/>
            <a:r>
              <a:rPr lang="en-US" dirty="0"/>
              <a:t>Third level</a:t>
            </a:r>
          </a:p>
        </p:txBody>
      </p:sp>
      <p:sp>
        <p:nvSpPr>
          <p:cNvPr id="6" name="Rectangle 6"/>
          <p:cNvSpPr>
            <a:spLocks noGrp="1" noChangeArrowheads="1"/>
          </p:cNvSpPr>
          <p:nvPr>
            <p:ph type="sldNum" sz="quarter" idx="12"/>
          </p:nvPr>
        </p:nvSpPr>
        <p:spPr>
          <a:xfrm>
            <a:off x="11417300" y="6471466"/>
            <a:ext cx="609600" cy="182880"/>
          </a:xfrm>
          <a:ln/>
        </p:spPr>
        <p:txBody>
          <a:bodyPr/>
          <a:lstStyle>
            <a:lvl1pPr>
              <a:defRPr sz="1100">
                <a:solidFill>
                  <a:srgbClr val="232425"/>
                </a:solidFill>
              </a:defRPr>
            </a:lvl1pPr>
          </a:lstStyle>
          <a:p>
            <a:pPr>
              <a:defRPr/>
            </a:pPr>
            <a:fld id="{D8294B01-9356-4A99-BF43-1EB6DE2E19CF}" type="slidenum">
              <a:rPr lang="en-US" smtClean="0"/>
              <a:pPr>
                <a:defRPr/>
              </a:pPr>
              <a:t>‹#›</a:t>
            </a:fld>
            <a:endParaRPr lang="en-US" dirty="0"/>
          </a:p>
        </p:txBody>
      </p:sp>
      <p:sp>
        <p:nvSpPr>
          <p:cNvPr id="5" name="Footer Placeholder 4"/>
          <p:cNvSpPr>
            <a:spLocks noGrp="1"/>
          </p:cNvSpPr>
          <p:nvPr>
            <p:ph type="ftr" sz="quarter" idx="3"/>
          </p:nvPr>
        </p:nvSpPr>
        <p:spPr>
          <a:xfrm>
            <a:off x="1930401" y="6455188"/>
            <a:ext cx="9098844" cy="215436"/>
          </a:xfrm>
          <a:prstGeom prst="rect">
            <a:avLst/>
          </a:prstGeom>
        </p:spPr>
        <p:txBody>
          <a:bodyPr vert="horz" lIns="91440" tIns="45720" rIns="91440" bIns="45720" rtlCol="0" anchor="ctr"/>
          <a:lstStyle>
            <a:lvl1pPr algn="ctr">
              <a:defRPr sz="1100">
                <a:solidFill>
                  <a:srgbClr val="232425"/>
                </a:solidFill>
              </a:defRPr>
            </a:lvl1pPr>
          </a:lstStyle>
          <a:p>
            <a:r>
              <a:rPr lang="en-US"/>
              <a:t>Performance of APS-U Measurement Systems; Animesh Jain; IMMW22, September 26-30, 2022</a:t>
            </a:r>
            <a:endParaRPr lang="en-US" dirty="0"/>
          </a:p>
        </p:txBody>
      </p:sp>
      <p:pic>
        <p:nvPicPr>
          <p:cNvPr id="7" name="Picture 6"/>
          <p:cNvPicPr>
            <a:picLocks noChangeAspect="1"/>
          </p:cNvPicPr>
          <p:nvPr userDrawn="1"/>
        </p:nvPicPr>
        <p:blipFill>
          <a:blip r:embed="rId2"/>
          <a:stretch>
            <a:fillRect/>
          </a:stretch>
        </p:blipFill>
        <p:spPr>
          <a:xfrm>
            <a:off x="542431" y="6412792"/>
            <a:ext cx="1109568" cy="335309"/>
          </a:xfrm>
          <a:prstGeom prst="rect">
            <a:avLst/>
          </a:prstGeom>
        </p:spPr>
      </p:pic>
    </p:spTree>
    <p:extLst>
      <p:ext uri="{BB962C8B-B14F-4D97-AF65-F5344CB8AC3E}">
        <p14:creationId xmlns:p14="http://schemas.microsoft.com/office/powerpoint/2010/main" val="1369687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417300" y="6513801"/>
            <a:ext cx="609600" cy="182880"/>
          </a:xfrm>
        </p:spPr>
        <p:txBody>
          <a:bodyPr/>
          <a:lstStyle>
            <a:lvl1pPr>
              <a:defRPr>
                <a:solidFill>
                  <a:srgbClr val="232425"/>
                </a:solidFill>
              </a:defRPr>
            </a:lvl1pPr>
          </a:lstStyle>
          <a:p>
            <a:fld id="{AEFAAC5A-9C4F-4278-920D-DF2BAB595749}" type="slidenum">
              <a:rPr lang="en-US" smtClean="0">
                <a:latin typeface="Arial"/>
              </a:rPr>
              <a:pPr/>
              <a:t>‹#›</a:t>
            </a:fld>
            <a:endParaRPr lang="en-US" dirty="0">
              <a:latin typeface="Arial"/>
            </a:endParaRPr>
          </a:p>
        </p:txBody>
      </p:sp>
      <p:sp>
        <p:nvSpPr>
          <p:cNvPr id="7"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400" b="0">
                <a:solidFill>
                  <a:srgbClr val="000000"/>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699996"/>
            <a:ext cx="5364480" cy="4422775"/>
          </a:xfrm>
        </p:spPr>
        <p:txBody>
          <a:bodyPr/>
          <a:lstStyle>
            <a:lvl1pPr>
              <a:defRPr sz="2400">
                <a:solidFill>
                  <a:srgbClr val="000000"/>
                </a:solidFill>
              </a:defRPr>
            </a:lvl1pPr>
            <a:lvl2pPr marL="573088" indent="-298450">
              <a:spcBef>
                <a:spcPts val="0"/>
              </a:spcBef>
              <a:defRPr sz="2000">
                <a:solidFill>
                  <a:srgbClr val="000000"/>
                </a:solidFill>
              </a:defRPr>
            </a:lvl2pPr>
            <a:lvl3pPr marL="682625" indent="-184150">
              <a:defRPr sz="1800">
                <a:solidFill>
                  <a:srgbClr val="000000"/>
                </a:solidFill>
              </a:defRPr>
            </a:lvl3pPr>
            <a:lvl4pPr marL="865188" indent="-171450">
              <a:defRPr sz="1600">
                <a:solidFill>
                  <a:srgbClr val="000000"/>
                </a:solidFill>
              </a:defRPr>
            </a:lvl4pPr>
            <a:lvl5pPr marL="1084263" indent="-171450">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sp>
        <p:nvSpPr>
          <p:cNvPr id="15" name="Text Placeholder 3"/>
          <p:cNvSpPr>
            <a:spLocks noGrp="1"/>
          </p:cNvSpPr>
          <p:nvPr>
            <p:ph type="body" sz="quarter" idx="14"/>
          </p:nvPr>
        </p:nvSpPr>
        <p:spPr>
          <a:xfrm>
            <a:off x="6267451" y="1685707"/>
            <a:ext cx="5364480" cy="4422775"/>
          </a:xfrm>
        </p:spPr>
        <p:txBody>
          <a:bodyPr/>
          <a:lstStyle>
            <a:lvl1pPr>
              <a:defRPr sz="2400">
                <a:solidFill>
                  <a:srgbClr val="000000"/>
                </a:solidFill>
              </a:defRPr>
            </a:lvl1pPr>
            <a:lvl2pPr marL="573088" indent="-298450">
              <a:spcBef>
                <a:spcPts val="0"/>
              </a:spcBef>
              <a:defRPr sz="2000">
                <a:solidFill>
                  <a:srgbClr val="000000"/>
                </a:solidFill>
              </a:defRPr>
            </a:lvl2pPr>
            <a:lvl3pPr marL="682625" indent="-184150">
              <a:defRPr sz="1800">
                <a:solidFill>
                  <a:srgbClr val="000000"/>
                </a:solidFill>
              </a:defRPr>
            </a:lvl3pPr>
            <a:lvl4pPr marL="865188" indent="-171450">
              <a:defRPr sz="1600">
                <a:solidFill>
                  <a:srgbClr val="000000"/>
                </a:solidFill>
              </a:defRPr>
            </a:lvl4pPr>
            <a:lvl5pPr marL="1084263" indent="-171450">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
        <p:nvSpPr>
          <p:cNvPr id="8" name="Footer Placeholder 4"/>
          <p:cNvSpPr>
            <a:spLocks noGrp="1"/>
          </p:cNvSpPr>
          <p:nvPr>
            <p:ph type="ftr" sz="quarter" idx="3"/>
          </p:nvPr>
        </p:nvSpPr>
        <p:spPr>
          <a:xfrm>
            <a:off x="3050996" y="6497523"/>
            <a:ext cx="6533281" cy="215436"/>
          </a:xfrm>
          <a:prstGeom prst="rect">
            <a:avLst/>
          </a:prstGeom>
        </p:spPr>
        <p:txBody>
          <a:bodyPr vert="horz" lIns="91440" tIns="45720" rIns="91440" bIns="45720" rtlCol="0" anchor="ctr"/>
          <a:lstStyle>
            <a:lvl1pPr algn="ctr">
              <a:defRPr sz="1000">
                <a:solidFill>
                  <a:srgbClr val="232425"/>
                </a:solidFill>
              </a:defRPr>
            </a:lvl1pPr>
          </a:lstStyle>
          <a:p>
            <a:r>
              <a:rPr lang="en-US"/>
              <a:t>Performance of APS-U Measurement Systems; Animesh Jain; IMMW22, September 26-30, 2022</a:t>
            </a:r>
            <a:endParaRPr lang="en-US" dirty="0"/>
          </a:p>
        </p:txBody>
      </p:sp>
      <p:pic>
        <p:nvPicPr>
          <p:cNvPr id="9" name="Picture 8"/>
          <p:cNvPicPr>
            <a:picLocks noChangeAspect="1"/>
          </p:cNvPicPr>
          <p:nvPr userDrawn="1"/>
        </p:nvPicPr>
        <p:blipFill>
          <a:blip r:embed="rId2"/>
          <a:stretch>
            <a:fillRect/>
          </a:stretch>
        </p:blipFill>
        <p:spPr>
          <a:xfrm>
            <a:off x="542431" y="6412792"/>
            <a:ext cx="1109568" cy="335309"/>
          </a:xfrm>
          <a:prstGeom prst="rect">
            <a:avLst/>
          </a:prstGeom>
        </p:spPr>
      </p:pic>
    </p:spTree>
    <p:extLst>
      <p:ext uri="{BB962C8B-B14F-4D97-AF65-F5344CB8AC3E}">
        <p14:creationId xmlns:p14="http://schemas.microsoft.com/office/powerpoint/2010/main" val="3954101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ption A">
    <p:spTree>
      <p:nvGrpSpPr>
        <p:cNvPr id="1" name=""/>
        <p:cNvGrpSpPr/>
        <p:nvPr/>
      </p:nvGrpSpPr>
      <p:grpSpPr>
        <a:xfrm>
          <a:off x="0" y="0"/>
          <a:ext cx="0" cy="0"/>
          <a:chOff x="0" y="0"/>
          <a:chExt cx="0" cy="0"/>
        </a:xfrm>
      </p:grpSpPr>
      <p:sp>
        <p:nvSpPr>
          <p:cNvPr id="8" name="Picture Placeholder 4"/>
          <p:cNvSpPr>
            <a:spLocks noGrp="1" noChangeAspect="1"/>
          </p:cNvSpPr>
          <p:nvPr>
            <p:ph type="pic" sz="quarter" idx="16" hasCustomPrompt="1"/>
          </p:nvPr>
        </p:nvSpPr>
        <p:spPr>
          <a:xfrm>
            <a:off x="6484968"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rgbClr val="004165"/>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2" y="1689100"/>
            <a:ext cx="319619" cy="2706624"/>
          </a:xfrm>
          <a:solidFill>
            <a:schemeClr val="tx2">
              <a:lumMod val="75000"/>
            </a:schemeClr>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626534" y="4582947"/>
            <a:ext cx="3590495"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4" y="5045054"/>
            <a:ext cx="3590495"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5" y="4582947"/>
            <a:ext cx="3590495"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22" hasCustomPrompt="1"/>
          </p:nvPr>
        </p:nvSpPr>
        <p:spPr>
          <a:xfrm>
            <a:off x="4556495" y="5045054"/>
            <a:ext cx="3590495"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2" y="4582947"/>
            <a:ext cx="3590495"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5" name="Text Placeholder 45"/>
          <p:cNvSpPr>
            <a:spLocks noGrp="1"/>
          </p:cNvSpPr>
          <p:nvPr>
            <p:ph type="body" sz="quarter" idx="26" hasCustomPrompt="1"/>
          </p:nvPr>
        </p:nvSpPr>
        <p:spPr>
          <a:xfrm>
            <a:off x="8480262" y="5045054"/>
            <a:ext cx="3590495"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06116" y="5747819"/>
            <a:ext cx="7859323"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5" name="Text Placeholder 9"/>
          <p:cNvSpPr>
            <a:spLocks noGrp="1"/>
          </p:cNvSpPr>
          <p:nvPr>
            <p:ph type="body" sz="quarter" idx="27" hasCustomPrompt="1"/>
          </p:nvPr>
        </p:nvSpPr>
        <p:spPr>
          <a:xfrm>
            <a:off x="575733" y="730250"/>
            <a:ext cx="8250767" cy="393700"/>
          </a:xfrm>
        </p:spPr>
        <p:txBody>
          <a:bodyPr lIns="0" bIns="0" anchor="b">
            <a:normAutofit/>
          </a:bodyPr>
          <a:lstStyle>
            <a:lvl1pPr marL="0" indent="0">
              <a:buNone/>
              <a:defRPr sz="1800" b="1" cap="all" baseline="0">
                <a:solidFill>
                  <a:schemeClr val="tx1"/>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pic>
        <p:nvPicPr>
          <p:cNvPr id="3" name="Picture 2"/>
          <p:cNvPicPr>
            <a:picLocks noChangeAspect="1"/>
          </p:cNvPicPr>
          <p:nvPr userDrawn="1"/>
        </p:nvPicPr>
        <p:blipFill>
          <a:blip r:embed="rId2"/>
          <a:stretch>
            <a:fillRect/>
          </a:stretch>
        </p:blipFill>
        <p:spPr>
          <a:xfrm>
            <a:off x="9843246" y="523876"/>
            <a:ext cx="1739197" cy="671487"/>
          </a:xfrm>
          <a:prstGeom prst="rect">
            <a:avLst/>
          </a:prstGeom>
        </p:spPr>
      </p:pic>
    </p:spTree>
    <p:extLst>
      <p:ext uri="{BB962C8B-B14F-4D97-AF65-F5344CB8AC3E}">
        <p14:creationId xmlns:p14="http://schemas.microsoft.com/office/powerpoint/2010/main" val="688426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417300" y="6513801"/>
            <a:ext cx="609600" cy="182880"/>
          </a:xfrm>
        </p:spPr>
        <p:txBody>
          <a:bodyPr/>
          <a:lstStyle>
            <a:lvl1pPr>
              <a:defRPr>
                <a:solidFill>
                  <a:srgbClr val="232425"/>
                </a:solidFill>
              </a:defRPr>
            </a:lvl1pPr>
          </a:lstStyle>
          <a:p>
            <a:fld id="{AEFAAC5A-9C4F-4278-920D-DF2BAB595749}" type="slidenum">
              <a:rPr lang="en-US" smtClean="0">
                <a:latin typeface="Arial"/>
              </a:rPr>
              <a:pPr/>
              <a:t>‹#›</a:t>
            </a:fld>
            <a:endParaRPr lang="en-US" dirty="0">
              <a:latin typeface="Arial"/>
            </a:endParaRPr>
          </a:p>
        </p:txBody>
      </p:sp>
      <p:sp>
        <p:nvSpPr>
          <p:cNvPr id="7"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400" b="0">
                <a:solidFill>
                  <a:srgbClr val="000000"/>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699996"/>
            <a:ext cx="5364480" cy="4422775"/>
          </a:xfrm>
        </p:spPr>
        <p:txBody>
          <a:bodyPr/>
          <a:lstStyle>
            <a:lvl1pPr>
              <a:defRPr sz="2400">
                <a:solidFill>
                  <a:srgbClr val="000000"/>
                </a:solidFill>
              </a:defRPr>
            </a:lvl1pPr>
            <a:lvl2pPr marL="573088" indent="-298450">
              <a:spcBef>
                <a:spcPts val="0"/>
              </a:spcBef>
              <a:defRPr sz="2000">
                <a:solidFill>
                  <a:srgbClr val="000000"/>
                </a:solidFill>
              </a:defRPr>
            </a:lvl2pPr>
            <a:lvl3pPr marL="682625" indent="-184150">
              <a:defRPr sz="1800">
                <a:solidFill>
                  <a:srgbClr val="000000"/>
                </a:solidFill>
              </a:defRPr>
            </a:lvl3pPr>
            <a:lvl4pPr marL="865188" indent="-171450">
              <a:defRPr sz="1600">
                <a:solidFill>
                  <a:srgbClr val="000000"/>
                </a:solidFill>
              </a:defRPr>
            </a:lvl4pPr>
            <a:lvl5pPr marL="1084263" indent="-171450">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sp>
        <p:nvSpPr>
          <p:cNvPr id="15" name="Text Placeholder 3"/>
          <p:cNvSpPr>
            <a:spLocks noGrp="1"/>
          </p:cNvSpPr>
          <p:nvPr>
            <p:ph type="body" sz="quarter" idx="14"/>
          </p:nvPr>
        </p:nvSpPr>
        <p:spPr>
          <a:xfrm>
            <a:off x="6267451" y="1685707"/>
            <a:ext cx="5364480" cy="4422775"/>
          </a:xfrm>
        </p:spPr>
        <p:txBody>
          <a:bodyPr/>
          <a:lstStyle>
            <a:lvl1pPr>
              <a:defRPr sz="2400">
                <a:solidFill>
                  <a:srgbClr val="000000"/>
                </a:solidFill>
              </a:defRPr>
            </a:lvl1pPr>
            <a:lvl2pPr marL="573088" indent="-298450">
              <a:spcBef>
                <a:spcPts val="0"/>
              </a:spcBef>
              <a:defRPr sz="2000">
                <a:solidFill>
                  <a:srgbClr val="000000"/>
                </a:solidFill>
              </a:defRPr>
            </a:lvl2pPr>
            <a:lvl3pPr marL="682625" indent="-184150">
              <a:defRPr sz="1800">
                <a:solidFill>
                  <a:srgbClr val="000000"/>
                </a:solidFill>
              </a:defRPr>
            </a:lvl3pPr>
            <a:lvl4pPr marL="865188" indent="-171450">
              <a:defRPr sz="1600">
                <a:solidFill>
                  <a:srgbClr val="000000"/>
                </a:solidFill>
              </a:defRPr>
            </a:lvl4pPr>
            <a:lvl5pPr marL="1084263" indent="-171450">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
        <p:nvSpPr>
          <p:cNvPr id="8" name="Footer Placeholder 4"/>
          <p:cNvSpPr>
            <a:spLocks noGrp="1"/>
          </p:cNvSpPr>
          <p:nvPr>
            <p:ph type="ftr" sz="quarter" idx="3"/>
          </p:nvPr>
        </p:nvSpPr>
        <p:spPr>
          <a:xfrm>
            <a:off x="3050996" y="6497523"/>
            <a:ext cx="6533281" cy="215436"/>
          </a:xfrm>
          <a:prstGeom prst="rect">
            <a:avLst/>
          </a:prstGeom>
        </p:spPr>
        <p:txBody>
          <a:bodyPr vert="horz" lIns="91440" tIns="45720" rIns="91440" bIns="45720" rtlCol="0" anchor="ctr"/>
          <a:lstStyle>
            <a:lvl1pPr algn="ctr">
              <a:defRPr sz="1000">
                <a:solidFill>
                  <a:srgbClr val="232425"/>
                </a:solidFill>
              </a:defRPr>
            </a:lvl1pPr>
          </a:lstStyle>
          <a:p>
            <a:r>
              <a:rPr lang="en-US"/>
              <a:t>Performance of APS-U Measurement Systems; Animesh Jain; IMMW22, September 26-30, 2022</a:t>
            </a:r>
            <a:endParaRPr lang="en-US" dirty="0"/>
          </a:p>
        </p:txBody>
      </p:sp>
      <p:pic>
        <p:nvPicPr>
          <p:cNvPr id="9" name="Picture 8"/>
          <p:cNvPicPr>
            <a:picLocks noChangeAspect="1"/>
          </p:cNvPicPr>
          <p:nvPr userDrawn="1"/>
        </p:nvPicPr>
        <p:blipFill>
          <a:blip r:embed="rId2"/>
          <a:stretch>
            <a:fillRect/>
          </a:stretch>
        </p:blipFill>
        <p:spPr>
          <a:xfrm>
            <a:off x="542431" y="6412792"/>
            <a:ext cx="1109568" cy="335309"/>
          </a:xfrm>
          <a:prstGeom prst="rect">
            <a:avLst/>
          </a:prstGeom>
        </p:spPr>
      </p:pic>
    </p:spTree>
    <p:extLst>
      <p:ext uri="{BB962C8B-B14F-4D97-AF65-F5344CB8AC3E}">
        <p14:creationId xmlns:p14="http://schemas.microsoft.com/office/powerpoint/2010/main" val="1404156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ption A">
    <p:spTree>
      <p:nvGrpSpPr>
        <p:cNvPr id="1" name=""/>
        <p:cNvGrpSpPr/>
        <p:nvPr/>
      </p:nvGrpSpPr>
      <p:grpSpPr>
        <a:xfrm>
          <a:off x="0" y="0"/>
          <a:ext cx="0" cy="0"/>
          <a:chOff x="0" y="0"/>
          <a:chExt cx="0" cy="0"/>
        </a:xfrm>
      </p:grpSpPr>
      <p:sp>
        <p:nvSpPr>
          <p:cNvPr id="8" name="Picture Placeholder 4"/>
          <p:cNvSpPr>
            <a:spLocks noGrp="1" noChangeAspect="1"/>
          </p:cNvSpPr>
          <p:nvPr>
            <p:ph type="pic" sz="quarter" idx="16" hasCustomPrompt="1"/>
          </p:nvPr>
        </p:nvSpPr>
        <p:spPr>
          <a:xfrm>
            <a:off x="6484968"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rgbClr val="004165"/>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2" y="1689100"/>
            <a:ext cx="319619" cy="2706624"/>
          </a:xfrm>
          <a:solidFill>
            <a:schemeClr val="tx2">
              <a:lumMod val="75000"/>
            </a:schemeClr>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626534" y="4582947"/>
            <a:ext cx="3590495"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4" y="5045054"/>
            <a:ext cx="3590495"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5" y="4582947"/>
            <a:ext cx="3590495"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22" hasCustomPrompt="1"/>
          </p:nvPr>
        </p:nvSpPr>
        <p:spPr>
          <a:xfrm>
            <a:off x="4556495" y="5045054"/>
            <a:ext cx="3590495"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2" y="4582947"/>
            <a:ext cx="3590495"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5" name="Text Placeholder 45"/>
          <p:cNvSpPr>
            <a:spLocks noGrp="1"/>
          </p:cNvSpPr>
          <p:nvPr>
            <p:ph type="body" sz="quarter" idx="26" hasCustomPrompt="1"/>
          </p:nvPr>
        </p:nvSpPr>
        <p:spPr>
          <a:xfrm>
            <a:off x="8480262" y="5045054"/>
            <a:ext cx="3590495"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06116" y="5747819"/>
            <a:ext cx="7859323"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5" name="Text Placeholder 9"/>
          <p:cNvSpPr>
            <a:spLocks noGrp="1"/>
          </p:cNvSpPr>
          <p:nvPr>
            <p:ph type="body" sz="quarter" idx="27" hasCustomPrompt="1"/>
          </p:nvPr>
        </p:nvSpPr>
        <p:spPr>
          <a:xfrm>
            <a:off x="575733" y="730250"/>
            <a:ext cx="8250767" cy="393700"/>
          </a:xfrm>
        </p:spPr>
        <p:txBody>
          <a:bodyPr lIns="0" bIns="0" anchor="b">
            <a:normAutofit/>
          </a:bodyPr>
          <a:lstStyle>
            <a:lvl1pPr marL="0" indent="0">
              <a:buNone/>
              <a:defRPr sz="1800" b="1" cap="all" baseline="0">
                <a:solidFill>
                  <a:schemeClr val="tx1"/>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pic>
        <p:nvPicPr>
          <p:cNvPr id="3" name="Picture 2"/>
          <p:cNvPicPr>
            <a:picLocks noChangeAspect="1"/>
          </p:cNvPicPr>
          <p:nvPr userDrawn="1"/>
        </p:nvPicPr>
        <p:blipFill>
          <a:blip r:embed="rId2"/>
          <a:stretch>
            <a:fillRect/>
          </a:stretch>
        </p:blipFill>
        <p:spPr>
          <a:xfrm>
            <a:off x="9843246" y="523876"/>
            <a:ext cx="1739197" cy="671487"/>
          </a:xfrm>
          <a:prstGeom prst="rect">
            <a:avLst/>
          </a:prstGeom>
        </p:spPr>
      </p:pic>
    </p:spTree>
    <p:extLst>
      <p:ext uri="{BB962C8B-B14F-4D97-AF65-F5344CB8AC3E}">
        <p14:creationId xmlns:p14="http://schemas.microsoft.com/office/powerpoint/2010/main" val="865019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179725"/>
            <a:ext cx="11163868" cy="828948"/>
          </a:xfrm>
          <a:prstGeom prst="rect">
            <a:avLst/>
          </a:prstGeom>
        </p:spPr>
        <p:txBody>
          <a:bodyPr vert="horz" lIns="0" tIns="0" rIns="0" bIns="0" rtlCol="0" anchor="ctr" anchorCtr="0">
            <a:noAutofit/>
          </a:bodyPr>
          <a:lstStyle/>
          <a:p>
            <a:r>
              <a:rPr lang="en-US" dirty="0"/>
              <a:t>Headline 32pt </a:t>
            </a:r>
            <a:br>
              <a:rPr lang="en-US" dirty="0"/>
            </a:br>
            <a:endParaRPr lang="en-US" dirty="0"/>
          </a:p>
        </p:txBody>
      </p:sp>
      <p:sp>
        <p:nvSpPr>
          <p:cNvPr id="3" name="Text Placeholder 2"/>
          <p:cNvSpPr>
            <a:spLocks noGrp="1"/>
          </p:cNvSpPr>
          <p:nvPr>
            <p:ph type="body" idx="1"/>
          </p:nvPr>
        </p:nvSpPr>
        <p:spPr>
          <a:xfrm>
            <a:off x="598081" y="1207516"/>
            <a:ext cx="11094260" cy="498736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endParaRPr lang="en-US" dirty="0"/>
          </a:p>
        </p:txBody>
      </p:sp>
      <p:sp>
        <p:nvSpPr>
          <p:cNvPr id="6" name="Slide Number Placeholder 5"/>
          <p:cNvSpPr>
            <a:spLocks noGrp="1"/>
          </p:cNvSpPr>
          <p:nvPr>
            <p:ph type="sldNum" sz="quarter" idx="4"/>
          </p:nvPr>
        </p:nvSpPr>
        <p:spPr>
          <a:xfrm>
            <a:off x="11417300" y="6489007"/>
            <a:ext cx="609600" cy="182880"/>
          </a:xfrm>
          <a:prstGeom prst="rect">
            <a:avLst/>
          </a:prstGeom>
          <a:ln>
            <a:noFill/>
          </a:ln>
        </p:spPr>
        <p:txBody>
          <a:bodyPr vert="horz" lIns="0" tIns="45720" rIns="0" bIns="0" rtlCol="0" anchor="b"/>
          <a:lstStyle>
            <a:lvl1pPr algn="ctr">
              <a:defRPr sz="1000">
                <a:solidFill>
                  <a:srgbClr val="000000"/>
                </a:solidFill>
              </a:defRPr>
            </a:lvl1pPr>
          </a:lstStyle>
          <a:p>
            <a:pPr fontAlgn="auto">
              <a:spcBef>
                <a:spcPts val="0"/>
              </a:spcBef>
              <a:spcAft>
                <a:spcPts val="0"/>
              </a:spcAft>
            </a:pPr>
            <a:fld id="{AEFAAC5A-9C4F-4278-920D-DF2BAB595749}" type="slidenum">
              <a:rPr lang="en-US" smtClean="0">
                <a:latin typeface="Arial"/>
                <a:ea typeface="+mn-ea"/>
              </a:rPr>
              <a:pPr fontAlgn="auto">
                <a:spcBef>
                  <a:spcPts val="0"/>
                </a:spcBef>
                <a:spcAft>
                  <a:spcPts val="0"/>
                </a:spcAft>
              </a:pPr>
              <a:t>‹#›</a:t>
            </a:fld>
            <a:endParaRPr lang="en-US" dirty="0">
              <a:latin typeface="Arial"/>
              <a:ea typeface="+mn-ea"/>
            </a:endParaRPr>
          </a:p>
        </p:txBody>
      </p:sp>
      <p:sp>
        <p:nvSpPr>
          <p:cNvPr id="49" name="Rectangle 48"/>
          <p:cNvSpPr/>
          <p:nvPr/>
        </p:nvSpPr>
        <p:spPr>
          <a:xfrm>
            <a:off x="0" y="0"/>
            <a:ext cx="323709" cy="6858000"/>
          </a:xfrm>
          <a:prstGeom prst="rect">
            <a:avLst/>
          </a:prstGeom>
          <a:solidFill>
            <a:srgbClr val="094875"/>
          </a:solidFill>
          <a:ln>
            <a:solidFill>
              <a:schemeClr val="accent2">
                <a:lumMod val="50000"/>
              </a:schemeClr>
            </a:solidFill>
          </a:ln>
        </p:spPr>
        <p:txBody>
          <a:bodyPr vert="horz" wrap="square" lIns="91440" tIns="45720" rIns="91440" bIns="0" numCol="1" anchor="b" anchorCtr="0" compatLnSpc="1">
            <a:prstTxWarp prst="textNoShape">
              <a:avLst/>
            </a:prstTxWarp>
          </a:bodyPr>
          <a:lstStyle/>
          <a:p>
            <a:pPr fontAlgn="auto">
              <a:spcBef>
                <a:spcPts val="0"/>
              </a:spcBef>
              <a:spcAft>
                <a:spcPts val="0"/>
              </a:spcAft>
            </a:pPr>
            <a:endParaRPr lang="en-US" sz="100" dirty="0">
              <a:solidFill>
                <a:srgbClr val="7AB800"/>
              </a:solidFill>
              <a:latin typeface="Arial"/>
              <a:ea typeface="+mn-ea"/>
            </a:endParaRPr>
          </a:p>
        </p:txBody>
      </p:sp>
      <p:sp>
        <p:nvSpPr>
          <p:cNvPr id="5" name="Footer Placeholder 4"/>
          <p:cNvSpPr>
            <a:spLocks noGrp="1"/>
          </p:cNvSpPr>
          <p:nvPr>
            <p:ph type="ftr" sz="quarter" idx="3"/>
          </p:nvPr>
        </p:nvSpPr>
        <p:spPr>
          <a:xfrm>
            <a:off x="1964267" y="6472729"/>
            <a:ext cx="9234311" cy="215436"/>
          </a:xfrm>
          <a:prstGeom prst="rect">
            <a:avLst/>
          </a:prstGeom>
        </p:spPr>
        <p:txBody>
          <a:bodyPr vert="horz" lIns="91440" tIns="45720" rIns="91440" bIns="45720" rtlCol="0" anchor="ctr"/>
          <a:lstStyle>
            <a:lvl1pPr algn="ctr">
              <a:defRPr sz="1000">
                <a:solidFill>
                  <a:srgbClr val="000000"/>
                </a:solidFill>
              </a:defRPr>
            </a:lvl1pPr>
          </a:lstStyle>
          <a:p>
            <a:r>
              <a:rPr lang="en-US"/>
              <a:t>Performance of APS-U Measurement Systems; Animesh Jain; IMMW22, September 26-30, 2022</a:t>
            </a:r>
            <a:endParaRPr lang="en-US" dirty="0"/>
          </a:p>
        </p:txBody>
      </p:sp>
    </p:spTree>
    <p:extLst>
      <p:ext uri="{BB962C8B-B14F-4D97-AF65-F5344CB8AC3E}">
        <p14:creationId xmlns:p14="http://schemas.microsoft.com/office/powerpoint/2010/main" val="3242806272"/>
      </p:ext>
    </p:extLst>
  </p:cSld>
  <p:clrMap bg1="lt1" tx1="dk1" bg2="lt2" tx2="dk2" accent1="accent1" accent2="accent2" accent3="accent3" accent4="accent4" accent5="accent5" accent6="accent6" hlink="hlink" folHlink="folHlink"/>
  <p:sldLayoutIdLst>
    <p:sldLayoutId id="2147484308" r:id="rId1"/>
    <p:sldLayoutId id="2147483889" r:id="rId2"/>
    <p:sldLayoutId id="2147484064"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ctr" defTabSz="457200" rtl="0" eaLnBrk="1" latinLnBrk="0" hangingPunct="1">
        <a:lnSpc>
          <a:spcPct val="100000"/>
        </a:lnSpc>
        <a:spcBef>
          <a:spcPct val="0"/>
        </a:spcBef>
        <a:buNone/>
        <a:defRPr sz="3200" b="1" i="0" kern="1200" cap="none" baseline="0">
          <a:solidFill>
            <a:schemeClr val="tx2">
              <a:lumMod val="50000"/>
            </a:schemeClr>
          </a:solidFill>
          <a:latin typeface="+mj-lt"/>
          <a:ea typeface="+mj-ea"/>
          <a:cs typeface="+mj-cs"/>
        </a:defRPr>
      </a:lvl1pPr>
    </p:titleStyle>
    <p:bodyStyle>
      <a:lvl1pPr marL="274320" indent="-274320" algn="l" defTabSz="457200" rtl="0" eaLnBrk="1" latinLnBrk="0" hangingPunct="1">
        <a:spcBef>
          <a:spcPts val="0"/>
        </a:spcBef>
        <a:spcAft>
          <a:spcPts val="600"/>
        </a:spcAft>
        <a:buClr>
          <a:schemeClr val="tx2">
            <a:lumMod val="75000"/>
          </a:schemeClr>
        </a:buClr>
        <a:buFont typeface="Wingdings" charset="2"/>
        <a:buChar char="§"/>
        <a:defRPr sz="2400" kern="1200" baseline="0">
          <a:solidFill>
            <a:srgbClr val="000000"/>
          </a:solidFill>
          <a:latin typeface="+mn-lt"/>
          <a:ea typeface="+mn-ea"/>
          <a:cs typeface="+mn-cs"/>
        </a:defRPr>
      </a:lvl1pPr>
      <a:lvl2pPr marL="573088" indent="-298450" algn="l" defTabSz="457200" rtl="0" eaLnBrk="1" latinLnBrk="0" hangingPunct="1">
        <a:spcBef>
          <a:spcPts val="0"/>
        </a:spcBef>
        <a:spcAft>
          <a:spcPts val="600"/>
        </a:spcAft>
        <a:buClr>
          <a:schemeClr val="tx2">
            <a:lumMod val="75000"/>
          </a:schemeClr>
        </a:buClr>
        <a:buFont typeface="Lucida Grande"/>
        <a:buChar char="–"/>
        <a:defRPr sz="2000" kern="1200">
          <a:solidFill>
            <a:srgbClr val="000000"/>
          </a:solidFill>
          <a:latin typeface="+mn-lt"/>
          <a:ea typeface="+mn-ea"/>
          <a:cs typeface="+mn-cs"/>
        </a:defRPr>
      </a:lvl2pPr>
      <a:lvl3pPr marL="519113" indent="217488" algn="l" defTabSz="457200" rtl="0" eaLnBrk="1" latinLnBrk="0" hangingPunct="1">
        <a:spcBef>
          <a:spcPts val="0"/>
        </a:spcBef>
        <a:spcAft>
          <a:spcPts val="600"/>
        </a:spcAft>
        <a:buClr>
          <a:schemeClr val="tx2">
            <a:lumMod val="75000"/>
          </a:schemeClr>
        </a:buClr>
        <a:buFont typeface="Arial" panose="020B0604020202020204" pitchFamily="34" charset="0"/>
        <a:buChar char="•"/>
        <a:defRPr sz="1800" kern="1200">
          <a:solidFill>
            <a:srgbClr val="000000"/>
          </a:solidFill>
          <a:latin typeface="+mn-lt"/>
          <a:ea typeface="+mn-ea"/>
          <a:cs typeface="+mn-cs"/>
        </a:defRPr>
      </a:lvl3pPr>
      <a:lvl4pPr marL="569913" indent="237744" algn="l" defTabSz="457200" rtl="0" eaLnBrk="1" latinLnBrk="0" hangingPunct="1">
        <a:spcBef>
          <a:spcPts val="0"/>
        </a:spcBef>
        <a:spcAft>
          <a:spcPts val="600"/>
        </a:spcAft>
        <a:buClr>
          <a:schemeClr val="tx2">
            <a:lumMod val="75000"/>
          </a:schemeClr>
        </a:buClr>
        <a:buFont typeface="Arial"/>
        <a:buChar char="•"/>
        <a:defRPr sz="1800" kern="1200" baseline="0">
          <a:solidFill>
            <a:srgbClr val="000000"/>
          </a:solidFill>
          <a:latin typeface="+mn-lt"/>
          <a:ea typeface="+mn-ea"/>
          <a:cs typeface="+mn-cs"/>
        </a:defRPr>
      </a:lvl4pPr>
      <a:lvl5pPr marL="1371600" indent="-171450" algn="l" defTabSz="457200" rtl="0" eaLnBrk="1" latinLnBrk="0" hangingPunct="1">
        <a:spcBef>
          <a:spcPts val="0"/>
        </a:spcBef>
        <a:spcAft>
          <a:spcPts val="0"/>
        </a:spcAft>
        <a:buClr>
          <a:schemeClr val="tx2">
            <a:lumMod val="75000"/>
          </a:schemeClr>
        </a:buClr>
        <a:buFont typeface="Wingdings" charset="2"/>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179725"/>
            <a:ext cx="11163868" cy="828948"/>
          </a:xfrm>
          <a:prstGeom prst="rect">
            <a:avLst/>
          </a:prstGeom>
        </p:spPr>
        <p:txBody>
          <a:bodyPr vert="horz" lIns="0" tIns="0" rIns="0" bIns="0" rtlCol="0" anchor="ctr" anchorCtr="0">
            <a:noAutofit/>
          </a:bodyPr>
          <a:lstStyle/>
          <a:p>
            <a:r>
              <a:rPr lang="en-US" dirty="0"/>
              <a:t>Headline 32pt </a:t>
            </a:r>
            <a:br>
              <a:rPr lang="en-US" dirty="0"/>
            </a:br>
            <a:endParaRPr lang="en-US" dirty="0"/>
          </a:p>
        </p:txBody>
      </p:sp>
      <p:sp>
        <p:nvSpPr>
          <p:cNvPr id="3" name="Text Placeholder 2"/>
          <p:cNvSpPr>
            <a:spLocks noGrp="1"/>
          </p:cNvSpPr>
          <p:nvPr>
            <p:ph type="body" idx="1"/>
          </p:nvPr>
        </p:nvSpPr>
        <p:spPr>
          <a:xfrm>
            <a:off x="598081" y="1207516"/>
            <a:ext cx="11094260" cy="498736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endParaRPr lang="en-US" dirty="0"/>
          </a:p>
        </p:txBody>
      </p:sp>
      <p:sp>
        <p:nvSpPr>
          <p:cNvPr id="6" name="Slide Number Placeholder 5"/>
          <p:cNvSpPr>
            <a:spLocks noGrp="1"/>
          </p:cNvSpPr>
          <p:nvPr>
            <p:ph type="sldNum" sz="quarter" idx="4"/>
          </p:nvPr>
        </p:nvSpPr>
        <p:spPr>
          <a:xfrm>
            <a:off x="11417300" y="6489007"/>
            <a:ext cx="609600" cy="182880"/>
          </a:xfrm>
          <a:prstGeom prst="rect">
            <a:avLst/>
          </a:prstGeom>
          <a:ln>
            <a:noFill/>
          </a:ln>
        </p:spPr>
        <p:txBody>
          <a:bodyPr vert="horz" lIns="0" tIns="45720" rIns="0" bIns="0" rtlCol="0" anchor="b"/>
          <a:lstStyle>
            <a:lvl1pPr algn="ctr">
              <a:defRPr sz="1000">
                <a:solidFill>
                  <a:srgbClr val="000000"/>
                </a:solidFill>
              </a:defRPr>
            </a:lvl1pPr>
          </a:lstStyle>
          <a:p>
            <a:pPr fontAlgn="auto">
              <a:spcBef>
                <a:spcPts val="0"/>
              </a:spcBef>
              <a:spcAft>
                <a:spcPts val="0"/>
              </a:spcAft>
            </a:pPr>
            <a:fld id="{AEFAAC5A-9C4F-4278-920D-DF2BAB595749}" type="slidenum">
              <a:rPr lang="en-US" smtClean="0">
                <a:latin typeface="Arial"/>
                <a:ea typeface="+mn-ea"/>
              </a:rPr>
              <a:pPr fontAlgn="auto">
                <a:spcBef>
                  <a:spcPts val="0"/>
                </a:spcBef>
                <a:spcAft>
                  <a:spcPts val="0"/>
                </a:spcAft>
              </a:pPr>
              <a:t>‹#›</a:t>
            </a:fld>
            <a:endParaRPr lang="en-US" dirty="0">
              <a:latin typeface="Arial"/>
              <a:ea typeface="+mn-ea"/>
            </a:endParaRPr>
          </a:p>
        </p:txBody>
      </p:sp>
      <p:sp>
        <p:nvSpPr>
          <p:cNvPr id="49" name="Rectangle 48"/>
          <p:cNvSpPr/>
          <p:nvPr/>
        </p:nvSpPr>
        <p:spPr>
          <a:xfrm>
            <a:off x="0" y="0"/>
            <a:ext cx="323709" cy="6858000"/>
          </a:xfrm>
          <a:prstGeom prst="rect">
            <a:avLst/>
          </a:prstGeom>
          <a:solidFill>
            <a:srgbClr val="094875"/>
          </a:solidFill>
          <a:ln>
            <a:solidFill>
              <a:schemeClr val="accent2">
                <a:lumMod val="50000"/>
              </a:schemeClr>
            </a:solidFill>
          </a:ln>
        </p:spPr>
        <p:txBody>
          <a:bodyPr vert="horz" wrap="square" lIns="91440" tIns="45720" rIns="91440" bIns="0" numCol="1" anchor="b" anchorCtr="0" compatLnSpc="1">
            <a:prstTxWarp prst="textNoShape">
              <a:avLst/>
            </a:prstTxWarp>
          </a:bodyPr>
          <a:lstStyle/>
          <a:p>
            <a:pPr fontAlgn="auto">
              <a:spcBef>
                <a:spcPts val="0"/>
              </a:spcBef>
              <a:spcAft>
                <a:spcPts val="0"/>
              </a:spcAft>
            </a:pPr>
            <a:endParaRPr lang="en-US" sz="100">
              <a:solidFill>
                <a:srgbClr val="7AB800"/>
              </a:solidFill>
              <a:latin typeface="Arial"/>
              <a:ea typeface="+mn-ea"/>
            </a:endParaRPr>
          </a:p>
        </p:txBody>
      </p:sp>
      <p:sp>
        <p:nvSpPr>
          <p:cNvPr id="5" name="Footer Placeholder 4"/>
          <p:cNvSpPr>
            <a:spLocks noGrp="1"/>
          </p:cNvSpPr>
          <p:nvPr>
            <p:ph type="ftr" sz="quarter" idx="3"/>
          </p:nvPr>
        </p:nvSpPr>
        <p:spPr>
          <a:xfrm>
            <a:off x="1964267" y="6472729"/>
            <a:ext cx="9234311" cy="215436"/>
          </a:xfrm>
          <a:prstGeom prst="rect">
            <a:avLst/>
          </a:prstGeom>
        </p:spPr>
        <p:txBody>
          <a:bodyPr vert="horz" lIns="91440" tIns="45720" rIns="91440" bIns="45720" rtlCol="0" anchor="ctr"/>
          <a:lstStyle>
            <a:lvl1pPr algn="ctr">
              <a:defRPr sz="1000">
                <a:solidFill>
                  <a:srgbClr val="000000"/>
                </a:solidFill>
              </a:defRPr>
            </a:lvl1pPr>
          </a:lstStyle>
          <a:p>
            <a:r>
              <a:rPr lang="en-US"/>
              <a:t>Performance of APS-U Measurement Systems; Animesh Jain; IMMW22, September 26-30, 2022</a:t>
            </a:r>
            <a:endParaRPr lang="en-US" dirty="0"/>
          </a:p>
        </p:txBody>
      </p:sp>
    </p:spTree>
    <p:extLst>
      <p:ext uri="{BB962C8B-B14F-4D97-AF65-F5344CB8AC3E}">
        <p14:creationId xmlns:p14="http://schemas.microsoft.com/office/powerpoint/2010/main" val="958418120"/>
      </p:ext>
    </p:extLst>
  </p:cSld>
  <p:clrMap bg1="lt1" tx1="dk1" bg2="lt2" tx2="dk2" accent1="accent1" accent2="accent2" accent3="accent3" accent4="accent4" accent5="accent5" accent6="accent6" hlink="hlink" folHlink="folHlink"/>
  <p:sldLayoutIdLst>
    <p:sldLayoutId id="2147484311" r:id="rId1"/>
    <p:sldLayoutId id="2147484312"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ctr" defTabSz="457200" rtl="0" eaLnBrk="1" latinLnBrk="0" hangingPunct="1">
        <a:lnSpc>
          <a:spcPct val="100000"/>
        </a:lnSpc>
        <a:spcBef>
          <a:spcPct val="0"/>
        </a:spcBef>
        <a:buNone/>
        <a:defRPr sz="3200" b="1" i="0" kern="1200" cap="none" baseline="0">
          <a:solidFill>
            <a:schemeClr val="tx2">
              <a:lumMod val="50000"/>
            </a:schemeClr>
          </a:solidFill>
          <a:latin typeface="+mj-lt"/>
          <a:ea typeface="+mj-ea"/>
          <a:cs typeface="+mj-cs"/>
        </a:defRPr>
      </a:lvl1pPr>
    </p:titleStyle>
    <p:bodyStyle>
      <a:lvl1pPr marL="274320" indent="-274320" algn="l" defTabSz="457200" rtl="0" eaLnBrk="1" latinLnBrk="0" hangingPunct="1">
        <a:spcBef>
          <a:spcPts val="0"/>
        </a:spcBef>
        <a:spcAft>
          <a:spcPts val="600"/>
        </a:spcAft>
        <a:buClr>
          <a:schemeClr val="tx2">
            <a:lumMod val="75000"/>
          </a:schemeClr>
        </a:buClr>
        <a:buFont typeface="Wingdings" charset="2"/>
        <a:buChar char="§"/>
        <a:defRPr sz="2400" kern="1200" baseline="0">
          <a:solidFill>
            <a:srgbClr val="000000"/>
          </a:solidFill>
          <a:latin typeface="+mn-lt"/>
          <a:ea typeface="+mn-ea"/>
          <a:cs typeface="+mn-cs"/>
        </a:defRPr>
      </a:lvl1pPr>
      <a:lvl2pPr marL="573088" indent="-298450" algn="l" defTabSz="457200" rtl="0" eaLnBrk="1" latinLnBrk="0" hangingPunct="1">
        <a:spcBef>
          <a:spcPts val="0"/>
        </a:spcBef>
        <a:spcAft>
          <a:spcPts val="600"/>
        </a:spcAft>
        <a:buClr>
          <a:schemeClr val="tx2">
            <a:lumMod val="75000"/>
          </a:schemeClr>
        </a:buClr>
        <a:buFont typeface="Lucida Grande"/>
        <a:buChar char="–"/>
        <a:defRPr sz="2000" kern="1200">
          <a:solidFill>
            <a:srgbClr val="000000"/>
          </a:solidFill>
          <a:latin typeface="+mn-lt"/>
          <a:ea typeface="+mn-ea"/>
          <a:cs typeface="+mn-cs"/>
        </a:defRPr>
      </a:lvl2pPr>
      <a:lvl3pPr marL="519113" indent="217488" algn="l" defTabSz="457200" rtl="0" eaLnBrk="1" latinLnBrk="0" hangingPunct="1">
        <a:spcBef>
          <a:spcPts val="0"/>
        </a:spcBef>
        <a:spcAft>
          <a:spcPts val="600"/>
        </a:spcAft>
        <a:buClr>
          <a:schemeClr val="tx2">
            <a:lumMod val="75000"/>
          </a:schemeClr>
        </a:buClr>
        <a:buFont typeface="Arial" panose="020B0604020202020204" pitchFamily="34" charset="0"/>
        <a:buChar char="•"/>
        <a:defRPr sz="1800" kern="1200">
          <a:solidFill>
            <a:srgbClr val="000000"/>
          </a:solidFill>
          <a:latin typeface="+mn-lt"/>
          <a:ea typeface="+mn-ea"/>
          <a:cs typeface="+mn-cs"/>
        </a:defRPr>
      </a:lvl3pPr>
      <a:lvl4pPr marL="569913" indent="237744" algn="l" defTabSz="457200" rtl="0" eaLnBrk="1" latinLnBrk="0" hangingPunct="1">
        <a:spcBef>
          <a:spcPts val="0"/>
        </a:spcBef>
        <a:spcAft>
          <a:spcPts val="600"/>
        </a:spcAft>
        <a:buClr>
          <a:schemeClr val="tx2">
            <a:lumMod val="75000"/>
          </a:schemeClr>
        </a:buClr>
        <a:buFont typeface="Arial"/>
        <a:buChar char="•"/>
        <a:defRPr sz="1800" kern="1200" baseline="0">
          <a:solidFill>
            <a:srgbClr val="000000"/>
          </a:solidFill>
          <a:latin typeface="+mn-lt"/>
          <a:ea typeface="+mn-ea"/>
          <a:cs typeface="+mn-cs"/>
        </a:defRPr>
      </a:lvl4pPr>
      <a:lvl5pPr marL="1371600" indent="-171450" algn="l" defTabSz="457200" rtl="0" eaLnBrk="1" latinLnBrk="0" hangingPunct="1">
        <a:spcBef>
          <a:spcPts val="0"/>
        </a:spcBef>
        <a:spcAft>
          <a:spcPts val="0"/>
        </a:spcAft>
        <a:buClr>
          <a:schemeClr val="tx2">
            <a:lumMod val="75000"/>
          </a:schemeClr>
        </a:buClr>
        <a:buFont typeface="Wingdings" charset="2"/>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7.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a:xfrm>
            <a:off x="327546" y="1552915"/>
            <a:ext cx="9140327" cy="2733587"/>
          </a:xfrm>
          <a:solidFill>
            <a:schemeClr val="accent2">
              <a:lumMod val="75000"/>
            </a:schemeClr>
          </a:solidFill>
          <a:ln>
            <a:solidFill>
              <a:schemeClr val="tx2">
                <a:lumMod val="75000"/>
              </a:schemeClr>
            </a:solidFill>
          </a:ln>
        </p:spPr>
        <p:txBody>
          <a:bodyPr/>
          <a:lstStyle/>
          <a:p>
            <a:r>
              <a:rPr lang="en-US" sz="3200" dirty="0"/>
              <a:t>Performance of measurement systems for the Advanced Photon Source Upgrade storage ring magnets*</a:t>
            </a:r>
            <a:endParaRPr lang="en-US" dirty="0"/>
          </a:p>
        </p:txBody>
      </p:sp>
      <p:sp>
        <p:nvSpPr>
          <p:cNvPr id="3" name="TextBox 2"/>
          <p:cNvSpPr txBox="1"/>
          <p:nvPr/>
        </p:nvSpPr>
        <p:spPr>
          <a:xfrm>
            <a:off x="690342" y="4425360"/>
            <a:ext cx="11304014" cy="2092881"/>
          </a:xfrm>
          <a:prstGeom prst="rect">
            <a:avLst/>
          </a:prstGeom>
          <a:noFill/>
        </p:spPr>
        <p:txBody>
          <a:bodyPr wrap="square" rtlCol="0">
            <a:spAutoFit/>
          </a:bodyPr>
          <a:lstStyle/>
          <a:p>
            <a:pPr fontAlgn="auto">
              <a:spcBef>
                <a:spcPts val="0"/>
              </a:spcBef>
              <a:spcAft>
                <a:spcPts val="0"/>
              </a:spcAft>
            </a:pPr>
            <a:r>
              <a:rPr lang="en-US" sz="2200" b="1" dirty="0">
                <a:solidFill>
                  <a:srgbClr val="000000"/>
                </a:solidFill>
                <a:latin typeface="Arial"/>
                <a:ea typeface="+mn-ea"/>
                <a:cs typeface="Arial"/>
              </a:rPr>
              <a:t>Animesh Jain, Charles Doose, Tyler Malas</a:t>
            </a:r>
          </a:p>
          <a:p>
            <a:pPr fontAlgn="auto">
              <a:spcBef>
                <a:spcPts val="0"/>
              </a:spcBef>
              <a:spcAft>
                <a:spcPts val="0"/>
              </a:spcAft>
            </a:pPr>
            <a:r>
              <a:rPr lang="en-US" dirty="0">
                <a:solidFill>
                  <a:srgbClr val="000000"/>
                </a:solidFill>
                <a:latin typeface="Arial"/>
                <a:ea typeface="+mn-ea"/>
                <a:cs typeface="Arial"/>
              </a:rPr>
              <a:t>Argonne National Laboratory</a:t>
            </a:r>
          </a:p>
          <a:p>
            <a:pPr fontAlgn="auto">
              <a:spcBef>
                <a:spcPts val="0"/>
              </a:spcBef>
              <a:spcAft>
                <a:spcPts val="0"/>
              </a:spcAft>
            </a:pPr>
            <a:endParaRPr lang="en-US" dirty="0">
              <a:solidFill>
                <a:srgbClr val="000000"/>
              </a:solidFill>
              <a:latin typeface="Arial"/>
              <a:ea typeface="+mn-ea"/>
              <a:cs typeface="Arial"/>
            </a:endParaRPr>
          </a:p>
          <a:p>
            <a:pPr fontAlgn="auto">
              <a:spcBef>
                <a:spcPts val="0"/>
              </a:spcBef>
              <a:spcAft>
                <a:spcPts val="0"/>
              </a:spcAft>
            </a:pPr>
            <a:r>
              <a:rPr lang="en-US" dirty="0">
                <a:solidFill>
                  <a:srgbClr val="000000"/>
                </a:solidFill>
              </a:rPr>
              <a:t>22nd International Magnetic Measurement Workshop (IMMW22)</a:t>
            </a:r>
          </a:p>
          <a:p>
            <a:pPr fontAlgn="auto">
              <a:spcBef>
                <a:spcPts val="0"/>
              </a:spcBef>
              <a:spcAft>
                <a:spcPts val="0"/>
              </a:spcAft>
            </a:pPr>
            <a:r>
              <a:rPr lang="en-US" dirty="0">
                <a:solidFill>
                  <a:srgbClr val="000000"/>
                </a:solidFill>
              </a:rPr>
              <a:t>Campinas, Brazil, September 26-30, 2022 (Virtual)</a:t>
            </a:r>
          </a:p>
          <a:p>
            <a:pPr fontAlgn="auto">
              <a:spcBef>
                <a:spcPts val="0"/>
              </a:spcBef>
              <a:spcAft>
                <a:spcPts val="0"/>
              </a:spcAft>
            </a:pPr>
            <a:endParaRPr lang="en-US" dirty="0">
              <a:solidFill>
                <a:srgbClr val="000000"/>
              </a:solidFill>
              <a:latin typeface="Arial"/>
              <a:ea typeface="+mn-ea"/>
              <a:cs typeface="Arial"/>
            </a:endParaRPr>
          </a:p>
          <a:p>
            <a:pPr fontAlgn="auto">
              <a:spcBef>
                <a:spcPts val="0"/>
              </a:spcBef>
              <a:spcAft>
                <a:spcPts val="0"/>
              </a:spcAft>
            </a:pPr>
            <a:r>
              <a:rPr lang="en-US" dirty="0">
                <a:solidFill>
                  <a:srgbClr val="000000"/>
                </a:solidFill>
                <a:latin typeface="Arial"/>
                <a:ea typeface="+mn-ea"/>
                <a:cs typeface="Arial"/>
              </a:rPr>
              <a:t>* </a:t>
            </a:r>
            <a:r>
              <a:rPr lang="en-US" sz="1600" dirty="0">
                <a:solidFill>
                  <a:srgbClr val="000000"/>
                </a:solidFill>
                <a:latin typeface="Arial"/>
                <a:ea typeface="+mn-ea"/>
                <a:cs typeface="Arial"/>
              </a:rPr>
              <a:t>Work supported by the US Department of Energy under contract DE-AC02-06CH11357</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3422" y="1552915"/>
            <a:ext cx="2748577" cy="2748577"/>
          </a:xfrm>
          <a:prstGeom prst="rect">
            <a:avLst/>
          </a:prstGeom>
        </p:spPr>
      </p:pic>
    </p:spTree>
    <p:extLst>
      <p:ext uri="{BB962C8B-B14F-4D97-AF65-F5344CB8AC3E}">
        <p14:creationId xmlns:p14="http://schemas.microsoft.com/office/powerpoint/2010/main" val="2014994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difficulties</a:t>
            </a:r>
          </a:p>
        </p:txBody>
      </p:sp>
      <p:sp>
        <p:nvSpPr>
          <p:cNvPr id="3" name="Content Placeholder 2"/>
          <p:cNvSpPr>
            <a:spLocks noGrp="1"/>
          </p:cNvSpPr>
          <p:nvPr>
            <p:ph idx="1"/>
          </p:nvPr>
        </p:nvSpPr>
        <p:spPr>
          <a:xfrm>
            <a:off x="704373" y="934823"/>
            <a:ext cx="11163867" cy="5222786"/>
          </a:xfrm>
        </p:spPr>
        <p:txBody>
          <a:bodyPr/>
          <a:lstStyle/>
          <a:p>
            <a:pPr>
              <a:spcBef>
                <a:spcPts val="900"/>
              </a:spcBef>
              <a:spcAft>
                <a:spcPts val="0"/>
              </a:spcAft>
            </a:pPr>
            <a:r>
              <a:rPr lang="en-US" sz="2300" dirty="0"/>
              <a:t>Some early printed circuit coils had a twist in the plane of the coil, which varied along the length.  This resulted in a spurious skew 12-pole in quadrupoles that had large normal </a:t>
            </a:r>
            <a:br>
              <a:rPr lang="en-US" sz="2300" dirty="0"/>
            </a:br>
            <a:r>
              <a:rPr lang="en-US" sz="2300" dirty="0"/>
              <a:t>12-pole (allowed term).  The spurious skew term was roughly 1 “unit” (10</a:t>
            </a:r>
            <a:r>
              <a:rPr lang="en-US" sz="2300" baseline="30000" dirty="0"/>
              <a:t>–4</a:t>
            </a:r>
            <a:r>
              <a:rPr lang="en-US" sz="2300" dirty="0"/>
              <a:t> of the main field).   This required a re-build of these coils. Twisting was minimized by Fermilab in the design of future coils.</a:t>
            </a:r>
          </a:p>
          <a:p>
            <a:pPr>
              <a:spcBef>
                <a:spcPts val="900"/>
              </a:spcBef>
              <a:spcAft>
                <a:spcPts val="0"/>
              </a:spcAft>
            </a:pPr>
            <a:r>
              <a:rPr lang="en-US" sz="2300" dirty="0">
                <a:latin typeface="Calibri" panose="020F0502020204030204" pitchFamily="34" charset="0"/>
                <a:cs typeface="Calibri" panose="020F0502020204030204" pitchFamily="34" charset="0"/>
              </a:rPr>
              <a:t>The systems used during the R&amp;D phase were developed using an e</a:t>
            </a:r>
            <a:r>
              <a:rPr lang="en-US" sz="2300" dirty="0"/>
              <a:t>arlier version (XPS-Q8) of Newport motion controller.  These controllers were discontinued by Newport at the time of building the production systems, so we had to use a newer version (XPS-D) of the controller.  There are significant differences between these two models, unfortunately for the worse, which caused many issues.</a:t>
            </a:r>
          </a:p>
          <a:p>
            <a:pPr>
              <a:spcBef>
                <a:spcPts val="900"/>
              </a:spcBef>
              <a:spcAft>
                <a:spcPts val="0"/>
              </a:spcAft>
            </a:pPr>
            <a:r>
              <a:rPr lang="en-US" sz="2300" dirty="0">
                <a:latin typeface="Calibri" panose="020F0502020204030204" pitchFamily="34" charset="0"/>
                <a:cs typeface="Calibri" panose="020F0502020204030204" pitchFamily="34" charset="0"/>
              </a:rPr>
              <a:t>The alignment of the long rotating wire bench was found to be affected by deformation of the granite block supports under the load of the larger magnets.  This was minimized but could not be completely eliminated.</a:t>
            </a:r>
          </a:p>
          <a:p>
            <a:pPr>
              <a:spcBef>
                <a:spcPts val="900"/>
              </a:spcBef>
              <a:spcAft>
                <a:spcPts val="0"/>
              </a:spcAft>
            </a:pPr>
            <a:r>
              <a:rPr lang="en-US" sz="2300" dirty="0"/>
              <a:t>Once commissioned, all systems have performed flawlessly resulting in efficient operation.</a:t>
            </a:r>
            <a:endParaRPr lang="en-US" sz="23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9</a:t>
            </a:fld>
            <a:endParaRPr lang="en-US" dirty="0"/>
          </a:p>
        </p:txBody>
      </p:sp>
      <p:sp>
        <p:nvSpPr>
          <p:cNvPr id="5" name="Footer Placeholder 4"/>
          <p:cNvSpPr>
            <a:spLocks noGrp="1"/>
          </p:cNvSpPr>
          <p:nvPr>
            <p:ph type="ftr" sz="quarter" idx="3"/>
          </p:nvPr>
        </p:nvSpPr>
        <p:spPr/>
        <p:txBody>
          <a:bodyPr/>
          <a:lstStyle/>
          <a:p>
            <a:r>
              <a:rPr lang="en-US"/>
              <a:t>Performance of APS-U Measurement Systems; Animesh Jain; IMMW22, September 26-30, 2022</a:t>
            </a:r>
            <a:endParaRPr lang="en-US" dirty="0"/>
          </a:p>
        </p:txBody>
      </p:sp>
    </p:spTree>
    <p:extLst>
      <p:ext uri="{BB962C8B-B14F-4D97-AF65-F5344CB8AC3E}">
        <p14:creationId xmlns:p14="http://schemas.microsoft.com/office/powerpoint/2010/main" val="4057561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Newport XPS-D controller issues</a:t>
            </a:r>
          </a:p>
        </p:txBody>
      </p:sp>
      <p:sp>
        <p:nvSpPr>
          <p:cNvPr id="3" name="Content Placeholder 2"/>
          <p:cNvSpPr>
            <a:spLocks noGrp="1"/>
          </p:cNvSpPr>
          <p:nvPr>
            <p:ph idx="1"/>
          </p:nvPr>
        </p:nvSpPr>
        <p:spPr>
          <a:xfrm>
            <a:off x="704373" y="895911"/>
            <a:ext cx="11163867" cy="5436794"/>
          </a:xfrm>
        </p:spPr>
        <p:txBody>
          <a:bodyPr/>
          <a:lstStyle/>
          <a:p>
            <a:pPr>
              <a:spcBef>
                <a:spcPts val="900"/>
              </a:spcBef>
              <a:spcAft>
                <a:spcPts val="0"/>
              </a:spcAft>
            </a:pPr>
            <a:r>
              <a:rPr lang="en-US" sz="1800" dirty="0">
                <a:latin typeface="Calibri" panose="020F0502020204030204" pitchFamily="34" charset="0"/>
                <a:cs typeface="Calibri" panose="020F0502020204030204" pitchFamily="34" charset="0"/>
              </a:rPr>
              <a:t>The XPS-Q8 had encoder and trigger outputs for each drive slot, but the XPS-D has trigger outputs only on drive slots 1, 2, 5, 6.  This impacts drive slot choice when using triggers based on encoder positions. (Not too serious, except for the Hall probe system.)</a:t>
            </a:r>
          </a:p>
          <a:p>
            <a:pPr>
              <a:spcBef>
                <a:spcPts val="900"/>
              </a:spcBef>
              <a:spcAft>
                <a:spcPts val="0"/>
              </a:spcAft>
            </a:pPr>
            <a:r>
              <a:rPr lang="en-US" sz="1800" dirty="0">
                <a:latin typeface="Calibri" panose="020F0502020204030204" pitchFamily="34" charset="0"/>
                <a:cs typeface="Calibri" panose="020F0502020204030204" pitchFamily="34" charset="0"/>
              </a:rPr>
              <a:t>The pulse width of the trigger pulse (used to trigger the Dynamic Signal Analyzer) is defined differently and limited to a few values. This required changing the LabView code specific for the XPS-D controller for the Hall probe system. The rotating coil/wire systems use triggers generated by the FPGA, so were not affected.</a:t>
            </a:r>
          </a:p>
          <a:p>
            <a:pPr>
              <a:spcBef>
                <a:spcPts val="900"/>
              </a:spcBef>
              <a:spcAft>
                <a:spcPts val="0"/>
              </a:spcAft>
            </a:pPr>
            <a:r>
              <a:rPr lang="en-US" sz="1800" b="1" dirty="0">
                <a:latin typeface="Calibri" panose="020F0502020204030204" pitchFamily="34" charset="0"/>
                <a:cs typeface="Calibri" panose="020F0502020204030204" pitchFamily="34" charset="0"/>
              </a:rPr>
              <a:t>The XPS-D back-panel encoder quadrature signals had high-frequency glitches at the cross-over points making it impossible for the FPGA code to reliably count the pulses. </a:t>
            </a:r>
            <a:r>
              <a:rPr lang="en-US" sz="1800" dirty="0">
                <a:latin typeface="Calibri" panose="020F0502020204030204" pitchFamily="34" charset="0"/>
                <a:cs typeface="Calibri" panose="020F0502020204030204" pitchFamily="34" charset="0"/>
              </a:rPr>
              <a:t>The fix was to use the raw Sine/Cosine signals which were squared up and level shifted to TTL using a home-built circuit.  This provided clean quadrature signals that could be counted by the FPGA. All this could be done internal to the old XPS-Q8 without an external circuit.</a:t>
            </a:r>
          </a:p>
          <a:p>
            <a:pPr>
              <a:spcBef>
                <a:spcPts val="900"/>
              </a:spcBef>
              <a:spcAft>
                <a:spcPts val="0"/>
              </a:spcAft>
            </a:pPr>
            <a:r>
              <a:rPr lang="en-US" sz="1800" dirty="0">
                <a:latin typeface="Calibri" panose="020F0502020204030204" pitchFamily="34" charset="0"/>
                <a:cs typeface="Calibri" panose="020F0502020204030204" pitchFamily="34" charset="0"/>
              </a:rPr>
              <a:t>The back-panel D-Sub and </a:t>
            </a:r>
            <a:r>
              <a:rPr lang="en-US" sz="1800" dirty="0" err="1">
                <a:latin typeface="Calibri" panose="020F0502020204030204" pitchFamily="34" charset="0"/>
                <a:cs typeface="Calibri" panose="020F0502020204030204" pitchFamily="34" charset="0"/>
              </a:rPr>
              <a:t>Lemo</a:t>
            </a:r>
            <a:r>
              <a:rPr lang="en-US" sz="1800" dirty="0">
                <a:latin typeface="Calibri" panose="020F0502020204030204" pitchFamily="34" charset="0"/>
                <a:cs typeface="Calibri" panose="020F0502020204030204" pitchFamily="34" charset="0"/>
              </a:rPr>
              <a:t> connector pinouts on the XPS-D are completely different from the XPS-8 so the wiring harnesses must be specific to the controller.</a:t>
            </a:r>
          </a:p>
          <a:p>
            <a:pPr>
              <a:spcBef>
                <a:spcPts val="900"/>
              </a:spcBef>
              <a:spcAft>
                <a:spcPts val="0"/>
              </a:spcAft>
            </a:pPr>
            <a:r>
              <a:rPr lang="en-US" sz="1800" b="1" dirty="0">
                <a:latin typeface="Calibri" panose="020F0502020204030204" pitchFamily="34" charset="0"/>
                <a:cs typeface="Calibri" panose="020F0502020204030204" pitchFamily="34" charset="0"/>
              </a:rPr>
              <a:t>A fatal </a:t>
            </a:r>
            <a:r>
              <a:rPr lang="en-US" sz="1800" b="1" dirty="0"/>
              <a:t>“following error” occurs in </a:t>
            </a:r>
            <a:r>
              <a:rPr lang="en-US" sz="1800" b="1" dirty="0">
                <a:latin typeface="Calibri" panose="020F0502020204030204" pitchFamily="34" charset="0"/>
                <a:cs typeface="Calibri" panose="020F0502020204030204" pitchFamily="34" charset="0"/>
              </a:rPr>
              <a:t>XPS-D when the number of spindle rotations reaches +/-35792 </a:t>
            </a:r>
            <a:r>
              <a:rPr lang="en-US" sz="1800" b="1" i="1" dirty="0">
                <a:latin typeface="Calibri" panose="020F0502020204030204" pitchFamily="34" charset="0"/>
                <a:cs typeface="Calibri" panose="020F0502020204030204" pitchFamily="34" charset="0"/>
              </a:rPr>
              <a:t>from when the controller is started</a:t>
            </a:r>
            <a:r>
              <a:rPr lang="en-US" sz="1800" b="1"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At one revolution per second, this means the controllers must be restarted, and the stages homed again, after about 10 hours of continuous operation.  There is no solution for this issue, despite repeated requests for help from Newport. </a:t>
            </a:r>
            <a:r>
              <a:rPr lang="en-US" sz="1800" b="1" dirty="0">
                <a:latin typeface="Calibri" panose="020F0502020204030204" pitchFamily="34" charset="0"/>
                <a:cs typeface="Calibri" panose="020F0502020204030204" pitchFamily="34" charset="0"/>
              </a:rPr>
              <a:t> We live with it, but often run into this error leading to loss of productivity.</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(This issue is apparently addressed by Newport in a firmware update, but it is only applicable to more recent serial numbers of XPS-D controllers.  It does not work for the controllers we have, purchased in 2019 and 2020.)</a:t>
            </a: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10</a:t>
            </a:fld>
            <a:endParaRPr lang="en-US" dirty="0"/>
          </a:p>
        </p:txBody>
      </p:sp>
      <p:sp>
        <p:nvSpPr>
          <p:cNvPr id="5" name="Footer Placeholder 4"/>
          <p:cNvSpPr>
            <a:spLocks noGrp="1"/>
          </p:cNvSpPr>
          <p:nvPr>
            <p:ph type="ftr" sz="quarter" idx="3"/>
          </p:nvPr>
        </p:nvSpPr>
        <p:spPr/>
        <p:txBody>
          <a:bodyPr/>
          <a:lstStyle/>
          <a:p>
            <a:r>
              <a:rPr lang="en-US"/>
              <a:t>Performance of APS-U Measurement Systems; Animesh Jain; IMMW22, September 26-30, 2022</a:t>
            </a:r>
            <a:endParaRPr lang="en-US" dirty="0"/>
          </a:p>
        </p:txBody>
      </p:sp>
    </p:spTree>
    <p:extLst>
      <p:ext uri="{BB962C8B-B14F-4D97-AF65-F5344CB8AC3E}">
        <p14:creationId xmlns:p14="http://schemas.microsoft.com/office/powerpoint/2010/main" val="2240306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513" y="41455"/>
            <a:ext cx="11163868" cy="666446"/>
          </a:xfrm>
        </p:spPr>
        <p:txBody>
          <a:bodyPr/>
          <a:lstStyle/>
          <a:p>
            <a:r>
              <a:rPr lang="en-US" dirty="0"/>
              <a:t>Long rotating wire bench alignment issue</a:t>
            </a: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11</a:t>
            </a:fld>
            <a:endParaRPr lang="en-US" dirty="0"/>
          </a:p>
        </p:txBody>
      </p:sp>
      <p:sp>
        <p:nvSpPr>
          <p:cNvPr id="5" name="Footer Placeholder 4"/>
          <p:cNvSpPr>
            <a:spLocks noGrp="1"/>
          </p:cNvSpPr>
          <p:nvPr>
            <p:ph type="ftr" sz="quarter" idx="3"/>
          </p:nvPr>
        </p:nvSpPr>
        <p:spPr/>
        <p:txBody>
          <a:bodyPr/>
          <a:lstStyle/>
          <a:p>
            <a:r>
              <a:rPr lang="en-US"/>
              <a:t>Performance of APS-U Measurement Systems; Animesh Jain; IMMW22, September 26-30, 2022</a:t>
            </a:r>
            <a:endParaRPr lang="en-US" dirty="0"/>
          </a:p>
        </p:txBody>
      </p:sp>
      <p:grpSp>
        <p:nvGrpSpPr>
          <p:cNvPr id="12" name="Group 11">
            <a:extLst>
              <a:ext uri="{FF2B5EF4-FFF2-40B4-BE49-F238E27FC236}">
                <a16:creationId xmlns:a16="http://schemas.microsoft.com/office/drawing/2014/main" id="{D45FA9B5-D7AC-4E9A-9178-EFA08A9DB44A}"/>
              </a:ext>
            </a:extLst>
          </p:cNvPr>
          <p:cNvGrpSpPr/>
          <p:nvPr/>
        </p:nvGrpSpPr>
        <p:grpSpPr>
          <a:xfrm>
            <a:off x="478045" y="775997"/>
            <a:ext cx="7070613" cy="4526277"/>
            <a:chOff x="2579224" y="775997"/>
            <a:chExt cx="7070613" cy="4526277"/>
          </a:xfrm>
        </p:grpSpPr>
        <p:pic>
          <p:nvPicPr>
            <p:cNvPr id="9" name="Picture 8" descr="A picture containing indoor, several, cluttered&#10;&#10;Description automatically generated">
              <a:extLst>
                <a:ext uri="{FF2B5EF4-FFF2-40B4-BE49-F238E27FC236}">
                  <a16:creationId xmlns:a16="http://schemas.microsoft.com/office/drawing/2014/main" id="{1FF3D664-0408-4E3D-8D94-A5A66F489162}"/>
                </a:ext>
              </a:extLst>
            </p:cNvPr>
            <p:cNvPicPr>
              <a:picLocks noChangeAspect="1"/>
            </p:cNvPicPr>
            <p:nvPr/>
          </p:nvPicPr>
          <p:blipFill rotWithShape="1">
            <a:blip r:embed="rId2"/>
            <a:srcRect l="10928" t="23797" r="12152" b="10550"/>
            <a:stretch/>
          </p:blipFill>
          <p:spPr>
            <a:xfrm>
              <a:off x="2579224" y="775997"/>
              <a:ext cx="7070613" cy="4526277"/>
            </a:xfrm>
            <a:prstGeom prst="rect">
              <a:avLst/>
            </a:prstGeom>
          </p:spPr>
        </p:pic>
        <p:sp>
          <p:nvSpPr>
            <p:cNvPr id="10" name="TextBox 9">
              <a:extLst>
                <a:ext uri="{FF2B5EF4-FFF2-40B4-BE49-F238E27FC236}">
                  <a16:creationId xmlns:a16="http://schemas.microsoft.com/office/drawing/2014/main" id="{884CC437-F1D9-458D-853C-F0248A8C2ADA}"/>
                </a:ext>
              </a:extLst>
            </p:cNvPr>
            <p:cNvSpPr txBox="1"/>
            <p:nvPr/>
          </p:nvSpPr>
          <p:spPr>
            <a:xfrm rot="1993666">
              <a:off x="5196192" y="4347741"/>
              <a:ext cx="1799617" cy="646331"/>
            </a:xfrm>
            <a:prstGeom prst="rect">
              <a:avLst/>
            </a:prstGeom>
            <a:noFill/>
          </p:spPr>
          <p:txBody>
            <a:bodyPr wrap="square" rtlCol="0">
              <a:spAutoFit/>
            </a:bodyPr>
            <a:lstStyle/>
            <a:p>
              <a:r>
                <a:rPr lang="en-US" dirty="0">
                  <a:solidFill>
                    <a:srgbClr val="000000"/>
                  </a:solidFill>
                </a:rPr>
                <a:t>Upstream (US)</a:t>
              </a:r>
            </a:p>
            <a:p>
              <a:r>
                <a:rPr lang="en-US" dirty="0">
                  <a:solidFill>
                    <a:srgbClr val="000000"/>
                  </a:solidFill>
                </a:rPr>
                <a:t>1.52 m long</a:t>
              </a:r>
            </a:p>
          </p:txBody>
        </p:sp>
        <p:sp>
          <p:nvSpPr>
            <p:cNvPr id="11" name="TextBox 10">
              <a:extLst>
                <a:ext uri="{FF2B5EF4-FFF2-40B4-BE49-F238E27FC236}">
                  <a16:creationId xmlns:a16="http://schemas.microsoft.com/office/drawing/2014/main" id="{D8436393-8208-4D3E-97CF-35D212A685FE}"/>
                </a:ext>
              </a:extLst>
            </p:cNvPr>
            <p:cNvSpPr txBox="1"/>
            <p:nvPr/>
          </p:nvSpPr>
          <p:spPr>
            <a:xfrm rot="1968140">
              <a:off x="2970380" y="2689106"/>
              <a:ext cx="1519527" cy="584775"/>
            </a:xfrm>
            <a:prstGeom prst="rect">
              <a:avLst/>
            </a:prstGeom>
            <a:noFill/>
          </p:spPr>
          <p:txBody>
            <a:bodyPr wrap="square" rtlCol="0">
              <a:spAutoFit/>
            </a:bodyPr>
            <a:lstStyle/>
            <a:p>
              <a:r>
                <a:rPr lang="en-US" sz="1600" dirty="0">
                  <a:solidFill>
                    <a:srgbClr val="000000"/>
                  </a:solidFill>
                </a:rPr>
                <a:t>Downstream (DS) 2.75 m</a:t>
              </a:r>
            </a:p>
          </p:txBody>
        </p:sp>
      </p:grpSp>
      <p:sp>
        <p:nvSpPr>
          <p:cNvPr id="13" name="TextBox 12">
            <a:extLst>
              <a:ext uri="{FF2B5EF4-FFF2-40B4-BE49-F238E27FC236}">
                <a16:creationId xmlns:a16="http://schemas.microsoft.com/office/drawing/2014/main" id="{ABCD0975-7389-487A-A812-F24692E67AA6}"/>
              </a:ext>
            </a:extLst>
          </p:cNvPr>
          <p:cNvSpPr txBox="1"/>
          <p:nvPr/>
        </p:nvSpPr>
        <p:spPr>
          <a:xfrm>
            <a:off x="487773" y="5375933"/>
            <a:ext cx="7323538" cy="923330"/>
          </a:xfrm>
          <a:prstGeom prst="rect">
            <a:avLst/>
          </a:prstGeom>
          <a:noFill/>
        </p:spPr>
        <p:txBody>
          <a:bodyPr wrap="square" rtlCol="0">
            <a:spAutoFit/>
          </a:bodyPr>
          <a:lstStyle/>
          <a:p>
            <a:r>
              <a:rPr lang="en-US" dirty="0">
                <a:solidFill>
                  <a:srgbClr val="000000"/>
                </a:solidFill>
                <a:latin typeface="Calibri" panose="020F0502020204030204" pitchFamily="34" charset="0"/>
                <a:cs typeface="Calibri" panose="020F0502020204030204" pitchFamily="34" charset="0"/>
              </a:rPr>
              <a:t>Granite support was split to keep the weight within crane limits.</a:t>
            </a:r>
          </a:p>
          <a:p>
            <a:r>
              <a:rPr lang="en-US" dirty="0">
                <a:solidFill>
                  <a:srgbClr val="000000"/>
                </a:solidFill>
                <a:latin typeface="Calibri" panose="020F0502020204030204" pitchFamily="34" charset="0"/>
                <a:cs typeface="Calibri" panose="020F0502020204030204" pitchFamily="34" charset="0"/>
              </a:rPr>
              <a:t>Granite is supported on three pads on a steel frame.</a:t>
            </a:r>
          </a:p>
          <a:p>
            <a:r>
              <a:rPr lang="en-US" dirty="0">
                <a:solidFill>
                  <a:srgbClr val="000000"/>
                </a:solidFill>
                <a:latin typeface="Calibri" panose="020F0502020204030204" pitchFamily="34" charset="0"/>
                <a:cs typeface="Calibri" panose="020F0502020204030204" pitchFamily="34" charset="0"/>
              </a:rPr>
              <a:t>There is a large change in granite alignment when a heavy magnet is placed.</a:t>
            </a:r>
          </a:p>
        </p:txBody>
      </p:sp>
      <p:grpSp>
        <p:nvGrpSpPr>
          <p:cNvPr id="28" name="Group 27">
            <a:extLst>
              <a:ext uri="{FF2B5EF4-FFF2-40B4-BE49-F238E27FC236}">
                <a16:creationId xmlns:a16="http://schemas.microsoft.com/office/drawing/2014/main" id="{D00B6290-5861-4B43-9050-820FF48E48E1}"/>
              </a:ext>
            </a:extLst>
          </p:cNvPr>
          <p:cNvGrpSpPr/>
          <p:nvPr/>
        </p:nvGrpSpPr>
        <p:grpSpPr>
          <a:xfrm>
            <a:off x="7811311" y="765488"/>
            <a:ext cx="4053580" cy="2055533"/>
            <a:chOff x="7811311" y="765488"/>
            <a:chExt cx="4053580" cy="2055533"/>
          </a:xfrm>
        </p:grpSpPr>
        <p:pic>
          <p:nvPicPr>
            <p:cNvPr id="15" name="Picture 14" descr="A picture containing indoor&#10;&#10;Description automatically generated">
              <a:extLst>
                <a:ext uri="{FF2B5EF4-FFF2-40B4-BE49-F238E27FC236}">
                  <a16:creationId xmlns:a16="http://schemas.microsoft.com/office/drawing/2014/main" id="{F8BADEF2-4891-4A22-9B14-1CA8AB923A79}"/>
                </a:ext>
              </a:extLst>
            </p:cNvPr>
            <p:cNvPicPr>
              <a:picLocks noChangeAspect="1"/>
            </p:cNvPicPr>
            <p:nvPr/>
          </p:nvPicPr>
          <p:blipFill rotWithShape="1">
            <a:blip r:embed="rId3"/>
            <a:srcRect l="7482" t="19007" b="18440"/>
            <a:stretch/>
          </p:blipFill>
          <p:spPr>
            <a:xfrm>
              <a:off x="7811311" y="765488"/>
              <a:ext cx="4053580" cy="2055533"/>
            </a:xfrm>
            <a:prstGeom prst="rect">
              <a:avLst/>
            </a:prstGeom>
          </p:spPr>
        </p:pic>
        <p:sp>
          <p:nvSpPr>
            <p:cNvPr id="16" name="TextBox 15">
              <a:extLst>
                <a:ext uri="{FF2B5EF4-FFF2-40B4-BE49-F238E27FC236}">
                  <a16:creationId xmlns:a16="http://schemas.microsoft.com/office/drawing/2014/main" id="{623F4BFC-3609-4661-9BA9-90EBF2F2AA4F}"/>
                </a:ext>
              </a:extLst>
            </p:cNvPr>
            <p:cNvSpPr txBox="1"/>
            <p:nvPr/>
          </p:nvSpPr>
          <p:spPr>
            <a:xfrm>
              <a:off x="9064255" y="1954800"/>
              <a:ext cx="1517513" cy="369332"/>
            </a:xfrm>
            <a:prstGeom prst="rect">
              <a:avLst/>
            </a:prstGeom>
            <a:noFill/>
          </p:spPr>
          <p:txBody>
            <a:bodyPr wrap="square" rtlCol="0">
              <a:spAutoFit/>
            </a:bodyPr>
            <a:lstStyle/>
            <a:p>
              <a:pPr algn="ctr"/>
              <a:r>
                <a:rPr lang="en-US" dirty="0">
                  <a:solidFill>
                    <a:srgbClr val="FFFF00"/>
                  </a:solidFill>
                  <a:latin typeface="Calibri" panose="020F0502020204030204" pitchFamily="34" charset="0"/>
                  <a:cs typeface="Calibri" panose="020F0502020204030204" pitchFamily="34" charset="0"/>
                </a:rPr>
                <a:t>Rubber Pads</a:t>
              </a:r>
            </a:p>
          </p:txBody>
        </p:sp>
        <p:cxnSp>
          <p:nvCxnSpPr>
            <p:cNvPr id="18" name="Straight Arrow Connector 17">
              <a:extLst>
                <a:ext uri="{FF2B5EF4-FFF2-40B4-BE49-F238E27FC236}">
                  <a16:creationId xmlns:a16="http://schemas.microsoft.com/office/drawing/2014/main" id="{7373DC9A-B7E6-4D2C-9473-3F4A01E98C5B}"/>
                </a:ext>
              </a:extLst>
            </p:cNvPr>
            <p:cNvCxnSpPr>
              <a:cxnSpLocks/>
            </p:cNvCxnSpPr>
            <p:nvPr/>
          </p:nvCxnSpPr>
          <p:spPr>
            <a:xfrm flipV="1">
              <a:off x="10437779" y="1352145"/>
              <a:ext cx="591466" cy="787321"/>
            </a:xfrm>
            <a:prstGeom prst="straightConnector1">
              <a:avLst/>
            </a:prstGeom>
            <a:ln w="15875">
              <a:solidFill>
                <a:srgbClr val="FFFF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6325B1F7-2CF0-40AF-B432-AE8FF2A285A4}"/>
                </a:ext>
              </a:extLst>
            </p:cNvPr>
            <p:cNvCxnSpPr>
              <a:cxnSpLocks/>
            </p:cNvCxnSpPr>
            <p:nvPr/>
          </p:nvCxnSpPr>
          <p:spPr>
            <a:xfrm flipH="1" flipV="1">
              <a:off x="8443609" y="1538536"/>
              <a:ext cx="732456" cy="621244"/>
            </a:xfrm>
            <a:prstGeom prst="straightConnector1">
              <a:avLst/>
            </a:prstGeom>
            <a:ln w="15875">
              <a:solidFill>
                <a:srgbClr val="FFFF00"/>
              </a:solidFill>
              <a:tailEnd type="stealth" w="lg" len="lg"/>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5F901138-1568-43C6-BC5D-3D86836C464F}"/>
                </a:ext>
              </a:extLst>
            </p:cNvPr>
            <p:cNvSpPr txBox="1"/>
            <p:nvPr/>
          </p:nvSpPr>
          <p:spPr>
            <a:xfrm>
              <a:off x="9048166" y="875876"/>
              <a:ext cx="1517513" cy="369332"/>
            </a:xfrm>
            <a:prstGeom prst="rect">
              <a:avLst/>
            </a:prstGeom>
            <a:noFill/>
          </p:spPr>
          <p:txBody>
            <a:bodyPr wrap="square" rtlCol="0">
              <a:spAutoFit/>
            </a:bodyPr>
            <a:lstStyle/>
            <a:p>
              <a:pPr algn="ctr"/>
              <a:r>
                <a:rPr lang="en-US" dirty="0">
                  <a:solidFill>
                    <a:srgbClr val="FFFF00"/>
                  </a:solidFill>
                  <a:latin typeface="Calibri" panose="020F0502020204030204" pitchFamily="34" charset="0"/>
                  <a:cs typeface="Calibri" panose="020F0502020204030204" pitchFamily="34" charset="0"/>
                </a:rPr>
                <a:t>Granite</a:t>
              </a:r>
            </a:p>
          </p:txBody>
        </p:sp>
      </p:grpSp>
      <p:grpSp>
        <p:nvGrpSpPr>
          <p:cNvPr id="31" name="Group 30">
            <a:extLst>
              <a:ext uri="{FF2B5EF4-FFF2-40B4-BE49-F238E27FC236}">
                <a16:creationId xmlns:a16="http://schemas.microsoft.com/office/drawing/2014/main" id="{47D4CD78-2E65-4A0A-A5B7-B160C6211146}"/>
              </a:ext>
            </a:extLst>
          </p:cNvPr>
          <p:cNvGrpSpPr/>
          <p:nvPr/>
        </p:nvGrpSpPr>
        <p:grpSpPr>
          <a:xfrm>
            <a:off x="7821039" y="2909946"/>
            <a:ext cx="4054920" cy="2716589"/>
            <a:chOff x="7821039" y="2909946"/>
            <a:chExt cx="4054920" cy="2716589"/>
          </a:xfrm>
        </p:grpSpPr>
        <p:pic>
          <p:nvPicPr>
            <p:cNvPr id="26" name="Picture 25" descr="A picture containing indoor, close&#10;&#10;Description automatically generated">
              <a:extLst>
                <a:ext uri="{FF2B5EF4-FFF2-40B4-BE49-F238E27FC236}">
                  <a16:creationId xmlns:a16="http://schemas.microsoft.com/office/drawing/2014/main" id="{FCA6A2CD-27DE-44C2-8A7F-E3FA93D33528}"/>
                </a:ext>
              </a:extLst>
            </p:cNvPr>
            <p:cNvPicPr>
              <a:picLocks noChangeAspect="1"/>
            </p:cNvPicPr>
            <p:nvPr/>
          </p:nvPicPr>
          <p:blipFill rotWithShape="1">
            <a:blip r:embed="rId4"/>
            <a:srcRect t="26667" b="22845"/>
            <a:stretch/>
          </p:blipFill>
          <p:spPr>
            <a:xfrm>
              <a:off x="7821039" y="2909946"/>
              <a:ext cx="4035464" cy="2716589"/>
            </a:xfrm>
            <a:prstGeom prst="rect">
              <a:avLst/>
            </a:prstGeom>
          </p:spPr>
        </p:pic>
        <p:sp>
          <p:nvSpPr>
            <p:cNvPr id="27" name="TextBox 26">
              <a:extLst>
                <a:ext uri="{FF2B5EF4-FFF2-40B4-BE49-F238E27FC236}">
                  <a16:creationId xmlns:a16="http://schemas.microsoft.com/office/drawing/2014/main" id="{DD5BCCB2-59C9-407B-AB5B-499D394464BF}"/>
                </a:ext>
              </a:extLst>
            </p:cNvPr>
            <p:cNvSpPr txBox="1"/>
            <p:nvPr/>
          </p:nvSpPr>
          <p:spPr>
            <a:xfrm>
              <a:off x="7821039" y="5249470"/>
              <a:ext cx="4054920" cy="261610"/>
            </a:xfrm>
            <a:prstGeom prst="rect">
              <a:avLst/>
            </a:prstGeom>
            <a:noFill/>
          </p:spPr>
          <p:txBody>
            <a:bodyPr wrap="square" lIns="0" tIns="0" rIns="0" bIns="0" rtlCol="0">
              <a:spAutoFit/>
            </a:bodyPr>
            <a:lstStyle/>
            <a:p>
              <a:pPr algn="ctr"/>
              <a:r>
                <a:rPr lang="en-US" sz="1700" dirty="0">
                  <a:solidFill>
                    <a:srgbClr val="FFFF00"/>
                  </a:solidFill>
                  <a:latin typeface="Calibri" panose="020F0502020204030204" pitchFamily="34" charset="0"/>
                  <a:cs typeface="Calibri" panose="020F0502020204030204" pitchFamily="34" charset="0"/>
                </a:rPr>
                <a:t>Aluminum Pads with a thin elastomer sheet</a:t>
              </a:r>
            </a:p>
          </p:txBody>
        </p:sp>
      </p:grpSp>
      <p:sp>
        <p:nvSpPr>
          <p:cNvPr id="30" name="TextBox 29">
            <a:extLst>
              <a:ext uri="{FF2B5EF4-FFF2-40B4-BE49-F238E27FC236}">
                <a16:creationId xmlns:a16="http://schemas.microsoft.com/office/drawing/2014/main" id="{F7E829A8-5613-4186-ABB9-9716C89C1394}"/>
              </a:ext>
            </a:extLst>
          </p:cNvPr>
          <p:cNvSpPr txBox="1"/>
          <p:nvPr/>
        </p:nvSpPr>
        <p:spPr>
          <a:xfrm>
            <a:off x="528537" y="4747838"/>
            <a:ext cx="1489416" cy="523220"/>
          </a:xfrm>
          <a:prstGeom prst="rect">
            <a:avLst/>
          </a:prstGeom>
          <a:noFill/>
        </p:spPr>
        <p:txBody>
          <a:bodyPr wrap="square" lIns="0" tIns="0" rIns="0" bIns="0" rtlCol="0">
            <a:spAutoFit/>
          </a:bodyPr>
          <a:lstStyle/>
          <a:p>
            <a:r>
              <a:rPr lang="en-US" sz="1700" i="1" dirty="0">
                <a:solidFill>
                  <a:srgbClr val="000000"/>
                </a:solidFill>
                <a:latin typeface="Calibri" panose="020F0502020204030204" pitchFamily="34" charset="0"/>
                <a:cs typeface="Calibri" panose="020F0502020204030204" pitchFamily="34" charset="0"/>
              </a:rPr>
              <a:t>Photo Credit:</a:t>
            </a:r>
          </a:p>
          <a:p>
            <a:r>
              <a:rPr lang="en-US" sz="1700" i="1" dirty="0">
                <a:solidFill>
                  <a:srgbClr val="000000"/>
                </a:solidFill>
                <a:latin typeface="Calibri" panose="020F0502020204030204" pitchFamily="34" charset="0"/>
                <a:cs typeface="Calibri" panose="020F0502020204030204" pitchFamily="34" charset="0"/>
              </a:rPr>
              <a:t>Roberto Lopez</a:t>
            </a:r>
          </a:p>
        </p:txBody>
      </p:sp>
    </p:spTree>
    <p:extLst>
      <p:ext uri="{BB962C8B-B14F-4D97-AF65-F5344CB8AC3E}">
        <p14:creationId xmlns:p14="http://schemas.microsoft.com/office/powerpoint/2010/main" val="3541991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513" y="41455"/>
            <a:ext cx="11163868" cy="666446"/>
          </a:xfrm>
        </p:spPr>
        <p:txBody>
          <a:bodyPr/>
          <a:lstStyle/>
          <a:p>
            <a:r>
              <a:rPr lang="en-US" dirty="0"/>
              <a:t>Long rotating wire bench alignment issue</a:t>
            </a: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12</a:t>
            </a:fld>
            <a:endParaRPr lang="en-US" dirty="0"/>
          </a:p>
        </p:txBody>
      </p:sp>
      <p:sp>
        <p:nvSpPr>
          <p:cNvPr id="5" name="Footer Placeholder 4"/>
          <p:cNvSpPr>
            <a:spLocks noGrp="1"/>
          </p:cNvSpPr>
          <p:nvPr>
            <p:ph type="ftr" sz="quarter" idx="3"/>
          </p:nvPr>
        </p:nvSpPr>
        <p:spPr/>
        <p:txBody>
          <a:bodyPr/>
          <a:lstStyle/>
          <a:p>
            <a:r>
              <a:rPr lang="en-US"/>
              <a:t>Performance of APS-U Measurement Systems; Animesh Jain; IMMW22, September 26-30, 2022</a:t>
            </a:r>
            <a:endParaRPr lang="en-US" dirty="0"/>
          </a:p>
        </p:txBody>
      </p:sp>
      <p:sp>
        <p:nvSpPr>
          <p:cNvPr id="13" name="TextBox 12">
            <a:extLst>
              <a:ext uri="{FF2B5EF4-FFF2-40B4-BE49-F238E27FC236}">
                <a16:creationId xmlns:a16="http://schemas.microsoft.com/office/drawing/2014/main" id="{ABCD0975-7389-487A-A812-F24692E67AA6}"/>
              </a:ext>
            </a:extLst>
          </p:cNvPr>
          <p:cNvSpPr txBox="1"/>
          <p:nvPr/>
        </p:nvSpPr>
        <p:spPr>
          <a:xfrm>
            <a:off x="8715983" y="1428452"/>
            <a:ext cx="3310917" cy="4001095"/>
          </a:xfrm>
          <a:prstGeom prst="rect">
            <a:avLst/>
          </a:prstGeom>
          <a:noFill/>
          <a:ln w="12700">
            <a:solidFill>
              <a:schemeClr val="tx1"/>
            </a:solidFill>
          </a:ln>
        </p:spPr>
        <p:txBody>
          <a:bodyPr wrap="square" rtlCol="0">
            <a:spAutoFit/>
          </a:bodyPr>
          <a:lstStyle/>
          <a:p>
            <a:pPr marL="285750" indent="-285750">
              <a:spcBef>
                <a:spcPts val="1200"/>
              </a:spcBef>
              <a:buFont typeface="Wingdings" panose="05000000000000000000" pitchFamily="2" charset="2"/>
              <a:buChar char="§"/>
            </a:pPr>
            <a:r>
              <a:rPr lang="en-US" dirty="0">
                <a:solidFill>
                  <a:srgbClr val="000000"/>
                </a:solidFill>
                <a:latin typeface="Calibri" panose="020F0502020204030204" pitchFamily="34" charset="0"/>
                <a:cs typeface="Calibri" panose="020F0502020204030204" pitchFamily="34" charset="0"/>
              </a:rPr>
              <a:t>More than an order of magnitude improvement was achieved after replacing the rubber pads with aluminum pads.</a:t>
            </a:r>
          </a:p>
          <a:p>
            <a:pPr marL="285750" indent="-285750">
              <a:spcBef>
                <a:spcPts val="1200"/>
              </a:spcBef>
              <a:buFont typeface="Wingdings" panose="05000000000000000000" pitchFamily="2" charset="2"/>
              <a:buChar char="§"/>
            </a:pPr>
            <a:r>
              <a:rPr lang="en-US" dirty="0">
                <a:solidFill>
                  <a:srgbClr val="000000"/>
                </a:solidFill>
                <a:latin typeface="Calibri" panose="020F0502020204030204" pitchFamily="34" charset="0"/>
                <a:cs typeface="Calibri" panose="020F0502020204030204" pitchFamily="34" charset="0"/>
              </a:rPr>
              <a:t>The deflection is now within acceptable limits, although not fully eliminated.</a:t>
            </a:r>
          </a:p>
          <a:p>
            <a:pPr marL="285750" indent="-285750">
              <a:spcBef>
                <a:spcPts val="1200"/>
              </a:spcBef>
              <a:buFont typeface="Wingdings" panose="05000000000000000000" pitchFamily="2" charset="2"/>
              <a:buChar char="§"/>
            </a:pPr>
            <a:r>
              <a:rPr lang="en-US" dirty="0">
                <a:solidFill>
                  <a:srgbClr val="000000"/>
                </a:solidFill>
                <a:latin typeface="Calibri" panose="020F0502020204030204" pitchFamily="34" charset="0"/>
                <a:cs typeface="Calibri" panose="020F0502020204030204" pitchFamily="34" charset="0"/>
              </a:rPr>
              <a:t>A small adjustment is still made to the relative vertical positions of the stages at the two ends, depending on the type of magnet being tested.</a:t>
            </a:r>
          </a:p>
        </p:txBody>
      </p:sp>
      <p:pic>
        <p:nvPicPr>
          <p:cNvPr id="6" name="Picture 5">
            <a:extLst>
              <a:ext uri="{FF2B5EF4-FFF2-40B4-BE49-F238E27FC236}">
                <a16:creationId xmlns:a16="http://schemas.microsoft.com/office/drawing/2014/main" id="{D33586A6-CA7A-4B0B-9380-12D516BB352F}"/>
              </a:ext>
            </a:extLst>
          </p:cNvPr>
          <p:cNvPicPr>
            <a:picLocks noChangeAspect="1"/>
          </p:cNvPicPr>
          <p:nvPr/>
        </p:nvPicPr>
        <p:blipFill>
          <a:blip r:embed="rId2"/>
          <a:stretch>
            <a:fillRect/>
          </a:stretch>
        </p:blipFill>
        <p:spPr>
          <a:xfrm>
            <a:off x="379619" y="697789"/>
            <a:ext cx="8258556" cy="5734812"/>
          </a:xfrm>
          <a:prstGeom prst="rect">
            <a:avLst/>
          </a:prstGeom>
        </p:spPr>
      </p:pic>
    </p:spTree>
    <p:extLst>
      <p:ext uri="{BB962C8B-B14F-4D97-AF65-F5344CB8AC3E}">
        <p14:creationId xmlns:p14="http://schemas.microsoft.com/office/powerpoint/2010/main" val="1389858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repeatability</a:t>
            </a: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13</a:t>
            </a:fld>
            <a:endParaRPr lang="en-US" dirty="0"/>
          </a:p>
        </p:txBody>
      </p:sp>
      <p:sp>
        <p:nvSpPr>
          <p:cNvPr id="5" name="Footer Placeholder 4"/>
          <p:cNvSpPr>
            <a:spLocks noGrp="1"/>
          </p:cNvSpPr>
          <p:nvPr>
            <p:ph type="ftr" sz="quarter" idx="3"/>
          </p:nvPr>
        </p:nvSpPr>
        <p:spPr/>
        <p:txBody>
          <a:bodyPr/>
          <a:lstStyle/>
          <a:p>
            <a:r>
              <a:rPr lang="en-US"/>
              <a:t>Performance of APS-U Measurement Systems; Animesh Jain; IMMW22, September 26-30, 2022</a:t>
            </a:r>
            <a:endParaRPr lang="en-US" dirty="0"/>
          </a:p>
        </p:txBody>
      </p:sp>
      <p:pic>
        <p:nvPicPr>
          <p:cNvPr id="8" name="Picture 7">
            <a:extLst>
              <a:ext uri="{FF2B5EF4-FFF2-40B4-BE49-F238E27FC236}">
                <a16:creationId xmlns:a16="http://schemas.microsoft.com/office/drawing/2014/main" id="{3A38E649-7286-4EB0-B6BF-9A25038B4A5A}"/>
              </a:ext>
            </a:extLst>
          </p:cNvPr>
          <p:cNvPicPr>
            <a:picLocks noChangeAspect="1"/>
          </p:cNvPicPr>
          <p:nvPr/>
        </p:nvPicPr>
        <p:blipFill rotWithShape="1">
          <a:blip r:embed="rId3"/>
          <a:srcRect b="2448"/>
          <a:stretch/>
        </p:blipFill>
        <p:spPr>
          <a:xfrm>
            <a:off x="1149389" y="889693"/>
            <a:ext cx="9098844" cy="5430520"/>
          </a:xfrm>
          <a:prstGeom prst="rect">
            <a:avLst/>
          </a:prstGeom>
        </p:spPr>
      </p:pic>
      <p:sp>
        <p:nvSpPr>
          <p:cNvPr id="9" name="TextBox 8">
            <a:extLst>
              <a:ext uri="{FF2B5EF4-FFF2-40B4-BE49-F238E27FC236}">
                <a16:creationId xmlns:a16="http://schemas.microsoft.com/office/drawing/2014/main" id="{DE24A59C-FF7C-4F1F-A596-A783445FD32B}"/>
              </a:ext>
            </a:extLst>
          </p:cNvPr>
          <p:cNvSpPr txBox="1"/>
          <p:nvPr/>
        </p:nvSpPr>
        <p:spPr>
          <a:xfrm>
            <a:off x="4756823" y="4455268"/>
            <a:ext cx="5058383" cy="646331"/>
          </a:xfrm>
          <a:prstGeom prst="rect">
            <a:avLst/>
          </a:prstGeom>
          <a:solidFill>
            <a:schemeClr val="bg1"/>
          </a:solidFill>
          <a:ln>
            <a:solidFill>
              <a:srgbClr val="000000"/>
            </a:solidFill>
          </a:ln>
        </p:spPr>
        <p:txBody>
          <a:bodyPr wrap="square" rtlCol="0">
            <a:spAutoFit/>
          </a:bodyPr>
          <a:lstStyle/>
          <a:p>
            <a:r>
              <a:rPr lang="en-US" dirty="0">
                <a:solidFill>
                  <a:srgbClr val="000000"/>
                </a:solidFill>
                <a:latin typeface="Calibri" panose="020F0502020204030204" pitchFamily="34" charset="0"/>
                <a:cs typeface="Calibri" panose="020F0502020204030204" pitchFamily="34" charset="0"/>
              </a:rPr>
              <a:t>Standard deviation of DB2 signal = 32 ppm</a:t>
            </a:r>
          </a:p>
          <a:p>
            <a:r>
              <a:rPr lang="en-US" dirty="0">
                <a:solidFill>
                  <a:srgbClr val="000000"/>
                </a:solidFill>
                <a:latin typeface="Calibri" panose="020F0502020204030204" pitchFamily="34" charset="0"/>
                <a:cs typeface="Calibri" panose="020F0502020204030204" pitchFamily="34" charset="0"/>
              </a:rPr>
              <a:t>(includes effect of current variation of 15 ppm RMS)</a:t>
            </a:r>
          </a:p>
        </p:txBody>
      </p:sp>
      <p:graphicFrame>
        <p:nvGraphicFramePr>
          <p:cNvPr id="3" name="Object 2">
            <a:extLst>
              <a:ext uri="{FF2B5EF4-FFF2-40B4-BE49-F238E27FC236}">
                <a16:creationId xmlns:a16="http://schemas.microsoft.com/office/drawing/2014/main" id="{CD66EA90-46FE-4B4D-BD97-967D81084AD6}"/>
              </a:ext>
            </a:extLst>
          </p:cNvPr>
          <p:cNvGraphicFramePr>
            <a:graphicFrameLocks noChangeAspect="1"/>
          </p:cNvGraphicFramePr>
          <p:nvPr>
            <p:extLst>
              <p:ext uri="{D42A27DB-BD31-4B8C-83A1-F6EECF244321}">
                <p14:modId xmlns:p14="http://schemas.microsoft.com/office/powerpoint/2010/main" val="3542562828"/>
              </p:ext>
            </p:extLst>
          </p:nvPr>
        </p:nvGraphicFramePr>
        <p:xfrm>
          <a:off x="10218872" y="3042478"/>
          <a:ext cx="1610940" cy="478928"/>
        </p:xfrm>
        <a:graphic>
          <a:graphicData uri="http://schemas.openxmlformats.org/presentationml/2006/ole">
            <mc:AlternateContent xmlns:mc="http://schemas.openxmlformats.org/markup-compatibility/2006">
              <mc:Choice xmlns:v="urn:schemas-microsoft-com:vml" Requires="v">
                <p:oleObj spid="_x0000_s1027" name="Equation" r:id="rId4" imgW="939600" imgH="279360" progId="Equation.DSMT4">
                  <p:embed/>
                </p:oleObj>
              </mc:Choice>
              <mc:Fallback>
                <p:oleObj name="Equation" r:id="rId4" imgW="939600" imgH="279360" progId="Equation.DSMT4">
                  <p:embed/>
                  <p:pic>
                    <p:nvPicPr>
                      <p:cNvPr id="0" name=""/>
                      <p:cNvPicPr/>
                      <p:nvPr/>
                    </p:nvPicPr>
                    <p:blipFill>
                      <a:blip r:embed="rId5"/>
                      <a:stretch>
                        <a:fillRect/>
                      </a:stretch>
                    </p:blipFill>
                    <p:spPr>
                      <a:xfrm>
                        <a:off x="10218872" y="3042478"/>
                        <a:ext cx="1610940" cy="478928"/>
                      </a:xfrm>
                      <a:prstGeom prst="rect">
                        <a:avLst/>
                      </a:prstGeom>
                    </p:spPr>
                  </p:pic>
                </p:oleObj>
              </mc:Fallback>
            </mc:AlternateContent>
          </a:graphicData>
        </a:graphic>
      </p:graphicFrame>
    </p:spTree>
    <p:extLst>
      <p:ext uri="{BB962C8B-B14F-4D97-AF65-F5344CB8AC3E}">
        <p14:creationId xmlns:p14="http://schemas.microsoft.com/office/powerpoint/2010/main" val="108317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057" y="111629"/>
            <a:ext cx="11163868" cy="751206"/>
          </a:xfrm>
        </p:spPr>
        <p:txBody>
          <a:bodyPr/>
          <a:lstStyle/>
          <a:p>
            <a:r>
              <a:rPr lang="en-US" dirty="0"/>
              <a:t>Measurement repeatability in a Q1 quadrupole</a:t>
            </a: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14</a:t>
            </a:fld>
            <a:endParaRPr lang="en-US" dirty="0"/>
          </a:p>
        </p:txBody>
      </p:sp>
      <p:sp>
        <p:nvSpPr>
          <p:cNvPr id="5" name="Footer Placeholder 4"/>
          <p:cNvSpPr>
            <a:spLocks noGrp="1"/>
          </p:cNvSpPr>
          <p:nvPr>
            <p:ph type="ftr" sz="quarter" idx="3"/>
          </p:nvPr>
        </p:nvSpPr>
        <p:spPr/>
        <p:txBody>
          <a:bodyPr/>
          <a:lstStyle/>
          <a:p>
            <a:r>
              <a:rPr lang="en-US"/>
              <a:t>Performance of APS-U Measurement Systems; Animesh Jain; IMMW22, September 26-30, 2022</a:t>
            </a:r>
            <a:endParaRPr lang="en-US" dirty="0"/>
          </a:p>
        </p:txBody>
      </p:sp>
      <p:pic>
        <p:nvPicPr>
          <p:cNvPr id="3" name="Picture 2">
            <a:extLst>
              <a:ext uri="{FF2B5EF4-FFF2-40B4-BE49-F238E27FC236}">
                <a16:creationId xmlns:a16="http://schemas.microsoft.com/office/drawing/2014/main" id="{BF4A5077-AAD6-4CBA-ABF7-ACEAD5BF5D48}"/>
              </a:ext>
            </a:extLst>
          </p:cNvPr>
          <p:cNvPicPr>
            <a:picLocks noChangeAspect="1"/>
          </p:cNvPicPr>
          <p:nvPr/>
        </p:nvPicPr>
        <p:blipFill>
          <a:blip r:embed="rId2"/>
          <a:stretch>
            <a:fillRect/>
          </a:stretch>
        </p:blipFill>
        <p:spPr>
          <a:xfrm>
            <a:off x="1313234" y="901747"/>
            <a:ext cx="6075179" cy="5382321"/>
          </a:xfrm>
          <a:prstGeom prst="rect">
            <a:avLst/>
          </a:prstGeom>
        </p:spPr>
      </p:pic>
      <p:sp>
        <p:nvSpPr>
          <p:cNvPr id="6" name="TextBox 5">
            <a:extLst>
              <a:ext uri="{FF2B5EF4-FFF2-40B4-BE49-F238E27FC236}">
                <a16:creationId xmlns:a16="http://schemas.microsoft.com/office/drawing/2014/main" id="{88736ABD-742A-4B7B-8288-E8AD103F3439}"/>
              </a:ext>
            </a:extLst>
          </p:cNvPr>
          <p:cNvSpPr txBox="1"/>
          <p:nvPr/>
        </p:nvSpPr>
        <p:spPr>
          <a:xfrm>
            <a:off x="7714031" y="843379"/>
            <a:ext cx="4221807" cy="5332229"/>
          </a:xfrm>
          <a:prstGeom prst="rect">
            <a:avLst/>
          </a:prstGeom>
          <a:noFill/>
        </p:spPr>
        <p:txBody>
          <a:bodyPr wrap="square" rtlCol="0">
            <a:spAutoFit/>
          </a:bodyPr>
          <a:lstStyle/>
          <a:p>
            <a:pPr marL="285750" indent="-285750">
              <a:spcBef>
                <a:spcPts val="900"/>
              </a:spcBef>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Integrated gradient = 18.4 T at 200 A</a:t>
            </a:r>
          </a:p>
          <a:p>
            <a:pPr marL="285750" indent="-285750">
              <a:spcBef>
                <a:spcPts val="900"/>
              </a:spcBef>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180 readings over ~1.5 hours</a:t>
            </a:r>
          </a:p>
          <a:p>
            <a:pPr marL="285750" indent="-285750">
              <a:spcBef>
                <a:spcPts val="900"/>
              </a:spcBef>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Field strength standard deviation is </a:t>
            </a:r>
            <a:br>
              <a:rPr lang="en-US" dirty="0">
                <a:solidFill>
                  <a:srgbClr val="000000"/>
                </a:solidFill>
                <a:latin typeface="Calibri" panose="020F0502020204030204" pitchFamily="34" charset="0"/>
                <a:cs typeface="Calibri" panose="020F0502020204030204" pitchFamily="34" charset="0"/>
              </a:rPr>
            </a:br>
            <a:r>
              <a:rPr lang="en-US" dirty="0">
                <a:solidFill>
                  <a:srgbClr val="000000"/>
                </a:solidFill>
                <a:latin typeface="Calibri" panose="020F0502020204030204" pitchFamily="34" charset="0"/>
                <a:cs typeface="Calibri" panose="020F0502020204030204" pitchFamily="34" charset="0"/>
              </a:rPr>
              <a:t>~20 ppm</a:t>
            </a:r>
          </a:p>
          <a:p>
            <a:pPr marL="285750" indent="-285750">
              <a:spcBef>
                <a:spcPts val="900"/>
              </a:spcBef>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Field roll angle standard deviation is</a:t>
            </a:r>
            <a:br>
              <a:rPr lang="en-US" dirty="0">
                <a:solidFill>
                  <a:srgbClr val="000000"/>
                </a:solidFill>
                <a:latin typeface="Calibri" panose="020F0502020204030204" pitchFamily="34" charset="0"/>
                <a:cs typeface="Calibri" panose="020F0502020204030204" pitchFamily="34" charset="0"/>
              </a:rPr>
            </a:br>
            <a:r>
              <a:rPr lang="en-US" dirty="0">
                <a:solidFill>
                  <a:srgbClr val="000000"/>
                </a:solidFill>
                <a:latin typeface="Calibri" panose="020F0502020204030204" pitchFamily="34" charset="0"/>
                <a:cs typeface="Calibri" panose="020F0502020204030204" pitchFamily="34" charset="0"/>
              </a:rPr>
              <a:t>~ 10 </a:t>
            </a:r>
            <a:r>
              <a:rPr lang="en-US" dirty="0" err="1">
                <a:solidFill>
                  <a:srgbClr val="000000"/>
                </a:solidFill>
                <a:latin typeface="Symbol" panose="05050102010706020507" pitchFamily="18" charset="2"/>
                <a:cs typeface="Calibri" panose="020F0502020204030204" pitchFamily="34" charset="0"/>
              </a:rPr>
              <a:t>m</a:t>
            </a:r>
            <a:r>
              <a:rPr lang="en-US" dirty="0" err="1">
                <a:solidFill>
                  <a:srgbClr val="000000"/>
                </a:solidFill>
                <a:latin typeface="Calibri" panose="020F0502020204030204" pitchFamily="34" charset="0"/>
                <a:cs typeface="Calibri" panose="020F0502020204030204" pitchFamily="34" charset="0"/>
              </a:rPr>
              <a:t>rad</a:t>
            </a:r>
            <a:endParaRPr lang="en-US" dirty="0">
              <a:solidFill>
                <a:srgbClr val="000000"/>
              </a:solidFill>
              <a:latin typeface="Calibri" panose="020F0502020204030204" pitchFamily="34" charset="0"/>
              <a:cs typeface="Calibri" panose="020F0502020204030204" pitchFamily="34" charset="0"/>
            </a:endParaRPr>
          </a:p>
          <a:p>
            <a:pPr marL="285750" indent="-285750">
              <a:spcBef>
                <a:spcPts val="900"/>
              </a:spcBef>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Use of dipole bucked signal makes measurement of main field immune to small rotational imperfections.</a:t>
            </a:r>
          </a:p>
          <a:p>
            <a:pPr marL="285750" indent="-285750">
              <a:spcBef>
                <a:spcPts val="900"/>
              </a:spcBef>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Higher harmonics are derived from Dipole + Quadrupole bucked signal.</a:t>
            </a:r>
          </a:p>
          <a:p>
            <a:pPr marL="285750" indent="-285750">
              <a:spcBef>
                <a:spcPts val="900"/>
              </a:spcBef>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Standard deviation of higher harmonics is given in ppm of the main quadrupole field at a reference radius of 10 mm.</a:t>
            </a:r>
          </a:p>
          <a:p>
            <a:pPr marL="285750" indent="-285750">
              <a:spcBef>
                <a:spcPts val="900"/>
              </a:spcBef>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rPr>
              <a:t>Higher harmonics standard deviation is generally less than 1 ppm (0.01 “units”).</a:t>
            </a:r>
          </a:p>
        </p:txBody>
      </p:sp>
    </p:spTree>
    <p:extLst>
      <p:ext uri="{BB962C8B-B14F-4D97-AF65-F5344CB8AC3E}">
        <p14:creationId xmlns:p14="http://schemas.microsoft.com/office/powerpoint/2010/main" val="2971392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375" y="123876"/>
            <a:ext cx="9889250" cy="631547"/>
          </a:xfrm>
        </p:spPr>
        <p:txBody>
          <a:bodyPr/>
          <a:lstStyle/>
          <a:p>
            <a:r>
              <a:rPr lang="en-US" dirty="0"/>
              <a:t>Magnet deliveries and measurement status*</a:t>
            </a: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15</a:t>
            </a:fld>
            <a:endParaRPr lang="en-US" dirty="0"/>
          </a:p>
        </p:txBody>
      </p:sp>
      <p:sp>
        <p:nvSpPr>
          <p:cNvPr id="5" name="Footer Placeholder 4"/>
          <p:cNvSpPr>
            <a:spLocks noGrp="1"/>
          </p:cNvSpPr>
          <p:nvPr>
            <p:ph type="ftr" sz="quarter" idx="3"/>
          </p:nvPr>
        </p:nvSpPr>
        <p:spPr/>
        <p:txBody>
          <a:bodyPr/>
          <a:lstStyle/>
          <a:p>
            <a:r>
              <a:rPr lang="en-US"/>
              <a:t>Performance of APS-U Measurement Systems; Animesh Jain; IMMW22, September 26-30, 2022</a:t>
            </a:r>
            <a:endParaRPr lang="en-US" dirty="0"/>
          </a:p>
        </p:txBody>
      </p:sp>
      <p:sp>
        <p:nvSpPr>
          <p:cNvPr id="12" name="TextBox 11">
            <a:extLst>
              <a:ext uri="{FF2B5EF4-FFF2-40B4-BE49-F238E27FC236}">
                <a16:creationId xmlns:a16="http://schemas.microsoft.com/office/drawing/2014/main" id="{C25A6687-4535-4622-91DE-9242770115B1}"/>
              </a:ext>
            </a:extLst>
          </p:cNvPr>
          <p:cNvSpPr txBox="1"/>
          <p:nvPr/>
        </p:nvSpPr>
        <p:spPr>
          <a:xfrm>
            <a:off x="610666" y="5256519"/>
            <a:ext cx="3616949" cy="677108"/>
          </a:xfrm>
          <a:prstGeom prst="rect">
            <a:avLst/>
          </a:prstGeom>
          <a:noFill/>
        </p:spPr>
        <p:txBody>
          <a:bodyPr wrap="square" rtlCol="0">
            <a:spAutoFit/>
          </a:bodyPr>
          <a:lstStyle/>
          <a:p>
            <a:pPr>
              <a:spcBef>
                <a:spcPts val="1200"/>
              </a:spcBef>
            </a:pPr>
            <a:r>
              <a:rPr lang="en-US" sz="2000" dirty="0">
                <a:solidFill>
                  <a:schemeClr val="bg1"/>
                </a:solidFill>
                <a:latin typeface="Arial" panose="020B0604020202020204" pitchFamily="34" charset="0"/>
                <a:cs typeface="Arial" panose="020B0604020202020204" pitchFamily="34" charset="0"/>
              </a:rPr>
              <a:t>0.48 m long printed circuit coil</a:t>
            </a:r>
            <a:br>
              <a:rPr lang="en-US" sz="2000"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(Fermilab built)</a:t>
            </a:r>
          </a:p>
        </p:txBody>
      </p:sp>
      <p:sp>
        <p:nvSpPr>
          <p:cNvPr id="28" name="TextBox 27">
            <a:extLst>
              <a:ext uri="{FF2B5EF4-FFF2-40B4-BE49-F238E27FC236}">
                <a16:creationId xmlns:a16="http://schemas.microsoft.com/office/drawing/2014/main" id="{D03EE2F0-6D05-42D4-A042-0977DB2BCC48}"/>
              </a:ext>
            </a:extLst>
          </p:cNvPr>
          <p:cNvSpPr txBox="1"/>
          <p:nvPr/>
        </p:nvSpPr>
        <p:spPr>
          <a:xfrm>
            <a:off x="6273626" y="1057690"/>
            <a:ext cx="5676273" cy="4708981"/>
          </a:xfrm>
          <a:prstGeom prst="rect">
            <a:avLst/>
          </a:prstGeom>
          <a:noFill/>
          <a:ln>
            <a:solidFill>
              <a:srgbClr val="000000"/>
            </a:solidFill>
          </a:ln>
        </p:spPr>
        <p:txBody>
          <a:bodyPr wrap="square" rtlCol="0">
            <a:spAutoFit/>
          </a:bodyPr>
          <a:lstStyle/>
          <a:p>
            <a:pPr marL="285750" indent="-285750">
              <a:spcBef>
                <a:spcPts val="600"/>
              </a:spcBef>
              <a:buFont typeface="Wingdings" panose="05000000000000000000" pitchFamily="2" charset="2"/>
              <a:buChar char="§"/>
            </a:pPr>
            <a:r>
              <a:rPr lang="en-US" dirty="0">
                <a:solidFill>
                  <a:srgbClr val="0000FF"/>
                </a:solidFill>
                <a:latin typeface="Calibri" panose="020F0502020204030204" pitchFamily="34" charset="0"/>
                <a:cs typeface="Calibri" panose="020F0502020204030204" pitchFamily="34" charset="0"/>
              </a:rPr>
              <a:t>All production magnets Q1-Q7, S1-S3, 8-pole correctors and M1-M4 are completed. (1273 magnets)</a:t>
            </a:r>
          </a:p>
          <a:p>
            <a:pPr marL="285750" indent="-285750">
              <a:spcBef>
                <a:spcPts val="600"/>
              </a:spcBef>
              <a:buFont typeface="Wingdings" panose="05000000000000000000" pitchFamily="2" charset="2"/>
              <a:buChar char="§"/>
            </a:pPr>
            <a:r>
              <a:rPr lang="en-US" dirty="0">
                <a:solidFill>
                  <a:srgbClr val="0000FF"/>
                </a:solidFill>
                <a:latin typeface="Calibri" panose="020F0502020204030204" pitchFamily="34" charset="0"/>
                <a:cs typeface="Calibri" panose="020F0502020204030204" pitchFamily="34" charset="0"/>
              </a:rPr>
              <a:t>Fourteen out of fifteen magnet types are completed.</a:t>
            </a:r>
          </a:p>
          <a:p>
            <a:pPr marL="285750" indent="-285750">
              <a:spcBef>
                <a:spcPts val="600"/>
              </a:spcBef>
              <a:buFont typeface="Wingdings" panose="05000000000000000000" pitchFamily="2" charset="2"/>
              <a:buChar char="§"/>
            </a:pPr>
            <a:r>
              <a:rPr lang="en-US" dirty="0">
                <a:solidFill>
                  <a:srgbClr val="000000"/>
                </a:solidFill>
                <a:latin typeface="Calibri" panose="020F0502020204030204" pitchFamily="34" charset="0"/>
                <a:cs typeface="Calibri" panose="020F0502020204030204" pitchFamily="34" charset="0"/>
              </a:rPr>
              <a:t>Only magnets remaining are the Q8 magnets, where 36 out of 82 magnets are completed. (</a:t>
            </a:r>
            <a:r>
              <a:rPr lang="en-US" b="1" dirty="0">
                <a:solidFill>
                  <a:srgbClr val="000000"/>
                </a:solidFill>
                <a:latin typeface="Calibri" panose="020F0502020204030204" pitchFamily="34" charset="0"/>
                <a:cs typeface="Calibri" panose="020F0502020204030204" pitchFamily="34" charset="0"/>
              </a:rPr>
              <a:t>46 remaining</a:t>
            </a:r>
            <a:r>
              <a:rPr lang="en-US" dirty="0">
                <a:solidFill>
                  <a:srgbClr val="000000"/>
                </a:solidFill>
                <a:latin typeface="Calibri" panose="020F0502020204030204" pitchFamily="34" charset="0"/>
                <a:cs typeface="Calibri" panose="020F0502020204030204" pitchFamily="34" charset="0"/>
              </a:rPr>
              <a:t>)</a:t>
            </a:r>
          </a:p>
          <a:p>
            <a:pPr marL="285750" indent="-285750">
              <a:spcBef>
                <a:spcPts val="600"/>
              </a:spcBef>
              <a:buFont typeface="Wingdings" panose="05000000000000000000" pitchFamily="2" charset="2"/>
              <a:buChar char="§"/>
            </a:pPr>
            <a:r>
              <a:rPr lang="en-US" dirty="0">
                <a:solidFill>
                  <a:srgbClr val="000000"/>
                </a:solidFill>
                <a:latin typeface="Calibri" panose="020F0502020204030204" pitchFamily="34" charset="0"/>
                <a:cs typeface="Calibri" panose="020F0502020204030204" pitchFamily="34" charset="0"/>
              </a:rPr>
              <a:t>Magnetic measurements of the Q8 magnets are limited by magnet deliveries.</a:t>
            </a:r>
          </a:p>
          <a:p>
            <a:pPr marL="285750" indent="-285750">
              <a:spcBef>
                <a:spcPts val="600"/>
              </a:spcBef>
              <a:buFont typeface="Wingdings" panose="05000000000000000000" pitchFamily="2" charset="2"/>
              <a:buChar char="§"/>
            </a:pPr>
            <a:r>
              <a:rPr lang="en-US" dirty="0">
                <a:solidFill>
                  <a:srgbClr val="000000"/>
                </a:solidFill>
                <a:latin typeface="Calibri" panose="020F0502020204030204" pitchFamily="34" charset="0"/>
                <a:cs typeface="Calibri" panose="020F0502020204030204" pitchFamily="34" charset="0"/>
              </a:rPr>
              <a:t>Q8 measurements are expected to be completed around mid-May 2023.</a:t>
            </a:r>
          </a:p>
          <a:p>
            <a:pPr marL="285750" indent="-285750">
              <a:spcBef>
                <a:spcPts val="600"/>
              </a:spcBef>
              <a:buFont typeface="Wingdings" panose="05000000000000000000" pitchFamily="2" charset="2"/>
              <a:buChar char="§"/>
            </a:pPr>
            <a:r>
              <a:rPr lang="en-US" dirty="0">
                <a:solidFill>
                  <a:srgbClr val="000000"/>
                </a:solidFill>
                <a:latin typeface="Calibri" panose="020F0502020204030204" pitchFamily="34" charset="0"/>
                <a:cs typeface="Calibri" panose="020F0502020204030204" pitchFamily="34" charset="0"/>
              </a:rPr>
              <a:t>The present accelerator is scheduled to cease user operations on April 17, 2023, but the Q8 production will not be completed by then.</a:t>
            </a:r>
          </a:p>
          <a:p>
            <a:pPr marL="285750" indent="-285750">
              <a:spcBef>
                <a:spcPts val="600"/>
              </a:spcBef>
              <a:buFont typeface="Wingdings" panose="05000000000000000000" pitchFamily="2" charset="2"/>
              <a:buChar char="§"/>
            </a:pPr>
            <a:r>
              <a:rPr lang="en-US" dirty="0">
                <a:solidFill>
                  <a:srgbClr val="000000"/>
                </a:solidFill>
                <a:latin typeface="Calibri" panose="020F0502020204030204" pitchFamily="34" charset="0"/>
                <a:cs typeface="Calibri" panose="020F0502020204030204" pitchFamily="34" charset="0"/>
              </a:rPr>
              <a:t>The last few magnet modules will have to be built during the removal period and installation of some early modules.</a:t>
            </a:r>
          </a:p>
        </p:txBody>
      </p:sp>
      <p:pic>
        <p:nvPicPr>
          <p:cNvPr id="6" name="Picture 5">
            <a:extLst>
              <a:ext uri="{FF2B5EF4-FFF2-40B4-BE49-F238E27FC236}">
                <a16:creationId xmlns:a16="http://schemas.microsoft.com/office/drawing/2014/main" id="{86B59A4B-0244-C9D2-8A65-318FC37B7BC1}"/>
              </a:ext>
            </a:extLst>
          </p:cNvPr>
          <p:cNvPicPr>
            <a:picLocks noChangeAspect="1"/>
          </p:cNvPicPr>
          <p:nvPr/>
        </p:nvPicPr>
        <p:blipFill>
          <a:blip r:embed="rId3"/>
          <a:stretch>
            <a:fillRect/>
          </a:stretch>
        </p:blipFill>
        <p:spPr>
          <a:xfrm>
            <a:off x="872489" y="854629"/>
            <a:ext cx="5139758" cy="5146373"/>
          </a:xfrm>
          <a:prstGeom prst="rect">
            <a:avLst/>
          </a:prstGeom>
        </p:spPr>
      </p:pic>
      <p:sp>
        <p:nvSpPr>
          <p:cNvPr id="7" name="TextBox 6">
            <a:extLst>
              <a:ext uri="{FF2B5EF4-FFF2-40B4-BE49-F238E27FC236}">
                <a16:creationId xmlns:a16="http://schemas.microsoft.com/office/drawing/2014/main" id="{64CD2C38-C71E-18EE-3884-49CD80328D9E}"/>
              </a:ext>
            </a:extLst>
          </p:cNvPr>
          <p:cNvSpPr txBox="1"/>
          <p:nvPr/>
        </p:nvSpPr>
        <p:spPr>
          <a:xfrm>
            <a:off x="3038170" y="5986918"/>
            <a:ext cx="2958366" cy="369332"/>
          </a:xfrm>
          <a:prstGeom prst="rect">
            <a:avLst/>
          </a:prstGeom>
          <a:noFill/>
        </p:spPr>
        <p:txBody>
          <a:bodyPr wrap="square" rtlCol="0">
            <a:spAutoFit/>
          </a:bodyPr>
          <a:lstStyle/>
          <a:p>
            <a:pPr algn="r"/>
            <a:r>
              <a:rPr lang="en-US" i="1" dirty="0">
                <a:solidFill>
                  <a:srgbClr val="000000"/>
                </a:solidFill>
                <a:latin typeface="Calibri" panose="020F0502020204030204" pitchFamily="34" charset="0"/>
                <a:cs typeface="Calibri" panose="020F0502020204030204" pitchFamily="34" charset="0"/>
              </a:rPr>
              <a:t>* As of 23-Sep-2022</a:t>
            </a:r>
          </a:p>
        </p:txBody>
      </p:sp>
    </p:spTree>
    <p:extLst>
      <p:ext uri="{BB962C8B-B14F-4D97-AF65-F5344CB8AC3E}">
        <p14:creationId xmlns:p14="http://schemas.microsoft.com/office/powerpoint/2010/main" val="64400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597"/>
            <a:ext cx="8372901" cy="590296"/>
          </a:xfrm>
        </p:spPr>
        <p:txBody>
          <a:bodyPr/>
          <a:lstStyle/>
          <a:p>
            <a:r>
              <a:rPr lang="en-US" dirty="0"/>
              <a:t>Measurement throughput</a:t>
            </a: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16</a:t>
            </a:fld>
            <a:endParaRPr lang="en-US" dirty="0"/>
          </a:p>
        </p:txBody>
      </p:sp>
      <p:sp>
        <p:nvSpPr>
          <p:cNvPr id="5" name="Footer Placeholder 4"/>
          <p:cNvSpPr>
            <a:spLocks noGrp="1"/>
          </p:cNvSpPr>
          <p:nvPr>
            <p:ph type="ftr" sz="quarter" idx="3"/>
          </p:nvPr>
        </p:nvSpPr>
        <p:spPr/>
        <p:txBody>
          <a:bodyPr/>
          <a:lstStyle/>
          <a:p>
            <a:r>
              <a:rPr lang="en-US"/>
              <a:t>Performance of APS-U Measurement Systems; Animesh Jain; IMMW22, September 26-30, 2022</a:t>
            </a:r>
            <a:endParaRPr lang="en-US" dirty="0"/>
          </a:p>
        </p:txBody>
      </p:sp>
      <p:pic>
        <p:nvPicPr>
          <p:cNvPr id="8" name="Picture 7">
            <a:extLst>
              <a:ext uri="{FF2B5EF4-FFF2-40B4-BE49-F238E27FC236}">
                <a16:creationId xmlns:a16="http://schemas.microsoft.com/office/drawing/2014/main" id="{A022E158-6B7E-4EA1-8466-C0A1232ECD1F}"/>
              </a:ext>
            </a:extLst>
          </p:cNvPr>
          <p:cNvPicPr>
            <a:picLocks noChangeAspect="1"/>
          </p:cNvPicPr>
          <p:nvPr/>
        </p:nvPicPr>
        <p:blipFill rotWithShape="1">
          <a:blip r:embed="rId2"/>
          <a:srcRect t="7513" b="1365"/>
          <a:stretch/>
        </p:blipFill>
        <p:spPr>
          <a:xfrm>
            <a:off x="747575" y="939436"/>
            <a:ext cx="7136519" cy="5243209"/>
          </a:xfrm>
          <a:prstGeom prst="rect">
            <a:avLst/>
          </a:prstGeom>
        </p:spPr>
      </p:pic>
      <p:sp>
        <p:nvSpPr>
          <p:cNvPr id="9" name="TextBox 8">
            <a:extLst>
              <a:ext uri="{FF2B5EF4-FFF2-40B4-BE49-F238E27FC236}">
                <a16:creationId xmlns:a16="http://schemas.microsoft.com/office/drawing/2014/main" id="{BEAE4FE7-F312-47FF-99A0-4F8412482122}"/>
              </a:ext>
            </a:extLst>
          </p:cNvPr>
          <p:cNvSpPr txBox="1"/>
          <p:nvPr/>
        </p:nvSpPr>
        <p:spPr>
          <a:xfrm>
            <a:off x="8049470" y="1258379"/>
            <a:ext cx="3907743" cy="3293209"/>
          </a:xfrm>
          <a:prstGeom prst="rect">
            <a:avLst/>
          </a:prstGeom>
          <a:noFill/>
          <a:ln>
            <a:solidFill>
              <a:srgbClr val="000000"/>
            </a:solidFill>
          </a:ln>
        </p:spPr>
        <p:txBody>
          <a:bodyPr wrap="square" rtlCol="0">
            <a:spAutoFit/>
          </a:bodyPr>
          <a:lstStyle/>
          <a:p>
            <a:pPr marL="285750" indent="-285750">
              <a:spcBef>
                <a:spcPts val="600"/>
              </a:spcBef>
              <a:buFont typeface="Wingdings" panose="05000000000000000000" pitchFamily="2" charset="2"/>
              <a:buChar char="§"/>
            </a:pPr>
            <a:r>
              <a:rPr lang="en-US" dirty="0">
                <a:solidFill>
                  <a:srgbClr val="000000"/>
                </a:solidFill>
                <a:latin typeface="Calibri" panose="020F0502020204030204" pitchFamily="34" charset="0"/>
                <a:cs typeface="Calibri" panose="020F0502020204030204" pitchFamily="34" charset="0"/>
              </a:rPr>
              <a:t>We have maintained a healthy measurement rate throughout the program, despite operating challenges due to COVID-19 pandemic since the very beginning.</a:t>
            </a:r>
          </a:p>
          <a:p>
            <a:pPr marL="285750" indent="-285750">
              <a:spcBef>
                <a:spcPts val="600"/>
              </a:spcBef>
              <a:buFont typeface="Wingdings" panose="05000000000000000000" pitchFamily="2" charset="2"/>
              <a:buChar char="§"/>
            </a:pPr>
            <a:r>
              <a:rPr lang="en-US" dirty="0">
                <a:solidFill>
                  <a:srgbClr val="000000"/>
                </a:solidFill>
                <a:latin typeface="Calibri" panose="020F0502020204030204" pitchFamily="34" charset="0"/>
                <a:cs typeface="Calibri" panose="020F0502020204030204" pitchFamily="34" charset="0"/>
              </a:rPr>
              <a:t>Typically, the measurement rate was limited by magnet deliveries rather than measurement capacity.</a:t>
            </a:r>
          </a:p>
          <a:p>
            <a:pPr marL="285750" indent="-285750">
              <a:spcBef>
                <a:spcPts val="600"/>
              </a:spcBef>
              <a:buFont typeface="Wingdings" panose="05000000000000000000" pitchFamily="2" charset="2"/>
              <a:buChar char="§"/>
            </a:pPr>
            <a:r>
              <a:rPr lang="en-US" dirty="0">
                <a:solidFill>
                  <a:srgbClr val="000000"/>
                </a:solidFill>
                <a:latin typeface="Calibri" panose="020F0502020204030204" pitchFamily="34" charset="0"/>
                <a:cs typeface="Calibri" panose="020F0502020204030204" pitchFamily="34" charset="0"/>
              </a:rPr>
              <a:t>Only one magnet type is now remaining to complete, and five out of the seven benches are retired. </a:t>
            </a:r>
          </a:p>
        </p:txBody>
      </p:sp>
    </p:spTree>
    <p:extLst>
      <p:ext uri="{BB962C8B-B14F-4D97-AF65-F5344CB8AC3E}">
        <p14:creationId xmlns:p14="http://schemas.microsoft.com/office/powerpoint/2010/main" val="923261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597"/>
            <a:ext cx="8372901" cy="590296"/>
          </a:xfrm>
        </p:spPr>
        <p:txBody>
          <a:bodyPr/>
          <a:lstStyle/>
          <a:p>
            <a:r>
              <a:rPr lang="en-US" dirty="0"/>
              <a:t>Summary</a:t>
            </a:r>
          </a:p>
        </p:txBody>
      </p:sp>
      <p:sp>
        <p:nvSpPr>
          <p:cNvPr id="3" name="Content Placeholder 2"/>
          <p:cNvSpPr>
            <a:spLocks noGrp="1"/>
          </p:cNvSpPr>
          <p:nvPr>
            <p:ph idx="1"/>
          </p:nvPr>
        </p:nvSpPr>
        <p:spPr>
          <a:xfrm>
            <a:off x="605642" y="680639"/>
            <a:ext cx="11252375" cy="5658282"/>
          </a:xfrm>
        </p:spPr>
        <p:txBody>
          <a:bodyPr/>
          <a:lstStyle/>
          <a:p>
            <a:pPr>
              <a:lnSpc>
                <a:spcPct val="110000"/>
              </a:lnSpc>
              <a:spcBef>
                <a:spcPts val="600"/>
              </a:spcBef>
              <a:spcAft>
                <a:spcPts val="0"/>
              </a:spcAft>
            </a:pPr>
            <a:r>
              <a:rPr lang="en-US" sz="2100" dirty="0">
                <a:latin typeface="Calibri" panose="020F0502020204030204" pitchFamily="34" charset="0"/>
                <a:cs typeface="Calibri" panose="020F0502020204030204" pitchFamily="34" charset="0"/>
              </a:rPr>
              <a:t>The upgrade of APS at Argonne will require measurements of 1355 magnets for the new storage ring.</a:t>
            </a:r>
          </a:p>
          <a:p>
            <a:pPr>
              <a:lnSpc>
                <a:spcPct val="110000"/>
              </a:lnSpc>
              <a:spcBef>
                <a:spcPts val="600"/>
              </a:spcBef>
              <a:spcAft>
                <a:spcPts val="0"/>
              </a:spcAft>
            </a:pPr>
            <a:r>
              <a:rPr lang="en-US" sz="2100" dirty="0"/>
              <a:t>A new magnet measurement laboratory was built to handle the high volume of magnetic measurements.</a:t>
            </a:r>
          </a:p>
          <a:p>
            <a:pPr>
              <a:lnSpc>
                <a:spcPct val="110000"/>
              </a:lnSpc>
              <a:spcBef>
                <a:spcPts val="600"/>
              </a:spcBef>
              <a:spcAft>
                <a:spcPts val="0"/>
              </a:spcAft>
            </a:pPr>
            <a:r>
              <a:rPr lang="en-US" sz="2100" dirty="0"/>
              <a:t>Although considerable work was done during R&amp;D to develop the measurement systems, there were still some challenges in the early stages.</a:t>
            </a:r>
          </a:p>
          <a:p>
            <a:pPr>
              <a:lnSpc>
                <a:spcPct val="110000"/>
              </a:lnSpc>
              <a:spcBef>
                <a:spcPts val="600"/>
              </a:spcBef>
              <a:spcAft>
                <a:spcPts val="0"/>
              </a:spcAft>
            </a:pPr>
            <a:r>
              <a:rPr lang="en-US" sz="2100" dirty="0"/>
              <a:t>Discontinuation of preferred motion controller, and the new controller lacking in many respects, had posed the biggest challenge.</a:t>
            </a:r>
          </a:p>
          <a:p>
            <a:pPr>
              <a:lnSpc>
                <a:spcPct val="110000"/>
              </a:lnSpc>
              <a:spcBef>
                <a:spcPts val="600"/>
              </a:spcBef>
              <a:spcAft>
                <a:spcPts val="0"/>
              </a:spcAft>
            </a:pPr>
            <a:r>
              <a:rPr lang="en-US" sz="2100" dirty="0"/>
              <a:t>All systems have performed remarkably well and with practically no down time.  Only failures have been in a few power supplies, and one inclinometer, which were promptly replaced with spares.</a:t>
            </a:r>
          </a:p>
          <a:p>
            <a:pPr>
              <a:lnSpc>
                <a:spcPct val="110000"/>
              </a:lnSpc>
              <a:spcBef>
                <a:spcPts val="600"/>
              </a:spcBef>
              <a:spcAft>
                <a:spcPts val="0"/>
              </a:spcAft>
            </a:pPr>
            <a:r>
              <a:rPr lang="en-US" sz="2100" dirty="0"/>
              <a:t>The APS Upgrade magnet production is almost complete, with over 96% of all the 1355 magnets ordered already received and measured.</a:t>
            </a:r>
          </a:p>
          <a:p>
            <a:pPr>
              <a:lnSpc>
                <a:spcPct val="110000"/>
              </a:lnSpc>
              <a:spcBef>
                <a:spcPts val="600"/>
              </a:spcBef>
              <a:spcAft>
                <a:spcPts val="0"/>
              </a:spcAft>
            </a:pPr>
            <a:r>
              <a:rPr lang="en-US" sz="2100" dirty="0"/>
              <a:t>Full measurement efficiency was maintained despite challenges due to COVID-19 </a:t>
            </a:r>
            <a:r>
              <a:rPr lang="en-US" sz="2100"/>
              <a:t>pandemic lasting </a:t>
            </a:r>
            <a:r>
              <a:rPr lang="en-US" sz="2100" dirty="0"/>
              <a:t>throughout the </a:t>
            </a:r>
            <a:r>
              <a:rPr lang="en-US" sz="2100"/>
              <a:t>measurement program.  </a:t>
            </a:r>
            <a:r>
              <a:rPr lang="en-US" sz="2100" dirty="0"/>
              <a:t>The remaining measurement work is expected to complete in the middle of May 2023.</a:t>
            </a:r>
          </a:p>
          <a:p>
            <a:pPr>
              <a:lnSpc>
                <a:spcPct val="110000"/>
              </a:lnSpc>
              <a:spcBef>
                <a:spcPts val="600"/>
              </a:spcBef>
              <a:spcAft>
                <a:spcPts val="0"/>
              </a:spcAft>
            </a:pPr>
            <a:endParaRPr lang="en-US" sz="2100" dirty="0"/>
          </a:p>
          <a:p>
            <a:pPr>
              <a:lnSpc>
                <a:spcPct val="110000"/>
              </a:lnSpc>
              <a:spcBef>
                <a:spcPts val="600"/>
              </a:spcBef>
              <a:spcAft>
                <a:spcPts val="0"/>
              </a:spcAft>
            </a:pPr>
            <a:endParaRPr lang="en-US" sz="2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17</a:t>
            </a:fld>
            <a:endParaRPr lang="en-US" dirty="0"/>
          </a:p>
        </p:txBody>
      </p:sp>
      <p:sp>
        <p:nvSpPr>
          <p:cNvPr id="5" name="Footer Placeholder 4"/>
          <p:cNvSpPr>
            <a:spLocks noGrp="1"/>
          </p:cNvSpPr>
          <p:nvPr>
            <p:ph type="ftr" sz="quarter" idx="3"/>
          </p:nvPr>
        </p:nvSpPr>
        <p:spPr/>
        <p:txBody>
          <a:bodyPr/>
          <a:lstStyle/>
          <a:p>
            <a:r>
              <a:rPr lang="en-US"/>
              <a:t>Performance of APS-U Measurement Systems; Animesh Jain; IMMW22, September 26-30, 2022</a:t>
            </a:r>
            <a:endParaRPr lang="en-US" dirty="0"/>
          </a:p>
        </p:txBody>
      </p:sp>
    </p:spTree>
    <p:extLst>
      <p:ext uri="{BB962C8B-B14F-4D97-AF65-F5344CB8AC3E}">
        <p14:creationId xmlns:p14="http://schemas.microsoft.com/office/powerpoint/2010/main" val="75828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601" y="141225"/>
            <a:ext cx="11163868" cy="751206"/>
          </a:xfrm>
        </p:spPr>
        <p:txBody>
          <a:bodyPr/>
          <a:lstStyle/>
          <a:p>
            <a:r>
              <a:rPr lang="en-US" dirty="0"/>
              <a:t>Acknowledgements</a:t>
            </a: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1</a:t>
            </a:fld>
            <a:endParaRPr lang="en-US" dirty="0"/>
          </a:p>
        </p:txBody>
      </p:sp>
      <p:sp>
        <p:nvSpPr>
          <p:cNvPr id="5" name="Footer Placeholder 4"/>
          <p:cNvSpPr>
            <a:spLocks noGrp="1"/>
          </p:cNvSpPr>
          <p:nvPr>
            <p:ph type="ftr" sz="quarter" idx="3"/>
          </p:nvPr>
        </p:nvSpPr>
        <p:spPr/>
        <p:txBody>
          <a:bodyPr/>
          <a:lstStyle/>
          <a:p>
            <a:r>
              <a:rPr lang="en-US"/>
              <a:t>Performance of APS-U Measurement Systems; Animesh Jain; IMMW22, September 26-30, 2022</a:t>
            </a:r>
            <a:endParaRPr lang="en-US" dirty="0"/>
          </a:p>
        </p:txBody>
      </p:sp>
      <p:sp>
        <p:nvSpPr>
          <p:cNvPr id="12" name="Content Placeholder 2">
            <a:extLst>
              <a:ext uri="{FF2B5EF4-FFF2-40B4-BE49-F238E27FC236}">
                <a16:creationId xmlns:a16="http://schemas.microsoft.com/office/drawing/2014/main" id="{26864374-B916-0EBD-0A67-9D16040AA8F3}"/>
              </a:ext>
            </a:extLst>
          </p:cNvPr>
          <p:cNvSpPr>
            <a:spLocks noGrp="1"/>
          </p:cNvSpPr>
          <p:nvPr>
            <p:ph idx="1"/>
          </p:nvPr>
        </p:nvSpPr>
        <p:spPr>
          <a:xfrm>
            <a:off x="2566535" y="1246872"/>
            <a:ext cx="8050134" cy="4316529"/>
          </a:xfrm>
        </p:spPr>
        <p:txBody>
          <a:bodyPr numCol="1" spcCol="914400"/>
          <a:lstStyle/>
          <a:p>
            <a:pPr marL="0" indent="0">
              <a:spcBef>
                <a:spcPts val="1200"/>
              </a:spcBef>
              <a:spcAft>
                <a:spcPts val="0"/>
              </a:spcAft>
              <a:buNone/>
              <a:tabLst>
                <a:tab pos="227013" algn="l"/>
                <a:tab pos="4514850" algn="l"/>
              </a:tabLst>
            </a:pPr>
            <a:r>
              <a:rPr lang="en-US" sz="2500" dirty="0">
                <a:latin typeface="Calibri" panose="020F0502020204030204" pitchFamily="34" charset="0"/>
                <a:cs typeface="Calibri" panose="020F0502020204030204" pitchFamily="34" charset="0"/>
              </a:rPr>
              <a:t>	Venus Apantenco	Ralph Bechtold</a:t>
            </a:r>
          </a:p>
          <a:p>
            <a:pPr marL="0" indent="0">
              <a:spcBef>
                <a:spcPts val="1200"/>
              </a:spcBef>
              <a:spcAft>
                <a:spcPts val="0"/>
              </a:spcAft>
              <a:buNone/>
              <a:tabLst>
                <a:tab pos="227013" algn="l"/>
                <a:tab pos="4514850" algn="l"/>
              </a:tabLst>
            </a:pPr>
            <a:r>
              <a:rPr lang="en-US" sz="2500" dirty="0">
                <a:latin typeface="Calibri" panose="020F0502020204030204" pitchFamily="34" charset="0"/>
                <a:cs typeface="Calibri" panose="020F0502020204030204" pitchFamily="34" charset="0"/>
              </a:rPr>
              <a:t>	Nicholas Bechtold	Evan Carter</a:t>
            </a:r>
          </a:p>
          <a:p>
            <a:pPr marL="0" indent="0">
              <a:spcBef>
                <a:spcPts val="1200"/>
              </a:spcBef>
              <a:spcAft>
                <a:spcPts val="0"/>
              </a:spcAft>
              <a:buNone/>
              <a:tabLst>
                <a:tab pos="227013" algn="l"/>
                <a:tab pos="4514850" algn="l"/>
              </a:tabLst>
            </a:pPr>
            <a:r>
              <a:rPr lang="en-US" sz="2500" dirty="0"/>
              <a:t>	</a:t>
            </a:r>
            <a:r>
              <a:rPr lang="en-US" sz="2500" dirty="0">
                <a:latin typeface="Calibri" panose="020F0502020204030204" pitchFamily="34" charset="0"/>
                <a:cs typeface="Calibri" panose="020F0502020204030204" pitchFamily="34" charset="0"/>
              </a:rPr>
              <a:t>Gentillo Curescu	Joseph DiMarco, Fermilab</a:t>
            </a:r>
          </a:p>
          <a:p>
            <a:pPr marL="0" indent="0">
              <a:spcBef>
                <a:spcPts val="1200"/>
              </a:spcBef>
              <a:spcAft>
                <a:spcPts val="0"/>
              </a:spcAft>
              <a:buNone/>
              <a:tabLst>
                <a:tab pos="227013" algn="l"/>
                <a:tab pos="4514850" algn="l"/>
              </a:tabLst>
            </a:pPr>
            <a:r>
              <a:rPr lang="en-US" sz="2500" dirty="0">
                <a:latin typeface="Calibri" panose="020F0502020204030204" pitchFamily="34" charset="0"/>
                <a:cs typeface="Calibri" panose="020F0502020204030204" pitchFamily="34" charset="0"/>
              </a:rPr>
              <a:t> 	Aric Donnelly	William Jansma</a:t>
            </a:r>
          </a:p>
          <a:p>
            <a:pPr marL="0" indent="0">
              <a:spcBef>
                <a:spcPts val="1200"/>
              </a:spcBef>
              <a:spcAft>
                <a:spcPts val="0"/>
              </a:spcAft>
              <a:buNone/>
              <a:tabLst>
                <a:tab pos="227013" algn="l"/>
                <a:tab pos="4514850" algn="l"/>
              </a:tabLst>
            </a:pPr>
            <a:r>
              <a:rPr lang="en-US" sz="2500" dirty="0">
                <a:latin typeface="Calibri" panose="020F0502020204030204" pitchFamily="34" charset="0"/>
                <a:cs typeface="Calibri" panose="020F0502020204030204" pitchFamily="34" charset="0"/>
              </a:rPr>
              <a:t>	Mark Jaski 	Michael Johnson</a:t>
            </a:r>
          </a:p>
          <a:p>
            <a:pPr marL="0" indent="0">
              <a:spcBef>
                <a:spcPts val="1200"/>
              </a:spcBef>
              <a:spcAft>
                <a:spcPts val="0"/>
              </a:spcAft>
              <a:buNone/>
              <a:tabLst>
                <a:tab pos="227013" algn="l"/>
                <a:tab pos="4514850" algn="l"/>
              </a:tabLst>
            </a:pPr>
            <a:r>
              <a:rPr lang="en-US" sz="2500" dirty="0"/>
              <a:t>	</a:t>
            </a:r>
            <a:r>
              <a:rPr lang="en-US" sz="2500" dirty="0">
                <a:latin typeface="Calibri" panose="020F0502020204030204" pitchFamily="34" charset="0"/>
                <a:cs typeface="Calibri" panose="020F0502020204030204" pitchFamily="34" charset="0"/>
              </a:rPr>
              <a:t>Roberto Lopez	Kris Mietsner</a:t>
            </a:r>
          </a:p>
          <a:p>
            <a:pPr marL="0" indent="0">
              <a:spcBef>
                <a:spcPts val="1200"/>
              </a:spcBef>
              <a:spcAft>
                <a:spcPts val="0"/>
              </a:spcAft>
              <a:buNone/>
              <a:tabLst>
                <a:tab pos="227013" algn="l"/>
                <a:tab pos="4514850" algn="l"/>
              </a:tabLst>
            </a:pPr>
            <a:r>
              <a:rPr lang="en-US" sz="2500" dirty="0">
                <a:latin typeface="Calibri" panose="020F0502020204030204" pitchFamily="34" charset="0"/>
                <a:cs typeface="Calibri" panose="020F0502020204030204" pitchFamily="34" charset="0"/>
              </a:rPr>
              <a:t>	Jamal Pegues	Spiro Skiadopoulos</a:t>
            </a:r>
          </a:p>
          <a:p>
            <a:pPr marL="0" indent="0">
              <a:spcBef>
                <a:spcPts val="1200"/>
              </a:spcBef>
              <a:spcAft>
                <a:spcPts val="0"/>
              </a:spcAft>
              <a:buNone/>
              <a:tabLst>
                <a:tab pos="227013" algn="l"/>
                <a:tab pos="4514850" algn="l"/>
              </a:tabLst>
            </a:pPr>
            <a:r>
              <a:rPr lang="en-US" sz="2500" dirty="0">
                <a:latin typeface="Calibri" panose="020F0502020204030204" pitchFamily="34" charset="0"/>
                <a:cs typeface="Calibri" panose="020F0502020204030204" pitchFamily="34" charset="0"/>
              </a:rPr>
              <a:t>	Robert Soliday	Mathew Virgo	</a:t>
            </a:r>
          </a:p>
          <a:p>
            <a:pPr marL="0" indent="0">
              <a:spcBef>
                <a:spcPts val="1200"/>
              </a:spcBef>
              <a:spcAft>
                <a:spcPts val="0"/>
              </a:spcAft>
              <a:buNone/>
              <a:tabLst>
                <a:tab pos="227013" algn="l"/>
                <a:tab pos="4514850" algn="l"/>
              </a:tabLst>
            </a:pPr>
            <a:endParaRPr lang="en-US" sz="2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7363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675190" y="835476"/>
            <a:ext cx="10841619" cy="5635990"/>
          </a:xfrm>
        </p:spPr>
        <p:txBody>
          <a:bodyPr/>
          <a:lstStyle/>
          <a:p>
            <a:pPr>
              <a:spcBef>
                <a:spcPts val="900"/>
              </a:spcBef>
              <a:spcAft>
                <a:spcPts val="0"/>
              </a:spcAft>
            </a:pPr>
            <a:r>
              <a:rPr lang="en-US" sz="2500" dirty="0">
                <a:latin typeface="Calibri" panose="020F0502020204030204" pitchFamily="34" charset="0"/>
                <a:cs typeface="Calibri" panose="020F0502020204030204" pitchFamily="34" charset="0"/>
              </a:rPr>
              <a:t>It is planned to upgrade the Advanced Photon Source (APS) currently operating at Argonne National Laboratory to provide much brighter beams of X-rays (the </a:t>
            </a:r>
            <a:br>
              <a:rPr lang="en-US" sz="2500" dirty="0">
                <a:latin typeface="Calibri" panose="020F0502020204030204" pitchFamily="34" charset="0"/>
                <a:cs typeface="Calibri" panose="020F0502020204030204" pitchFamily="34" charset="0"/>
              </a:rPr>
            </a:br>
            <a:r>
              <a:rPr lang="en-US" sz="2500" dirty="0">
                <a:latin typeface="Calibri" panose="020F0502020204030204" pitchFamily="34" charset="0"/>
                <a:cs typeface="Calibri" panose="020F0502020204030204" pitchFamily="34" charset="0"/>
              </a:rPr>
              <a:t>APS-U project).</a:t>
            </a:r>
          </a:p>
          <a:p>
            <a:pPr>
              <a:spcBef>
                <a:spcPts val="900"/>
              </a:spcBef>
              <a:spcAft>
                <a:spcPts val="0"/>
              </a:spcAft>
            </a:pPr>
            <a:r>
              <a:rPr lang="en-US" sz="2500" dirty="0">
                <a:latin typeface="Calibri" panose="020F0502020204030204" pitchFamily="34" charset="0"/>
                <a:cs typeface="Calibri" panose="020F0502020204030204" pitchFamily="34" charset="0"/>
              </a:rPr>
              <a:t>As part of this upgrade, the entire storage ring will be replaced with a new storage ring based on a 42 pm emittance Multi-bend Achromat (MBA) lattice.</a:t>
            </a:r>
          </a:p>
          <a:p>
            <a:pPr>
              <a:spcBef>
                <a:spcPts val="900"/>
              </a:spcBef>
              <a:spcAft>
                <a:spcPts val="0"/>
              </a:spcAft>
            </a:pPr>
            <a:r>
              <a:rPr lang="en-US" sz="2500" dirty="0">
                <a:latin typeface="Calibri" panose="020F0502020204030204" pitchFamily="34" charset="0"/>
                <a:cs typeface="Calibri" panose="020F0502020204030204" pitchFamily="34" charset="0"/>
              </a:rPr>
              <a:t>The new storage ring will contain over 1300 new magnets, which will have to be measured and aligned in an assembly of magnets.</a:t>
            </a:r>
          </a:p>
          <a:p>
            <a:pPr>
              <a:spcBef>
                <a:spcPts val="900"/>
              </a:spcBef>
              <a:spcAft>
                <a:spcPts val="0"/>
              </a:spcAft>
            </a:pPr>
            <a:r>
              <a:rPr lang="en-US" sz="2500" dirty="0">
                <a:latin typeface="Calibri" panose="020F0502020204030204" pitchFamily="34" charset="0"/>
                <a:cs typeface="Calibri" panose="020F0502020204030204" pitchFamily="34" charset="0"/>
              </a:rPr>
              <a:t>The magnet production is nearing completion, with about 96% of magnets already delivered and measured.</a:t>
            </a:r>
          </a:p>
          <a:p>
            <a:pPr>
              <a:spcBef>
                <a:spcPts val="900"/>
              </a:spcBef>
              <a:spcAft>
                <a:spcPts val="0"/>
              </a:spcAft>
            </a:pPr>
            <a:r>
              <a:rPr lang="en-US" sz="2500" dirty="0"/>
              <a:t>A new magnetic measurement laboratory was built for the storage ring magnets and has been in operation for over three years now.</a:t>
            </a:r>
          </a:p>
          <a:p>
            <a:pPr>
              <a:spcBef>
                <a:spcPts val="900"/>
              </a:spcBef>
              <a:spcAft>
                <a:spcPts val="0"/>
              </a:spcAft>
            </a:pPr>
            <a:r>
              <a:rPr lang="en-US" sz="2500" dirty="0">
                <a:latin typeface="Calibri" panose="020F0502020204030204" pitchFamily="34" charset="0"/>
                <a:cs typeface="Calibri" panose="020F0502020204030204" pitchFamily="34" charset="0"/>
              </a:rPr>
              <a:t>Performance of magnetic measurement benches for APS-U is presented here.</a:t>
            </a: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2</a:t>
            </a:fld>
            <a:endParaRPr lang="en-US" dirty="0"/>
          </a:p>
        </p:txBody>
      </p:sp>
      <p:sp>
        <p:nvSpPr>
          <p:cNvPr id="5" name="Footer Placeholder 4"/>
          <p:cNvSpPr>
            <a:spLocks noGrp="1"/>
          </p:cNvSpPr>
          <p:nvPr>
            <p:ph type="ftr" sz="quarter" idx="3"/>
          </p:nvPr>
        </p:nvSpPr>
        <p:spPr/>
        <p:txBody>
          <a:bodyPr/>
          <a:lstStyle/>
          <a:p>
            <a:r>
              <a:rPr lang="en-US"/>
              <a:t>Performance of APS-U Measurement Systems; Animesh Jain; IMMW22, September 26-30, 2022</a:t>
            </a:r>
            <a:endParaRPr lang="en-US" dirty="0"/>
          </a:p>
        </p:txBody>
      </p:sp>
    </p:spTree>
    <p:extLst>
      <p:ext uri="{BB962C8B-B14F-4D97-AF65-F5344CB8AC3E}">
        <p14:creationId xmlns:p14="http://schemas.microsoft.com/office/powerpoint/2010/main" val="2355620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1840525" y="3114035"/>
            <a:ext cx="7730903" cy="1680278"/>
          </a:xfrm>
          <a:prstGeom prst="rect">
            <a:avLst/>
          </a:prstGeom>
        </p:spPr>
      </p:pic>
      <p:sp>
        <p:nvSpPr>
          <p:cNvPr id="2" name="Title 1"/>
          <p:cNvSpPr>
            <a:spLocks noGrp="1"/>
          </p:cNvSpPr>
          <p:nvPr>
            <p:ph type="title"/>
          </p:nvPr>
        </p:nvSpPr>
        <p:spPr>
          <a:xfrm>
            <a:off x="1981201" y="179726"/>
            <a:ext cx="8372901" cy="563225"/>
          </a:xfrm>
        </p:spPr>
        <p:txBody>
          <a:bodyPr/>
          <a:lstStyle/>
          <a:p>
            <a:r>
              <a:rPr lang="en-US" sz="3000" dirty="0"/>
              <a:t>Advanced Photon Source Upgrade (APS-U)</a:t>
            </a: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3</a:t>
            </a:fld>
            <a:endParaRPr lang="en-US" dirty="0"/>
          </a:p>
        </p:txBody>
      </p:sp>
      <p:sp>
        <p:nvSpPr>
          <p:cNvPr id="5" name="Footer Placeholder 4"/>
          <p:cNvSpPr>
            <a:spLocks noGrp="1"/>
          </p:cNvSpPr>
          <p:nvPr>
            <p:ph type="ftr" sz="quarter" idx="3"/>
          </p:nvPr>
        </p:nvSpPr>
        <p:spPr/>
        <p:txBody>
          <a:bodyPr/>
          <a:lstStyle/>
          <a:p>
            <a:r>
              <a:rPr lang="en-US"/>
              <a:t>Performance of APS-U Measurement Systems; Animesh Jain; IMMW22, September 26-30, 2022</a:t>
            </a:r>
            <a:endParaRPr lang="en-US" dirty="0"/>
          </a:p>
        </p:txBody>
      </p:sp>
      <p:pic>
        <p:nvPicPr>
          <p:cNvPr id="7" name="Picture 6"/>
          <p:cNvPicPr>
            <a:picLocks noChangeAspect="1"/>
          </p:cNvPicPr>
          <p:nvPr/>
        </p:nvPicPr>
        <p:blipFill>
          <a:blip r:embed="rId4"/>
          <a:stretch>
            <a:fillRect/>
          </a:stretch>
        </p:blipFill>
        <p:spPr>
          <a:xfrm>
            <a:off x="1840525" y="1065266"/>
            <a:ext cx="7730903" cy="1580363"/>
          </a:xfrm>
          <a:prstGeom prst="rect">
            <a:avLst/>
          </a:prstGeom>
        </p:spPr>
      </p:pic>
      <p:sp>
        <p:nvSpPr>
          <p:cNvPr id="8" name="TextBox 7"/>
          <p:cNvSpPr txBox="1"/>
          <p:nvPr/>
        </p:nvSpPr>
        <p:spPr>
          <a:xfrm>
            <a:off x="9637306" y="1544805"/>
            <a:ext cx="941245" cy="615553"/>
          </a:xfrm>
          <a:prstGeom prst="rect">
            <a:avLst/>
          </a:prstGeom>
          <a:noFill/>
          <a:ln w="19050">
            <a:solidFill>
              <a:srgbClr val="3333FF"/>
            </a:solidFill>
          </a:ln>
        </p:spPr>
        <p:txBody>
          <a:bodyPr wrap="square" lIns="45720" rIns="45720" rtlCol="0">
            <a:spAutoFit/>
          </a:bodyPr>
          <a:lstStyle/>
          <a:p>
            <a:r>
              <a:rPr lang="en-US" sz="1700" b="1" dirty="0">
                <a:solidFill>
                  <a:srgbClr val="3333FF"/>
                </a:solidFill>
              </a:rPr>
              <a:t>Present</a:t>
            </a:r>
          </a:p>
          <a:p>
            <a:r>
              <a:rPr lang="en-US" sz="1700" b="1" dirty="0">
                <a:solidFill>
                  <a:srgbClr val="3333FF"/>
                </a:solidFill>
              </a:rPr>
              <a:t>Lattice</a:t>
            </a:r>
          </a:p>
        </p:txBody>
      </p:sp>
      <p:sp>
        <p:nvSpPr>
          <p:cNvPr id="9" name="TextBox 8"/>
          <p:cNvSpPr txBox="1"/>
          <p:nvPr/>
        </p:nvSpPr>
        <p:spPr>
          <a:xfrm>
            <a:off x="1840525" y="681584"/>
            <a:ext cx="7702306" cy="369332"/>
          </a:xfrm>
          <a:prstGeom prst="rect">
            <a:avLst/>
          </a:prstGeom>
          <a:noFill/>
        </p:spPr>
        <p:txBody>
          <a:bodyPr wrap="square" rtlCol="0">
            <a:spAutoFit/>
          </a:bodyPr>
          <a:lstStyle/>
          <a:p>
            <a:pPr algn="ctr"/>
            <a:r>
              <a:rPr lang="en-US" b="1" dirty="0">
                <a:solidFill>
                  <a:srgbClr val="000000"/>
                </a:solidFill>
              </a:rPr>
              <a:t>2 bending magnets (Double Bend Achromat)</a:t>
            </a:r>
          </a:p>
        </p:txBody>
      </p:sp>
      <p:cxnSp>
        <p:nvCxnSpPr>
          <p:cNvPr id="15" name="Straight Arrow Connector 14"/>
          <p:cNvCxnSpPr/>
          <p:nvPr/>
        </p:nvCxnSpPr>
        <p:spPr>
          <a:xfrm>
            <a:off x="5111262" y="1053542"/>
            <a:ext cx="1289538" cy="694276"/>
          </a:xfrm>
          <a:prstGeom prst="straightConnector1">
            <a:avLst/>
          </a:prstGeom>
          <a:ln w="1905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754926" y="3114036"/>
            <a:ext cx="1230921" cy="1288143"/>
          </a:xfrm>
          <a:prstGeom prst="straightConnector1">
            <a:avLst/>
          </a:prstGeom>
          <a:ln w="1905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754926" y="2765705"/>
            <a:ext cx="6315433" cy="369332"/>
          </a:xfrm>
          <a:prstGeom prst="rect">
            <a:avLst/>
          </a:prstGeom>
          <a:noFill/>
        </p:spPr>
        <p:txBody>
          <a:bodyPr wrap="square" rtlCol="0">
            <a:spAutoFit/>
          </a:bodyPr>
          <a:lstStyle/>
          <a:p>
            <a:r>
              <a:rPr lang="en-US" b="1" dirty="0">
                <a:solidFill>
                  <a:srgbClr val="000000"/>
                </a:solidFill>
              </a:rPr>
              <a:t>7 “forward” bending magnets</a:t>
            </a:r>
          </a:p>
        </p:txBody>
      </p:sp>
      <p:sp>
        <p:nvSpPr>
          <p:cNvPr id="34" name="TextBox 33"/>
          <p:cNvSpPr txBox="1"/>
          <p:nvPr/>
        </p:nvSpPr>
        <p:spPr>
          <a:xfrm>
            <a:off x="9622699" y="3640409"/>
            <a:ext cx="984470" cy="615553"/>
          </a:xfrm>
          <a:prstGeom prst="rect">
            <a:avLst/>
          </a:prstGeom>
          <a:noFill/>
          <a:ln w="19050">
            <a:solidFill>
              <a:srgbClr val="3333FF"/>
            </a:solidFill>
          </a:ln>
        </p:spPr>
        <p:txBody>
          <a:bodyPr wrap="square" lIns="45720" rIns="45720" rtlCol="0">
            <a:spAutoFit/>
          </a:bodyPr>
          <a:lstStyle/>
          <a:p>
            <a:r>
              <a:rPr lang="en-US" sz="1700" b="1" dirty="0">
                <a:solidFill>
                  <a:srgbClr val="3333FF"/>
                </a:solidFill>
              </a:rPr>
              <a:t>Upgrade</a:t>
            </a:r>
          </a:p>
          <a:p>
            <a:r>
              <a:rPr lang="en-US" sz="1700" b="1" dirty="0">
                <a:solidFill>
                  <a:srgbClr val="3333FF"/>
                </a:solidFill>
              </a:rPr>
              <a:t>Lattice</a:t>
            </a:r>
          </a:p>
        </p:txBody>
      </p:sp>
      <p:cxnSp>
        <p:nvCxnSpPr>
          <p:cNvPr id="36" name="Straight Arrow Connector 35"/>
          <p:cNvCxnSpPr/>
          <p:nvPr/>
        </p:nvCxnSpPr>
        <p:spPr>
          <a:xfrm flipH="1">
            <a:off x="3985848" y="3114036"/>
            <a:ext cx="3145" cy="1091005"/>
          </a:xfrm>
          <a:prstGeom prst="straightConnector1">
            <a:avLst/>
          </a:prstGeom>
          <a:ln w="1905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992138" y="3114036"/>
            <a:ext cx="3475462" cy="742675"/>
          </a:xfrm>
          <a:prstGeom prst="straightConnector1">
            <a:avLst/>
          </a:prstGeom>
          <a:ln w="1905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046136" y="3114036"/>
            <a:ext cx="2118693" cy="811487"/>
          </a:xfrm>
          <a:prstGeom prst="straightConnector1">
            <a:avLst/>
          </a:prstGeom>
          <a:ln w="1905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3318315" y="4332504"/>
            <a:ext cx="871938" cy="523553"/>
          </a:xfrm>
          <a:prstGeom prst="straightConnector1">
            <a:avLst/>
          </a:prstGeom>
          <a:ln w="19050">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4196745" y="3944833"/>
            <a:ext cx="2454445" cy="922111"/>
          </a:xfrm>
          <a:prstGeom prst="straightConnector1">
            <a:avLst/>
          </a:prstGeom>
          <a:ln w="19050">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3880341" y="1065265"/>
            <a:ext cx="1230923" cy="855046"/>
          </a:xfrm>
          <a:prstGeom prst="straightConnector1">
            <a:avLst/>
          </a:prstGeom>
          <a:ln w="1905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4039844" y="3114036"/>
            <a:ext cx="586075" cy="882859"/>
          </a:xfrm>
          <a:prstGeom prst="straightConnector1">
            <a:avLst/>
          </a:prstGeom>
          <a:ln w="1905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042989" y="3132027"/>
            <a:ext cx="1462550" cy="746598"/>
          </a:xfrm>
          <a:prstGeom prst="straightConnector1">
            <a:avLst/>
          </a:prstGeom>
          <a:ln w="1905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4057603" y="3120052"/>
            <a:ext cx="1046307" cy="793495"/>
          </a:xfrm>
          <a:prstGeom prst="straightConnector1">
            <a:avLst/>
          </a:prstGeom>
          <a:ln w="1905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699511" y="4784221"/>
            <a:ext cx="3738197" cy="369332"/>
          </a:xfrm>
          <a:prstGeom prst="rect">
            <a:avLst/>
          </a:prstGeom>
          <a:noFill/>
        </p:spPr>
        <p:txBody>
          <a:bodyPr wrap="square" rtlCol="0">
            <a:spAutoFit/>
          </a:bodyPr>
          <a:lstStyle/>
          <a:p>
            <a:r>
              <a:rPr lang="en-US" b="1" dirty="0">
                <a:solidFill>
                  <a:srgbClr val="000000"/>
                </a:solidFill>
              </a:rPr>
              <a:t>6 “reverse” bending magnets</a:t>
            </a:r>
          </a:p>
        </p:txBody>
      </p:sp>
      <p:cxnSp>
        <p:nvCxnSpPr>
          <p:cNvPr id="64" name="Straight Arrow Connector 63"/>
          <p:cNvCxnSpPr/>
          <p:nvPr/>
        </p:nvCxnSpPr>
        <p:spPr>
          <a:xfrm flipH="1" flipV="1">
            <a:off x="3538057" y="4332504"/>
            <a:ext cx="652196" cy="523552"/>
          </a:xfrm>
          <a:prstGeom prst="straightConnector1">
            <a:avLst/>
          </a:prstGeom>
          <a:ln w="19050">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V="1">
            <a:off x="4205589" y="4086394"/>
            <a:ext cx="636861" cy="769581"/>
          </a:xfrm>
          <a:prstGeom prst="straightConnector1">
            <a:avLst/>
          </a:prstGeom>
          <a:ln w="19050">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4193399" y="4049033"/>
            <a:ext cx="1096840" cy="837960"/>
          </a:xfrm>
          <a:prstGeom prst="straightConnector1">
            <a:avLst/>
          </a:prstGeom>
          <a:ln w="19050">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4204021" y="3933864"/>
            <a:ext cx="2729176" cy="937602"/>
          </a:xfrm>
          <a:prstGeom prst="straightConnector1">
            <a:avLst/>
          </a:prstGeom>
          <a:ln w="19050">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1781574" y="5147523"/>
            <a:ext cx="10245325" cy="1261884"/>
          </a:xfrm>
          <a:prstGeom prst="rect">
            <a:avLst/>
          </a:prstGeom>
          <a:noFill/>
          <a:ln w="15875">
            <a:solidFill>
              <a:srgbClr val="000000"/>
            </a:solidFill>
          </a:ln>
        </p:spPr>
        <p:txBody>
          <a:bodyPr wrap="square" rtlCol="0">
            <a:spAutoFit/>
          </a:bodyPr>
          <a:lstStyle/>
          <a:p>
            <a:r>
              <a:rPr lang="en-US" sz="1900" dirty="0">
                <a:solidFill>
                  <a:srgbClr val="000000"/>
                </a:solidFill>
                <a:latin typeface="Calibri" panose="020F0502020204030204" pitchFamily="34" charset="0"/>
                <a:cs typeface="Calibri" panose="020F0502020204030204" pitchFamily="34" charset="0"/>
              </a:rPr>
              <a:t>4 longitudinal gradient dipoles (L-bends; Dipole field only;  </a:t>
            </a:r>
            <a:r>
              <a:rPr lang="en-US" sz="1900" b="1" dirty="0">
                <a:solidFill>
                  <a:srgbClr val="000000"/>
                </a:solidFill>
                <a:latin typeface="Calibri" panose="020F0502020204030204" pitchFamily="34" charset="0"/>
                <a:cs typeface="Calibri" panose="020F0502020204030204" pitchFamily="34" charset="0"/>
              </a:rPr>
              <a:t>A:M1, A:M2, B:M1, B:M2</a:t>
            </a:r>
            <a:r>
              <a:rPr lang="en-US" sz="1900" dirty="0">
                <a:solidFill>
                  <a:srgbClr val="000000"/>
                </a:solidFill>
                <a:latin typeface="Calibri" panose="020F0502020204030204" pitchFamily="34" charset="0"/>
                <a:cs typeface="Calibri" panose="020F0502020204030204" pitchFamily="34" charset="0"/>
              </a:rPr>
              <a:t>)</a:t>
            </a:r>
          </a:p>
          <a:p>
            <a:r>
              <a:rPr lang="en-US" sz="1900" dirty="0">
                <a:solidFill>
                  <a:srgbClr val="000000"/>
                </a:solidFill>
                <a:latin typeface="Calibri" panose="020F0502020204030204" pitchFamily="34" charset="0"/>
                <a:cs typeface="Calibri" panose="020F0502020204030204" pitchFamily="34" charset="0"/>
              </a:rPr>
              <a:t>3 transverse gradient dipoles (</a:t>
            </a:r>
            <a:r>
              <a:rPr lang="en-US" sz="1900" b="1" dirty="0">
                <a:solidFill>
                  <a:srgbClr val="000000"/>
                </a:solidFill>
                <a:latin typeface="Calibri" panose="020F0502020204030204" pitchFamily="34" charset="0"/>
                <a:cs typeface="Calibri" panose="020F0502020204030204" pitchFamily="34" charset="0"/>
              </a:rPr>
              <a:t>Q-bends</a:t>
            </a:r>
            <a:r>
              <a:rPr lang="en-US" sz="1900" dirty="0">
                <a:solidFill>
                  <a:srgbClr val="000000"/>
                </a:solidFill>
                <a:latin typeface="Calibri" panose="020F0502020204030204" pitchFamily="34" charset="0"/>
                <a:cs typeface="Calibri" panose="020F0502020204030204" pitchFamily="34" charset="0"/>
              </a:rPr>
              <a:t>; dipole + quadrupole fields;  </a:t>
            </a:r>
            <a:r>
              <a:rPr lang="en-US" sz="1900" b="1" dirty="0">
                <a:solidFill>
                  <a:srgbClr val="000000"/>
                </a:solidFill>
                <a:latin typeface="Calibri" panose="020F0502020204030204" pitchFamily="34" charset="0"/>
                <a:cs typeface="Calibri" panose="020F0502020204030204" pitchFamily="34" charset="0"/>
              </a:rPr>
              <a:t>A:M3, M4, B:M3</a:t>
            </a:r>
            <a:r>
              <a:rPr lang="en-US" sz="1900" dirty="0">
                <a:solidFill>
                  <a:srgbClr val="000000"/>
                </a:solidFill>
                <a:latin typeface="Calibri" panose="020F0502020204030204" pitchFamily="34" charset="0"/>
                <a:cs typeface="Calibri" panose="020F0502020204030204" pitchFamily="34" charset="0"/>
              </a:rPr>
              <a:t>)</a:t>
            </a:r>
          </a:p>
          <a:p>
            <a:r>
              <a:rPr lang="en-US" sz="1900" dirty="0">
                <a:solidFill>
                  <a:srgbClr val="000000"/>
                </a:solidFill>
                <a:latin typeface="Calibri" panose="020F0502020204030204" pitchFamily="34" charset="0"/>
                <a:cs typeface="Calibri" panose="020F0502020204030204" pitchFamily="34" charset="0"/>
              </a:rPr>
              <a:t>6 reverse bending magnets (</a:t>
            </a:r>
            <a:r>
              <a:rPr lang="en-US" sz="1900" b="1" dirty="0">
                <a:solidFill>
                  <a:srgbClr val="000000"/>
                </a:solidFill>
                <a:latin typeface="Calibri" panose="020F0502020204030204" pitchFamily="34" charset="0"/>
                <a:cs typeface="Calibri" panose="020F0502020204030204" pitchFamily="34" charset="0"/>
              </a:rPr>
              <a:t>R-bends</a:t>
            </a:r>
            <a:r>
              <a:rPr lang="en-US" sz="1900" dirty="0">
                <a:solidFill>
                  <a:srgbClr val="000000"/>
                </a:solidFill>
                <a:latin typeface="Calibri" panose="020F0502020204030204" pitchFamily="34" charset="0"/>
                <a:cs typeface="Calibri" panose="020F0502020204030204" pitchFamily="34" charset="0"/>
              </a:rPr>
              <a:t>; dipole + quadrupole fields; </a:t>
            </a:r>
            <a:r>
              <a:rPr lang="en-US" sz="1900" b="1" dirty="0">
                <a:solidFill>
                  <a:srgbClr val="000000"/>
                </a:solidFill>
                <a:latin typeface="Calibri" panose="020F0502020204030204" pitchFamily="34" charset="0"/>
                <a:cs typeface="Calibri" panose="020F0502020204030204" pitchFamily="34" charset="0"/>
              </a:rPr>
              <a:t>A:Q4, A:Q5, A:Q8, B:Q4, B:Q5, B:Q8</a:t>
            </a:r>
            <a:r>
              <a:rPr lang="en-US" sz="1900" dirty="0">
                <a:solidFill>
                  <a:srgbClr val="000000"/>
                </a:solidFill>
                <a:latin typeface="Calibri" panose="020F0502020204030204" pitchFamily="34" charset="0"/>
                <a:cs typeface="Calibri" panose="020F0502020204030204" pitchFamily="34" charset="0"/>
              </a:rPr>
              <a:t>)</a:t>
            </a:r>
          </a:p>
          <a:p>
            <a:r>
              <a:rPr lang="en-US" sz="1900" b="1" dirty="0">
                <a:solidFill>
                  <a:srgbClr val="000000"/>
                </a:solidFill>
                <a:latin typeface="Calibri" panose="020F0502020204030204" pitchFamily="34" charset="0"/>
                <a:cs typeface="Calibri" panose="020F0502020204030204" pitchFamily="34" charset="0"/>
              </a:rPr>
              <a:t>13 bends total  (Multi-bend Achromat)</a:t>
            </a:r>
          </a:p>
        </p:txBody>
      </p:sp>
      <p:sp>
        <p:nvSpPr>
          <p:cNvPr id="28" name="TextBox 27"/>
          <p:cNvSpPr txBox="1"/>
          <p:nvPr/>
        </p:nvSpPr>
        <p:spPr>
          <a:xfrm rot="21033005">
            <a:off x="2984916" y="3915715"/>
            <a:ext cx="914671" cy="307777"/>
          </a:xfrm>
          <a:prstGeom prst="rect">
            <a:avLst/>
          </a:prstGeom>
          <a:noFill/>
        </p:spPr>
        <p:txBody>
          <a:bodyPr wrap="square" rtlCol="0">
            <a:spAutoFit/>
          </a:bodyPr>
          <a:lstStyle/>
          <a:p>
            <a:r>
              <a:rPr lang="en-US" sz="1400" b="1" dirty="0">
                <a:solidFill>
                  <a:srgbClr val="000000"/>
                </a:solidFill>
              </a:rPr>
              <a:t>Multiplet</a:t>
            </a:r>
          </a:p>
        </p:txBody>
      </p:sp>
      <p:sp>
        <p:nvSpPr>
          <p:cNvPr id="29" name="TextBox 28"/>
          <p:cNvSpPr txBox="1"/>
          <p:nvPr/>
        </p:nvSpPr>
        <p:spPr>
          <a:xfrm rot="21226178">
            <a:off x="4909712" y="4170125"/>
            <a:ext cx="772082" cy="307777"/>
          </a:xfrm>
          <a:prstGeom prst="rect">
            <a:avLst/>
          </a:prstGeom>
          <a:noFill/>
        </p:spPr>
        <p:txBody>
          <a:bodyPr wrap="square" rtlCol="0">
            <a:spAutoFit/>
          </a:bodyPr>
          <a:lstStyle/>
          <a:p>
            <a:r>
              <a:rPr lang="en-US" sz="1400" b="1" dirty="0">
                <a:solidFill>
                  <a:srgbClr val="000000"/>
                </a:solidFill>
              </a:rPr>
              <a:t>FODO</a:t>
            </a:r>
          </a:p>
        </p:txBody>
      </p:sp>
      <p:sp>
        <p:nvSpPr>
          <p:cNvPr id="30" name="TextBox 29"/>
          <p:cNvSpPr txBox="1"/>
          <p:nvPr/>
        </p:nvSpPr>
        <p:spPr>
          <a:xfrm rot="21345806">
            <a:off x="7127289" y="3911023"/>
            <a:ext cx="772082" cy="307777"/>
          </a:xfrm>
          <a:prstGeom prst="rect">
            <a:avLst/>
          </a:prstGeom>
          <a:noFill/>
        </p:spPr>
        <p:txBody>
          <a:bodyPr wrap="square" rtlCol="0">
            <a:spAutoFit/>
          </a:bodyPr>
          <a:lstStyle/>
          <a:p>
            <a:r>
              <a:rPr lang="en-US" sz="1400" b="1" dirty="0">
                <a:solidFill>
                  <a:srgbClr val="000000"/>
                </a:solidFill>
              </a:rPr>
              <a:t>L-bend</a:t>
            </a:r>
          </a:p>
        </p:txBody>
      </p:sp>
      <p:sp>
        <p:nvSpPr>
          <p:cNvPr id="31" name="TextBox 30"/>
          <p:cNvSpPr txBox="1"/>
          <p:nvPr/>
        </p:nvSpPr>
        <p:spPr>
          <a:xfrm rot="20893869">
            <a:off x="2412605" y="4556972"/>
            <a:ext cx="772082" cy="307777"/>
          </a:xfrm>
          <a:prstGeom prst="rect">
            <a:avLst/>
          </a:prstGeom>
          <a:noFill/>
        </p:spPr>
        <p:txBody>
          <a:bodyPr wrap="square" rtlCol="0">
            <a:spAutoFit/>
          </a:bodyPr>
          <a:lstStyle/>
          <a:p>
            <a:r>
              <a:rPr lang="en-US" sz="1400" b="1" dirty="0">
                <a:solidFill>
                  <a:srgbClr val="000000"/>
                </a:solidFill>
              </a:rPr>
              <a:t>L-bend</a:t>
            </a:r>
          </a:p>
        </p:txBody>
      </p:sp>
      <p:sp>
        <p:nvSpPr>
          <p:cNvPr id="35" name="TextBox 34"/>
          <p:cNvSpPr txBox="1"/>
          <p:nvPr/>
        </p:nvSpPr>
        <p:spPr>
          <a:xfrm rot="20893869">
            <a:off x="3786252" y="4296460"/>
            <a:ext cx="772082" cy="307777"/>
          </a:xfrm>
          <a:prstGeom prst="rect">
            <a:avLst/>
          </a:prstGeom>
          <a:noFill/>
        </p:spPr>
        <p:txBody>
          <a:bodyPr wrap="square" rtlCol="0">
            <a:spAutoFit/>
          </a:bodyPr>
          <a:lstStyle/>
          <a:p>
            <a:r>
              <a:rPr lang="en-US" sz="1400" b="1" dirty="0">
                <a:solidFill>
                  <a:srgbClr val="000000"/>
                </a:solidFill>
              </a:rPr>
              <a:t>L-bend</a:t>
            </a:r>
          </a:p>
        </p:txBody>
      </p:sp>
      <p:sp>
        <p:nvSpPr>
          <p:cNvPr id="37" name="TextBox 36"/>
          <p:cNvSpPr txBox="1"/>
          <p:nvPr/>
        </p:nvSpPr>
        <p:spPr>
          <a:xfrm rot="20760495">
            <a:off x="1805214" y="4105102"/>
            <a:ext cx="914671" cy="307777"/>
          </a:xfrm>
          <a:prstGeom prst="rect">
            <a:avLst/>
          </a:prstGeom>
          <a:noFill/>
        </p:spPr>
        <p:txBody>
          <a:bodyPr wrap="square" rtlCol="0">
            <a:spAutoFit/>
          </a:bodyPr>
          <a:lstStyle/>
          <a:p>
            <a:r>
              <a:rPr lang="en-US" sz="1400" b="1" dirty="0">
                <a:solidFill>
                  <a:srgbClr val="000000"/>
                </a:solidFill>
              </a:rPr>
              <a:t>Doublet</a:t>
            </a:r>
          </a:p>
        </p:txBody>
      </p:sp>
      <p:sp>
        <p:nvSpPr>
          <p:cNvPr id="38" name="TextBox 37"/>
          <p:cNvSpPr txBox="1"/>
          <p:nvPr/>
        </p:nvSpPr>
        <p:spPr>
          <a:xfrm rot="21215012">
            <a:off x="7661651" y="3449557"/>
            <a:ext cx="914671" cy="307777"/>
          </a:xfrm>
          <a:prstGeom prst="rect">
            <a:avLst/>
          </a:prstGeom>
          <a:noFill/>
        </p:spPr>
        <p:txBody>
          <a:bodyPr wrap="square" rtlCol="0">
            <a:spAutoFit/>
          </a:bodyPr>
          <a:lstStyle/>
          <a:p>
            <a:r>
              <a:rPr lang="en-US" sz="1400" b="1" dirty="0">
                <a:solidFill>
                  <a:schemeClr val="bg1"/>
                </a:solidFill>
              </a:rPr>
              <a:t>Doublet</a:t>
            </a:r>
          </a:p>
        </p:txBody>
      </p:sp>
      <p:sp>
        <p:nvSpPr>
          <p:cNvPr id="40" name="TextBox 39"/>
          <p:cNvSpPr txBox="1"/>
          <p:nvPr/>
        </p:nvSpPr>
        <p:spPr>
          <a:xfrm rot="21345806">
            <a:off x="5750029" y="4128333"/>
            <a:ext cx="772082" cy="307777"/>
          </a:xfrm>
          <a:prstGeom prst="rect">
            <a:avLst/>
          </a:prstGeom>
          <a:noFill/>
        </p:spPr>
        <p:txBody>
          <a:bodyPr wrap="square" rtlCol="0">
            <a:spAutoFit/>
          </a:bodyPr>
          <a:lstStyle/>
          <a:p>
            <a:r>
              <a:rPr lang="en-US" sz="1400" b="1" dirty="0">
                <a:solidFill>
                  <a:srgbClr val="000000"/>
                </a:solidFill>
              </a:rPr>
              <a:t>L-bend</a:t>
            </a:r>
          </a:p>
        </p:txBody>
      </p:sp>
      <p:sp>
        <p:nvSpPr>
          <p:cNvPr id="42" name="TextBox 41"/>
          <p:cNvSpPr txBox="1"/>
          <p:nvPr/>
        </p:nvSpPr>
        <p:spPr>
          <a:xfrm rot="21330124">
            <a:off x="6401606" y="4041435"/>
            <a:ext cx="914671" cy="307777"/>
          </a:xfrm>
          <a:prstGeom prst="rect">
            <a:avLst/>
          </a:prstGeom>
          <a:noFill/>
        </p:spPr>
        <p:txBody>
          <a:bodyPr wrap="square" rtlCol="0">
            <a:spAutoFit/>
          </a:bodyPr>
          <a:lstStyle/>
          <a:p>
            <a:r>
              <a:rPr lang="en-US" sz="1400" b="1" dirty="0">
                <a:solidFill>
                  <a:srgbClr val="000000"/>
                </a:solidFill>
              </a:rPr>
              <a:t>Multiplet</a:t>
            </a:r>
          </a:p>
        </p:txBody>
      </p:sp>
      <p:cxnSp>
        <p:nvCxnSpPr>
          <p:cNvPr id="6" name="Straight Connector 5"/>
          <p:cNvCxnSpPr/>
          <p:nvPr/>
        </p:nvCxnSpPr>
        <p:spPr>
          <a:xfrm>
            <a:off x="1781574" y="2765705"/>
            <a:ext cx="877747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6686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FC0FA-633D-493D-8CA6-B5DD81C0E3FE}"/>
              </a:ext>
            </a:extLst>
          </p:cNvPr>
          <p:cNvSpPr>
            <a:spLocks noGrp="1"/>
          </p:cNvSpPr>
          <p:nvPr>
            <p:ph type="title"/>
          </p:nvPr>
        </p:nvSpPr>
        <p:spPr/>
        <p:txBody>
          <a:bodyPr/>
          <a:lstStyle/>
          <a:p>
            <a:r>
              <a:rPr lang="en-US" dirty="0"/>
              <a:t>New magnetic measurement laboratory for APS-U</a:t>
            </a:r>
          </a:p>
        </p:txBody>
      </p:sp>
      <p:sp>
        <p:nvSpPr>
          <p:cNvPr id="3" name="Content Placeholder 2">
            <a:extLst>
              <a:ext uri="{FF2B5EF4-FFF2-40B4-BE49-F238E27FC236}">
                <a16:creationId xmlns:a16="http://schemas.microsoft.com/office/drawing/2014/main" id="{E1E6D8A5-BB7A-4ADD-B04C-9075B0B46D0A}"/>
              </a:ext>
            </a:extLst>
          </p:cNvPr>
          <p:cNvSpPr>
            <a:spLocks noGrp="1"/>
          </p:cNvSpPr>
          <p:nvPr>
            <p:ph idx="1"/>
          </p:nvPr>
        </p:nvSpPr>
        <p:spPr>
          <a:xfrm>
            <a:off x="627840" y="1033896"/>
            <a:ext cx="11094260" cy="5135411"/>
          </a:xfrm>
        </p:spPr>
        <p:txBody>
          <a:bodyPr/>
          <a:lstStyle/>
          <a:p>
            <a:r>
              <a:rPr lang="en-US" dirty="0"/>
              <a:t>The existing space used for measurements during R&amp;D phase was not big enough to accommodate the needs of the full APS-U production.</a:t>
            </a:r>
          </a:p>
          <a:p>
            <a:r>
              <a:rPr lang="en-US" dirty="0"/>
              <a:t>We needed space for 4 rotating coil benches, two </a:t>
            </a:r>
            <a:r>
              <a:rPr lang="en-US" dirty="0" err="1"/>
              <a:t>fiducialization</a:t>
            </a:r>
            <a:r>
              <a:rPr lang="en-US" dirty="0"/>
              <a:t> benches, and one Hall probe bench, in addition to space for incoming mechanical and electrical inspections, pre-survey of dipoles, and storage of some magnets to match the throughput of approximately one week.</a:t>
            </a:r>
          </a:p>
          <a:p>
            <a:r>
              <a:rPr lang="en-US" dirty="0"/>
              <a:t>A portion of an existing building at Argonne was identified as a suitable candidate around January 2018, but the space was being used for other purposes at that time.</a:t>
            </a:r>
          </a:p>
          <a:p>
            <a:r>
              <a:rPr lang="en-US" dirty="0"/>
              <a:t>The space was vacated, existing unwanted structure was demolished, and the space was re-built according to the needs of the measurement laboratory.</a:t>
            </a:r>
          </a:p>
          <a:p>
            <a:r>
              <a:rPr lang="en-US" dirty="0"/>
              <a:t>We received final occupancy of the new space in April 2019.</a:t>
            </a:r>
          </a:p>
        </p:txBody>
      </p:sp>
      <p:sp>
        <p:nvSpPr>
          <p:cNvPr id="4" name="Slide Number Placeholder 3">
            <a:extLst>
              <a:ext uri="{FF2B5EF4-FFF2-40B4-BE49-F238E27FC236}">
                <a16:creationId xmlns:a16="http://schemas.microsoft.com/office/drawing/2014/main" id="{610CCC47-01B9-4E2A-BB09-33C51D094FC8}"/>
              </a:ext>
            </a:extLst>
          </p:cNvPr>
          <p:cNvSpPr>
            <a:spLocks noGrp="1"/>
          </p:cNvSpPr>
          <p:nvPr>
            <p:ph type="sldNum" sz="quarter" idx="12"/>
          </p:nvPr>
        </p:nvSpPr>
        <p:spPr/>
        <p:txBody>
          <a:bodyPr/>
          <a:lstStyle/>
          <a:p>
            <a:pPr>
              <a:defRPr/>
            </a:pPr>
            <a:fld id="{D8294B01-9356-4A99-BF43-1EB6DE2E19CF}" type="slidenum">
              <a:rPr lang="en-US" smtClean="0"/>
              <a:pPr>
                <a:defRPr/>
              </a:pPr>
              <a:t>4</a:t>
            </a:fld>
            <a:endParaRPr lang="en-US" dirty="0"/>
          </a:p>
        </p:txBody>
      </p:sp>
      <p:sp>
        <p:nvSpPr>
          <p:cNvPr id="5" name="Footer Placeholder 4">
            <a:extLst>
              <a:ext uri="{FF2B5EF4-FFF2-40B4-BE49-F238E27FC236}">
                <a16:creationId xmlns:a16="http://schemas.microsoft.com/office/drawing/2014/main" id="{D394C8F4-B0BD-4CA9-8BB3-1B8BB460937D}"/>
              </a:ext>
            </a:extLst>
          </p:cNvPr>
          <p:cNvSpPr>
            <a:spLocks noGrp="1"/>
          </p:cNvSpPr>
          <p:nvPr>
            <p:ph type="ftr" sz="quarter" idx="3"/>
          </p:nvPr>
        </p:nvSpPr>
        <p:spPr/>
        <p:txBody>
          <a:bodyPr/>
          <a:lstStyle/>
          <a:p>
            <a:r>
              <a:rPr lang="en-US"/>
              <a:t>Performance of APS-U Measurement Systems; Animesh Jain; IMMW22, September 26-30, 2022</a:t>
            </a:r>
            <a:endParaRPr lang="en-US" dirty="0"/>
          </a:p>
        </p:txBody>
      </p:sp>
    </p:spTree>
    <p:extLst>
      <p:ext uri="{BB962C8B-B14F-4D97-AF65-F5344CB8AC3E}">
        <p14:creationId xmlns:p14="http://schemas.microsoft.com/office/powerpoint/2010/main" val="1839278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38" y="123877"/>
            <a:ext cx="11563762" cy="631547"/>
          </a:xfrm>
        </p:spPr>
        <p:txBody>
          <a:bodyPr/>
          <a:lstStyle/>
          <a:p>
            <a:r>
              <a:rPr lang="en-US" dirty="0"/>
              <a:t>Magnet measurement lab: Incoming inspection area</a:t>
            </a: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5</a:t>
            </a:fld>
            <a:endParaRPr lang="en-US" dirty="0"/>
          </a:p>
        </p:txBody>
      </p:sp>
      <p:sp>
        <p:nvSpPr>
          <p:cNvPr id="5" name="Footer Placeholder 4"/>
          <p:cNvSpPr>
            <a:spLocks noGrp="1"/>
          </p:cNvSpPr>
          <p:nvPr>
            <p:ph type="ftr" sz="quarter" idx="3"/>
          </p:nvPr>
        </p:nvSpPr>
        <p:spPr/>
        <p:txBody>
          <a:bodyPr/>
          <a:lstStyle/>
          <a:p>
            <a:r>
              <a:rPr lang="en-US"/>
              <a:t>Performance of APS-U Measurement Systems; Animesh Jain; IMMW22, September 26-30, 2022</a:t>
            </a:r>
            <a:endParaRPr lang="en-US" dirty="0"/>
          </a:p>
        </p:txBody>
      </p:sp>
      <p:pic>
        <p:nvPicPr>
          <p:cNvPr id="9" name="Picture 8">
            <a:extLst>
              <a:ext uri="{FF2B5EF4-FFF2-40B4-BE49-F238E27FC236}">
                <a16:creationId xmlns:a16="http://schemas.microsoft.com/office/drawing/2014/main" id="{574DB825-1676-48BA-9151-2E9EAF27EF14}"/>
              </a:ext>
            </a:extLst>
          </p:cNvPr>
          <p:cNvPicPr>
            <a:picLocks noChangeAspect="1"/>
          </p:cNvPicPr>
          <p:nvPr/>
        </p:nvPicPr>
        <p:blipFill rotWithShape="1">
          <a:blip r:embed="rId2">
            <a:extLst>
              <a:ext uri="{28A0092B-C50C-407E-A947-70E740481C1C}">
                <a14:useLocalDpi xmlns:a14="http://schemas.microsoft.com/office/drawing/2010/main" val="0"/>
              </a:ext>
            </a:extLst>
          </a:blip>
          <a:srcRect t="9725" r="3919" b="7932"/>
          <a:stretch/>
        </p:blipFill>
        <p:spPr>
          <a:xfrm>
            <a:off x="1099124" y="768731"/>
            <a:ext cx="7449903" cy="5578326"/>
          </a:xfrm>
          <a:prstGeom prst="rect">
            <a:avLst/>
          </a:prstGeom>
        </p:spPr>
      </p:pic>
      <p:sp>
        <p:nvSpPr>
          <p:cNvPr id="8" name="TextBox 7"/>
          <p:cNvSpPr txBox="1"/>
          <p:nvPr/>
        </p:nvSpPr>
        <p:spPr>
          <a:xfrm>
            <a:off x="5830784" y="5896242"/>
            <a:ext cx="2718243" cy="369332"/>
          </a:xfrm>
          <a:prstGeom prst="rect">
            <a:avLst/>
          </a:prstGeom>
          <a:noFill/>
        </p:spPr>
        <p:txBody>
          <a:bodyPr wrap="square" rtlCol="0">
            <a:spAutoFit/>
          </a:bodyPr>
          <a:lstStyle/>
          <a:p>
            <a:pPr>
              <a:spcBef>
                <a:spcPts val="1200"/>
              </a:spcBef>
            </a:pPr>
            <a:r>
              <a:rPr lang="en-US" i="1" dirty="0">
                <a:solidFill>
                  <a:srgbClr val="3333FF"/>
                </a:solidFill>
                <a:latin typeface="Arial" panose="020B0604020202020204" pitchFamily="34" charset="0"/>
                <a:cs typeface="Arial" panose="020B0604020202020204" pitchFamily="34" charset="0"/>
              </a:rPr>
              <a:t>Photo credit: Mark Jaski</a:t>
            </a:r>
          </a:p>
        </p:txBody>
      </p:sp>
      <p:sp>
        <p:nvSpPr>
          <p:cNvPr id="11" name="TextBox 10">
            <a:extLst>
              <a:ext uri="{FF2B5EF4-FFF2-40B4-BE49-F238E27FC236}">
                <a16:creationId xmlns:a16="http://schemas.microsoft.com/office/drawing/2014/main" id="{46474868-6F82-4174-9363-E106F01BA73E}"/>
              </a:ext>
            </a:extLst>
          </p:cNvPr>
          <p:cNvSpPr txBox="1"/>
          <p:nvPr/>
        </p:nvSpPr>
        <p:spPr>
          <a:xfrm>
            <a:off x="8741378" y="1328517"/>
            <a:ext cx="3029362" cy="4247317"/>
          </a:xfrm>
          <a:prstGeom prst="rect">
            <a:avLst/>
          </a:prstGeom>
          <a:noFill/>
        </p:spPr>
        <p:txBody>
          <a:bodyPr wrap="square" rtlCol="0">
            <a:spAutoFit/>
          </a:bodyPr>
          <a:lstStyle/>
          <a:p>
            <a:pPr>
              <a:spcBef>
                <a:spcPts val="1200"/>
              </a:spcBef>
            </a:pPr>
            <a:r>
              <a:rPr lang="en-US" sz="2000" dirty="0">
                <a:solidFill>
                  <a:srgbClr val="000000"/>
                </a:solidFill>
                <a:latin typeface="Calibri" panose="020F0502020204030204" pitchFamily="34" charset="0"/>
                <a:cs typeface="Calibri" panose="020F0502020204030204" pitchFamily="34" charset="0"/>
              </a:rPr>
              <a:t>The magnet manufacturers are responsible for meeting only the mechanical requirements, and not field quality, since all magnet designs are by Argonne, and the magnets are built as a “build-to-print” contract.</a:t>
            </a:r>
          </a:p>
          <a:p>
            <a:pPr>
              <a:spcBef>
                <a:spcPts val="1200"/>
              </a:spcBef>
            </a:pPr>
            <a:r>
              <a:rPr lang="en-US" sz="2000" dirty="0">
                <a:solidFill>
                  <a:srgbClr val="000000"/>
                </a:solidFill>
                <a:latin typeface="Calibri" panose="020F0502020204030204" pitchFamily="34" charset="0"/>
                <a:cs typeface="Calibri" panose="020F0502020204030204" pitchFamily="34" charset="0"/>
              </a:rPr>
              <a:t>However, in the end, field quality is important and magnetic measurements are essential.</a:t>
            </a:r>
          </a:p>
        </p:txBody>
      </p:sp>
      <p:sp>
        <p:nvSpPr>
          <p:cNvPr id="12" name="TextBox 11">
            <a:extLst>
              <a:ext uri="{FF2B5EF4-FFF2-40B4-BE49-F238E27FC236}">
                <a16:creationId xmlns:a16="http://schemas.microsoft.com/office/drawing/2014/main" id="{4F57D6FA-F28F-4C73-B756-F32FF2DD5299}"/>
              </a:ext>
            </a:extLst>
          </p:cNvPr>
          <p:cNvSpPr txBox="1"/>
          <p:nvPr/>
        </p:nvSpPr>
        <p:spPr>
          <a:xfrm>
            <a:off x="1099124" y="5880853"/>
            <a:ext cx="3123250" cy="400110"/>
          </a:xfrm>
          <a:prstGeom prst="rect">
            <a:avLst/>
          </a:prstGeom>
          <a:noFill/>
        </p:spPr>
        <p:txBody>
          <a:bodyPr wrap="square" rtlCol="0">
            <a:spAutoFit/>
          </a:bodyPr>
          <a:lstStyle/>
          <a:p>
            <a:pPr>
              <a:spcBef>
                <a:spcPts val="1200"/>
              </a:spcBef>
            </a:pPr>
            <a:r>
              <a:rPr lang="en-US" sz="2000" dirty="0">
                <a:solidFill>
                  <a:srgbClr val="3333FF"/>
                </a:solidFill>
                <a:latin typeface="Arial" panose="020B0604020202020204" pitchFamily="34" charset="0"/>
                <a:cs typeface="Arial" panose="020B0604020202020204" pitchFamily="34" charset="0"/>
              </a:rPr>
              <a:t>Incoming inspection area</a:t>
            </a:r>
            <a:endParaRPr lang="en-US" i="1" dirty="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3688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375" y="123876"/>
            <a:ext cx="9889250" cy="631547"/>
          </a:xfrm>
        </p:spPr>
        <p:txBody>
          <a:bodyPr/>
          <a:lstStyle/>
          <a:p>
            <a:r>
              <a:rPr lang="en-US" dirty="0"/>
              <a:t>List of APS-U measurement benches</a:t>
            </a: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6</a:t>
            </a:fld>
            <a:endParaRPr lang="en-US" dirty="0"/>
          </a:p>
        </p:txBody>
      </p:sp>
      <p:sp>
        <p:nvSpPr>
          <p:cNvPr id="5" name="Footer Placeholder 4"/>
          <p:cNvSpPr>
            <a:spLocks noGrp="1"/>
          </p:cNvSpPr>
          <p:nvPr>
            <p:ph type="ftr" sz="quarter" idx="3"/>
          </p:nvPr>
        </p:nvSpPr>
        <p:spPr/>
        <p:txBody>
          <a:bodyPr/>
          <a:lstStyle/>
          <a:p>
            <a:r>
              <a:rPr lang="en-US"/>
              <a:t>Performance of APS-U Measurement Systems; Animesh Jain; IMMW22, September 26-30, 2022</a:t>
            </a:r>
            <a:endParaRPr lang="en-US" dirty="0"/>
          </a:p>
        </p:txBody>
      </p:sp>
      <p:sp>
        <p:nvSpPr>
          <p:cNvPr id="12" name="TextBox 11">
            <a:extLst>
              <a:ext uri="{FF2B5EF4-FFF2-40B4-BE49-F238E27FC236}">
                <a16:creationId xmlns:a16="http://schemas.microsoft.com/office/drawing/2014/main" id="{C25A6687-4535-4622-91DE-9242770115B1}"/>
              </a:ext>
            </a:extLst>
          </p:cNvPr>
          <p:cNvSpPr txBox="1"/>
          <p:nvPr/>
        </p:nvSpPr>
        <p:spPr>
          <a:xfrm>
            <a:off x="610666" y="5256519"/>
            <a:ext cx="3616949" cy="677108"/>
          </a:xfrm>
          <a:prstGeom prst="rect">
            <a:avLst/>
          </a:prstGeom>
          <a:noFill/>
        </p:spPr>
        <p:txBody>
          <a:bodyPr wrap="square" rtlCol="0">
            <a:spAutoFit/>
          </a:bodyPr>
          <a:lstStyle/>
          <a:p>
            <a:pPr>
              <a:spcBef>
                <a:spcPts val="1200"/>
              </a:spcBef>
            </a:pPr>
            <a:r>
              <a:rPr lang="en-US" sz="2000" dirty="0">
                <a:solidFill>
                  <a:schemeClr val="bg1"/>
                </a:solidFill>
                <a:latin typeface="Arial" panose="020B0604020202020204" pitchFamily="34" charset="0"/>
                <a:cs typeface="Arial" panose="020B0604020202020204" pitchFamily="34" charset="0"/>
              </a:rPr>
              <a:t>0.48 m long printed circuit coil</a:t>
            </a:r>
            <a:br>
              <a:rPr lang="en-US" sz="2000"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(Fermilab built)</a:t>
            </a:r>
          </a:p>
        </p:txBody>
      </p:sp>
      <p:pic>
        <p:nvPicPr>
          <p:cNvPr id="3" name="Picture 2">
            <a:extLst>
              <a:ext uri="{FF2B5EF4-FFF2-40B4-BE49-F238E27FC236}">
                <a16:creationId xmlns:a16="http://schemas.microsoft.com/office/drawing/2014/main" id="{9BB19BA3-D094-4256-9A41-239356096C2F}"/>
              </a:ext>
            </a:extLst>
          </p:cNvPr>
          <p:cNvPicPr>
            <a:picLocks noChangeAspect="1"/>
          </p:cNvPicPr>
          <p:nvPr/>
        </p:nvPicPr>
        <p:blipFill>
          <a:blip r:embed="rId3"/>
          <a:stretch>
            <a:fillRect/>
          </a:stretch>
        </p:blipFill>
        <p:spPr>
          <a:xfrm>
            <a:off x="629665" y="1162862"/>
            <a:ext cx="11029950" cy="4610100"/>
          </a:xfrm>
          <a:prstGeom prst="rect">
            <a:avLst/>
          </a:prstGeom>
        </p:spPr>
      </p:pic>
    </p:spTree>
    <p:extLst>
      <p:ext uri="{BB962C8B-B14F-4D97-AF65-F5344CB8AC3E}">
        <p14:creationId xmlns:p14="http://schemas.microsoft.com/office/powerpoint/2010/main" val="54372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375" y="123876"/>
            <a:ext cx="9889250" cy="631547"/>
          </a:xfrm>
        </p:spPr>
        <p:txBody>
          <a:bodyPr/>
          <a:lstStyle/>
          <a:p>
            <a:r>
              <a:rPr lang="en-US" dirty="0"/>
              <a:t>APS-U measurement benches</a:t>
            </a: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7</a:t>
            </a:fld>
            <a:endParaRPr lang="en-US" dirty="0"/>
          </a:p>
        </p:txBody>
      </p:sp>
      <p:sp>
        <p:nvSpPr>
          <p:cNvPr id="5" name="Footer Placeholder 4"/>
          <p:cNvSpPr>
            <a:spLocks noGrp="1"/>
          </p:cNvSpPr>
          <p:nvPr>
            <p:ph type="ftr" sz="quarter" idx="3"/>
          </p:nvPr>
        </p:nvSpPr>
        <p:spPr/>
        <p:txBody>
          <a:bodyPr/>
          <a:lstStyle/>
          <a:p>
            <a:r>
              <a:rPr lang="en-US"/>
              <a:t>Performance of APS-U Measurement Systems; Animesh Jain; IMMW22, September 26-30, 2022</a:t>
            </a:r>
            <a:endParaRPr lang="en-US" dirty="0"/>
          </a:p>
        </p:txBody>
      </p:sp>
      <p:sp>
        <p:nvSpPr>
          <p:cNvPr id="12" name="TextBox 11">
            <a:extLst>
              <a:ext uri="{FF2B5EF4-FFF2-40B4-BE49-F238E27FC236}">
                <a16:creationId xmlns:a16="http://schemas.microsoft.com/office/drawing/2014/main" id="{C25A6687-4535-4622-91DE-9242770115B1}"/>
              </a:ext>
            </a:extLst>
          </p:cNvPr>
          <p:cNvSpPr txBox="1"/>
          <p:nvPr/>
        </p:nvSpPr>
        <p:spPr>
          <a:xfrm>
            <a:off x="610666" y="5256519"/>
            <a:ext cx="3616949" cy="677108"/>
          </a:xfrm>
          <a:prstGeom prst="rect">
            <a:avLst/>
          </a:prstGeom>
          <a:noFill/>
        </p:spPr>
        <p:txBody>
          <a:bodyPr wrap="square" rtlCol="0">
            <a:spAutoFit/>
          </a:bodyPr>
          <a:lstStyle/>
          <a:p>
            <a:pPr>
              <a:spcBef>
                <a:spcPts val="1200"/>
              </a:spcBef>
            </a:pPr>
            <a:r>
              <a:rPr lang="en-US" sz="2000" dirty="0">
                <a:solidFill>
                  <a:schemeClr val="bg1"/>
                </a:solidFill>
                <a:latin typeface="Arial" panose="020B0604020202020204" pitchFamily="34" charset="0"/>
                <a:cs typeface="Arial" panose="020B0604020202020204" pitchFamily="34" charset="0"/>
              </a:rPr>
              <a:t>0.48 m long printed circuit coil</a:t>
            </a:r>
            <a:br>
              <a:rPr lang="en-US" sz="2000"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(Fermilab built)</a:t>
            </a:r>
          </a:p>
        </p:txBody>
      </p:sp>
      <p:grpSp>
        <p:nvGrpSpPr>
          <p:cNvPr id="7" name="Group 6">
            <a:extLst>
              <a:ext uri="{FF2B5EF4-FFF2-40B4-BE49-F238E27FC236}">
                <a16:creationId xmlns:a16="http://schemas.microsoft.com/office/drawing/2014/main" id="{71CAC574-1D04-4A85-B3DF-D37843ADBB2C}"/>
              </a:ext>
            </a:extLst>
          </p:cNvPr>
          <p:cNvGrpSpPr/>
          <p:nvPr/>
        </p:nvGrpSpPr>
        <p:grpSpPr>
          <a:xfrm>
            <a:off x="366175" y="949323"/>
            <a:ext cx="11713415" cy="5315674"/>
            <a:chOff x="356447" y="968779"/>
            <a:chExt cx="11713415" cy="5315674"/>
          </a:xfrm>
        </p:grpSpPr>
        <p:grpSp>
          <p:nvGrpSpPr>
            <p:cNvPr id="8" name="Group 7">
              <a:extLst>
                <a:ext uri="{FF2B5EF4-FFF2-40B4-BE49-F238E27FC236}">
                  <a16:creationId xmlns:a16="http://schemas.microsoft.com/office/drawing/2014/main" id="{94112C80-A2E0-4BE9-9109-5E89F40B4D6C}"/>
                </a:ext>
              </a:extLst>
            </p:cNvPr>
            <p:cNvGrpSpPr/>
            <p:nvPr/>
          </p:nvGrpSpPr>
          <p:grpSpPr>
            <a:xfrm>
              <a:off x="356447" y="968779"/>
              <a:ext cx="11713415" cy="5315674"/>
              <a:chOff x="391283" y="1012324"/>
              <a:chExt cx="11713415" cy="5315674"/>
            </a:xfrm>
          </p:grpSpPr>
          <p:pic>
            <p:nvPicPr>
              <p:cNvPr id="16" name="Picture 15">
                <a:extLst>
                  <a:ext uri="{FF2B5EF4-FFF2-40B4-BE49-F238E27FC236}">
                    <a16:creationId xmlns:a16="http://schemas.microsoft.com/office/drawing/2014/main" id="{ADAC5AE6-FF4B-4651-97AF-1D1638D3D16E}"/>
                  </a:ext>
                </a:extLst>
              </p:cNvPr>
              <p:cNvPicPr>
                <a:picLocks noChangeAspect="1"/>
              </p:cNvPicPr>
              <p:nvPr/>
            </p:nvPicPr>
            <p:blipFill>
              <a:blip r:embed="rId3"/>
              <a:stretch>
                <a:fillRect/>
              </a:stretch>
            </p:blipFill>
            <p:spPr>
              <a:xfrm>
                <a:off x="391283" y="1012324"/>
                <a:ext cx="4145115" cy="2626462"/>
              </a:xfrm>
              <a:prstGeom prst="rect">
                <a:avLst/>
              </a:prstGeom>
            </p:spPr>
          </p:pic>
          <p:pic>
            <p:nvPicPr>
              <p:cNvPr id="17" name="Picture 16">
                <a:extLst>
                  <a:ext uri="{FF2B5EF4-FFF2-40B4-BE49-F238E27FC236}">
                    <a16:creationId xmlns:a16="http://schemas.microsoft.com/office/drawing/2014/main" id="{4B86415C-7B19-4B07-BC46-58306B652ED1}"/>
                  </a:ext>
                </a:extLst>
              </p:cNvPr>
              <p:cNvPicPr>
                <a:picLocks noChangeAspect="1"/>
              </p:cNvPicPr>
              <p:nvPr/>
            </p:nvPicPr>
            <p:blipFill>
              <a:blip r:embed="rId4"/>
              <a:stretch>
                <a:fillRect/>
              </a:stretch>
            </p:blipFill>
            <p:spPr>
              <a:xfrm>
                <a:off x="4618109" y="1012324"/>
                <a:ext cx="4046931" cy="2626462"/>
              </a:xfrm>
              <a:prstGeom prst="rect">
                <a:avLst/>
              </a:prstGeom>
            </p:spPr>
          </p:pic>
          <p:pic>
            <p:nvPicPr>
              <p:cNvPr id="18" name="Picture 17">
                <a:extLst>
                  <a:ext uri="{FF2B5EF4-FFF2-40B4-BE49-F238E27FC236}">
                    <a16:creationId xmlns:a16="http://schemas.microsoft.com/office/drawing/2014/main" id="{F7A942F5-4162-40D3-8E59-784BCE1159BC}"/>
                  </a:ext>
                </a:extLst>
              </p:cNvPr>
              <p:cNvPicPr>
                <a:picLocks noChangeAspect="1"/>
              </p:cNvPicPr>
              <p:nvPr/>
            </p:nvPicPr>
            <p:blipFill>
              <a:blip r:embed="rId5"/>
              <a:stretch>
                <a:fillRect/>
              </a:stretch>
            </p:blipFill>
            <p:spPr>
              <a:xfrm>
                <a:off x="469704" y="3758455"/>
                <a:ext cx="4066693" cy="2530642"/>
              </a:xfrm>
              <a:prstGeom prst="rect">
                <a:avLst/>
              </a:prstGeom>
            </p:spPr>
          </p:pic>
          <p:sp>
            <p:nvSpPr>
              <p:cNvPr id="19" name="TextBox 18">
                <a:extLst>
                  <a:ext uri="{FF2B5EF4-FFF2-40B4-BE49-F238E27FC236}">
                    <a16:creationId xmlns:a16="http://schemas.microsoft.com/office/drawing/2014/main" id="{2DC64DA2-BF3D-4068-9D4A-207E68BEA2B8}"/>
                  </a:ext>
                </a:extLst>
              </p:cNvPr>
              <p:cNvSpPr txBox="1"/>
              <p:nvPr/>
            </p:nvSpPr>
            <p:spPr>
              <a:xfrm>
                <a:off x="3677586" y="3393759"/>
                <a:ext cx="975359" cy="307777"/>
              </a:xfrm>
              <a:prstGeom prst="rect">
                <a:avLst/>
              </a:prstGeom>
              <a:noFill/>
            </p:spPr>
            <p:txBody>
              <a:bodyPr wrap="square" rtlCol="0">
                <a:spAutoFit/>
              </a:bodyPr>
              <a:lstStyle/>
              <a:p>
                <a:r>
                  <a:rPr lang="en-US" sz="1400" dirty="0">
                    <a:solidFill>
                      <a:schemeClr val="bg1"/>
                    </a:solidFill>
                  </a:rPr>
                  <a:t>RC1/RC2</a:t>
                </a:r>
              </a:p>
            </p:txBody>
          </p:sp>
          <p:sp>
            <p:nvSpPr>
              <p:cNvPr id="20" name="TextBox 19">
                <a:extLst>
                  <a:ext uri="{FF2B5EF4-FFF2-40B4-BE49-F238E27FC236}">
                    <a16:creationId xmlns:a16="http://schemas.microsoft.com/office/drawing/2014/main" id="{315827ED-85EB-4A66-A85D-5442444C46CA}"/>
                  </a:ext>
                </a:extLst>
              </p:cNvPr>
              <p:cNvSpPr txBox="1"/>
              <p:nvPr/>
            </p:nvSpPr>
            <p:spPr>
              <a:xfrm>
                <a:off x="7695820" y="3377035"/>
                <a:ext cx="1047602" cy="307777"/>
              </a:xfrm>
              <a:prstGeom prst="rect">
                <a:avLst/>
              </a:prstGeom>
              <a:noFill/>
            </p:spPr>
            <p:txBody>
              <a:bodyPr wrap="square" rtlCol="0">
                <a:spAutoFit/>
              </a:bodyPr>
              <a:lstStyle/>
              <a:p>
                <a:r>
                  <a:rPr lang="en-US" sz="1400" dirty="0">
                    <a:solidFill>
                      <a:schemeClr val="bg1"/>
                    </a:solidFill>
                  </a:rPr>
                  <a:t>RW1/RW2</a:t>
                </a:r>
              </a:p>
            </p:txBody>
          </p:sp>
          <p:grpSp>
            <p:nvGrpSpPr>
              <p:cNvPr id="21" name="Group 20">
                <a:extLst>
                  <a:ext uri="{FF2B5EF4-FFF2-40B4-BE49-F238E27FC236}">
                    <a16:creationId xmlns:a16="http://schemas.microsoft.com/office/drawing/2014/main" id="{F9C2BB89-F0EE-4FF6-BD97-42FD1FD20C41}"/>
                  </a:ext>
                </a:extLst>
              </p:cNvPr>
              <p:cNvGrpSpPr/>
              <p:nvPr/>
            </p:nvGrpSpPr>
            <p:grpSpPr>
              <a:xfrm>
                <a:off x="8753891" y="1295557"/>
                <a:ext cx="3350807" cy="4650061"/>
                <a:chOff x="8701637" y="1103969"/>
                <a:chExt cx="3350807" cy="4650061"/>
              </a:xfrm>
            </p:grpSpPr>
            <p:pic>
              <p:nvPicPr>
                <p:cNvPr id="25" name="Picture 24">
                  <a:extLst>
                    <a:ext uri="{FF2B5EF4-FFF2-40B4-BE49-F238E27FC236}">
                      <a16:creationId xmlns:a16="http://schemas.microsoft.com/office/drawing/2014/main" id="{673F30B4-C0A2-4CC6-91FB-A71FE3A6C028}"/>
                    </a:ext>
                  </a:extLst>
                </p:cNvPr>
                <p:cNvPicPr>
                  <a:picLocks noChangeAspect="1"/>
                </p:cNvPicPr>
                <p:nvPr/>
              </p:nvPicPr>
              <p:blipFill rotWithShape="1">
                <a:blip r:embed="rId6"/>
                <a:srcRect l="5086" r="5181"/>
                <a:stretch/>
              </p:blipFill>
              <p:spPr>
                <a:xfrm>
                  <a:off x="8701637" y="1103969"/>
                  <a:ext cx="3350807" cy="4650061"/>
                </a:xfrm>
                <a:prstGeom prst="rect">
                  <a:avLst/>
                </a:prstGeom>
              </p:spPr>
            </p:pic>
            <p:sp>
              <p:nvSpPr>
                <p:cNvPr id="26" name="TextBox 25">
                  <a:extLst>
                    <a:ext uri="{FF2B5EF4-FFF2-40B4-BE49-F238E27FC236}">
                      <a16:creationId xmlns:a16="http://schemas.microsoft.com/office/drawing/2014/main" id="{1EC0187F-9246-4AF8-84B4-9B020F71EEC0}"/>
                    </a:ext>
                  </a:extLst>
                </p:cNvPr>
                <p:cNvSpPr txBox="1"/>
                <p:nvPr/>
              </p:nvSpPr>
              <p:spPr>
                <a:xfrm>
                  <a:off x="11183474" y="4850260"/>
                  <a:ext cx="609600" cy="307777"/>
                </a:xfrm>
                <a:prstGeom prst="rect">
                  <a:avLst/>
                </a:prstGeom>
                <a:noFill/>
              </p:spPr>
              <p:txBody>
                <a:bodyPr wrap="square" rtlCol="0">
                  <a:spAutoFit/>
                </a:bodyPr>
                <a:lstStyle/>
                <a:p>
                  <a:r>
                    <a:rPr lang="en-US" sz="1400" dirty="0">
                      <a:solidFill>
                        <a:schemeClr val="bg1"/>
                      </a:solidFill>
                    </a:rPr>
                    <a:t>HP1</a:t>
                  </a:r>
                </a:p>
              </p:txBody>
            </p:sp>
          </p:grpSp>
          <p:sp>
            <p:nvSpPr>
              <p:cNvPr id="22" name="TextBox 21">
                <a:extLst>
                  <a:ext uri="{FF2B5EF4-FFF2-40B4-BE49-F238E27FC236}">
                    <a16:creationId xmlns:a16="http://schemas.microsoft.com/office/drawing/2014/main" id="{C7893304-6A0E-43EE-B7CD-52D79C7A36CC}"/>
                  </a:ext>
                </a:extLst>
              </p:cNvPr>
              <p:cNvSpPr txBox="1"/>
              <p:nvPr/>
            </p:nvSpPr>
            <p:spPr>
              <a:xfrm>
                <a:off x="3926797" y="6020221"/>
                <a:ext cx="609600" cy="307777"/>
              </a:xfrm>
              <a:prstGeom prst="rect">
                <a:avLst/>
              </a:prstGeom>
              <a:noFill/>
            </p:spPr>
            <p:txBody>
              <a:bodyPr wrap="square" rtlCol="0">
                <a:spAutoFit/>
              </a:bodyPr>
              <a:lstStyle/>
              <a:p>
                <a:r>
                  <a:rPr lang="en-US" sz="1400" dirty="0">
                    <a:solidFill>
                      <a:schemeClr val="bg1"/>
                    </a:solidFill>
                  </a:rPr>
                  <a:t>RC3</a:t>
                </a:r>
              </a:p>
            </p:txBody>
          </p:sp>
          <p:pic>
            <p:nvPicPr>
              <p:cNvPr id="23" name="Picture 22">
                <a:extLst>
                  <a:ext uri="{FF2B5EF4-FFF2-40B4-BE49-F238E27FC236}">
                    <a16:creationId xmlns:a16="http://schemas.microsoft.com/office/drawing/2014/main" id="{03B2F5B8-DF82-429B-962F-FBE943AB75BE}"/>
                  </a:ext>
                </a:extLst>
              </p:cNvPr>
              <p:cNvPicPr>
                <a:picLocks noChangeAspect="1"/>
              </p:cNvPicPr>
              <p:nvPr/>
            </p:nvPicPr>
            <p:blipFill rotWithShape="1">
              <a:blip r:embed="rId7"/>
              <a:srcRect t="13466" b="3206"/>
              <a:stretch/>
            </p:blipFill>
            <p:spPr>
              <a:xfrm>
                <a:off x="4618109" y="3759968"/>
                <a:ext cx="4046931" cy="2529130"/>
              </a:xfrm>
              <a:prstGeom prst="rect">
                <a:avLst/>
              </a:prstGeom>
            </p:spPr>
          </p:pic>
          <p:sp>
            <p:nvSpPr>
              <p:cNvPr id="24" name="TextBox 23">
                <a:extLst>
                  <a:ext uri="{FF2B5EF4-FFF2-40B4-BE49-F238E27FC236}">
                    <a16:creationId xmlns:a16="http://schemas.microsoft.com/office/drawing/2014/main" id="{70DF25C8-EAE4-45C2-81DA-2045F0D83ED0}"/>
                  </a:ext>
                </a:extLst>
              </p:cNvPr>
              <p:cNvSpPr txBox="1"/>
              <p:nvPr/>
            </p:nvSpPr>
            <p:spPr>
              <a:xfrm>
                <a:off x="8152300" y="5770164"/>
                <a:ext cx="609600" cy="307777"/>
              </a:xfrm>
              <a:prstGeom prst="rect">
                <a:avLst/>
              </a:prstGeom>
              <a:noFill/>
            </p:spPr>
            <p:txBody>
              <a:bodyPr wrap="square" rtlCol="0">
                <a:spAutoFit/>
              </a:bodyPr>
              <a:lstStyle/>
              <a:p>
                <a:r>
                  <a:rPr lang="en-US" sz="1400" dirty="0">
                    <a:solidFill>
                      <a:schemeClr val="bg1"/>
                    </a:solidFill>
                  </a:rPr>
                  <a:t>RC4</a:t>
                </a:r>
              </a:p>
            </p:txBody>
          </p:sp>
        </p:grpSp>
        <p:sp>
          <p:nvSpPr>
            <p:cNvPr id="9" name="TextBox 8">
              <a:extLst>
                <a:ext uri="{FF2B5EF4-FFF2-40B4-BE49-F238E27FC236}">
                  <a16:creationId xmlns:a16="http://schemas.microsoft.com/office/drawing/2014/main" id="{B51E5C8E-B102-4AF3-A2E6-6735116C2654}"/>
                </a:ext>
              </a:extLst>
            </p:cNvPr>
            <p:cNvSpPr txBox="1"/>
            <p:nvPr/>
          </p:nvSpPr>
          <p:spPr>
            <a:xfrm>
              <a:off x="435424" y="5788859"/>
              <a:ext cx="1994267" cy="461665"/>
            </a:xfrm>
            <a:prstGeom prst="rect">
              <a:avLst/>
            </a:prstGeom>
            <a:solidFill>
              <a:schemeClr val="tx1">
                <a:lumMod val="75000"/>
              </a:schemeClr>
            </a:solidFill>
          </p:spPr>
          <p:txBody>
            <a:bodyPr wrap="square" lIns="45720" tIns="45720" rIns="45720" bIns="45720" rtlCol="0">
              <a:spAutoFit/>
            </a:bodyPr>
            <a:lstStyle/>
            <a:p>
              <a:r>
                <a:rPr lang="en-US" sz="1200" dirty="0">
                  <a:solidFill>
                    <a:schemeClr val="bg1"/>
                  </a:solidFill>
                  <a:latin typeface="Calibri" panose="020F0502020204030204" pitchFamily="34" charset="0"/>
                  <a:cs typeface="Calibri" panose="020F0502020204030204" pitchFamily="34" charset="0"/>
                </a:rPr>
                <a:t>0.4 m long printed circuit coil</a:t>
              </a:r>
              <a:br>
                <a:rPr lang="en-US" sz="1200" dirty="0">
                  <a:solidFill>
                    <a:schemeClr val="bg1"/>
                  </a:solidFill>
                  <a:latin typeface="Calibri" panose="020F0502020204030204" pitchFamily="34" charset="0"/>
                  <a:cs typeface="Calibri" panose="020F0502020204030204" pitchFamily="34" charset="0"/>
                </a:rPr>
              </a:br>
              <a:r>
                <a:rPr lang="en-US" sz="1200" dirty="0">
                  <a:solidFill>
                    <a:schemeClr val="bg1"/>
                  </a:solidFill>
                  <a:latin typeface="Calibri" panose="020F0502020204030204" pitchFamily="34" charset="0"/>
                  <a:cs typeface="Calibri" panose="020F0502020204030204" pitchFamily="34" charset="0"/>
                </a:rPr>
                <a:t>(Fermilab built)</a:t>
              </a:r>
            </a:p>
          </p:txBody>
        </p:sp>
        <p:sp>
          <p:nvSpPr>
            <p:cNvPr id="10" name="TextBox 9">
              <a:extLst>
                <a:ext uri="{FF2B5EF4-FFF2-40B4-BE49-F238E27FC236}">
                  <a16:creationId xmlns:a16="http://schemas.microsoft.com/office/drawing/2014/main" id="{3124763D-AC7C-43B7-A8A9-DBC300E9D78B}"/>
                </a:ext>
              </a:extLst>
            </p:cNvPr>
            <p:cNvSpPr txBox="1"/>
            <p:nvPr/>
          </p:nvSpPr>
          <p:spPr>
            <a:xfrm>
              <a:off x="4577636" y="5772425"/>
              <a:ext cx="1953002" cy="461665"/>
            </a:xfrm>
            <a:prstGeom prst="rect">
              <a:avLst/>
            </a:prstGeom>
            <a:solidFill>
              <a:schemeClr val="tx1">
                <a:lumMod val="75000"/>
              </a:schemeClr>
            </a:solidFill>
          </p:spPr>
          <p:txBody>
            <a:bodyPr wrap="square" lIns="45720" tIns="45720" rIns="45720" bIns="45720" rtlCol="0">
              <a:spAutoFit/>
            </a:bodyPr>
            <a:lstStyle/>
            <a:p>
              <a:r>
                <a:rPr lang="en-US" sz="1200" dirty="0">
                  <a:solidFill>
                    <a:schemeClr val="bg1"/>
                  </a:solidFill>
                  <a:latin typeface="Calibri" panose="020F0502020204030204" pitchFamily="34" charset="0"/>
                  <a:cs typeface="Calibri" panose="020F0502020204030204" pitchFamily="34" charset="0"/>
                </a:rPr>
                <a:t>1.0 m long printed circuit coil</a:t>
              </a:r>
              <a:br>
                <a:rPr lang="en-US" sz="1200" dirty="0">
                  <a:solidFill>
                    <a:schemeClr val="bg1"/>
                  </a:solidFill>
                  <a:latin typeface="Calibri" panose="020F0502020204030204" pitchFamily="34" charset="0"/>
                  <a:cs typeface="Calibri" panose="020F0502020204030204" pitchFamily="34" charset="0"/>
                </a:rPr>
              </a:br>
              <a:r>
                <a:rPr lang="en-US" sz="1200" dirty="0">
                  <a:solidFill>
                    <a:schemeClr val="bg1"/>
                  </a:solidFill>
                  <a:latin typeface="Calibri" panose="020F0502020204030204" pitchFamily="34" charset="0"/>
                  <a:cs typeface="Calibri" panose="020F0502020204030204" pitchFamily="34" charset="0"/>
                </a:rPr>
                <a:t>(Fermilab built)</a:t>
              </a:r>
            </a:p>
          </p:txBody>
        </p:sp>
        <p:sp>
          <p:nvSpPr>
            <p:cNvPr id="11" name="TextBox 10">
              <a:extLst>
                <a:ext uri="{FF2B5EF4-FFF2-40B4-BE49-F238E27FC236}">
                  <a16:creationId xmlns:a16="http://schemas.microsoft.com/office/drawing/2014/main" id="{8861C8F3-F69D-4CF2-9E74-BCEAFDA461F8}"/>
                </a:ext>
              </a:extLst>
            </p:cNvPr>
            <p:cNvSpPr txBox="1"/>
            <p:nvPr/>
          </p:nvSpPr>
          <p:spPr>
            <a:xfrm>
              <a:off x="7138676" y="3733420"/>
              <a:ext cx="1463831" cy="276999"/>
            </a:xfrm>
            <a:prstGeom prst="rect">
              <a:avLst/>
            </a:prstGeom>
            <a:solidFill>
              <a:schemeClr val="tx1">
                <a:lumMod val="40000"/>
                <a:lumOff val="60000"/>
              </a:schemeClr>
            </a:solidFill>
          </p:spPr>
          <p:txBody>
            <a:bodyPr wrap="square" lIns="45720" tIns="45720" rIns="45720" bIns="45720" rtlCol="0">
              <a:spAutoFit/>
            </a:bodyPr>
            <a:lstStyle/>
            <a:p>
              <a:r>
                <a:rPr lang="en-US" sz="1200" dirty="0">
                  <a:solidFill>
                    <a:srgbClr val="000000"/>
                  </a:solidFill>
                  <a:latin typeface="Calibri" panose="020F0502020204030204" pitchFamily="34" charset="0"/>
                  <a:cs typeface="Calibri" panose="020F0502020204030204" pitchFamily="34" charset="0"/>
                </a:rPr>
                <a:t>Q7 magnet under test</a:t>
              </a:r>
            </a:p>
          </p:txBody>
        </p:sp>
        <p:sp>
          <p:nvSpPr>
            <p:cNvPr id="14" name="TextBox 13">
              <a:extLst>
                <a:ext uri="{FF2B5EF4-FFF2-40B4-BE49-F238E27FC236}">
                  <a16:creationId xmlns:a16="http://schemas.microsoft.com/office/drawing/2014/main" id="{7F84A3B0-B800-446E-97A4-56864162A097}"/>
                </a:ext>
              </a:extLst>
            </p:cNvPr>
            <p:cNvSpPr txBox="1"/>
            <p:nvPr/>
          </p:nvSpPr>
          <p:spPr>
            <a:xfrm>
              <a:off x="7129966" y="1009635"/>
              <a:ext cx="1463831" cy="276999"/>
            </a:xfrm>
            <a:prstGeom prst="rect">
              <a:avLst/>
            </a:prstGeom>
            <a:solidFill>
              <a:schemeClr val="tx1">
                <a:lumMod val="40000"/>
                <a:lumOff val="60000"/>
              </a:schemeClr>
            </a:solidFill>
          </p:spPr>
          <p:txBody>
            <a:bodyPr wrap="square" lIns="45720" tIns="45720" rIns="45720" bIns="45720" rtlCol="0">
              <a:spAutoFit/>
            </a:bodyPr>
            <a:lstStyle/>
            <a:p>
              <a:r>
                <a:rPr lang="en-US" sz="1200" dirty="0">
                  <a:solidFill>
                    <a:srgbClr val="000000"/>
                  </a:solidFill>
                  <a:latin typeface="Calibri" panose="020F0502020204030204" pitchFamily="34" charset="0"/>
                  <a:cs typeface="Calibri" panose="020F0502020204030204" pitchFamily="34" charset="0"/>
                </a:rPr>
                <a:t>Q4 magnet under test</a:t>
              </a:r>
            </a:p>
          </p:txBody>
        </p:sp>
        <p:sp>
          <p:nvSpPr>
            <p:cNvPr id="15" name="TextBox 14">
              <a:extLst>
                <a:ext uri="{FF2B5EF4-FFF2-40B4-BE49-F238E27FC236}">
                  <a16:creationId xmlns:a16="http://schemas.microsoft.com/office/drawing/2014/main" id="{40258293-7B9C-4957-8CDB-21923DD31E15}"/>
                </a:ext>
              </a:extLst>
            </p:cNvPr>
            <p:cNvSpPr txBox="1"/>
            <p:nvPr/>
          </p:nvSpPr>
          <p:spPr>
            <a:xfrm>
              <a:off x="418005" y="3154546"/>
              <a:ext cx="1994267" cy="461665"/>
            </a:xfrm>
            <a:prstGeom prst="rect">
              <a:avLst/>
            </a:prstGeom>
            <a:solidFill>
              <a:schemeClr val="tx1">
                <a:lumMod val="75000"/>
              </a:schemeClr>
            </a:solidFill>
          </p:spPr>
          <p:txBody>
            <a:bodyPr wrap="square" lIns="45720" tIns="45720" rIns="45720" bIns="45720" rtlCol="0">
              <a:spAutoFit/>
            </a:bodyPr>
            <a:lstStyle/>
            <a:p>
              <a:r>
                <a:rPr lang="en-US" sz="1200" dirty="0">
                  <a:solidFill>
                    <a:schemeClr val="bg1"/>
                  </a:solidFill>
                  <a:latin typeface="Calibri" panose="020F0502020204030204" pitchFamily="34" charset="0"/>
                  <a:cs typeface="Calibri" panose="020F0502020204030204" pitchFamily="34" charset="0"/>
                </a:rPr>
                <a:t>0.48 m long printed circuit coil</a:t>
              </a:r>
              <a:br>
                <a:rPr lang="en-US" sz="1200" dirty="0">
                  <a:solidFill>
                    <a:schemeClr val="bg1"/>
                  </a:solidFill>
                  <a:latin typeface="Calibri" panose="020F0502020204030204" pitchFamily="34" charset="0"/>
                  <a:cs typeface="Calibri" panose="020F0502020204030204" pitchFamily="34" charset="0"/>
                </a:rPr>
              </a:br>
              <a:r>
                <a:rPr lang="en-US" sz="1200" dirty="0">
                  <a:solidFill>
                    <a:schemeClr val="bg1"/>
                  </a:solidFill>
                  <a:latin typeface="Calibri" panose="020F0502020204030204" pitchFamily="34" charset="0"/>
                  <a:cs typeface="Calibri" panose="020F0502020204030204" pitchFamily="34" charset="0"/>
                </a:rPr>
                <a:t>(Fermilab built)</a:t>
              </a:r>
            </a:p>
          </p:txBody>
        </p:sp>
      </p:grpSp>
      <p:sp>
        <p:nvSpPr>
          <p:cNvPr id="27" name="TextBox 26">
            <a:extLst>
              <a:ext uri="{FF2B5EF4-FFF2-40B4-BE49-F238E27FC236}">
                <a16:creationId xmlns:a16="http://schemas.microsoft.com/office/drawing/2014/main" id="{3B6E53B8-6DE7-4638-A2A7-5CCFEE47434F}"/>
              </a:ext>
            </a:extLst>
          </p:cNvPr>
          <p:cNvSpPr txBox="1"/>
          <p:nvPr/>
        </p:nvSpPr>
        <p:spPr>
          <a:xfrm>
            <a:off x="8782653" y="5475655"/>
            <a:ext cx="3239310" cy="369332"/>
          </a:xfrm>
          <a:prstGeom prst="rect">
            <a:avLst/>
          </a:prstGeom>
          <a:solidFill>
            <a:schemeClr val="bg1"/>
          </a:solidFill>
          <a:ln>
            <a:solidFill>
              <a:srgbClr val="000000"/>
            </a:solidFill>
          </a:ln>
        </p:spPr>
        <p:txBody>
          <a:bodyPr wrap="square" rtlCol="0">
            <a:spAutoFit/>
          </a:bodyPr>
          <a:lstStyle/>
          <a:p>
            <a:r>
              <a:rPr lang="en-US" dirty="0">
                <a:solidFill>
                  <a:srgbClr val="000000"/>
                </a:solidFill>
                <a:latin typeface="Calibri" panose="020F0502020204030204" pitchFamily="34" charset="0"/>
                <a:cs typeface="Calibri" panose="020F0502020204030204" pitchFamily="34" charset="0"/>
              </a:rPr>
              <a:t>Talk by Charles Doose on Day 2</a:t>
            </a:r>
          </a:p>
        </p:txBody>
      </p:sp>
    </p:spTree>
    <p:extLst>
      <p:ext uri="{BB962C8B-B14F-4D97-AF65-F5344CB8AC3E}">
        <p14:creationId xmlns:p14="http://schemas.microsoft.com/office/powerpoint/2010/main" val="2100297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Hardware</a:t>
            </a:r>
          </a:p>
        </p:txBody>
      </p:sp>
      <p:sp>
        <p:nvSpPr>
          <p:cNvPr id="3" name="Content Placeholder 2"/>
          <p:cNvSpPr>
            <a:spLocks noGrp="1"/>
          </p:cNvSpPr>
          <p:nvPr>
            <p:ph idx="1"/>
          </p:nvPr>
        </p:nvSpPr>
        <p:spPr>
          <a:xfrm>
            <a:off x="675190" y="1100193"/>
            <a:ext cx="10841619" cy="4950412"/>
          </a:xfrm>
        </p:spPr>
        <p:txBody>
          <a:bodyPr/>
          <a:lstStyle/>
          <a:p>
            <a:pPr>
              <a:spcBef>
                <a:spcPts val="900"/>
              </a:spcBef>
              <a:spcAft>
                <a:spcPts val="0"/>
              </a:spcAft>
            </a:pPr>
            <a:r>
              <a:rPr lang="en-US" sz="2500" dirty="0">
                <a:latin typeface="Calibri" panose="020F0502020204030204" pitchFamily="34" charset="0"/>
                <a:cs typeface="Calibri" panose="020F0502020204030204" pitchFamily="34" charset="0"/>
              </a:rPr>
              <a:t>Motion stages and controllers:  Newport (except 3.5 m long stage for Hall probe)</a:t>
            </a:r>
          </a:p>
          <a:p>
            <a:pPr>
              <a:spcBef>
                <a:spcPts val="900"/>
              </a:spcBef>
              <a:spcAft>
                <a:spcPts val="0"/>
              </a:spcAft>
            </a:pPr>
            <a:r>
              <a:rPr lang="en-US" sz="2500" dirty="0"/>
              <a:t>Long 3.5 m stage for Hall probe bench:  THK</a:t>
            </a:r>
            <a:endParaRPr lang="en-US" sz="2500" dirty="0">
              <a:latin typeface="Calibri" panose="020F0502020204030204" pitchFamily="34" charset="0"/>
              <a:cs typeface="Calibri" panose="020F0502020204030204" pitchFamily="34" charset="0"/>
            </a:endParaRPr>
          </a:p>
          <a:p>
            <a:pPr>
              <a:spcBef>
                <a:spcPts val="900"/>
              </a:spcBef>
              <a:spcAft>
                <a:spcPts val="0"/>
              </a:spcAft>
            </a:pPr>
            <a:r>
              <a:rPr lang="en-US" sz="2500" dirty="0"/>
              <a:t>Data acquisition:  National Instruments (DSA, DAC, DVM, FPGA)</a:t>
            </a:r>
          </a:p>
          <a:p>
            <a:pPr>
              <a:spcBef>
                <a:spcPts val="900"/>
              </a:spcBef>
              <a:spcAft>
                <a:spcPts val="0"/>
              </a:spcAft>
            </a:pPr>
            <a:r>
              <a:rPr lang="en-US" sz="2500" dirty="0">
                <a:latin typeface="Calibri" panose="020F0502020204030204" pitchFamily="34" charset="0"/>
                <a:cs typeface="Calibri" panose="020F0502020204030204" pitchFamily="34" charset="0"/>
              </a:rPr>
              <a:t>Inclinometers:  Digi-Pas 5500 (~10 </a:t>
            </a:r>
            <a:r>
              <a:rPr lang="en-US" sz="2500" dirty="0" err="1">
                <a:latin typeface="Symbol" panose="05050102010706020507" pitchFamily="18" charset="2"/>
              </a:rPr>
              <a:t>m</a:t>
            </a:r>
            <a:r>
              <a:rPr lang="en-US" sz="2500" dirty="0" err="1">
                <a:latin typeface="Calibri" panose="020F0502020204030204" pitchFamily="34" charset="0"/>
                <a:cs typeface="Calibri" panose="020F0502020204030204" pitchFamily="34" charset="0"/>
              </a:rPr>
              <a:t>rad</a:t>
            </a:r>
            <a:r>
              <a:rPr lang="en-US" sz="2500" dirty="0">
                <a:latin typeface="Calibri" panose="020F0502020204030204" pitchFamily="34" charset="0"/>
                <a:cs typeface="Calibri" panose="020F0502020204030204" pitchFamily="34" charset="0"/>
              </a:rPr>
              <a:t> RMS noise)</a:t>
            </a:r>
          </a:p>
          <a:p>
            <a:pPr>
              <a:spcBef>
                <a:spcPts val="900"/>
              </a:spcBef>
              <a:spcAft>
                <a:spcPts val="0"/>
              </a:spcAft>
            </a:pPr>
            <a:r>
              <a:rPr lang="en-US" sz="2500" dirty="0"/>
              <a:t>Hall probes:  </a:t>
            </a:r>
            <a:r>
              <a:rPr lang="en-US" sz="2500" dirty="0" err="1"/>
              <a:t>Senis</a:t>
            </a:r>
            <a:r>
              <a:rPr lang="en-US" sz="2500" dirty="0"/>
              <a:t> F3A 3-axis, 5 V/Tesla (calibrated against NMR </a:t>
            </a:r>
            <a:r>
              <a:rPr lang="en-US" sz="2500" dirty="0" err="1"/>
              <a:t>Metrolab</a:t>
            </a:r>
            <a:r>
              <a:rPr lang="en-US" sz="2500" dirty="0"/>
              <a:t> 2026)</a:t>
            </a:r>
          </a:p>
          <a:p>
            <a:pPr>
              <a:spcBef>
                <a:spcPts val="900"/>
              </a:spcBef>
              <a:spcAft>
                <a:spcPts val="0"/>
              </a:spcAft>
            </a:pPr>
            <a:r>
              <a:rPr lang="en-US" sz="2500" dirty="0">
                <a:latin typeface="Calibri" panose="020F0502020204030204" pitchFamily="34" charset="0"/>
                <a:cs typeface="Calibri" panose="020F0502020204030204" pitchFamily="34" charset="0"/>
              </a:rPr>
              <a:t>Main power supply:  TDK-Lambda 300 A/50 V and 500 A/30 V</a:t>
            </a:r>
          </a:p>
          <a:p>
            <a:pPr>
              <a:spcBef>
                <a:spcPts val="900"/>
              </a:spcBef>
              <a:spcAft>
                <a:spcPts val="0"/>
              </a:spcAft>
            </a:pPr>
            <a:r>
              <a:rPr lang="en-US" sz="2500" dirty="0"/>
              <a:t>Corrector power supply:  </a:t>
            </a:r>
            <a:r>
              <a:rPr lang="en-US" sz="2500" dirty="0" err="1"/>
              <a:t>Kepco</a:t>
            </a:r>
            <a:r>
              <a:rPr lang="en-US" sz="2500" dirty="0"/>
              <a:t> 20 A/20 V; two supplies in series in some cases.</a:t>
            </a:r>
          </a:p>
          <a:p>
            <a:pPr>
              <a:spcBef>
                <a:spcPts val="900"/>
              </a:spcBef>
              <a:spcAft>
                <a:spcPts val="0"/>
              </a:spcAft>
            </a:pPr>
            <a:r>
              <a:rPr lang="en-US" sz="2500" dirty="0"/>
              <a:t>Current measurement:  </a:t>
            </a:r>
            <a:r>
              <a:rPr lang="en-US" sz="2500" dirty="0" err="1"/>
              <a:t>Danisense</a:t>
            </a:r>
            <a:r>
              <a:rPr lang="en-US" sz="2500" dirty="0"/>
              <a:t> DCCT with calibration windings</a:t>
            </a:r>
          </a:p>
          <a:p>
            <a:pPr>
              <a:spcBef>
                <a:spcPts val="900"/>
              </a:spcBef>
              <a:spcAft>
                <a:spcPts val="0"/>
              </a:spcAft>
            </a:pPr>
            <a:r>
              <a:rPr lang="en-US" sz="2500" dirty="0">
                <a:latin typeface="Calibri" panose="020F0502020204030204" pitchFamily="34" charset="0"/>
                <a:cs typeface="Calibri" panose="020F0502020204030204" pitchFamily="34" charset="0"/>
              </a:rPr>
              <a:t>Data logger </a:t>
            </a:r>
            <a:r>
              <a:rPr lang="en-US" sz="2500" dirty="0"/>
              <a:t>for a few parameters:  Measurement Computing USB DAQ</a:t>
            </a:r>
          </a:p>
          <a:p>
            <a:pPr>
              <a:spcBef>
                <a:spcPts val="900"/>
              </a:spcBef>
              <a:spcAft>
                <a:spcPts val="0"/>
              </a:spcAft>
            </a:pPr>
            <a:r>
              <a:rPr lang="en-US" sz="2500" dirty="0">
                <a:latin typeface="Calibri" panose="020F0502020204030204" pitchFamily="34" charset="0"/>
                <a:cs typeface="Calibri" panose="020F0502020204030204" pitchFamily="34" charset="0"/>
              </a:rPr>
              <a:t>All benches</a:t>
            </a:r>
            <a:r>
              <a:rPr lang="en-US" sz="2500" dirty="0"/>
              <a:t> were designed to easily align the magnets using reference surfaces</a:t>
            </a:r>
            <a:endParaRPr lang="en-US" sz="25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a:defRPr/>
            </a:pPr>
            <a:fld id="{D8294B01-9356-4A99-BF43-1EB6DE2E19CF}" type="slidenum">
              <a:rPr lang="en-US" smtClean="0"/>
              <a:pPr>
                <a:defRPr/>
              </a:pPr>
              <a:t>8</a:t>
            </a:fld>
            <a:endParaRPr lang="en-US" dirty="0"/>
          </a:p>
        </p:txBody>
      </p:sp>
      <p:sp>
        <p:nvSpPr>
          <p:cNvPr id="5" name="Footer Placeholder 4"/>
          <p:cNvSpPr>
            <a:spLocks noGrp="1"/>
          </p:cNvSpPr>
          <p:nvPr>
            <p:ph type="ftr" sz="quarter" idx="3"/>
          </p:nvPr>
        </p:nvSpPr>
        <p:spPr/>
        <p:txBody>
          <a:bodyPr/>
          <a:lstStyle/>
          <a:p>
            <a:r>
              <a:rPr lang="en-US"/>
              <a:t>Performance of APS-U Measurement Systems; Animesh Jain; IMMW22, September 26-30, 2022</a:t>
            </a:r>
            <a:endParaRPr lang="en-US" dirty="0"/>
          </a:p>
        </p:txBody>
      </p:sp>
    </p:spTree>
    <p:extLst>
      <p:ext uri="{BB962C8B-B14F-4D97-AF65-F5344CB8AC3E}">
        <p14:creationId xmlns:p14="http://schemas.microsoft.com/office/powerpoint/2010/main" val="1743621080"/>
      </p:ext>
    </p:extLst>
  </p:cSld>
  <p:clrMapOvr>
    <a:masterClrMapping/>
  </p:clrMapOvr>
</p:sld>
</file>

<file path=ppt/theme/theme1.xml><?xml version="1.0" encoding="utf-8"?>
<a:theme xmlns:a="http://schemas.openxmlformats.org/drawingml/2006/main" name="1_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Review Document" ma:contentTypeID="0x0101002B7518C7231E97499E1F1C54B0F5901D1300E16F27C8C05A344F8383B17425EB4081" ma:contentTypeVersion="" ma:contentTypeDescription="" ma:contentTypeScope="" ma:versionID="514d623af77de37ab32e854cdeaf6769">
  <xsd:schema xmlns:xsd="http://www.w3.org/2001/XMLSchema" xmlns:xs="http://www.w3.org/2001/XMLSchema" xmlns:p="http://schemas.microsoft.com/office/2006/metadata/properties" targetNamespace="http://schemas.microsoft.com/office/2006/metadata/properties" ma:root="true" ma:fieldsID="817bd159687fd4e0b52f7220829539b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c2502a80-7d28-4222-8cca-c624a41b2055" ContentTypeId="0x0101002B7518C7231E97499E1F1C54B0F5901D13"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5DA8925-102F-4523-9B47-ABCF3D10CB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909DD71-26BC-41D7-943F-3E3129D7819D}">
  <ds:schemaRefs>
    <ds:schemaRef ds:uri="Microsoft.SharePoint.Taxonomy.ContentTypeSync"/>
  </ds:schemaRefs>
</ds:datastoreItem>
</file>

<file path=customXml/itemProps3.xml><?xml version="1.0" encoding="utf-8"?>
<ds:datastoreItem xmlns:ds="http://schemas.openxmlformats.org/officeDocument/2006/customXml" ds:itemID="{3D0D0C73-1D92-412D-8800-9C1E033764A7}">
  <ds:schemaRefs>
    <ds:schemaRef ds:uri="http://schemas.microsoft.com/sharepoint/v3/contenttype/forms"/>
  </ds:schemaRefs>
</ds:datastoreItem>
</file>

<file path=customXml/itemProps4.xml><?xml version="1.0" encoding="utf-8"?>
<ds:datastoreItem xmlns:ds="http://schemas.openxmlformats.org/officeDocument/2006/customXml" ds:itemID="{8EE60D92-EC7B-437A-AF37-55618E86DE12}">
  <ds:schemaRefs>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Default Theme.thmx</Template>
  <TotalTime>15636</TotalTime>
  <Words>2295</Words>
  <Application>Microsoft Office PowerPoint</Application>
  <PresentationFormat>Widescreen</PresentationFormat>
  <Paragraphs>184</Paragraphs>
  <Slides>18</Slides>
  <Notes>5</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7" baseType="lpstr">
      <vt:lpstr>Arial</vt:lpstr>
      <vt:lpstr>Calibri</vt:lpstr>
      <vt:lpstr>Lucida Grande</vt:lpstr>
      <vt:lpstr>Symbol</vt:lpstr>
      <vt:lpstr>Times New Roman</vt:lpstr>
      <vt:lpstr>Wingdings</vt:lpstr>
      <vt:lpstr>1_presentation_4x3</vt:lpstr>
      <vt:lpstr>2_presentation_4x3</vt:lpstr>
      <vt:lpstr>Equation</vt:lpstr>
      <vt:lpstr>Performance of measurement systems for the Advanced Photon Source Upgrade storage ring magnets*</vt:lpstr>
      <vt:lpstr>Acknowledgements</vt:lpstr>
      <vt:lpstr>Introduction</vt:lpstr>
      <vt:lpstr>Advanced Photon Source Upgrade (APS-U)</vt:lpstr>
      <vt:lpstr>New magnetic measurement laboratory for APS-U</vt:lpstr>
      <vt:lpstr>Magnet measurement lab: Incoming inspection area</vt:lpstr>
      <vt:lpstr>List of APS-U measurement benches</vt:lpstr>
      <vt:lpstr>APS-U measurement benches</vt:lpstr>
      <vt:lpstr>Hardware</vt:lpstr>
      <vt:lpstr>Early difficulties</vt:lpstr>
      <vt:lpstr>Newport XPS-D controller issues</vt:lpstr>
      <vt:lpstr>Long rotating wire bench alignment issue</vt:lpstr>
      <vt:lpstr>Long rotating wire bench alignment issue</vt:lpstr>
      <vt:lpstr>Measurement repeatability</vt:lpstr>
      <vt:lpstr>Measurement repeatability in a Q1 quadrupole</vt:lpstr>
      <vt:lpstr>Magnet deliveries and measurement status*</vt:lpstr>
      <vt:lpstr>Measurement throughput</vt:lpstr>
      <vt:lpstr>Summary</vt:lpstr>
    </vt:vector>
  </TitlesOfParts>
  <Manager>Diane Wilkinson</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DOE Review Template</dc:subject>
  <dc:creator>Microsoft Office User</dc:creator>
  <cp:lastModifiedBy>Jain, Animesh Kumar</cp:lastModifiedBy>
  <cp:revision>1008</cp:revision>
  <cp:lastPrinted>2019-06-16T19:36:28Z</cp:lastPrinted>
  <dcterms:created xsi:type="dcterms:W3CDTF">2016-03-31T16:17:22Z</dcterms:created>
  <dcterms:modified xsi:type="dcterms:W3CDTF">2022-09-26T18:32:18Z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0x0101002B7518C7231E97499E1F1C54B0F5901D1300E16F27C8C05A344F8383B17425EB4081</vt:lpwstr>
  </property>
  <property fmtid="{D5CDD505-2E9C-101B-9397-08002B2CF9AE}" pid="3" name="_dlc_DocIdItemGuid">
    <vt:lpwstr>0ebea776-800a-4904-b74b-1b90fefb1191</vt:lpwstr>
  </property>
  <property fmtid="{D5CDD505-2E9C-101B-9397-08002B2CF9AE}" pid="4" name="ItemRetentionFormula">
    <vt:lpwstr>&lt;formula id="Microsoft.Office.RecordsManagement.PolicyFeatures.Expiration.Formula.BuiltIn"&gt;&lt;number&gt;2&lt;/number&gt;&lt;property&gt;Created&lt;/property&gt;&lt;propertyId&gt;8c06beca-0777-48f7-91c7-6da68bc07b69&lt;/propertyId&gt;&lt;period&gt;years&lt;/period&gt;&lt;/formula&gt;</vt:lpwstr>
  </property>
  <property fmtid="{D5CDD505-2E9C-101B-9397-08002B2CF9AE}" pid="5" name="_dlc_policyId">
    <vt:lpwstr>0x010100D47E88405A4D2842882AAFEF0D9A40A8|-708745469</vt:lpwstr>
  </property>
</Properties>
</file>