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56" r:id="rId2"/>
    <p:sldId id="333" r:id="rId3"/>
    <p:sldId id="401" r:id="rId4"/>
    <p:sldId id="390" r:id="rId5"/>
    <p:sldId id="395" r:id="rId6"/>
    <p:sldId id="393" r:id="rId7"/>
    <p:sldId id="391" r:id="rId8"/>
    <p:sldId id="396" r:id="rId9"/>
    <p:sldId id="414" r:id="rId10"/>
    <p:sldId id="420" r:id="rId11"/>
    <p:sldId id="415" r:id="rId12"/>
    <p:sldId id="419" r:id="rId13"/>
    <p:sldId id="405" r:id="rId14"/>
    <p:sldId id="398" r:id="rId15"/>
    <p:sldId id="407" r:id="rId16"/>
    <p:sldId id="417" r:id="rId17"/>
    <p:sldId id="394" r:id="rId18"/>
    <p:sldId id="402" r:id="rId19"/>
    <p:sldId id="411" r:id="rId20"/>
    <p:sldId id="406" r:id="rId21"/>
    <p:sldId id="418" r:id="rId22"/>
    <p:sldId id="400" r:id="rId23"/>
    <p:sldId id="349" r:id="rId24"/>
    <p:sldId id="413" r:id="rId25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90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0" algn="l" defTabSz="914400" rtl="0" fontAlgn="auto" latinLnBrk="0" hangingPunct="0">
      <a:lnSpc>
        <a:spcPct val="100000"/>
      </a:lnSpc>
      <a:spcBef>
        <a:spcPts val="90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0" algn="l" defTabSz="914400" rtl="0" fontAlgn="auto" latinLnBrk="0" hangingPunct="0">
      <a:lnSpc>
        <a:spcPct val="100000"/>
      </a:lnSpc>
      <a:spcBef>
        <a:spcPts val="90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0" algn="l" defTabSz="914400" rtl="0" fontAlgn="auto" latinLnBrk="0" hangingPunct="0">
      <a:lnSpc>
        <a:spcPct val="100000"/>
      </a:lnSpc>
      <a:spcBef>
        <a:spcPts val="90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0" algn="l" defTabSz="914400" rtl="0" fontAlgn="auto" latinLnBrk="0" hangingPunct="0">
      <a:lnSpc>
        <a:spcPct val="100000"/>
      </a:lnSpc>
      <a:spcBef>
        <a:spcPts val="90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0" algn="l" defTabSz="914400" rtl="0" fontAlgn="auto" latinLnBrk="0" hangingPunct="0">
      <a:lnSpc>
        <a:spcPct val="100000"/>
      </a:lnSpc>
      <a:spcBef>
        <a:spcPts val="90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0" algn="l" defTabSz="914400" rtl="0" fontAlgn="auto" latinLnBrk="0" hangingPunct="0">
      <a:lnSpc>
        <a:spcPct val="100000"/>
      </a:lnSpc>
      <a:spcBef>
        <a:spcPts val="90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0" algn="l" defTabSz="914400" rtl="0" fontAlgn="auto" latinLnBrk="0" hangingPunct="0">
      <a:lnSpc>
        <a:spcPct val="100000"/>
      </a:lnSpc>
      <a:spcBef>
        <a:spcPts val="90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0" algn="l" defTabSz="914400" rtl="0" fontAlgn="auto" latinLnBrk="0" hangingPunct="0">
      <a:lnSpc>
        <a:spcPct val="100000"/>
      </a:lnSpc>
      <a:spcBef>
        <a:spcPts val="900"/>
      </a:spcBef>
      <a:spcAft>
        <a:spcPts val="0"/>
      </a:spcAft>
      <a:buClrTx/>
      <a:buSzTx/>
      <a:buFontTx/>
      <a:buNone/>
      <a:tabLst/>
      <a:defRPr kumimoji="0" sz="1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9933"/>
    <a:srgbClr val="33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ACACA"/>
          </a:solidFill>
        </a:fill>
      </a:tcStyle>
    </a:wholeTbl>
    <a:band2H>
      <a:tcTxStyle/>
      <a:tcStyle>
        <a:tcBdr/>
        <a:fill>
          <a:solidFill>
            <a:srgbClr val="F5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EECCA"/>
          </a:solidFill>
        </a:fill>
      </a:tcStyle>
    </a:wholeTbl>
    <a:band2H>
      <a:tcTxStyle/>
      <a:tcStyle>
        <a:tcBdr/>
        <a:fill>
          <a:solidFill>
            <a:srgbClr val="FFF5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ACACA"/>
          </a:solidFill>
        </a:fill>
      </a:tcStyle>
    </a:wholeTbl>
    <a:band2H>
      <a:tcTxStyle/>
      <a:tcStyle>
        <a:tcBdr/>
        <a:fill>
          <a:solidFill>
            <a:srgbClr val="F5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D5CB"/>
          </a:solidFill>
        </a:fill>
      </a:tcStyle>
    </a:wholeTbl>
    <a:band2H>
      <a:tcTxStyle/>
      <a:tcStyle>
        <a:tcBdr/>
        <a:fill>
          <a:solidFill>
            <a:srgbClr val="E7EB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/>
    <p:restoredTop sz="97056" autoAdjust="0"/>
  </p:normalViewPr>
  <p:slideViewPr>
    <p:cSldViewPr>
      <p:cViewPr varScale="1">
        <p:scale>
          <a:sx n="179" d="100"/>
          <a:sy n="179" d="100"/>
        </p:scale>
        <p:origin x="1290" y="1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EAD148-7049-C243-A8CC-10BC5B728B28}" type="doc">
      <dgm:prSet loTypeId="urn:microsoft.com/office/officeart/2005/8/layout/venn1" loCatId="" qsTypeId="urn:microsoft.com/office/officeart/2005/8/quickstyle/simple1" qsCatId="simple" csTypeId="urn:microsoft.com/office/officeart/2005/8/colors/accent5_3" csCatId="accent5" phldr="1"/>
      <dgm:spPr/>
    </dgm:pt>
    <dgm:pt modelId="{2E912425-5018-6540-A70B-1D2D017EF418}">
      <dgm:prSet phldrT="[Text]" custT="1"/>
      <dgm:spPr>
        <a:ln w="6350">
          <a:solidFill>
            <a:srgbClr val="003B6E"/>
          </a:solidFill>
        </a:ln>
      </dgm:spPr>
      <dgm:t>
        <a:bodyPr/>
        <a:lstStyle/>
        <a:p>
          <a:r>
            <a:rPr lang="en-US" sz="2000" dirty="0" smtClean="0">
              <a:solidFill>
                <a:srgbClr val="FF0000"/>
              </a:solidFill>
            </a:rPr>
            <a:t>PM and electro magnets</a:t>
          </a:r>
          <a:endParaRPr lang="en-US" sz="2000" dirty="0">
            <a:solidFill>
              <a:srgbClr val="FF0000"/>
            </a:solidFill>
          </a:endParaRPr>
        </a:p>
      </dgm:t>
    </dgm:pt>
    <dgm:pt modelId="{05D90080-DC48-D449-8C8E-7C3196E6CC1B}" type="parTrans" cxnId="{E9C9F7CB-27C8-584A-80C2-39B526D928C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52597C6-ACD9-E148-AB87-CFE16025794B}" type="sibTrans" cxnId="{E9C9F7CB-27C8-584A-80C2-39B526D928CC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96A1FED0-0AC6-3445-8819-FE13EE8BF824}">
      <dgm:prSet phldrT="[Text]" custT="1"/>
      <dgm:spPr>
        <a:solidFill>
          <a:srgbClr val="EF5B00">
            <a:alpha val="50000"/>
          </a:srgbClr>
        </a:solidFill>
        <a:ln w="6350">
          <a:solidFill>
            <a:srgbClr val="003B6E"/>
          </a:solidFill>
        </a:ln>
      </dgm:spPr>
      <dgm:t>
        <a:bodyPr/>
        <a:lstStyle/>
        <a:p>
          <a:pPr algn="ctr"/>
          <a:r>
            <a:rPr lang="en-US" sz="2000" dirty="0" smtClean="0">
              <a:solidFill>
                <a:srgbClr val="7030A0"/>
              </a:solidFill>
            </a:rPr>
            <a:t>Insertion Devices</a:t>
          </a:r>
          <a:endParaRPr lang="en-US" sz="2000" dirty="0">
            <a:solidFill>
              <a:srgbClr val="7030A0"/>
            </a:solidFill>
          </a:endParaRPr>
        </a:p>
      </dgm:t>
    </dgm:pt>
    <dgm:pt modelId="{95DE0EBD-9D4F-AA45-872A-90DFB93A120B}" type="parTrans" cxnId="{F8523629-2CA3-7B40-A070-96101FAB250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0F2C7FD5-7717-F144-BE15-B2F7871C7D7B}" type="sibTrans" cxnId="{F8523629-2CA3-7B40-A070-96101FAB2506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8B4EDE00-3076-F442-BBAD-F68F9881F0A8}">
      <dgm:prSet phldrT="[Text]" custT="1"/>
      <dgm:spPr>
        <a:solidFill>
          <a:srgbClr val="92D050">
            <a:alpha val="50000"/>
          </a:srgbClr>
        </a:solidFill>
        <a:ln w="6350">
          <a:solidFill>
            <a:srgbClr val="003B6E"/>
          </a:solidFill>
        </a:ln>
      </dgm:spPr>
      <dgm:t>
        <a:bodyPr/>
        <a:lstStyle/>
        <a:p>
          <a:pPr>
            <a:spcAft>
              <a:spcPts val="0"/>
            </a:spcAft>
          </a:pPr>
          <a:r>
            <a:rPr lang="de-CH" sz="2000" dirty="0" smtClean="0">
              <a:solidFill>
                <a:srgbClr val="3333FF"/>
              </a:solidFill>
            </a:rPr>
            <a:t>HTS &amp; LTS   </a:t>
          </a:r>
          <a:r>
            <a:rPr lang="de-CH" sz="2000" dirty="0" err="1" smtClean="0">
              <a:solidFill>
                <a:srgbClr val="3333FF"/>
              </a:solidFill>
            </a:rPr>
            <a:t>coils</a:t>
          </a:r>
          <a:r>
            <a:rPr lang="de-CH" sz="2000" dirty="0" smtClean="0">
              <a:solidFill>
                <a:srgbClr val="3333FF"/>
              </a:solidFill>
            </a:rPr>
            <a:t> </a:t>
          </a:r>
          <a:r>
            <a:rPr lang="de-CH" sz="2000" dirty="0" err="1" smtClean="0">
              <a:solidFill>
                <a:srgbClr val="3333FF"/>
              </a:solidFill>
            </a:rPr>
            <a:t>and</a:t>
          </a:r>
          <a:r>
            <a:rPr lang="de-CH" sz="2000" dirty="0" smtClean="0">
              <a:solidFill>
                <a:srgbClr val="3333FF"/>
              </a:solidFill>
            </a:rPr>
            <a:t> </a:t>
          </a:r>
          <a:r>
            <a:rPr lang="de-CH" sz="2000" dirty="0" err="1" smtClean="0">
              <a:solidFill>
                <a:srgbClr val="3333FF"/>
              </a:solidFill>
            </a:rPr>
            <a:t>magnets</a:t>
          </a:r>
          <a:endParaRPr lang="en-US" sz="2000" dirty="0">
            <a:solidFill>
              <a:srgbClr val="3333FF"/>
            </a:solidFill>
          </a:endParaRPr>
        </a:p>
      </dgm:t>
    </dgm:pt>
    <dgm:pt modelId="{C5B6C4F0-B92A-2F4C-9C10-F9A88EFCB962}" type="parTrans" cxnId="{C4AED6A5-DDE2-9649-8D07-53005589B2C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6BDBCE39-0F5E-C642-A734-D766F0D2F922}" type="sibTrans" cxnId="{C4AED6A5-DDE2-9649-8D07-53005589B2C9}">
      <dgm:prSet/>
      <dgm:spPr/>
      <dgm:t>
        <a:bodyPr/>
        <a:lstStyle/>
        <a:p>
          <a:endParaRPr lang="en-US">
            <a:solidFill>
              <a:schemeClr val="bg1"/>
            </a:solidFill>
          </a:endParaRPr>
        </a:p>
      </dgm:t>
    </dgm:pt>
    <dgm:pt modelId="{AFEB92AF-A419-944E-8701-14511FE07D0E}" type="pres">
      <dgm:prSet presAssocID="{00EAD148-7049-C243-A8CC-10BC5B728B28}" presName="compositeShape" presStyleCnt="0">
        <dgm:presLayoutVars>
          <dgm:chMax val="7"/>
          <dgm:dir/>
          <dgm:resizeHandles val="exact"/>
        </dgm:presLayoutVars>
      </dgm:prSet>
      <dgm:spPr/>
    </dgm:pt>
    <dgm:pt modelId="{4B8154D0-2BB7-5944-8E2C-D767DA38061B}" type="pres">
      <dgm:prSet presAssocID="{2E912425-5018-6540-A70B-1D2D017EF418}" presName="circ1" presStyleLbl="vennNode1" presStyleIdx="0" presStyleCnt="3" custLinFactNeighborX="-773" custLinFactNeighborY="286"/>
      <dgm:spPr/>
      <dgm:t>
        <a:bodyPr/>
        <a:lstStyle/>
        <a:p>
          <a:endParaRPr lang="en-US"/>
        </a:p>
      </dgm:t>
    </dgm:pt>
    <dgm:pt modelId="{EDDBFE55-EEB4-3F40-A397-98A8860DD02A}" type="pres">
      <dgm:prSet presAssocID="{2E912425-5018-6540-A70B-1D2D017EF418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7214DA-016D-C44F-86ED-45DA7EDABF24}" type="pres">
      <dgm:prSet presAssocID="{96A1FED0-0AC6-3445-8819-FE13EE8BF824}" presName="circ2" presStyleLbl="vennNode1" presStyleIdx="1" presStyleCnt="3"/>
      <dgm:spPr/>
      <dgm:t>
        <a:bodyPr/>
        <a:lstStyle/>
        <a:p>
          <a:endParaRPr lang="en-US"/>
        </a:p>
      </dgm:t>
    </dgm:pt>
    <dgm:pt modelId="{1D60EDB9-0C6A-0D4D-B0DD-15289CD061AA}" type="pres">
      <dgm:prSet presAssocID="{96A1FED0-0AC6-3445-8819-FE13EE8BF824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88DD01-185A-0F48-AB26-94A41211D80E}" type="pres">
      <dgm:prSet presAssocID="{8B4EDE00-3076-F442-BBAD-F68F9881F0A8}" presName="circ3" presStyleLbl="vennNode1" presStyleIdx="2" presStyleCnt="3" custScaleX="104304" custScaleY="101058"/>
      <dgm:spPr/>
      <dgm:t>
        <a:bodyPr/>
        <a:lstStyle/>
        <a:p>
          <a:endParaRPr lang="en-US"/>
        </a:p>
      </dgm:t>
    </dgm:pt>
    <dgm:pt modelId="{14919507-1C27-7146-BF1B-E9E5E9313209}" type="pres">
      <dgm:prSet presAssocID="{8B4EDE00-3076-F442-BBAD-F68F9881F0A8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B781F696-B530-E346-ABD9-5897625FB31A}" type="presOf" srcId="{00EAD148-7049-C243-A8CC-10BC5B728B28}" destId="{AFEB92AF-A419-944E-8701-14511FE07D0E}" srcOrd="0" destOrd="0" presId="urn:microsoft.com/office/officeart/2005/8/layout/venn1"/>
    <dgm:cxn modelId="{3D757C35-2568-C943-918C-8DF0195DD121}" type="presOf" srcId="{2E912425-5018-6540-A70B-1D2D017EF418}" destId="{EDDBFE55-EEB4-3F40-A397-98A8860DD02A}" srcOrd="1" destOrd="0" presId="urn:microsoft.com/office/officeart/2005/8/layout/venn1"/>
    <dgm:cxn modelId="{24ED2266-291F-644F-B152-338CF1A24B93}" type="presOf" srcId="{96A1FED0-0AC6-3445-8819-FE13EE8BF824}" destId="{1D60EDB9-0C6A-0D4D-B0DD-15289CD061AA}" srcOrd="1" destOrd="0" presId="urn:microsoft.com/office/officeart/2005/8/layout/venn1"/>
    <dgm:cxn modelId="{E7CDB91E-9A72-9A4E-9314-01F15A325978}" type="presOf" srcId="{8B4EDE00-3076-F442-BBAD-F68F9881F0A8}" destId="{14919507-1C27-7146-BF1B-E9E5E9313209}" srcOrd="1" destOrd="0" presId="urn:microsoft.com/office/officeart/2005/8/layout/venn1"/>
    <dgm:cxn modelId="{44B630ED-D06B-E945-BD55-C0689F738F16}" type="presOf" srcId="{2E912425-5018-6540-A70B-1D2D017EF418}" destId="{4B8154D0-2BB7-5944-8E2C-D767DA38061B}" srcOrd="0" destOrd="0" presId="urn:microsoft.com/office/officeart/2005/8/layout/venn1"/>
    <dgm:cxn modelId="{E9C9F7CB-27C8-584A-80C2-39B526D928CC}" srcId="{00EAD148-7049-C243-A8CC-10BC5B728B28}" destId="{2E912425-5018-6540-A70B-1D2D017EF418}" srcOrd="0" destOrd="0" parTransId="{05D90080-DC48-D449-8C8E-7C3196E6CC1B}" sibTransId="{052597C6-ACD9-E148-AB87-CFE16025794B}"/>
    <dgm:cxn modelId="{C4AED6A5-DDE2-9649-8D07-53005589B2C9}" srcId="{00EAD148-7049-C243-A8CC-10BC5B728B28}" destId="{8B4EDE00-3076-F442-BBAD-F68F9881F0A8}" srcOrd="2" destOrd="0" parTransId="{C5B6C4F0-B92A-2F4C-9C10-F9A88EFCB962}" sibTransId="{6BDBCE39-0F5E-C642-A734-D766F0D2F922}"/>
    <dgm:cxn modelId="{F26B7230-9AE3-7247-8D2F-0E61D85E6806}" type="presOf" srcId="{96A1FED0-0AC6-3445-8819-FE13EE8BF824}" destId="{D77214DA-016D-C44F-86ED-45DA7EDABF24}" srcOrd="0" destOrd="0" presId="urn:microsoft.com/office/officeart/2005/8/layout/venn1"/>
    <dgm:cxn modelId="{F8523629-2CA3-7B40-A070-96101FAB2506}" srcId="{00EAD148-7049-C243-A8CC-10BC5B728B28}" destId="{96A1FED0-0AC6-3445-8819-FE13EE8BF824}" srcOrd="1" destOrd="0" parTransId="{95DE0EBD-9D4F-AA45-872A-90DFB93A120B}" sibTransId="{0F2C7FD5-7717-F144-BE15-B2F7871C7D7B}"/>
    <dgm:cxn modelId="{09FCA3F9-272A-4642-A656-4F550B6C5C3F}" type="presOf" srcId="{8B4EDE00-3076-F442-BBAD-F68F9881F0A8}" destId="{9788DD01-185A-0F48-AB26-94A41211D80E}" srcOrd="0" destOrd="0" presId="urn:microsoft.com/office/officeart/2005/8/layout/venn1"/>
    <dgm:cxn modelId="{D5848A1B-6692-6D48-9398-3CACF9C47889}" type="presParOf" srcId="{AFEB92AF-A419-944E-8701-14511FE07D0E}" destId="{4B8154D0-2BB7-5944-8E2C-D767DA38061B}" srcOrd="0" destOrd="0" presId="urn:microsoft.com/office/officeart/2005/8/layout/venn1"/>
    <dgm:cxn modelId="{C2956B71-650D-1840-84B9-83B7B252EC0F}" type="presParOf" srcId="{AFEB92AF-A419-944E-8701-14511FE07D0E}" destId="{EDDBFE55-EEB4-3F40-A397-98A8860DD02A}" srcOrd="1" destOrd="0" presId="urn:microsoft.com/office/officeart/2005/8/layout/venn1"/>
    <dgm:cxn modelId="{5E5DEE67-FFAF-5F46-8228-912EE9331453}" type="presParOf" srcId="{AFEB92AF-A419-944E-8701-14511FE07D0E}" destId="{D77214DA-016D-C44F-86ED-45DA7EDABF24}" srcOrd="2" destOrd="0" presId="urn:microsoft.com/office/officeart/2005/8/layout/venn1"/>
    <dgm:cxn modelId="{88F74302-8D6E-2544-A9F7-68D37ACF8383}" type="presParOf" srcId="{AFEB92AF-A419-944E-8701-14511FE07D0E}" destId="{1D60EDB9-0C6A-0D4D-B0DD-15289CD061AA}" srcOrd="3" destOrd="0" presId="urn:microsoft.com/office/officeart/2005/8/layout/venn1"/>
    <dgm:cxn modelId="{01846A70-9F17-C343-A4F3-6818E79F6A27}" type="presParOf" srcId="{AFEB92AF-A419-944E-8701-14511FE07D0E}" destId="{9788DD01-185A-0F48-AB26-94A41211D80E}" srcOrd="4" destOrd="0" presId="urn:microsoft.com/office/officeart/2005/8/layout/venn1"/>
    <dgm:cxn modelId="{6B152C63-37BD-E743-B2EF-C1F7846C830A}" type="presParOf" srcId="{AFEB92AF-A419-944E-8701-14511FE07D0E}" destId="{14919507-1C27-7146-BF1B-E9E5E9313209}" srcOrd="5" destOrd="0" presId="urn:microsoft.com/office/officeart/2005/8/layout/venn1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8154D0-2BB7-5944-8E2C-D767DA38061B}">
      <dsp:nvSpPr>
        <dsp:cNvPr id="0" name=""/>
        <dsp:cNvSpPr/>
      </dsp:nvSpPr>
      <dsp:spPr>
        <a:xfrm>
          <a:off x="1815142" y="44841"/>
          <a:ext cx="2130398" cy="2130398"/>
        </a:xfrm>
        <a:prstGeom prst="ellipse">
          <a:avLst/>
        </a:prstGeom>
        <a:solidFill>
          <a:schemeClr val="accent5">
            <a:shade val="80000"/>
            <a:alpha val="5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3B6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FF0000"/>
              </a:solidFill>
            </a:rPr>
            <a:t>PM and electro magnets</a:t>
          </a:r>
          <a:endParaRPr lang="en-US" sz="2000" kern="1200" dirty="0">
            <a:solidFill>
              <a:srgbClr val="FF0000"/>
            </a:solidFill>
          </a:endParaRPr>
        </a:p>
      </dsp:txBody>
      <dsp:txXfrm>
        <a:off x="2099195" y="417661"/>
        <a:ext cx="1562292" cy="958679"/>
      </dsp:txXfrm>
    </dsp:sp>
    <dsp:sp modelId="{D77214DA-016D-C44F-86ED-45DA7EDABF24}">
      <dsp:nvSpPr>
        <dsp:cNvPr id="0" name=""/>
        <dsp:cNvSpPr/>
      </dsp:nvSpPr>
      <dsp:spPr>
        <a:xfrm>
          <a:off x="2600329" y="1370247"/>
          <a:ext cx="2130398" cy="2130398"/>
        </a:xfrm>
        <a:prstGeom prst="ellipse">
          <a:avLst/>
        </a:prstGeom>
        <a:solidFill>
          <a:srgbClr val="EF5B00">
            <a:alpha val="50000"/>
          </a:srgbClr>
        </a:solidFill>
        <a:ln w="6350" cap="flat" cmpd="sng" algn="ctr">
          <a:solidFill>
            <a:srgbClr val="003B6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7030A0"/>
              </a:solidFill>
            </a:rPr>
            <a:t>Insertion Devices</a:t>
          </a:r>
          <a:endParaRPr lang="en-US" sz="2000" kern="1200" dirty="0">
            <a:solidFill>
              <a:srgbClr val="7030A0"/>
            </a:solidFill>
          </a:endParaRPr>
        </a:p>
      </dsp:txBody>
      <dsp:txXfrm>
        <a:off x="3251875" y="1920600"/>
        <a:ext cx="1278239" cy="1171719"/>
      </dsp:txXfrm>
    </dsp:sp>
    <dsp:sp modelId="{9788DD01-185A-0F48-AB26-94A41211D80E}">
      <dsp:nvSpPr>
        <dsp:cNvPr id="0" name=""/>
        <dsp:cNvSpPr/>
      </dsp:nvSpPr>
      <dsp:spPr>
        <a:xfrm>
          <a:off x="1017045" y="1358977"/>
          <a:ext cx="2222090" cy="2152938"/>
        </a:xfrm>
        <a:prstGeom prst="ellipse">
          <a:avLst/>
        </a:prstGeom>
        <a:solidFill>
          <a:srgbClr val="92D050">
            <a:alpha val="50000"/>
          </a:srgbClr>
        </a:solidFill>
        <a:ln w="6350" cap="flat" cmpd="sng" algn="ctr">
          <a:solidFill>
            <a:srgbClr val="003B6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de-CH" sz="2000" kern="1200" dirty="0" smtClean="0">
              <a:solidFill>
                <a:srgbClr val="3333FF"/>
              </a:solidFill>
            </a:rPr>
            <a:t>HTS &amp; LTS   </a:t>
          </a:r>
          <a:r>
            <a:rPr lang="de-CH" sz="2000" kern="1200" dirty="0" err="1" smtClean="0">
              <a:solidFill>
                <a:srgbClr val="3333FF"/>
              </a:solidFill>
            </a:rPr>
            <a:t>coils</a:t>
          </a:r>
          <a:r>
            <a:rPr lang="de-CH" sz="2000" kern="1200" dirty="0" smtClean="0">
              <a:solidFill>
                <a:srgbClr val="3333FF"/>
              </a:solidFill>
            </a:rPr>
            <a:t> </a:t>
          </a:r>
          <a:r>
            <a:rPr lang="de-CH" sz="2000" kern="1200" dirty="0" err="1" smtClean="0">
              <a:solidFill>
                <a:srgbClr val="3333FF"/>
              </a:solidFill>
            </a:rPr>
            <a:t>and</a:t>
          </a:r>
          <a:r>
            <a:rPr lang="de-CH" sz="2000" kern="1200" dirty="0" smtClean="0">
              <a:solidFill>
                <a:srgbClr val="3333FF"/>
              </a:solidFill>
            </a:rPr>
            <a:t> </a:t>
          </a:r>
          <a:r>
            <a:rPr lang="de-CH" sz="2000" kern="1200" dirty="0" err="1" smtClean="0">
              <a:solidFill>
                <a:srgbClr val="3333FF"/>
              </a:solidFill>
            </a:rPr>
            <a:t>magnets</a:t>
          </a:r>
          <a:endParaRPr lang="en-US" sz="2000" kern="1200" dirty="0">
            <a:solidFill>
              <a:srgbClr val="3333FF"/>
            </a:solidFill>
          </a:endParaRPr>
        </a:p>
      </dsp:txBody>
      <dsp:txXfrm>
        <a:off x="1226292" y="1915153"/>
        <a:ext cx="1333254" cy="11841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2659641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000">
        <a:latin typeface="+mj-lt"/>
        <a:ea typeface="+mj-ea"/>
        <a:cs typeface="+mj-cs"/>
        <a:sym typeface="Calibri"/>
      </a:defRPr>
    </a:lvl1pPr>
    <a:lvl2pPr indent="228600" latinLnBrk="0">
      <a:defRPr sz="1000">
        <a:latin typeface="+mj-lt"/>
        <a:ea typeface="+mj-ea"/>
        <a:cs typeface="+mj-cs"/>
        <a:sym typeface="Calibri"/>
      </a:defRPr>
    </a:lvl2pPr>
    <a:lvl3pPr indent="457200" latinLnBrk="0">
      <a:defRPr sz="1000">
        <a:latin typeface="+mj-lt"/>
        <a:ea typeface="+mj-ea"/>
        <a:cs typeface="+mj-cs"/>
        <a:sym typeface="Calibri"/>
      </a:defRPr>
    </a:lvl3pPr>
    <a:lvl4pPr indent="685800" latinLnBrk="0">
      <a:defRPr sz="1000">
        <a:latin typeface="+mj-lt"/>
        <a:ea typeface="+mj-ea"/>
        <a:cs typeface="+mj-cs"/>
        <a:sym typeface="Calibri"/>
      </a:defRPr>
    </a:lvl4pPr>
    <a:lvl5pPr indent="914400" latinLnBrk="0">
      <a:defRPr sz="1000">
        <a:latin typeface="+mj-lt"/>
        <a:ea typeface="+mj-ea"/>
        <a:cs typeface="+mj-cs"/>
        <a:sym typeface="Calibri"/>
      </a:defRPr>
    </a:lvl5pPr>
    <a:lvl6pPr indent="1143000" latinLnBrk="0">
      <a:defRPr sz="1000">
        <a:latin typeface="+mj-lt"/>
        <a:ea typeface="+mj-ea"/>
        <a:cs typeface="+mj-cs"/>
        <a:sym typeface="Calibri"/>
      </a:defRPr>
    </a:lvl6pPr>
    <a:lvl7pPr indent="1371600" latinLnBrk="0">
      <a:defRPr sz="1000">
        <a:latin typeface="+mj-lt"/>
        <a:ea typeface="+mj-ea"/>
        <a:cs typeface="+mj-cs"/>
        <a:sym typeface="Calibri"/>
      </a:defRPr>
    </a:lvl7pPr>
    <a:lvl8pPr indent="1600200" latinLnBrk="0">
      <a:defRPr sz="1000">
        <a:latin typeface="+mj-lt"/>
        <a:ea typeface="+mj-ea"/>
        <a:cs typeface="+mj-cs"/>
        <a:sym typeface="Calibri"/>
      </a:defRPr>
    </a:lvl8pPr>
    <a:lvl9pPr indent="1828800" latinLnBrk="0">
      <a:defRPr sz="10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709828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Canted Cosine </a:t>
            </a:r>
            <a:r>
              <a:rPr lang="en-US" dirty="0" err="1"/>
              <a:t>Teta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Canted</a:t>
            </a:r>
            <a:r>
              <a:rPr lang="en-US" baseline="0" dirty="0">
                <a:sym typeface="Wingdings"/>
              </a:rPr>
              <a:t> Cosine Theta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234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88253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Canted Cosine </a:t>
            </a:r>
            <a:r>
              <a:rPr lang="en-US" dirty="0" err="1"/>
              <a:t>Teta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Canted</a:t>
            </a:r>
            <a:r>
              <a:rPr lang="en-US" baseline="0" dirty="0">
                <a:sym typeface="Wingdings"/>
              </a:rPr>
              <a:t> Cosine Theta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481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Canted Cosine </a:t>
            </a:r>
            <a:r>
              <a:rPr lang="en-US" dirty="0" err="1"/>
              <a:t>Teta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Canted</a:t>
            </a:r>
            <a:r>
              <a:rPr lang="en-US" baseline="0" dirty="0">
                <a:sym typeface="Wingdings"/>
              </a:rPr>
              <a:t> Cosine Theta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1422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Canted Cosine </a:t>
            </a:r>
            <a:r>
              <a:rPr lang="en-US" dirty="0" err="1"/>
              <a:t>Teta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Canted</a:t>
            </a:r>
            <a:r>
              <a:rPr lang="en-US" baseline="0" dirty="0">
                <a:sym typeface="Wingdings"/>
              </a:rPr>
              <a:t> Cosine Theta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5431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6627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967923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Canted Cosine </a:t>
            </a:r>
            <a:r>
              <a:rPr lang="en-US" dirty="0" err="1"/>
              <a:t>Teta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Canted</a:t>
            </a:r>
            <a:r>
              <a:rPr lang="en-US" baseline="0" dirty="0">
                <a:sym typeface="Wingdings"/>
              </a:rPr>
              <a:t> Cosine Theta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02510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Canted Cosine </a:t>
            </a:r>
            <a:r>
              <a:rPr lang="en-US" dirty="0" err="1"/>
              <a:t>Teta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Canted</a:t>
            </a:r>
            <a:r>
              <a:rPr lang="en-US" baseline="0" dirty="0">
                <a:sym typeface="Wingdings"/>
              </a:rPr>
              <a:t> Cosine Theta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9127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Canted Cosine </a:t>
            </a:r>
            <a:r>
              <a:rPr lang="en-US" dirty="0" err="1"/>
              <a:t>Teta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Canted</a:t>
            </a:r>
            <a:r>
              <a:rPr lang="en-US" baseline="0" dirty="0">
                <a:sym typeface="Wingdings"/>
              </a:rPr>
              <a:t> Cosine Theta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4358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Canted Cosine </a:t>
            </a:r>
            <a:r>
              <a:rPr lang="en-US" dirty="0" err="1"/>
              <a:t>Teta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Canted</a:t>
            </a:r>
            <a:r>
              <a:rPr lang="en-US" baseline="0" dirty="0">
                <a:sym typeface="Wingdings"/>
              </a:rPr>
              <a:t> Cosine Theta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7606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064" y="8685046"/>
            <a:ext cx="2972335" cy="457493"/>
          </a:xfrm>
          <a:prstGeom prst="rect">
            <a:avLst/>
          </a:prstGeom>
          <a:noFill/>
        </p:spPr>
        <p:txBody>
          <a:bodyPr/>
          <a:lstStyle>
            <a:lvl1pPr defTabSz="955675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55675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55675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55675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55675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556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4B1AB0D-575F-49CE-9A3B-2711A30272E1}" type="slidenum">
              <a:rPr lang="de-DE" altLang="en-US">
                <a:latin typeface="Times" pitchFamily="18" charset="0"/>
              </a:rPr>
              <a:pPr/>
              <a:t>6</a:t>
            </a:fld>
            <a:endParaRPr lang="de-DE" altLang="en-US">
              <a:latin typeface="Times" pitchFamily="18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942123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Canted Cosine </a:t>
            </a:r>
            <a:r>
              <a:rPr lang="en-US" dirty="0" err="1"/>
              <a:t>Teta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Canted</a:t>
            </a:r>
            <a:r>
              <a:rPr lang="en-US" baseline="0" dirty="0">
                <a:sym typeface="Wingdings"/>
              </a:rPr>
              <a:t> Cosine Theta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3231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Canted Cosine </a:t>
            </a:r>
            <a:r>
              <a:rPr lang="en-US" dirty="0" err="1"/>
              <a:t>Teta</a:t>
            </a:r>
            <a:r>
              <a:rPr lang="en-US" dirty="0"/>
              <a:t> </a:t>
            </a:r>
            <a:r>
              <a:rPr lang="en-US" dirty="0">
                <a:sym typeface="Wingdings"/>
              </a:rPr>
              <a:t> Canted</a:t>
            </a:r>
            <a:r>
              <a:rPr lang="en-US" baseline="0" dirty="0">
                <a:sym typeface="Wingdings"/>
              </a:rPr>
              <a:t> Cosine Theta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924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518446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1.jpeg" descr="U:\20160506_PSI_Luftbild_0292.jpg"/>
          <p:cNvPicPr>
            <a:picLocks noChangeAspect="1"/>
          </p:cNvPicPr>
          <p:nvPr/>
        </p:nvPicPr>
        <p:blipFill>
          <a:blip r:embed="rId2">
            <a:extLst/>
          </a:blip>
          <a:srcRect t="3436" b="7665"/>
          <a:stretch>
            <a:fillRect/>
          </a:stretch>
        </p:blipFill>
        <p:spPr>
          <a:xfrm>
            <a:off x="2642398" y="282698"/>
            <a:ext cx="5674019" cy="3361903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Shape 14"/>
          <p:cNvSpPr/>
          <p:nvPr/>
        </p:nvSpPr>
        <p:spPr>
          <a:xfrm>
            <a:off x="-2" y="282695"/>
            <a:ext cx="2534400" cy="3362332"/>
          </a:xfrm>
          <a:prstGeom prst="rect">
            <a:avLst/>
          </a:prstGeom>
          <a:solidFill>
            <a:srgbClr val="E5E5E5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spcBef>
                <a:spcPts val="0"/>
              </a:spcBef>
              <a:defRPr sz="2400">
                <a:ln w="9525">
                  <a:solidFill>
                    <a:srgbClr val="FFFFFF"/>
                  </a:solidFill>
                </a:ln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pic>
        <p:nvPicPr>
          <p:cNvPr id="15" name="image1.png" descr="PSI-Logo_narrow_30k.eps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30262" y="548679"/>
            <a:ext cx="1219201" cy="434977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Shape 16"/>
          <p:cNvSpPr/>
          <p:nvPr/>
        </p:nvSpPr>
        <p:spPr>
          <a:xfrm>
            <a:off x="828000" y="6138862"/>
            <a:ext cx="720728" cy="719140"/>
          </a:xfrm>
          <a:prstGeom prst="rect">
            <a:avLst/>
          </a:prstGeom>
          <a:solidFill>
            <a:srgbClr val="B9B9B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spcBef>
                <a:spcPts val="0"/>
              </a:spcBef>
              <a:defRPr sz="2400"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814387" y="4572000"/>
            <a:ext cx="7969251" cy="1080121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t>Titeltext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sz="quarter" idx="1"/>
          </p:nvPr>
        </p:nvSpPr>
        <p:spPr>
          <a:xfrm>
            <a:off x="814387" y="4140000"/>
            <a:ext cx="7969251" cy="364523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b="1">
                <a:solidFill>
                  <a:srgbClr val="969696"/>
                </a:solidFill>
              </a:defRPr>
            </a:lvl1pPr>
            <a:lvl2pPr>
              <a:buClrTx/>
              <a:buFontTx/>
              <a:defRPr b="1">
                <a:solidFill>
                  <a:srgbClr val="969696"/>
                </a:solidFill>
              </a:defRPr>
            </a:lvl2pPr>
            <a:lvl3pPr>
              <a:buClrTx/>
              <a:buFontTx/>
              <a:defRPr b="1">
                <a:solidFill>
                  <a:srgbClr val="969696"/>
                </a:solidFill>
              </a:defRPr>
            </a:lvl3pPr>
            <a:lvl4pPr>
              <a:buClrTx/>
              <a:buFontTx/>
              <a:defRPr b="1">
                <a:solidFill>
                  <a:srgbClr val="969696"/>
                </a:solidFill>
              </a:defRPr>
            </a:lvl4pPr>
            <a:lvl5pPr>
              <a:buClrTx/>
              <a:buFontTx/>
              <a:defRPr b="1">
                <a:solidFill>
                  <a:srgbClr val="969696"/>
                </a:solidFill>
              </a:defRPr>
            </a:lvl5pPr>
          </a:lstStyle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5292079" y="3376418"/>
            <a:ext cx="3024341" cy="304801"/>
            <a:chOff x="0" y="0"/>
            <a:chExt cx="3024339" cy="304800"/>
          </a:xfrm>
        </p:grpSpPr>
        <p:sp>
          <p:nvSpPr>
            <p:cNvPr id="19" name="Shape 19"/>
            <p:cNvSpPr/>
            <p:nvPr/>
          </p:nvSpPr>
          <p:spPr>
            <a:xfrm>
              <a:off x="-1" y="36197"/>
              <a:ext cx="3024340" cy="232408"/>
            </a:xfrm>
            <a:prstGeom prst="rect">
              <a:avLst/>
            </a:prstGeom>
            <a:solidFill>
              <a:srgbClr val="FFFFFF">
                <a:alpha val="74117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8" tIns="45718" rIns="45718" bIns="45718" numCol="1" anchor="ctr">
              <a:noAutofit/>
            </a:bodyPr>
            <a:lstStyle/>
            <a:p>
              <a:pPr algn="ctr">
                <a:spcBef>
                  <a:spcPts val="0"/>
                </a:spcBef>
                <a:defRPr sz="1100" b="1" spc="30">
                  <a:solidFill>
                    <a:srgbClr val="505150"/>
                  </a:solidFill>
                </a:defRPr>
              </a:pPr>
              <a:endParaRPr/>
            </a:p>
          </p:txBody>
        </p:sp>
        <p:sp>
          <p:nvSpPr>
            <p:cNvPr id="20" name="Shape 20"/>
            <p:cNvSpPr/>
            <p:nvPr/>
          </p:nvSpPr>
          <p:spPr>
            <a:xfrm>
              <a:off x="-1" y="-1"/>
              <a:ext cx="3024340" cy="304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0" tIns="0" rIns="0" bIns="0" numCol="1" anchor="ctr">
              <a:spAutoFit/>
            </a:bodyPr>
            <a:lstStyle>
              <a:lvl1pPr algn="ctr">
                <a:spcBef>
                  <a:spcPts val="0"/>
                </a:spcBef>
                <a:defRPr sz="1100" b="1" spc="30">
                  <a:solidFill>
                    <a:srgbClr val="505150"/>
                  </a:solidFill>
                </a:defRPr>
              </a:lvl1pPr>
            </a:lstStyle>
            <a:p>
              <a:r>
                <a:t>WIR SCHAFFEN WISSEN – HEUTE FÜR MORGEN</a:t>
              </a:r>
            </a:p>
          </p:txBody>
        </p:sp>
      </p:grpSp>
      <p:sp>
        <p:nvSpPr>
          <p:cNvPr id="22" name="Shape 22"/>
          <p:cNvSpPr/>
          <p:nvPr/>
        </p:nvSpPr>
        <p:spPr>
          <a:xfrm>
            <a:off x="8423998" y="282695"/>
            <a:ext cx="720003" cy="3362332"/>
          </a:xfrm>
          <a:prstGeom prst="rect">
            <a:avLst/>
          </a:prstGeom>
          <a:solidFill>
            <a:srgbClr val="E5E5E5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spcBef>
                <a:spcPts val="0"/>
              </a:spcBef>
              <a:defRPr sz="2400">
                <a:ln w="9525">
                  <a:solidFill>
                    <a:srgbClr val="FFFFFF"/>
                  </a:solidFill>
                </a:ln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xfrm>
            <a:off x="6553200" y="6356350"/>
            <a:ext cx="132582" cy="1270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66800"/>
            <a:ext cx="8534400" cy="533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de-C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995488"/>
            <a:ext cx="4191000" cy="43910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95488"/>
            <a:ext cx="4191000" cy="21193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267200"/>
            <a:ext cx="4191000" cy="2119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797088508"/>
      </p:ext>
    </p:extLst>
  </p:cSld>
  <p:clrMapOvr>
    <a:masterClrMapping/>
  </p:clrMapOvr>
  <p:transition spd="med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6123574"/>
      </p:ext>
    </p:extLst>
  </p:cSld>
  <p:clrMapOvr>
    <a:masterClrMapping/>
  </p:clrMapOvr>
  <p:transition spd="med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Inhaltsplatzhalter 7"/>
          <p:cNvSpPr>
            <a:spLocks noGrp="1"/>
          </p:cNvSpPr>
          <p:nvPr>
            <p:ph sz="quarter" idx="13" hasCustomPrompt="1"/>
          </p:nvPr>
        </p:nvSpPr>
        <p:spPr/>
        <p:txBody>
          <a:bodyPr/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>
                <a:latin typeface="+mn-lt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>
                <a:latin typeface="+mn-lt"/>
              </a:defRPr>
            </a:lvl5pPr>
            <a:lvl6pPr marL="1074685" indent="-179380">
              <a:lnSpc>
                <a:spcPct val="110000"/>
              </a:lnSpc>
              <a:buClr>
                <a:schemeClr val="tx1"/>
              </a:buClr>
              <a:buFont typeface="Symbol" panose="05050102010706020507" pitchFamily="18" charset="2"/>
              <a:buChar char="-"/>
              <a:defRPr sz="1500"/>
            </a:lvl6pPr>
            <a:lvl7pPr marL="1257238" indent="-182554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7pPr>
            <a:lvl8pPr marL="1436616" indent="-179380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8pPr>
            <a:lvl9pPr marL="1614408" indent="-177792">
              <a:lnSpc>
                <a:spcPct val="110000"/>
              </a:lnSpc>
              <a:buFont typeface="Symbol" panose="05050102010706020507" pitchFamily="18" charset="2"/>
              <a:buChar char="-"/>
              <a:defRPr sz="1500"/>
            </a:lvl9pPr>
          </a:lstStyle>
          <a:p>
            <a:pPr lvl="0"/>
            <a:r>
              <a:rPr lang="en-GB" noProof="0" dirty="0" smtClean="0"/>
              <a:t>Edit master text format</a:t>
            </a:r>
          </a:p>
          <a:p>
            <a:pPr lvl="1"/>
            <a:r>
              <a:rPr lang="en-GB" noProof="0" dirty="0" smtClean="0"/>
              <a:t>Second level</a:t>
            </a:r>
          </a:p>
          <a:p>
            <a:pPr lvl="2"/>
            <a:r>
              <a:rPr lang="en-GB" noProof="0" dirty="0" smtClean="0"/>
              <a:t>Third level</a:t>
            </a:r>
          </a:p>
          <a:p>
            <a:pPr lvl="3"/>
            <a:r>
              <a:rPr lang="en-GB" noProof="0" dirty="0" smtClean="0"/>
              <a:t>Fourth level</a:t>
            </a:r>
          </a:p>
          <a:p>
            <a:pPr lvl="4"/>
            <a:r>
              <a:rPr lang="en-GB" noProof="0" dirty="0" smtClean="0"/>
              <a:t>Fifth level</a:t>
            </a:r>
          </a:p>
          <a:p>
            <a:pPr lvl="5"/>
            <a:r>
              <a:rPr lang="en-GB" noProof="0" dirty="0" smtClean="0"/>
              <a:t>Sixth level</a:t>
            </a:r>
          </a:p>
          <a:p>
            <a:pPr lvl="6"/>
            <a:r>
              <a:rPr lang="en-GB" noProof="0" dirty="0" smtClean="0"/>
              <a:t>Seventh level</a:t>
            </a:r>
          </a:p>
          <a:p>
            <a:pPr lvl="7"/>
            <a:r>
              <a:rPr lang="en-GB" noProof="0" dirty="0" smtClean="0"/>
              <a:t>Eighth level</a:t>
            </a:r>
          </a:p>
          <a:p>
            <a:pPr lvl="8"/>
            <a:r>
              <a:rPr lang="en-GB" noProof="0" dirty="0" smtClean="0"/>
              <a:t>Ninth level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 hasCustomPrompt="1"/>
          </p:nvPr>
        </p:nvSpPr>
        <p:spPr>
          <a:xfrm>
            <a:off x="2077211" y="288001"/>
            <a:ext cx="6708025" cy="508500"/>
          </a:xfrm>
        </p:spPr>
        <p:txBody>
          <a:bodyPr/>
          <a:lstStyle>
            <a:lvl1pPr>
              <a:defRPr sz="2400"/>
            </a:lvl1pPr>
          </a:lstStyle>
          <a:p>
            <a:r>
              <a:rPr lang="en-GB" noProof="0" dirty="0" smtClean="0">
                <a:effectLst/>
              </a:rPr>
              <a:t>Enter slide title</a:t>
            </a:r>
            <a:endParaRPr lang="en-GB" noProof="0" dirty="0"/>
          </a:p>
        </p:txBody>
      </p:sp>
      <p:sp>
        <p:nvSpPr>
          <p:cNvPr id="14" name="Foliennummernplatzhalter 13"/>
          <p:cNvSpPr>
            <a:spLocks noGrp="1"/>
          </p:cNvSpPr>
          <p:nvPr>
            <p:ph type="sldNum" sz="quarter" idx="16"/>
          </p:nvPr>
        </p:nvSpPr>
        <p:spPr>
          <a:xfrm>
            <a:off x="7952570" y="6661150"/>
            <a:ext cx="386324" cy="138499"/>
          </a:xfrm>
        </p:spPr>
        <p:txBody>
          <a:bodyPr/>
          <a:lstStyle/>
          <a:p>
            <a:pPr algn="r">
              <a:defRPr/>
            </a:pPr>
            <a:r>
              <a:rPr lang="de-DE" dirty="0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193889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DDD30-CC6E-4694-AE2C-618EC954CC24}" type="datetimeFigureOut">
              <a:rPr lang="en-US" smtClean="0"/>
              <a:t>9/22/2022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6312" y="6661150"/>
            <a:ext cx="134652" cy="138499"/>
          </a:xfrm>
        </p:spPr>
        <p:txBody>
          <a:bodyPr/>
          <a:lstStyle/>
          <a:p>
            <a:fld id="{D9CEAADD-5156-40C1-B9FD-F9A78DB927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226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U:\20160506_PSI_Luftbild_0292.jpg"/>
          <p:cNvPicPr>
            <a:picLocks noChangeArrowheads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" t="13866" r="1" b="14431"/>
          <a:stretch/>
        </p:blipFill>
        <p:spPr bwMode="auto">
          <a:xfrm>
            <a:off x="3260543" y="260651"/>
            <a:ext cx="5055885" cy="316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hteck 5"/>
          <p:cNvSpPr/>
          <p:nvPr/>
        </p:nvSpPr>
        <p:spPr bwMode="auto">
          <a:xfrm>
            <a:off x="-2" y="260650"/>
            <a:ext cx="3152960" cy="316835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pic>
        <p:nvPicPr>
          <p:cNvPr id="5" name="Bild 24" descr="PSI-Logo_narrow_30k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30263" y="548697"/>
            <a:ext cx="1220400" cy="57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hteck 15"/>
          <p:cNvSpPr>
            <a:spLocks noChangeArrowheads="1"/>
          </p:cNvSpPr>
          <p:nvPr userDrawn="1"/>
        </p:nvSpPr>
        <p:spPr bwMode="auto">
          <a:xfrm>
            <a:off x="828012" y="6042000"/>
            <a:ext cx="612000" cy="816000"/>
          </a:xfrm>
          <a:prstGeom prst="rect">
            <a:avLst/>
          </a:prstGeom>
          <a:solidFill>
            <a:srgbClr val="B9B9B9"/>
          </a:solidFill>
          <a:ln>
            <a:noFill/>
          </a:ln>
          <a:extLst/>
        </p:spPr>
        <p:txBody>
          <a:bodyPr/>
          <a:lstStyle/>
          <a:p>
            <a:pPr>
              <a:spcBef>
                <a:spcPct val="0"/>
              </a:spcBef>
            </a:pPr>
            <a:endParaRPr lang="de-DE" sz="2400">
              <a:latin typeface="Times" charset="0"/>
            </a:endParaRPr>
          </a:p>
        </p:txBody>
      </p:sp>
      <p:sp>
        <p:nvSpPr>
          <p:cNvPr id="1027" name="Rectangle 8"/>
          <p:cNvSpPr>
            <a:spLocks noGrp="1" noChangeArrowheads="1"/>
          </p:cNvSpPr>
          <p:nvPr>
            <p:ph type="title" hasCustomPrompt="1"/>
          </p:nvPr>
        </p:nvSpPr>
        <p:spPr>
          <a:xfrm>
            <a:off x="814400" y="4365104"/>
            <a:ext cx="7969249" cy="1080120"/>
          </a:xfrm>
        </p:spPr>
        <p:txBody>
          <a:bodyPr/>
          <a:lstStyle>
            <a:lvl1pPr>
              <a:lnSpc>
                <a:spcPct val="100000"/>
              </a:lnSpc>
              <a:defRPr sz="2500">
                <a:solidFill>
                  <a:srgbClr val="686868"/>
                </a:solidFill>
                <a:latin typeface="Georgia" charset="0"/>
                <a:ea typeface="ヒラギノ角ゴ Pro W3" charset="0"/>
              </a:defRPr>
            </a:lvl1pPr>
          </a:lstStyle>
          <a:p>
            <a:pPr lvl="0"/>
            <a:r>
              <a:rPr lang="de-CH" dirty="0" smtClean="0"/>
              <a:t>Hier können Sie den Titel Ihrer </a:t>
            </a:r>
            <a:br>
              <a:rPr lang="de-CH" dirty="0" smtClean="0"/>
            </a:br>
            <a:r>
              <a:rPr lang="de-CH" dirty="0" smtClean="0"/>
              <a:t>Präsentation einfügen</a:t>
            </a:r>
            <a:endParaRPr lang="en-US" noProof="0" dirty="0"/>
          </a:p>
        </p:txBody>
      </p:sp>
      <p:sp>
        <p:nvSpPr>
          <p:cNvPr id="69649" name="Rectangle 17"/>
          <p:cNvSpPr>
            <a:spLocks noGrp="1" noChangeArrowheads="1"/>
          </p:cNvSpPr>
          <p:nvPr>
            <p:ph type="subTitle" sz="quarter" idx="1" hasCustomPrompt="1"/>
          </p:nvPr>
        </p:nvSpPr>
        <p:spPr bwMode="auto">
          <a:xfrm>
            <a:off x="828013" y="3928576"/>
            <a:ext cx="7955637" cy="364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0" indent="0">
              <a:buNone/>
              <a:defRPr sz="1500" b="1">
                <a:solidFill>
                  <a:srgbClr val="969696"/>
                </a:solidFill>
                <a:ea typeface="ヒラギノ角ゴ Pro W3" charset="0"/>
              </a:defRPr>
            </a:lvl1pPr>
          </a:lstStyle>
          <a:p>
            <a:r>
              <a:rPr lang="de-CH" dirty="0" smtClean="0"/>
              <a:t>Vorname und Name Autor  ::  Funktion  ::  Paul Scherrer Institut</a:t>
            </a:r>
            <a:endParaRPr lang="de-CH" dirty="0"/>
          </a:p>
        </p:txBody>
      </p:sp>
      <p:sp>
        <p:nvSpPr>
          <p:cNvPr id="10" name="Rechteck 1"/>
          <p:cNvSpPr>
            <a:spLocks noChangeArrowheads="1"/>
          </p:cNvSpPr>
          <p:nvPr userDrawn="1"/>
        </p:nvSpPr>
        <p:spPr bwMode="auto">
          <a:xfrm>
            <a:off x="5796136" y="3196597"/>
            <a:ext cx="2520280" cy="232404"/>
          </a:xfrm>
          <a:prstGeom prst="rect">
            <a:avLst/>
          </a:prstGeom>
          <a:solidFill>
            <a:schemeClr val="bg1">
              <a:alpha val="7411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0"/>
          <a:lstStyle/>
          <a:p>
            <a:pPr algn="ctr">
              <a:spcBef>
                <a:spcPct val="0"/>
              </a:spcBef>
            </a:pPr>
            <a:r>
              <a:rPr lang="de-CH" sz="900" b="1" i="0" kern="0" spc="31" dirty="0" smtClean="0">
                <a:solidFill>
                  <a:srgbClr val="505150"/>
                </a:solidFill>
                <a:latin typeface="+mn-lt"/>
                <a:cs typeface="Arial" charset="0"/>
              </a:rPr>
              <a:t>WIR SCHAFFEN WISSEN – HEUTE FÜR MORGEN</a:t>
            </a:r>
            <a:endParaRPr lang="de-CH" sz="900" b="1" i="0" kern="0" spc="31" dirty="0">
              <a:solidFill>
                <a:srgbClr val="505150"/>
              </a:solidFill>
              <a:latin typeface="+mn-lt"/>
              <a:cs typeface="Arial" charset="0"/>
            </a:endParaRPr>
          </a:p>
        </p:txBody>
      </p:sp>
      <p:sp>
        <p:nvSpPr>
          <p:cNvPr id="9" name="Rechteck 8"/>
          <p:cNvSpPr/>
          <p:nvPr userDrawn="1"/>
        </p:nvSpPr>
        <p:spPr bwMode="auto">
          <a:xfrm>
            <a:off x="8424000" y="260650"/>
            <a:ext cx="720000" cy="3168351"/>
          </a:xfrm>
          <a:prstGeom prst="rect">
            <a:avLst/>
          </a:prstGeom>
          <a:solidFill>
            <a:srgbClr val="E5E5E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spcBef>
                <a:spcPct val="0"/>
              </a:spcBef>
              <a:defRPr/>
            </a:pPr>
            <a:endParaRPr lang="de-DE" sz="2400" dirty="0">
              <a:ln>
                <a:solidFill>
                  <a:srgbClr val="FFFFFF"/>
                </a:solidFill>
              </a:ln>
              <a:latin typeface="Times" charset="0"/>
            </a:endParaRPr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828676" y="5534100"/>
            <a:ext cx="7954963" cy="391177"/>
          </a:xfrm>
        </p:spPr>
        <p:txBody>
          <a:bodyPr/>
          <a:lstStyle>
            <a:lvl1pPr marL="0" indent="0">
              <a:buNone/>
              <a:defRPr sz="1500" b="1">
                <a:solidFill>
                  <a:srgbClr val="969696"/>
                </a:solidFill>
              </a:defRPr>
            </a:lvl1pPr>
            <a:lvl2pPr marL="177790" indent="0">
              <a:buNone/>
              <a:defRPr sz="1500" b="1"/>
            </a:lvl2pPr>
            <a:lvl3pPr marL="355582" indent="0">
              <a:buNone/>
              <a:defRPr sz="1500" b="1"/>
            </a:lvl3pPr>
            <a:lvl4pPr marL="539723" indent="0">
              <a:buNone/>
              <a:defRPr sz="1500" b="1"/>
            </a:lvl4pPr>
            <a:lvl5pPr marL="717514" indent="0">
              <a:buNone/>
              <a:defRPr sz="1500" b="1"/>
            </a:lvl5pPr>
          </a:lstStyle>
          <a:p>
            <a:pPr lvl="0"/>
            <a:r>
              <a:rPr lang="de-DE" dirty="0" smtClean="0"/>
              <a:t>Hier können Sie den Anlass Ihrer Präsentation und das Datum einfügen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17296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Inhalt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/>
        </p:nvSpPr>
        <p:spPr>
          <a:xfrm>
            <a:off x="827087" y="1412875"/>
            <a:ext cx="8066086" cy="5184775"/>
          </a:xfrm>
          <a:prstGeom prst="rect">
            <a:avLst/>
          </a:prstGeom>
          <a:solidFill>
            <a:srgbClr val="E5E5E5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spcBef>
                <a:spcPts val="0"/>
              </a:spcBef>
              <a:defRPr sz="2400"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xfrm>
            <a:off x="934837" y="1484782"/>
            <a:ext cx="7885636" cy="4608515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body" sz="half" idx="1"/>
          </p:nvPr>
        </p:nvSpPr>
        <p:spPr>
          <a:xfrm>
            <a:off x="1042987" y="1341437"/>
            <a:ext cx="3781427" cy="4679952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el und zwei Inhalte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827087" y="1412875"/>
            <a:ext cx="8066086" cy="5184775"/>
          </a:xfrm>
          <a:prstGeom prst="rect">
            <a:avLst/>
          </a:prstGeom>
          <a:solidFill>
            <a:srgbClr val="E5E5E5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spcBef>
                <a:spcPts val="0"/>
              </a:spcBef>
              <a:defRPr sz="2400"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0" name="Shape 60"/>
          <p:cNvSpPr>
            <a:spLocks noGrp="1"/>
          </p:cNvSpPr>
          <p:nvPr>
            <p:ph type="body" sz="half" idx="1"/>
          </p:nvPr>
        </p:nvSpPr>
        <p:spPr>
          <a:xfrm>
            <a:off x="938415" y="1449802"/>
            <a:ext cx="3781427" cy="4571587"/>
          </a:xfrm>
          <a:prstGeom prst="rect">
            <a:avLst/>
          </a:prstGeom>
        </p:spPr>
        <p:txBody>
          <a:bodyPr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61" name="Shape 6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69" name="Shape 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r Titel (gra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77" name="Shape 77"/>
          <p:cNvSpPr/>
          <p:nvPr/>
        </p:nvSpPr>
        <p:spPr>
          <a:xfrm>
            <a:off x="827087" y="1412875"/>
            <a:ext cx="8066086" cy="5184775"/>
          </a:xfrm>
          <a:prstGeom prst="rect">
            <a:avLst/>
          </a:prstGeom>
          <a:solidFill>
            <a:srgbClr val="E5E5E5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spcBef>
                <a:spcPts val="0"/>
              </a:spcBef>
              <a:defRPr sz="2400"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sp>
        <p:nvSpPr>
          <p:cNvPr id="78" name="Shape 7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halt auf Bild (hoch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image1.jpeg" descr="U:\20160506_PSI_Luftbild_029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7087" y="1019811"/>
            <a:ext cx="8370755" cy="5579108"/>
          </a:xfrm>
          <a:prstGeom prst="rect">
            <a:avLst/>
          </a:prstGeom>
          <a:ln w="12700">
            <a:miter lim="400000"/>
          </a:ln>
        </p:spPr>
      </p:pic>
      <p:sp>
        <p:nvSpPr>
          <p:cNvPr id="86" name="Shape 8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87" name="Shape 87"/>
          <p:cNvSpPr>
            <a:spLocks noGrp="1"/>
          </p:cNvSpPr>
          <p:nvPr>
            <p:ph type="body" sz="half" idx="1"/>
          </p:nvPr>
        </p:nvSpPr>
        <p:spPr>
          <a:xfrm>
            <a:off x="827087" y="1019810"/>
            <a:ext cx="2289713" cy="5577841"/>
          </a:xfrm>
          <a:prstGeom prst="rect">
            <a:avLst/>
          </a:prstGeom>
          <a:solidFill>
            <a:srgbClr val="FFFFFF">
              <a:alpha val="75000"/>
            </a:srgbClr>
          </a:solidFill>
        </p:spPr>
        <p:txBody>
          <a:bodyPr lIns="36000" tIns="36000" rIns="36000" bIns="36000"/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pic>
        <p:nvPicPr>
          <p:cNvPr id="88" name="image1.png" descr="PSI-Logo_narrow_30k.eps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12800" y="285750"/>
            <a:ext cx="1016000" cy="361950"/>
          </a:xfrm>
          <a:prstGeom prst="rect">
            <a:avLst/>
          </a:prstGeom>
          <a:ln w="12700">
            <a:miter lim="400000"/>
          </a:ln>
        </p:spPr>
      </p:pic>
      <p:sp>
        <p:nvSpPr>
          <p:cNvPr id="89" name="Shape 89"/>
          <p:cNvSpPr/>
          <p:nvPr/>
        </p:nvSpPr>
        <p:spPr>
          <a:xfrm>
            <a:off x="0" y="1019811"/>
            <a:ext cx="720725" cy="727904"/>
          </a:xfrm>
          <a:prstGeom prst="rect">
            <a:avLst/>
          </a:prstGeom>
          <a:solidFill>
            <a:srgbClr val="B9B9B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spcBef>
                <a:spcPts val="0"/>
              </a:spcBef>
              <a:defRPr sz="2400"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sp>
        <p:nvSpPr>
          <p:cNvPr id="90" name="Shape 9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title"/>
          </p:nvPr>
        </p:nvSpPr>
        <p:spPr>
          <a:xfrm>
            <a:off x="2077198" y="291600"/>
            <a:ext cx="6708028" cy="508501"/>
          </a:xfrm>
          <a:prstGeom prst="rect">
            <a:avLst/>
          </a:prstGeom>
        </p:spPr>
        <p:txBody>
          <a:bodyPr/>
          <a:lstStyle/>
          <a:p>
            <a:r>
              <a:t>Titeltext</a:t>
            </a:r>
          </a:p>
        </p:txBody>
      </p:sp>
      <p:sp>
        <p:nvSpPr>
          <p:cNvPr id="98" name="Shape 98"/>
          <p:cNvSpPr>
            <a:spLocks noGrp="1"/>
          </p:cNvSpPr>
          <p:nvPr>
            <p:ph type="sldNum" sz="quarter" idx="2"/>
          </p:nvPr>
        </p:nvSpPr>
        <p:spPr>
          <a:xfrm>
            <a:off x="8206312" y="6661150"/>
            <a:ext cx="330159" cy="313391"/>
          </a:xfrm>
          <a:prstGeom prst="rect">
            <a:avLst/>
          </a:prstGeom>
        </p:spPr>
        <p:txBody>
          <a:bodyPr lIns="45718" tIns="45718" rIns="45718" bIns="45718"/>
          <a:lstStyle>
            <a:lvl1pPr>
              <a:spcBef>
                <a:spcPts val="900"/>
              </a:spcBef>
              <a:defRPr sz="16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338" y="116632"/>
            <a:ext cx="809609" cy="741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392832" y="636707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Stephane Sanfilippo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44408" y="6356350"/>
            <a:ext cx="64807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39DC77-099D-449B-B2B3-810F49AB0A7E}" type="slidenum">
              <a:rPr lang="fr-FR" smtClean="0"/>
              <a:t>‹#›</a:t>
            </a:fld>
            <a:endParaRPr lang="fr-FR"/>
          </a:p>
        </p:txBody>
      </p:sp>
      <p:pic>
        <p:nvPicPr>
          <p:cNvPr id="2054" name="Picture 6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6424627"/>
            <a:ext cx="4797698" cy="296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44340257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0" y="1412875"/>
            <a:ext cx="720725" cy="727904"/>
          </a:xfrm>
          <a:prstGeom prst="rect">
            <a:avLst/>
          </a:prstGeom>
          <a:solidFill>
            <a:srgbClr val="B9B9B9"/>
          </a:solidFill>
          <a:ln w="12700">
            <a:miter lim="400000"/>
          </a:ln>
        </p:spPr>
        <p:txBody>
          <a:bodyPr lIns="45718" tIns="45718" rIns="45718" bIns="45718"/>
          <a:lstStyle/>
          <a:p>
            <a:pPr>
              <a:spcBef>
                <a:spcPts val="0"/>
              </a:spcBef>
              <a:defRPr sz="2400">
                <a:latin typeface="Times"/>
                <a:ea typeface="Times"/>
                <a:cs typeface="Times"/>
                <a:sym typeface="Times"/>
              </a:defRPr>
            </a:pPr>
            <a:endParaRPr/>
          </a:p>
        </p:txBody>
      </p:sp>
      <p:pic>
        <p:nvPicPr>
          <p:cNvPr id="3" name="image1.png" descr="PSI-Logo_narrow_30k.eps"/>
          <p:cNvPicPr>
            <a:picLocks noChangeAspect="1"/>
          </p:cNvPicPr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812800" y="285750"/>
            <a:ext cx="1016000" cy="36195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>
            <a:spLocks noGrp="1"/>
          </p:cNvSpPr>
          <p:nvPr>
            <p:ph type="body" idx="1"/>
          </p:nvPr>
        </p:nvSpPr>
        <p:spPr>
          <a:xfrm>
            <a:off x="1042987" y="1341437"/>
            <a:ext cx="7742240" cy="46799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Textebene 1</a:t>
            </a:r>
          </a:p>
          <a:p>
            <a:pPr lvl="1"/>
            <a:r>
              <a:t>Textebene 2</a:t>
            </a:r>
          </a:p>
          <a:p>
            <a:pPr lvl="2"/>
            <a:r>
              <a:t>Textebene 3</a:t>
            </a:r>
          </a:p>
          <a:p>
            <a:pPr lvl="3"/>
            <a:r>
              <a:t>Textebene 4</a:t>
            </a:r>
          </a:p>
          <a:p>
            <a:pPr lvl="4"/>
            <a:r>
              <a:t>Textebene 5</a:t>
            </a:r>
          </a:p>
        </p:txBody>
      </p:sp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2077198" y="291600"/>
            <a:ext cx="6708028" cy="50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Titeltext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206312" y="6661150"/>
            <a:ext cx="132582" cy="127000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>
              <a:spcBef>
                <a:spcPts val="0"/>
              </a:spcBef>
              <a:defRPr sz="9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60" r:id="rId10"/>
    <p:sldLayoutId id="2147483661" r:id="rId11"/>
    <p:sldLayoutId id="2147483664" r:id="rId12"/>
    <p:sldLayoutId id="2147483665" r:id="rId13"/>
    <p:sldLayoutId id="2147483667" r:id="rId14"/>
  </p:sldLayoutIdLst>
  <p:transition spd="med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500" b="0" i="0" u="none" strike="noStrike" cap="none" spc="0" baseline="0">
          <a:ln>
            <a:noFill/>
          </a:ln>
          <a:solidFill>
            <a:srgbClr val="686868"/>
          </a:solidFill>
          <a:uFillTx/>
          <a:latin typeface="Georgia"/>
          <a:ea typeface="Georgia"/>
          <a:cs typeface="Georgia"/>
          <a:sym typeface="Georgia"/>
        </a:defRPr>
      </a:lvl9pPr>
    </p:titleStyle>
    <p:bodyStyle>
      <a:lvl1pPr marL="177800" marR="0" indent="-177800" algn="l" defTabSz="914400" rtl="0" latinLnBrk="0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•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355600" marR="0" indent="-177800" algn="l" defTabSz="914400" rtl="0" latinLnBrk="0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−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539750" marR="0" indent="-184150" algn="l" defTabSz="914400" rtl="0" latinLnBrk="0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−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717550" marR="0" indent="-177800" algn="l" defTabSz="914400" rtl="0" latinLnBrk="0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−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895350" marR="0" indent="-177800" algn="l" defTabSz="914400" rtl="0" latinLnBrk="0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−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1097161" marR="0" indent="-201811" algn="l" defTabSz="914400" rtl="0" latinLnBrk="0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−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1280120" marR="0" indent="-205383" algn="l" defTabSz="914400" rtl="0" latinLnBrk="0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−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1459111" marR="0" indent="-201811" algn="l" defTabSz="914400" rtl="0" latinLnBrk="0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−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1636710" marR="0" indent="-200024" algn="l" defTabSz="914400" rtl="0" latinLnBrk="0">
        <a:lnSpc>
          <a:spcPct val="110000"/>
        </a:lnSpc>
        <a:spcBef>
          <a:spcPts val="0"/>
        </a:spcBef>
        <a:spcAft>
          <a:spcPts val="0"/>
        </a:spcAft>
        <a:buClr>
          <a:srgbClr val="000000"/>
        </a:buClr>
        <a:buSzPct val="100000"/>
        <a:buFont typeface="Arial"/>
        <a:buChar char="−"/>
        <a:tabLst/>
        <a:defRPr sz="1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emf"/><Relationship Id="rId9" Type="http://schemas.openxmlformats.org/officeDocument/2006/relationships/image" Target="../media/image5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10" Type="http://schemas.openxmlformats.org/officeDocument/2006/relationships/image" Target="../media/image62.png"/><Relationship Id="rId4" Type="http://schemas.openxmlformats.org/officeDocument/2006/relationships/image" Target="../media/image56.wmf"/><Relationship Id="rId9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7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gif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87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86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8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emf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8.emf"/><Relationship Id="rId5" Type="http://schemas.openxmlformats.org/officeDocument/2006/relationships/image" Target="../media/image97.png"/><Relationship Id="rId4" Type="http://schemas.openxmlformats.org/officeDocument/2006/relationships/image" Target="../media/image96.emf"/><Relationship Id="rId9" Type="http://schemas.openxmlformats.org/officeDocument/2006/relationships/image" Target="../media/image10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jpeg"/><Relationship Id="rId13" Type="http://schemas.openxmlformats.org/officeDocument/2006/relationships/image" Target="../media/image23.png"/><Relationship Id="rId18" Type="http://schemas.openxmlformats.org/officeDocument/2006/relationships/image" Target="../media/image20.png"/><Relationship Id="rId3" Type="http://schemas.openxmlformats.org/officeDocument/2006/relationships/image" Target="../media/image11.png"/><Relationship Id="rId21" Type="http://schemas.openxmlformats.org/officeDocument/2006/relationships/image" Target="../media/image26.jpeg"/><Relationship Id="rId7" Type="http://schemas.openxmlformats.org/officeDocument/2006/relationships/image" Target="../media/image10.png"/><Relationship Id="rId12" Type="http://schemas.openxmlformats.org/officeDocument/2006/relationships/image" Target="../media/image16.png"/><Relationship Id="rId17" Type="http://schemas.openxmlformats.org/officeDocument/2006/relationships/image" Target="../media/image19.png"/><Relationship Id="rId2" Type="http://schemas.openxmlformats.org/officeDocument/2006/relationships/image" Target="../media/image102.png"/><Relationship Id="rId16" Type="http://schemas.openxmlformats.org/officeDocument/2006/relationships/image" Target="../media/image18.png"/><Relationship Id="rId20" Type="http://schemas.openxmlformats.org/officeDocument/2006/relationships/image" Target="../media/image25.jpe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3.jpg"/><Relationship Id="rId11" Type="http://schemas.openxmlformats.org/officeDocument/2006/relationships/image" Target="../media/image22.jpeg"/><Relationship Id="rId24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17.png"/><Relationship Id="rId23" Type="http://schemas.openxmlformats.org/officeDocument/2006/relationships/image" Target="../media/image107.png"/><Relationship Id="rId10" Type="http://schemas.openxmlformats.org/officeDocument/2006/relationships/image" Target="../media/image106.jpeg"/><Relationship Id="rId19" Type="http://schemas.openxmlformats.org/officeDocument/2006/relationships/image" Target="../media/image24.jpeg"/><Relationship Id="rId4" Type="http://schemas.openxmlformats.org/officeDocument/2006/relationships/image" Target="../media/image9.png"/><Relationship Id="rId9" Type="http://schemas.openxmlformats.org/officeDocument/2006/relationships/image" Target="../media/image105.jpeg"/><Relationship Id="rId14" Type="http://schemas.openxmlformats.org/officeDocument/2006/relationships/image" Target="../media/image15.png"/><Relationship Id="rId22" Type="http://schemas.openxmlformats.org/officeDocument/2006/relationships/image" Target="../media/image8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18" Type="http://schemas.openxmlformats.org/officeDocument/2006/relationships/image" Target="../media/image22.jpeg"/><Relationship Id="rId3" Type="http://schemas.openxmlformats.org/officeDocument/2006/relationships/image" Target="../media/image7.png"/><Relationship Id="rId21" Type="http://schemas.openxmlformats.org/officeDocument/2006/relationships/image" Target="../media/image25.jpe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20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24" Type="http://schemas.openxmlformats.org/officeDocument/2006/relationships/image" Target="../media/image28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23" Type="http://schemas.openxmlformats.org/officeDocument/2006/relationships/image" Target="../media/image27.png"/><Relationship Id="rId10" Type="http://schemas.openxmlformats.org/officeDocument/2006/relationships/image" Target="../media/image14.jpe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Relationship Id="rId14" Type="http://schemas.openxmlformats.org/officeDocument/2006/relationships/image" Target="../media/image18.png"/><Relationship Id="rId22" Type="http://schemas.openxmlformats.org/officeDocument/2006/relationships/image" Target="../media/image2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emf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xfrm>
            <a:off x="723961" y="4555897"/>
            <a:ext cx="8150102" cy="1080121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dirty="0"/>
              <a:t>Magnet Section Activities at the Paul </a:t>
            </a:r>
            <a:r>
              <a:rPr lang="en-US" dirty="0" err="1"/>
              <a:t>Scherrer</a:t>
            </a:r>
            <a:r>
              <a:rPr lang="en-US" dirty="0"/>
              <a:t> Institute: Status and future challenges</a:t>
            </a:r>
          </a:p>
        </p:txBody>
      </p:sp>
      <p:sp>
        <p:nvSpPr>
          <p:cNvPr id="129" name="Shape 129"/>
          <p:cNvSpPr>
            <a:spLocks noGrp="1"/>
          </p:cNvSpPr>
          <p:nvPr>
            <p:ph type="body" sz="quarter" idx="1"/>
          </p:nvPr>
        </p:nvSpPr>
        <p:spPr>
          <a:xfrm>
            <a:off x="814387" y="4140000"/>
            <a:ext cx="8150101" cy="364523"/>
          </a:xfrm>
          <a:prstGeom prst="rect">
            <a:avLst/>
          </a:prstGeom>
        </p:spPr>
        <p:txBody>
          <a:bodyPr>
            <a:normAutofit/>
          </a:bodyPr>
          <a:lstStyle>
            <a:lvl1pPr defTabSz="841247">
              <a:defRPr sz="1656"/>
            </a:lvl1pPr>
          </a:lstStyle>
          <a:p>
            <a:r>
              <a:rPr lang="de-CH" dirty="0" smtClean="0"/>
              <a:t>Stéphane </a:t>
            </a:r>
            <a:r>
              <a:rPr lang="de-CH" dirty="0"/>
              <a:t>Sanfilippo on behalf </a:t>
            </a:r>
            <a:r>
              <a:rPr lang="de-CH" dirty="0" err="1" smtClean="0"/>
              <a:t>of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</a:t>
            </a:r>
            <a:r>
              <a:rPr lang="de-CH" dirty="0"/>
              <a:t>M</a:t>
            </a:r>
            <a:r>
              <a:rPr lang="de-CH" dirty="0" smtClean="0"/>
              <a:t>agnet </a:t>
            </a:r>
            <a:r>
              <a:rPr lang="de-CH" dirty="0" err="1"/>
              <a:t>S</a:t>
            </a:r>
            <a:r>
              <a:rPr lang="de-CH" dirty="0" err="1" smtClean="0"/>
              <a:t>ection</a:t>
            </a:r>
            <a:r>
              <a:rPr lang="de-CH" dirty="0" smtClean="0"/>
              <a:t> &amp;CHART Team  </a:t>
            </a:r>
            <a:r>
              <a:rPr dirty="0" smtClean="0"/>
              <a:t>:</a:t>
            </a:r>
            <a:r>
              <a:rPr lang="de-CH" dirty="0" smtClean="0"/>
              <a:t>:</a:t>
            </a:r>
            <a:r>
              <a:rPr dirty="0" smtClean="0"/>
              <a:t>  </a:t>
            </a:r>
            <a:r>
              <a:rPr dirty="0"/>
              <a:t>Paul </a:t>
            </a:r>
            <a:r>
              <a:rPr dirty="0" err="1"/>
              <a:t>Scherrer</a:t>
            </a:r>
            <a:r>
              <a:rPr dirty="0"/>
              <a:t> </a:t>
            </a:r>
            <a:r>
              <a:rPr dirty="0" err="1"/>
              <a:t>Institut</a:t>
            </a:r>
            <a:endParaRPr dirty="0"/>
          </a:p>
        </p:txBody>
      </p:sp>
      <p:sp>
        <p:nvSpPr>
          <p:cNvPr id="130" name="Shape 130"/>
          <p:cNvSpPr/>
          <p:nvPr/>
        </p:nvSpPr>
        <p:spPr>
          <a:xfrm>
            <a:off x="1691680" y="5625616"/>
            <a:ext cx="7862069" cy="609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ct val="110000"/>
              </a:lnSpc>
              <a:spcBef>
                <a:spcPts val="0"/>
              </a:spcBef>
              <a:defRPr sz="1800" b="1">
                <a:solidFill>
                  <a:srgbClr val="969696"/>
                </a:solidFill>
              </a:defRPr>
            </a:lvl1pPr>
          </a:lstStyle>
          <a:p>
            <a:r>
              <a:rPr lang="en-US" dirty="0"/>
              <a:t>International Magnetic Measurement Workshop 22 @Brazilian Center for Research in Energy and Materials (CNPEM) </a:t>
            </a:r>
            <a:endParaRPr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35496" y="1268761"/>
            <a:ext cx="3960440" cy="2796527"/>
          </a:xfrm>
          <a:prstGeom prst="rect">
            <a:avLst/>
          </a:prstGeom>
          <a:solidFill>
            <a:srgbClr val="FFFFFF"/>
          </a:solidFill>
          <a:ln w="762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8" name="Titel 2"/>
          <p:cNvSpPr txBox="1">
            <a:spLocks/>
          </p:cNvSpPr>
          <p:nvPr/>
        </p:nvSpPr>
        <p:spPr bwMode="auto">
          <a:xfrm>
            <a:off x="1835696" y="113052"/>
            <a:ext cx="7164288" cy="381375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5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178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354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532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709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de-CH" sz="2400" dirty="0" smtClean="0"/>
              <a:t> </a:t>
            </a:r>
            <a:r>
              <a:rPr lang="de-CH" sz="2400" dirty="0"/>
              <a:t>P</a:t>
            </a:r>
            <a:r>
              <a:rPr lang="de-CH" sz="2400" dirty="0" smtClean="0"/>
              <a:t>ermanent </a:t>
            </a:r>
            <a:r>
              <a:rPr lang="de-CH" sz="2400" dirty="0" err="1" smtClean="0"/>
              <a:t>magnets</a:t>
            </a:r>
            <a:r>
              <a:rPr lang="de-CH" sz="2400" dirty="0" smtClean="0"/>
              <a:t> </a:t>
            </a:r>
            <a:r>
              <a:rPr lang="de-CH" sz="2400" dirty="0" err="1" smtClean="0"/>
              <a:t>for</a:t>
            </a:r>
            <a:r>
              <a:rPr lang="de-CH" sz="2400" dirty="0" smtClean="0"/>
              <a:t> SLS2.0</a:t>
            </a:r>
            <a:endParaRPr lang="en-GB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899592" y="818765"/>
            <a:ext cx="1944216" cy="2880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Triplet VB/BN(S)/VB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95839" y="4200586"/>
            <a:ext cx="1537959" cy="2880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2T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superbend</a:t>
            </a:r>
            <a:endParaRPr lang="de-CH" sz="1800" dirty="0" smtClean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821" y="843354"/>
            <a:ext cx="1683997" cy="13194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2821" y="2339576"/>
            <a:ext cx="1732453" cy="17257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4240152"/>
            <a:ext cx="2736304" cy="173370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161" y="1268761"/>
            <a:ext cx="3850775" cy="280942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6341" y="6133113"/>
            <a:ext cx="1450718" cy="3616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Triplet VB/BN/VB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842189" y="597133"/>
            <a:ext cx="264548" cy="246221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BN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32545" y="2093355"/>
            <a:ext cx="264548" cy="246221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VB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0171" y="4581128"/>
            <a:ext cx="2339565" cy="2141691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622057" y="4198935"/>
            <a:ext cx="432048" cy="246221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ANM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13945" y="547282"/>
            <a:ext cx="20162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dirty="0" smtClean="0"/>
              <a:t>focusing</a:t>
            </a:r>
            <a:endParaRPr lang="en-US" dirty="0"/>
          </a:p>
          <a:p>
            <a:pPr algn="ctr">
              <a:spcBef>
                <a:spcPts val="0"/>
              </a:spcBef>
            </a:pPr>
            <a:r>
              <a:rPr lang="en-US" dirty="0"/>
              <a:t>quadrupole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3945" y="1444254"/>
            <a:ext cx="2343150" cy="25050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0266" y="4623916"/>
            <a:ext cx="1799806" cy="15178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69383" y="4524223"/>
            <a:ext cx="1243981" cy="225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0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3528" y="4594316"/>
            <a:ext cx="2622822" cy="2134132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8" name="Titel 2"/>
          <p:cNvSpPr txBox="1">
            <a:spLocks/>
          </p:cNvSpPr>
          <p:nvPr/>
        </p:nvSpPr>
        <p:spPr bwMode="auto">
          <a:xfrm>
            <a:off x="1835696" y="113052"/>
            <a:ext cx="7164288" cy="381375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5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178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354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532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709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de-CH" sz="2400" dirty="0" smtClean="0"/>
              <a:t>SLS2.0 </a:t>
            </a:r>
            <a:r>
              <a:rPr lang="de-CH" sz="2400" dirty="0" err="1" smtClean="0"/>
              <a:t>electro</a:t>
            </a:r>
            <a:r>
              <a:rPr lang="de-CH" sz="2400" dirty="0" smtClean="0"/>
              <a:t> </a:t>
            </a:r>
            <a:r>
              <a:rPr lang="de-CH" sz="2400" dirty="0" err="1" smtClean="0"/>
              <a:t>magnets</a:t>
            </a:r>
            <a:endParaRPr lang="en-GB" sz="2400" dirty="0"/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49" y="1190926"/>
            <a:ext cx="1759747" cy="14933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3728" y="1304387"/>
            <a:ext cx="1451603" cy="127807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15616" y="801083"/>
            <a:ext cx="1440160" cy="2880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>
                <a:solidFill>
                  <a:srgbClr val="000000"/>
                </a:solidFill>
                <a:latin typeface="Calibri"/>
              </a:rPr>
              <a:t>SLS-2 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Q- Poles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994" y="2786082"/>
            <a:ext cx="2989312" cy="110662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940152" y="657067"/>
            <a:ext cx="2952328" cy="2880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Sextupole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and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octupole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module</a:t>
            </a:r>
            <a:endParaRPr lang="de-CH" sz="1800" dirty="0" smtClean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3388" y="3484642"/>
            <a:ext cx="2816596" cy="335309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5095" y="959326"/>
            <a:ext cx="2787385" cy="240855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33562" y="4614934"/>
            <a:ext cx="2449826" cy="194421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31091" y="2744912"/>
            <a:ext cx="1480979" cy="164888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0423" y="851187"/>
            <a:ext cx="1369473" cy="16725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3568" y="5013176"/>
            <a:ext cx="1825081" cy="146443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09338" y="4054557"/>
            <a:ext cx="1440160" cy="2880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H&amp;V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correctors</a:t>
            </a:r>
            <a:endParaRPr lang="de-CH" sz="1800" dirty="0" smtClean="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108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44426"/>
            <a:ext cx="9079342" cy="4446222"/>
          </a:xfrm>
          <a:prstGeom prst="rect">
            <a:avLst/>
          </a:prstGeom>
        </p:spPr>
      </p:pic>
      <p:sp>
        <p:nvSpPr>
          <p:cNvPr id="243" name="Shape 243"/>
          <p:cNvSpPr>
            <a:spLocks noGrp="1"/>
          </p:cNvSpPr>
          <p:nvPr>
            <p:ph type="title"/>
          </p:nvPr>
        </p:nvSpPr>
        <p:spPr>
          <a:xfrm>
            <a:off x="2123728" y="116632"/>
            <a:ext cx="5688632" cy="4721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2800" dirty="0" smtClean="0"/>
              <a:t>Magnetic measurements schedule</a:t>
            </a:r>
            <a:endParaRPr lang="en-US" sz="2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1331640" y="1960828"/>
            <a:ext cx="7128792" cy="4684064"/>
            <a:chOff x="1115616" y="1960828"/>
            <a:chExt cx="7128792" cy="4684064"/>
          </a:xfrm>
        </p:grpSpPr>
        <p:sp>
          <p:nvSpPr>
            <p:cNvPr id="4" name="TextBox 3"/>
            <p:cNvSpPr txBox="1"/>
            <p:nvPr/>
          </p:nvSpPr>
          <p:spPr>
            <a:xfrm>
              <a:off x="1115616" y="5190648"/>
              <a:ext cx="7128792" cy="1454244"/>
            </a:xfrm>
            <a:prstGeom prst="rect">
              <a:avLst/>
            </a:prstGeom>
            <a:solidFill>
              <a:srgbClr val="FFFF00"/>
            </a:solidFill>
            <a:ln w="12700" cap="flat">
              <a:solidFill>
                <a:schemeClr val="accent1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24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sym typeface="Calibri"/>
                </a:rPr>
                <a:t>Very aggressive schedule (&gt;1000 magnets in 26 months) 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 smtClean="0"/>
                <a:t>Parallelization of the measurements after June 2023</a:t>
              </a:r>
            </a:p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sz="2400" dirty="0" smtClean="0"/>
                <a:t>Last measured magnets : July 2024</a:t>
              </a:r>
              <a:endPara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424433" y="2708920"/>
              <a:ext cx="775853" cy="36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July 2024</a:t>
              </a:r>
              <a:endPara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156176" y="1960828"/>
              <a:ext cx="275717" cy="36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US" dirty="0" smtClean="0"/>
                <a:t>SLS</a:t>
              </a:r>
              <a:endPara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1936" y="3112404"/>
            <a:ext cx="826418" cy="5509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240" y="1571278"/>
            <a:ext cx="576064" cy="751187"/>
          </a:xfrm>
          <a:prstGeom prst="rect">
            <a:avLst/>
          </a:prstGeom>
        </p:spPr>
      </p:pic>
      <p:sp>
        <p:nvSpPr>
          <p:cNvPr id="5" name="Left-Right Arrow 4"/>
          <p:cNvSpPr/>
          <p:nvPr/>
        </p:nvSpPr>
        <p:spPr>
          <a:xfrm>
            <a:off x="5940152" y="2352075"/>
            <a:ext cx="3139190" cy="68813"/>
          </a:xfrm>
          <a:prstGeom prst="leftRightArrow">
            <a:avLst/>
          </a:prstGeom>
          <a:solidFill>
            <a:srgbClr val="FFFFFF"/>
          </a:solidFill>
          <a:ln w="25400" cap="flat">
            <a:solidFill>
              <a:schemeClr val="accent6">
                <a:lumMod val="50000"/>
              </a:schemeClr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917176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896081"/>
            <a:ext cx="3442883" cy="15121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7704" y="116632"/>
            <a:ext cx="6552728" cy="9464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Infrastructure : 2 buildings  </a:t>
            </a:r>
          </a:p>
          <a:p>
            <a:pPr algn="ctr"/>
            <a:r>
              <a:rPr lang="en-US" sz="2400" dirty="0"/>
              <a:t>	</a:t>
            </a:r>
            <a:r>
              <a:rPr lang="en-US" sz="2400" dirty="0" smtClean="0"/>
              <a:t>(Mag. Lab &amp; Assembly Facility)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1832" y="1215975"/>
            <a:ext cx="4408729" cy="135421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i="1" dirty="0" err="1" smtClean="0"/>
              <a:t>Mag.Lab</a:t>
            </a:r>
            <a:endParaRPr lang="en-US" sz="1800" b="1" i="1" dirty="0"/>
          </a:p>
          <a:p>
            <a:pPr marL="214313" indent="-21431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Electromagnet delivery</a:t>
            </a:r>
            <a:endParaRPr lang="en-US" dirty="0"/>
          </a:p>
          <a:p>
            <a:pPr marL="214313" indent="-21431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Electromagnet inspection and acceptance tests (2 </a:t>
            </a:r>
            <a:r>
              <a:rPr lang="en-US" dirty="0"/>
              <a:t>workstations)</a:t>
            </a:r>
          </a:p>
          <a:p>
            <a:pPr marL="214313" indent="-21431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Magnetic measurements (all the magnets)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99992" y="1228557"/>
            <a:ext cx="4703261" cy="209288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800" b="1" i="1" dirty="0" smtClean="0"/>
              <a:t>Assembly facility</a:t>
            </a:r>
            <a:endParaRPr lang="en-US" sz="1800" b="1" i="1" dirty="0"/>
          </a:p>
          <a:p>
            <a:pPr marL="214313" indent="-21431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PM blocks and yokes </a:t>
            </a:r>
            <a:r>
              <a:rPr lang="en-US" dirty="0" smtClean="0"/>
              <a:t>delivery </a:t>
            </a:r>
            <a:endParaRPr lang="en-US" dirty="0"/>
          </a:p>
          <a:p>
            <a:pPr marL="214313" indent="-21431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FF0000"/>
                </a:solidFill>
              </a:rPr>
              <a:t>PM</a:t>
            </a:r>
            <a:r>
              <a:rPr lang="en-US" dirty="0" smtClean="0"/>
              <a:t> dipoles and quadrupoles assembly</a:t>
            </a:r>
          </a:p>
          <a:p>
            <a:pPr>
              <a:spcBef>
                <a:spcPts val="0"/>
              </a:spcBef>
            </a:pPr>
            <a:r>
              <a:rPr lang="en-US" dirty="0"/>
              <a:t> </a:t>
            </a:r>
            <a:r>
              <a:rPr lang="en-US" dirty="0" smtClean="0"/>
              <a:t>  (2 benches)</a:t>
            </a:r>
          </a:p>
          <a:p>
            <a:pPr marL="214313" indent="-21431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/>
              <a:t>PM dipoles and quadrupoles </a:t>
            </a:r>
            <a:r>
              <a:rPr lang="en-US" dirty="0" smtClean="0"/>
              <a:t>assembly ready for measurements</a:t>
            </a:r>
          </a:p>
          <a:p>
            <a:pPr marL="214313" indent="-214313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dirty="0" smtClean="0"/>
              <a:t>Storage or magnet assembly (all) in the girders</a:t>
            </a: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179" y="3356992"/>
            <a:ext cx="4455000" cy="986616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5076057" y="3541129"/>
            <a:ext cx="36666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FF6600"/>
                </a:solidFill>
              </a:rPr>
              <a:t>	Assembly </a:t>
            </a:r>
            <a:r>
              <a:rPr lang="en-US" sz="1800" b="1" dirty="0">
                <a:solidFill>
                  <a:srgbClr val="FF6600"/>
                </a:solidFill>
              </a:rPr>
              <a:t>facility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10535" y="4688968"/>
            <a:ext cx="3420140" cy="1618494"/>
            <a:chOff x="591130" y="5237138"/>
            <a:chExt cx="3087624" cy="138767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1130" y="5237138"/>
              <a:ext cx="3087624" cy="1387676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1574360" y="5705681"/>
              <a:ext cx="112719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>
                  <a:solidFill>
                    <a:schemeClr val="bg1"/>
                  </a:solidFill>
                </a:rPr>
                <a:t>QPI magnet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333422" y="6496363"/>
            <a:ext cx="2601674" cy="3616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PM magnets assembly benches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7308" y="4641839"/>
            <a:ext cx="4802421" cy="181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1946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273917" y="1176866"/>
            <a:ext cx="3279364" cy="2460802"/>
          </a:xfrm>
          <a:prstGeom prst="rect">
            <a:avLst/>
          </a:prstGeom>
        </p:spPr>
      </p:pic>
      <p:sp>
        <p:nvSpPr>
          <p:cNvPr id="243" name="Shape 243"/>
          <p:cNvSpPr>
            <a:spLocks noGrp="1"/>
          </p:cNvSpPr>
          <p:nvPr>
            <p:ph type="title"/>
          </p:nvPr>
        </p:nvSpPr>
        <p:spPr>
          <a:xfrm>
            <a:off x="2464891" y="102146"/>
            <a:ext cx="5375866" cy="5085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dirty="0" smtClean="0"/>
              <a:t>Measurement systems (</a:t>
            </a:r>
            <a:r>
              <a:rPr lang="en-US" sz="2800" dirty="0" err="1" smtClean="0"/>
              <a:t>Mag.Lab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49" t="20694" r="2469" b="25833"/>
          <a:stretch/>
        </p:blipFill>
        <p:spPr>
          <a:xfrm>
            <a:off x="-46595" y="656459"/>
            <a:ext cx="3675152" cy="16601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" y="2467493"/>
            <a:ext cx="3600000" cy="270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17918" r="17869" b="23472"/>
          <a:stretch/>
        </p:blipFill>
        <p:spPr>
          <a:xfrm>
            <a:off x="3671750" y="656459"/>
            <a:ext cx="2993494" cy="190694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89" t="9720" r="29325" b="12351"/>
          <a:stretch/>
        </p:blipFill>
        <p:spPr>
          <a:xfrm rot="5400000">
            <a:off x="3929993" y="2276092"/>
            <a:ext cx="2418672" cy="30215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4469" y="807363"/>
            <a:ext cx="17287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Helmholtz-coils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32528" y="2745202"/>
            <a:ext cx="2267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Vibrating 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Wire (1+1)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49247" y="668396"/>
            <a:ext cx="1615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Compact Field Mapper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962191" y="4253112"/>
            <a:ext cx="2030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Rotating 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Coils (1+1)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164288" y="1059803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Moving </a:t>
            </a:r>
            <a:r>
              <a:rPr lang="en-US" sz="1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Wire (1+1)</a:t>
            </a:r>
            <a:endParaRPr lang="en-US" sz="1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5576" y="5282991"/>
            <a:ext cx="4061069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Dipole Field Integral </a:t>
            </a:r>
            <a:r>
              <a:rPr lang="de-CH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Moving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wires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(2)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CHV,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Quadrupoles</a:t>
            </a:r>
            <a:r>
              <a:rPr lang="de-CH" sz="1800" dirty="0" smtClean="0">
                <a:latin typeface="Calibri"/>
              </a:rPr>
              <a:t>, </a:t>
            </a:r>
            <a:r>
              <a:rPr lang="de-CH" sz="1800" dirty="0" err="1" smtClean="0">
                <a:latin typeface="Calibri"/>
              </a:rPr>
              <a:t>Sextupoles</a:t>
            </a:r>
            <a:r>
              <a:rPr lang="de-CH" sz="1800" dirty="0" smtClean="0">
                <a:latin typeface="Calibri"/>
              </a:rPr>
              <a:t>, </a:t>
            </a:r>
            <a:r>
              <a:rPr lang="de-CH" sz="1800" dirty="0" err="1" smtClean="0">
                <a:latin typeface="Calibri"/>
              </a:rPr>
              <a:t>Octupoles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(Field Integral, </a:t>
            </a:r>
            <a:r>
              <a:rPr lang="de-CH" sz="1800" dirty="0">
                <a:latin typeface="Calibri"/>
              </a:rPr>
              <a:t>M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ultipoles) </a:t>
            </a:r>
            <a:r>
              <a:rPr lang="de-CH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Rotating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coils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(2)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Axis (SOQ) </a:t>
            </a:r>
            <a:r>
              <a:rPr lang="de-CH" sz="18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Vibrating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1800" dirty="0" err="1" smtClean="0">
                <a:solidFill>
                  <a:srgbClr val="000000"/>
                </a:solidFill>
                <a:latin typeface="Calibri"/>
              </a:rPr>
              <a:t>wires</a:t>
            </a:r>
            <a:r>
              <a:rPr lang="de-CH" sz="1800" dirty="0" smtClean="0">
                <a:solidFill>
                  <a:srgbClr val="000000"/>
                </a:solidFill>
                <a:latin typeface="Calibri"/>
              </a:rPr>
              <a:t> (2)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11760" y="6241808"/>
            <a:ext cx="3500958" cy="4847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100 % operational July 2023</a:t>
            </a:r>
            <a:endParaRPr kumimoji="0" lang="en-US" sz="2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4845006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108520" y="1157401"/>
            <a:ext cx="5256584" cy="37317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b="1" dirty="0"/>
              <a:t>Step 1 : 2 VB(X) Alignment and measurement</a:t>
            </a:r>
          </a:p>
          <a:p>
            <a:pPr algn="ctr">
              <a:spcBef>
                <a:spcPts val="0"/>
              </a:spcBef>
            </a:pPr>
            <a:endParaRPr lang="en-US" sz="1050" b="1" dirty="0"/>
          </a:p>
          <a:p>
            <a:pPr marL="600075" lvl="1" indent="-257175">
              <a:spcBef>
                <a:spcPts val="0"/>
              </a:spcBef>
              <a:buFont typeface="+mj-lt"/>
              <a:buAutoNum type="arabicPeriod"/>
            </a:pPr>
            <a:r>
              <a:rPr lang="en-US" sz="1050" dirty="0"/>
              <a:t>Install VB magnet support on the measurement bench and align it for matching nominal VB axis to the measurement bench axis</a:t>
            </a:r>
          </a:p>
          <a:p>
            <a:pPr marL="600075" lvl="1" indent="-257175">
              <a:spcBef>
                <a:spcPts val="0"/>
              </a:spcBef>
              <a:buFont typeface="+mj-lt"/>
              <a:buAutoNum type="arabicPeriod"/>
            </a:pPr>
            <a:r>
              <a:rPr lang="en-US" sz="1050" dirty="0"/>
              <a:t>Install VB magnet on the measurement bench</a:t>
            </a:r>
          </a:p>
          <a:p>
            <a:pPr marL="600075" lvl="1" indent="-257175">
              <a:spcBef>
                <a:spcPts val="0"/>
              </a:spcBef>
              <a:buFont typeface="+mj-lt"/>
              <a:buAutoNum type="arabicPeriod"/>
            </a:pPr>
            <a:r>
              <a:rPr lang="en-US" sz="1050" dirty="0"/>
              <a:t>Measurement of the vertical axis offset</a:t>
            </a:r>
          </a:p>
          <a:p>
            <a:pPr marL="600075" lvl="1" indent="-257175">
              <a:spcBef>
                <a:spcPts val="0"/>
              </a:spcBef>
              <a:buFont typeface="+mj-lt"/>
              <a:buAutoNum type="arabicPeriod"/>
            </a:pPr>
            <a:r>
              <a:rPr lang="en-US" sz="1050" dirty="0"/>
              <a:t>Set new vertical starting position of the wire according to 3</a:t>
            </a:r>
          </a:p>
          <a:p>
            <a:pPr marL="600075" lvl="1" indent="-257175">
              <a:spcBef>
                <a:spcPts val="0"/>
              </a:spcBef>
              <a:buFont typeface="+mj-lt"/>
              <a:buAutoNum type="arabicPeriod"/>
            </a:pPr>
            <a:r>
              <a:rPr lang="en-US" sz="1050" dirty="0"/>
              <a:t>Sub procedure-Horizontal axis offset measurement </a:t>
            </a:r>
          </a:p>
          <a:p>
            <a:pPr marL="942975" lvl="2" indent="-257175">
              <a:spcBef>
                <a:spcPts val="0"/>
              </a:spcBef>
              <a:buFont typeface="+mj-lt"/>
              <a:buAutoNum type="alphaLcParenR"/>
            </a:pPr>
            <a:r>
              <a:rPr lang="en-US" sz="1050" dirty="0"/>
              <a:t>Horizontal measurement in the reference position</a:t>
            </a:r>
          </a:p>
          <a:p>
            <a:pPr marL="942975" lvl="2" indent="-257175">
              <a:spcBef>
                <a:spcPts val="0"/>
              </a:spcBef>
              <a:buFont typeface="+mj-lt"/>
              <a:buAutoNum type="alphaLcParenR"/>
            </a:pPr>
            <a:r>
              <a:rPr lang="en-US" sz="1050" dirty="0"/>
              <a:t>Flip the magnet 180 degrees w.r.t. y axis</a:t>
            </a:r>
          </a:p>
          <a:p>
            <a:pPr marL="942975" lvl="2" indent="-257175">
              <a:spcBef>
                <a:spcPts val="0"/>
              </a:spcBef>
              <a:buFont typeface="+mj-lt"/>
              <a:buAutoNum type="alphaLcParenR"/>
            </a:pPr>
            <a:r>
              <a:rPr lang="en-US" sz="1050" dirty="0"/>
              <a:t>Horizontal measurement in the flipped position</a:t>
            </a:r>
          </a:p>
          <a:p>
            <a:pPr marL="942975" lvl="2" indent="-257175">
              <a:spcBef>
                <a:spcPts val="0"/>
              </a:spcBef>
              <a:buFont typeface="+mj-lt"/>
              <a:buAutoNum type="alphaLcParenR"/>
            </a:pPr>
            <a:r>
              <a:rPr lang="en-US" sz="1050" dirty="0"/>
              <a:t>Flip back the magnet  and repeat reference measurement</a:t>
            </a:r>
          </a:p>
          <a:p>
            <a:pPr marL="600075" lvl="1" indent="-257175">
              <a:spcBef>
                <a:spcPts val="0"/>
              </a:spcBef>
              <a:buFont typeface="+mj-lt"/>
              <a:buAutoNum type="arabicPeriod"/>
            </a:pPr>
            <a:r>
              <a:rPr lang="en-US" sz="1050" dirty="0"/>
              <a:t>Calculate horizontal axis offset using data from 5</a:t>
            </a:r>
          </a:p>
          <a:p>
            <a:pPr marL="600075" lvl="1" indent="-257175">
              <a:spcBef>
                <a:spcPts val="0"/>
              </a:spcBef>
              <a:buFont typeface="+mj-lt"/>
              <a:buAutoNum type="arabicPeriod"/>
            </a:pPr>
            <a:r>
              <a:rPr lang="en-US" sz="1050" dirty="0"/>
              <a:t>Set new horizontal starting position of the wire according to 6</a:t>
            </a:r>
          </a:p>
          <a:p>
            <a:pPr marL="600075" lvl="1" indent="-257175">
              <a:spcBef>
                <a:spcPts val="0"/>
              </a:spcBef>
              <a:buFont typeface="+mj-lt"/>
              <a:buAutoNum type="arabicPeriod"/>
            </a:pPr>
            <a:r>
              <a:rPr lang="en-US" sz="1050" dirty="0"/>
              <a:t>Sub procedure-Field adjustment to the design value</a:t>
            </a:r>
          </a:p>
          <a:p>
            <a:pPr marL="942975" lvl="2" indent="-257175">
              <a:spcBef>
                <a:spcPts val="0"/>
              </a:spcBef>
              <a:buFont typeface="+mj-lt"/>
              <a:buAutoNum type="alphaLcParenR"/>
            </a:pPr>
            <a:r>
              <a:rPr lang="en-US" sz="1050" dirty="0"/>
              <a:t>Measure the integral field gradient due to </a:t>
            </a:r>
            <a:r>
              <a:rPr lang="en-US" sz="1050" dirty="0" err="1"/>
              <a:t>Bx</a:t>
            </a:r>
            <a:r>
              <a:rPr lang="en-US" sz="1050" dirty="0"/>
              <a:t> component</a:t>
            </a:r>
          </a:p>
          <a:p>
            <a:pPr marL="942975" lvl="2" indent="-257175">
              <a:spcBef>
                <a:spcPts val="0"/>
              </a:spcBef>
              <a:buFont typeface="+mj-lt"/>
              <a:buAutoNum type="alphaLcParenR"/>
            </a:pPr>
            <a:r>
              <a:rPr lang="en-US" sz="1050" dirty="0"/>
              <a:t>Adjust the field gradient with moderator plates</a:t>
            </a:r>
          </a:p>
          <a:p>
            <a:pPr marL="942975" lvl="2" indent="-257175">
              <a:spcBef>
                <a:spcPts val="0"/>
              </a:spcBef>
              <a:buFont typeface="+mj-lt"/>
              <a:buAutoNum type="alphaLcParenR"/>
            </a:pPr>
            <a:r>
              <a:rPr lang="en-US" sz="1050" dirty="0"/>
              <a:t>Repeat a) and b) </a:t>
            </a:r>
            <a:r>
              <a:rPr lang="en-US" sz="1050" dirty="0">
                <a:solidFill>
                  <a:srgbClr val="FF0000"/>
                </a:solidFill>
              </a:rPr>
              <a:t>until integral measured gradient differs for design </a:t>
            </a:r>
            <a:r>
              <a:rPr lang="en-US" sz="1050" dirty="0"/>
              <a:t>&lt;</a:t>
            </a:r>
            <a:r>
              <a:rPr lang="en-US" sz="1050" dirty="0">
                <a:solidFill>
                  <a:srgbClr val="FF0000"/>
                </a:solidFill>
              </a:rPr>
              <a:t>0.06%</a:t>
            </a:r>
          </a:p>
          <a:p>
            <a:pPr marL="600075" lvl="1" indent="-257175">
              <a:spcBef>
                <a:spcPts val="0"/>
              </a:spcBef>
              <a:buFont typeface="+mj-lt"/>
              <a:buAutoNum type="arabicPeriod"/>
            </a:pPr>
            <a:r>
              <a:rPr lang="en-US" sz="1050" dirty="0"/>
              <a:t>Repeat from 3. to 7. for final refinement</a:t>
            </a:r>
          </a:p>
          <a:p>
            <a:pPr marL="600075" lvl="1" indent="-257175">
              <a:spcBef>
                <a:spcPts val="0"/>
              </a:spcBef>
              <a:buFont typeface="+mj-lt"/>
              <a:buAutoNum type="arabicPeriod"/>
            </a:pPr>
            <a:r>
              <a:rPr lang="en-US" sz="1050" dirty="0"/>
              <a:t>Measure integral field tilting the wire according to final position of the VB(x) on the triplet (used at Step2.4)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85810" y="4685795"/>
            <a:ext cx="3957428" cy="20390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1" algn="ctr"/>
            <a:r>
              <a:rPr lang="en-US" sz="1400" b="1" dirty="0"/>
              <a:t>Step 3 : measurements of the triplet</a:t>
            </a:r>
          </a:p>
          <a:p>
            <a:pPr lvl="1" algn="ctr"/>
            <a:endParaRPr lang="en-US" sz="1050" b="1" dirty="0"/>
          </a:p>
          <a:p>
            <a:pPr marL="600075" lvl="1" indent="-257175">
              <a:spcBef>
                <a:spcPts val="0"/>
              </a:spcBef>
              <a:buFont typeface="+mj-lt"/>
              <a:buAutoNum type="arabicPeriod"/>
            </a:pPr>
            <a:r>
              <a:rPr lang="en-US" sz="1050" dirty="0"/>
              <a:t>Remove BN(BS2) from triplet drawer</a:t>
            </a:r>
          </a:p>
          <a:p>
            <a:pPr marL="600075" lvl="1" indent="-257175">
              <a:spcBef>
                <a:spcPts val="0"/>
              </a:spcBef>
              <a:buFont typeface="+mj-lt"/>
              <a:buAutoNum type="arabicPeriod"/>
            </a:pPr>
            <a:r>
              <a:rPr lang="en-US" sz="1050" dirty="0"/>
              <a:t>Install 2 x VB(x) with support on the drawer</a:t>
            </a:r>
          </a:p>
          <a:p>
            <a:pPr marL="600075" lvl="1" indent="-257175">
              <a:spcBef>
                <a:spcPts val="0"/>
              </a:spcBef>
              <a:buFont typeface="+mj-lt"/>
              <a:buAutoNum type="arabicPeriod"/>
            </a:pPr>
            <a:r>
              <a:rPr lang="en-US" sz="1050" dirty="0"/>
              <a:t>Slide in the BN(BS2) magnets between the 2 x VB(x) on the triplet drawer</a:t>
            </a:r>
          </a:p>
          <a:p>
            <a:pPr marL="600075" lvl="1" indent="-257175">
              <a:spcBef>
                <a:spcPts val="0"/>
              </a:spcBef>
              <a:buFont typeface="+mj-lt"/>
              <a:buAutoNum type="arabicPeriod"/>
            </a:pPr>
            <a:r>
              <a:rPr lang="en-US" sz="1050" dirty="0"/>
              <a:t>Measure integral field of the triplet and compare with the sum of the integrals of single magnets: the ratio has to match FEM simulations</a:t>
            </a:r>
          </a:p>
          <a:p>
            <a:pPr marL="600075" lvl="1" indent="-257175">
              <a:spcBef>
                <a:spcPts val="0"/>
              </a:spcBef>
              <a:buFont typeface="+mj-lt"/>
              <a:buAutoNum type="arabicPeriod"/>
            </a:pPr>
            <a:r>
              <a:rPr lang="en-US" sz="1050" dirty="0"/>
              <a:t>Adjust VB position if ratio from 4 is off more than 0.2%</a:t>
            </a:r>
          </a:p>
        </p:txBody>
      </p:sp>
      <p:sp>
        <p:nvSpPr>
          <p:cNvPr id="2" name="Rectangle 1"/>
          <p:cNvSpPr/>
          <p:nvPr/>
        </p:nvSpPr>
        <p:spPr>
          <a:xfrm>
            <a:off x="5185810" y="1543129"/>
            <a:ext cx="4029436" cy="290079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US" sz="1400" dirty="0"/>
              <a:t> </a:t>
            </a:r>
            <a:r>
              <a:rPr lang="en-US" sz="1400" b="1" dirty="0"/>
              <a:t>Step 2 :BN (BS2) alignment and measurement</a:t>
            </a:r>
          </a:p>
          <a:p>
            <a:pPr algn="ctr"/>
            <a:endParaRPr lang="en-US" sz="1050" b="1" dirty="0"/>
          </a:p>
          <a:p>
            <a:pPr marL="600075" lvl="1" indent="-257175">
              <a:spcBef>
                <a:spcPts val="0"/>
              </a:spcBef>
              <a:buFont typeface="+mj-lt"/>
              <a:buAutoNum type="arabicPeriod"/>
            </a:pPr>
            <a:r>
              <a:rPr lang="en-US" sz="1050" dirty="0"/>
              <a:t>Align triplet drawer in order to have BN nominal mechanical axis aligned with measurement bench axis</a:t>
            </a:r>
          </a:p>
          <a:p>
            <a:pPr marL="600075" lvl="1" indent="-257175">
              <a:spcBef>
                <a:spcPts val="0"/>
              </a:spcBef>
              <a:buFont typeface="+mj-lt"/>
              <a:buAutoNum type="arabicPeriod"/>
            </a:pPr>
            <a:r>
              <a:rPr lang="en-US" sz="1050" dirty="0"/>
              <a:t>Sub procedure-Field adjustment to the design value</a:t>
            </a:r>
          </a:p>
          <a:p>
            <a:pPr marL="942975" lvl="2" indent="-257175">
              <a:spcBef>
                <a:spcPts val="0"/>
              </a:spcBef>
              <a:buFont typeface="+mj-lt"/>
              <a:buAutoNum type="alphaLcParenR"/>
            </a:pPr>
            <a:r>
              <a:rPr lang="en-US" sz="1050" dirty="0"/>
              <a:t>Measure the integral field gradient due to By component</a:t>
            </a:r>
          </a:p>
          <a:p>
            <a:pPr marL="942975" lvl="2" indent="-257175">
              <a:spcBef>
                <a:spcPts val="0"/>
              </a:spcBef>
              <a:buFont typeface="+mj-lt"/>
              <a:buAutoNum type="alphaLcParenR"/>
            </a:pPr>
            <a:r>
              <a:rPr lang="en-US" sz="1050" dirty="0"/>
              <a:t>Adjust the field gradient with shimming plates</a:t>
            </a:r>
          </a:p>
          <a:p>
            <a:pPr marL="942975" lvl="2" indent="-257175">
              <a:spcBef>
                <a:spcPts val="0"/>
              </a:spcBef>
              <a:buFont typeface="+mj-lt"/>
              <a:buAutoNum type="alphaLcParenR"/>
            </a:pPr>
            <a:r>
              <a:rPr lang="en-US" sz="1050" dirty="0"/>
              <a:t>Repeat a) and b) until integral measured field differs for design &lt;0.2%</a:t>
            </a:r>
          </a:p>
          <a:p>
            <a:pPr marL="942975" lvl="2" indent="-257175">
              <a:spcBef>
                <a:spcPts val="0"/>
              </a:spcBef>
              <a:buFont typeface="+mj-lt"/>
              <a:buAutoNum type="alphaLcParenR"/>
            </a:pPr>
            <a:r>
              <a:rPr lang="en-US" sz="1050" dirty="0"/>
              <a:t>Measure the integral field gradient due to By component</a:t>
            </a:r>
          </a:p>
          <a:p>
            <a:pPr marL="942975" lvl="2" indent="-257175">
              <a:spcBef>
                <a:spcPts val="0"/>
              </a:spcBef>
              <a:buFont typeface="+mj-lt"/>
              <a:buAutoNum type="alphaLcParenR" startAt="5"/>
            </a:pPr>
            <a:r>
              <a:rPr lang="en-US" sz="1050" dirty="0"/>
              <a:t>Adjust the field gradient with moderator plates</a:t>
            </a:r>
          </a:p>
          <a:p>
            <a:pPr marL="942975" lvl="2" indent="-257175">
              <a:spcBef>
                <a:spcPts val="0"/>
              </a:spcBef>
              <a:buFont typeface="+mj-lt"/>
              <a:buAutoNum type="alphaLcParenR" startAt="5"/>
            </a:pPr>
            <a:r>
              <a:rPr lang="en-US" sz="1050" dirty="0"/>
              <a:t>Repeat d) and e) </a:t>
            </a:r>
            <a:r>
              <a:rPr lang="en-US" sz="1050" b="1" dirty="0"/>
              <a:t>until integral measured field differs for design &lt;</a:t>
            </a:r>
            <a:r>
              <a:rPr lang="en-US" sz="1050" b="1" dirty="0">
                <a:solidFill>
                  <a:srgbClr val="010000"/>
                </a:solidFill>
              </a:rPr>
              <a:t>0.06%</a:t>
            </a:r>
          </a:p>
        </p:txBody>
      </p:sp>
      <p:sp>
        <p:nvSpPr>
          <p:cNvPr id="7" name="Titel 2"/>
          <p:cNvSpPr txBox="1">
            <a:spLocks/>
          </p:cNvSpPr>
          <p:nvPr/>
        </p:nvSpPr>
        <p:spPr bwMode="auto">
          <a:xfrm>
            <a:off x="1907704" y="65686"/>
            <a:ext cx="7128792" cy="939608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500" kern="1000" spc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178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354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532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709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3200" dirty="0" smtClean="0"/>
          </a:p>
          <a:p>
            <a:r>
              <a:rPr lang="de-CH" sz="3200" dirty="0" smtClean="0"/>
              <a:t>Challenge (1):</a:t>
            </a:r>
          </a:p>
          <a:p>
            <a:r>
              <a:rPr lang="de-CH" sz="3200" dirty="0" smtClean="0"/>
              <a:t>Triplet </a:t>
            </a:r>
            <a:r>
              <a:rPr lang="de-CH" sz="3200" dirty="0" err="1" smtClean="0"/>
              <a:t>measurements</a:t>
            </a:r>
            <a:r>
              <a:rPr lang="de-CH" sz="3200" dirty="0" smtClean="0"/>
              <a:t> </a:t>
            </a:r>
            <a:r>
              <a:rPr lang="de-CH" sz="3200" dirty="0" err="1" smtClean="0"/>
              <a:t>and</a:t>
            </a:r>
            <a:r>
              <a:rPr lang="de-CH" sz="3200" dirty="0" smtClean="0"/>
              <a:t> </a:t>
            </a:r>
            <a:r>
              <a:rPr lang="de-CH" sz="3200" dirty="0" err="1" smtClean="0"/>
              <a:t>alignment</a:t>
            </a:r>
            <a:endParaRPr lang="en-GB" sz="3200" dirty="0"/>
          </a:p>
        </p:txBody>
      </p:sp>
      <p:sp>
        <p:nvSpPr>
          <p:cNvPr id="3" name="Rectangle 2"/>
          <p:cNvSpPr/>
          <p:nvPr/>
        </p:nvSpPr>
        <p:spPr>
          <a:xfrm>
            <a:off x="216585" y="4973827"/>
            <a:ext cx="4455067" cy="186974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Complicated</a:t>
            </a:r>
          </a:p>
          <a:p>
            <a:pPr algn="ctr"/>
            <a:r>
              <a:rPr lang="en-US" sz="540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1 triplet /week</a:t>
            </a:r>
            <a:endParaRPr lang="en-US" sz="540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163" y="1338833"/>
            <a:ext cx="3816424" cy="2960333"/>
          </a:xfrm>
          <a:prstGeom prst="rect">
            <a:avLst/>
          </a:prstGeom>
          <a:effectLst>
            <a:outerShdw blurRad="482600" dist="50800" dir="5400000" algn="ctr" rotWithShape="0">
              <a:srgbClr val="000000">
                <a:alpha val="34000"/>
              </a:srgbClr>
            </a:outerShdw>
            <a:reflection stA="95000" endPos="13000" dist="50800" dir="5400000" sy="-100000" algn="bl" rotWithShape="0"/>
            <a:softEdge rad="673100"/>
          </a:effectLst>
        </p:spPr>
      </p:pic>
    </p:spTree>
    <p:extLst>
      <p:ext uri="{BB962C8B-B14F-4D97-AF65-F5344CB8AC3E}">
        <p14:creationId xmlns:p14="http://schemas.microsoft.com/office/powerpoint/2010/main" val="976516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2"/>
          <p:cNvSpPr txBox="1">
            <a:spLocks/>
          </p:cNvSpPr>
          <p:nvPr/>
        </p:nvSpPr>
        <p:spPr bwMode="auto">
          <a:xfrm>
            <a:off x="1835696" y="-27384"/>
            <a:ext cx="7128792" cy="1587680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500" kern="1000" spc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457178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914354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371532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1828709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CH" sz="3200" dirty="0" smtClean="0"/>
          </a:p>
          <a:p>
            <a:r>
              <a:rPr lang="de-CH" sz="3200" dirty="0" smtClean="0"/>
              <a:t>Challenge (2):</a:t>
            </a:r>
          </a:p>
          <a:p>
            <a:r>
              <a:rPr lang="de-CH" sz="3200" dirty="0" smtClean="0"/>
              <a:t>Alignement </a:t>
            </a:r>
            <a:r>
              <a:rPr lang="de-CH" sz="3200" dirty="0" err="1" smtClean="0"/>
              <a:t>of</a:t>
            </a:r>
            <a:r>
              <a:rPr lang="de-CH" sz="3200" dirty="0" smtClean="0"/>
              <a:t> </a:t>
            </a:r>
            <a:r>
              <a:rPr lang="de-CH" sz="3200" dirty="0" err="1" smtClean="0"/>
              <a:t>the</a:t>
            </a:r>
            <a:r>
              <a:rPr lang="de-CH" sz="3200" dirty="0" smtClean="0"/>
              <a:t> SOQ </a:t>
            </a:r>
          </a:p>
          <a:p>
            <a:r>
              <a:rPr lang="de-CH" sz="3200" dirty="0" smtClean="0"/>
              <a:t>(</a:t>
            </a:r>
            <a:r>
              <a:rPr lang="de-CH" sz="3200" dirty="0" err="1" smtClean="0"/>
              <a:t>sextupole</a:t>
            </a:r>
            <a:r>
              <a:rPr lang="de-CH" sz="3200" dirty="0" smtClean="0"/>
              <a:t> &amp; </a:t>
            </a:r>
            <a:r>
              <a:rPr lang="de-CH" sz="3200" dirty="0" err="1" smtClean="0"/>
              <a:t>octupole</a:t>
            </a:r>
            <a:r>
              <a:rPr lang="de-CH" sz="3200" dirty="0" smtClean="0"/>
              <a:t>)</a:t>
            </a:r>
            <a:endParaRPr lang="en-GB" sz="3200" dirty="0"/>
          </a:p>
        </p:txBody>
      </p:sp>
      <p:sp>
        <p:nvSpPr>
          <p:cNvPr id="9" name="Rectangle 8"/>
          <p:cNvSpPr/>
          <p:nvPr/>
        </p:nvSpPr>
        <p:spPr>
          <a:xfrm>
            <a:off x="31868" y="1825876"/>
            <a:ext cx="4916065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A</a:t>
            </a:r>
            <a:r>
              <a:rPr lang="en-US" sz="2000" dirty="0" smtClean="0">
                <a:latin typeface="Georgia" panose="02040502050405020303" pitchFamily="18" charset="0"/>
              </a:rPr>
              <a:t>lign the SOQ within 30 micrometers</a:t>
            </a:r>
          </a:p>
          <a:p>
            <a:endParaRPr lang="de-CH" sz="2000" dirty="0">
              <a:latin typeface="Georgia" panose="02040502050405020303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CH" sz="2000" dirty="0" smtClean="0">
                <a:latin typeface="Georgia" panose="02040502050405020303" pitchFamily="18" charset="0"/>
              </a:rPr>
              <a:t>Axis </a:t>
            </a:r>
            <a:r>
              <a:rPr lang="de-CH" sz="2000" dirty="0" err="1" smtClean="0">
                <a:latin typeface="Georgia" panose="02040502050405020303" pitchFamily="18" charset="0"/>
              </a:rPr>
              <a:t>position</a:t>
            </a:r>
            <a:r>
              <a:rPr lang="de-CH" sz="2000" dirty="0" smtClean="0">
                <a:latin typeface="Georgia" panose="02040502050405020303" pitchFamily="18" charset="0"/>
              </a:rPr>
              <a:t> </a:t>
            </a:r>
            <a:r>
              <a:rPr lang="de-CH" sz="2000" dirty="0" err="1" smtClean="0">
                <a:latin typeface="Georgia" panose="02040502050405020303" pitchFamily="18" charset="0"/>
              </a:rPr>
              <a:t>of</a:t>
            </a:r>
            <a:r>
              <a:rPr lang="de-CH" sz="2000" dirty="0" smtClean="0">
                <a:latin typeface="Georgia" panose="02040502050405020303" pitchFamily="18" charset="0"/>
              </a:rPr>
              <a:t> </a:t>
            </a:r>
            <a:r>
              <a:rPr lang="de-CH" sz="2000" dirty="0" err="1" smtClean="0">
                <a:latin typeface="Georgia" panose="02040502050405020303" pitchFamily="18" charset="0"/>
              </a:rPr>
              <a:t>the</a:t>
            </a:r>
            <a:r>
              <a:rPr lang="de-CH" sz="2000" dirty="0" smtClean="0">
                <a:latin typeface="Georgia" panose="02040502050405020303" pitchFamily="18" charset="0"/>
              </a:rPr>
              <a:t> </a:t>
            </a:r>
            <a:r>
              <a:rPr lang="de-CH" sz="2000" dirty="0" err="1" smtClean="0">
                <a:latin typeface="Georgia" panose="02040502050405020303" pitchFamily="18" charset="0"/>
              </a:rPr>
              <a:t>sextupoles</a:t>
            </a:r>
            <a:r>
              <a:rPr lang="de-CH" sz="2000" dirty="0" smtClean="0">
                <a:latin typeface="Georgia" panose="02040502050405020303" pitchFamily="18" charset="0"/>
              </a:rPr>
              <a:t> (</a:t>
            </a:r>
            <a:r>
              <a:rPr lang="de-CH" sz="2000" dirty="0" err="1" smtClean="0">
                <a:latin typeface="Georgia" panose="02040502050405020303" pitchFamily="18" charset="0"/>
              </a:rPr>
              <a:t>magnetic</a:t>
            </a:r>
            <a:r>
              <a:rPr lang="de-CH" sz="2000" dirty="0" smtClean="0">
                <a:latin typeface="Georgia" panose="02040502050405020303" pitchFamily="18" charset="0"/>
              </a:rPr>
              <a:t>, </a:t>
            </a:r>
            <a:r>
              <a:rPr lang="de-CH" sz="2000" dirty="0" err="1" smtClean="0">
                <a:latin typeface="Georgia" panose="02040502050405020303" pitchFamily="18" charset="0"/>
              </a:rPr>
              <a:t>mechanic</a:t>
            </a:r>
            <a:r>
              <a:rPr lang="de-CH" sz="2000" dirty="0" smtClean="0">
                <a:latin typeface="Georgia" panose="02040502050405020303" pitchFamily="18" charset="0"/>
              </a:rPr>
              <a:t>?)- RC, </a:t>
            </a:r>
            <a:r>
              <a:rPr lang="de-CH" sz="2000" dirty="0" err="1" smtClean="0">
                <a:latin typeface="Georgia" panose="02040502050405020303" pitchFamily="18" charset="0"/>
              </a:rPr>
              <a:t>v.wire</a:t>
            </a:r>
            <a:r>
              <a:rPr lang="de-CH" sz="2000" dirty="0" smtClean="0">
                <a:latin typeface="Georgia" panose="02040502050405020303" pitchFamily="18" charset="0"/>
              </a:rPr>
              <a:t>?</a:t>
            </a:r>
            <a:endParaRPr lang="en-US" sz="2000" dirty="0" smtClean="0">
              <a:latin typeface="Georgia" panose="02040502050405020303" pitchFamily="18" charset="0"/>
            </a:endParaRPr>
          </a:p>
          <a:p>
            <a:endParaRPr lang="en-US" sz="1800" dirty="0">
              <a:latin typeface="Georgia" panose="02040502050405020303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000" dirty="0" smtClean="0">
                <a:latin typeface="Georgia" panose="02040502050405020303" pitchFamily="18" charset="0"/>
              </a:rPr>
              <a:t>• Multi-function </a:t>
            </a:r>
            <a:r>
              <a:rPr lang="en-US" sz="2000" dirty="0" err="1" smtClean="0">
                <a:latin typeface="Georgia" panose="02040502050405020303" pitchFamily="18" charset="0"/>
              </a:rPr>
              <a:t>octupoles</a:t>
            </a:r>
            <a:r>
              <a:rPr lang="en-US" sz="2000" dirty="0" smtClean="0">
                <a:latin typeface="Georgia" panose="02040502050405020303" pitchFamily="18" charset="0"/>
              </a:rPr>
              <a:t>: 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 smtClean="0">
                <a:latin typeface="Georgia" panose="02040502050405020303" pitchFamily="18" charset="0"/>
              </a:rPr>
              <a:t>axis position using the normal (NQ) skew quad (SQ)- no </a:t>
            </a:r>
            <a:r>
              <a:rPr lang="en-US" sz="2000" dirty="0" err="1" smtClean="0">
                <a:latin typeface="Georgia" panose="02040502050405020303" pitchFamily="18" charset="0"/>
              </a:rPr>
              <a:t>octupole</a:t>
            </a:r>
            <a:r>
              <a:rPr lang="en-US" sz="2000" dirty="0" smtClean="0">
                <a:latin typeface="Georgia" panose="02040502050405020303" pitchFamily="18" charset="0"/>
              </a:rPr>
              <a:t> powering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Georgia" panose="02040502050405020303" pitchFamily="18" charset="0"/>
              </a:rPr>
              <a:t>Position change 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dirty="0" smtClean="0">
                <a:latin typeface="Georgia" panose="02040502050405020303" pitchFamily="18" charset="0"/>
              </a:rPr>
              <a:t> when all the functions are powered</a:t>
            </a:r>
            <a:endParaRPr lang="en-US" sz="1800" dirty="0" smtClean="0">
              <a:latin typeface="Georgia" panose="02040502050405020303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1800" dirty="0" smtClean="0">
                <a:latin typeface="Georgia" panose="02040502050405020303" pitchFamily="18" charset="0"/>
              </a:rPr>
              <a:t> </a:t>
            </a:r>
            <a:r>
              <a:rPr lang="fr-FR" sz="2000" dirty="0" smtClean="0">
                <a:latin typeface="Georgia" panose="02040502050405020303" pitchFamily="18" charset="0"/>
              </a:rPr>
              <a:t>Cross talk </a:t>
            </a:r>
            <a:r>
              <a:rPr lang="fr-FR" sz="2000" dirty="0" err="1" smtClean="0">
                <a:latin typeface="Georgia" panose="02040502050405020303" pitchFamily="18" charset="0"/>
              </a:rPr>
              <a:t>coming</a:t>
            </a:r>
            <a:r>
              <a:rPr lang="fr-FR" sz="2000" dirty="0" smtClean="0">
                <a:latin typeface="Georgia" panose="02040502050405020303" pitchFamily="18" charset="0"/>
              </a:rPr>
              <a:t> </a:t>
            </a:r>
            <a:r>
              <a:rPr lang="fr-FR" sz="2000" dirty="0" err="1" smtClean="0">
                <a:latin typeface="Georgia" panose="02040502050405020303" pitchFamily="18" charset="0"/>
              </a:rPr>
              <a:t>from</a:t>
            </a:r>
            <a:r>
              <a:rPr lang="fr-FR" sz="2000" dirty="0" smtClean="0">
                <a:latin typeface="Georgia" panose="02040502050405020303" pitchFamily="18" charset="0"/>
              </a:rPr>
              <a:t> the </a:t>
            </a:r>
            <a:r>
              <a:rPr lang="fr-FR" sz="2000" dirty="0" err="1" smtClean="0">
                <a:latin typeface="Georgia" panose="02040502050405020303" pitchFamily="18" charset="0"/>
              </a:rPr>
              <a:t>neighbors</a:t>
            </a:r>
            <a:r>
              <a:rPr lang="fr-FR" sz="2000" dirty="0" smtClean="0">
                <a:latin typeface="Georgia" panose="02040502050405020303" pitchFamily="18" charset="0"/>
              </a:rPr>
              <a:t> (</a:t>
            </a:r>
            <a:r>
              <a:rPr lang="fr-FR" sz="2000" dirty="0" err="1" smtClean="0">
                <a:latin typeface="Georgia" panose="02040502050405020303" pitchFamily="18" charset="0"/>
              </a:rPr>
              <a:t>sextupole</a:t>
            </a:r>
            <a:r>
              <a:rPr lang="fr-FR" sz="2000" dirty="0" smtClean="0">
                <a:latin typeface="Georgia" panose="02040502050405020303" pitchFamily="18" charset="0"/>
              </a:rPr>
              <a:t>, </a:t>
            </a:r>
            <a:r>
              <a:rPr lang="fr-FR" sz="2000" dirty="0" err="1" smtClean="0">
                <a:latin typeface="Georgia" panose="02040502050405020303" pitchFamily="18" charset="0"/>
              </a:rPr>
              <a:t>big</a:t>
            </a:r>
            <a:r>
              <a:rPr lang="fr-FR" sz="2000" dirty="0" smtClean="0">
                <a:latin typeface="Georgia" panose="02040502050405020303" pitchFamily="18" charset="0"/>
              </a:rPr>
              <a:t> permanent </a:t>
            </a:r>
            <a:r>
              <a:rPr lang="fr-FR" sz="2000" dirty="0" err="1" smtClean="0">
                <a:latin typeface="Georgia" panose="02040502050405020303" pitchFamily="18" charset="0"/>
              </a:rPr>
              <a:t>magnet</a:t>
            </a:r>
            <a:r>
              <a:rPr lang="fr-FR" sz="2000" dirty="0" smtClean="0">
                <a:latin typeface="Georgia" panose="02040502050405020303" pitchFamily="18" charset="0"/>
              </a:rPr>
              <a:t>)</a:t>
            </a:r>
            <a:endParaRPr lang="fr-FR" sz="1800" dirty="0">
              <a:latin typeface="Georgia" panose="02040502050405020303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0032" y="4778592"/>
            <a:ext cx="1861343" cy="15801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6066" y="1964515"/>
            <a:ext cx="1805310" cy="194220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1375" y="2348880"/>
            <a:ext cx="2232248" cy="177762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5834" y="4236189"/>
            <a:ext cx="2188654" cy="1956986"/>
          </a:xfrm>
          <a:prstGeom prst="rect">
            <a:avLst/>
          </a:prstGeom>
        </p:spPr>
      </p:pic>
      <p:cxnSp>
        <p:nvCxnSpPr>
          <p:cNvPr id="5" name="Straight Arrow Connector 4"/>
          <p:cNvCxnSpPr/>
          <p:nvPr/>
        </p:nvCxnSpPr>
        <p:spPr>
          <a:xfrm>
            <a:off x="7812360" y="3284984"/>
            <a:ext cx="0" cy="1368152"/>
          </a:xfrm>
          <a:prstGeom prst="straightConnector1">
            <a:avLst/>
          </a:prstGeom>
          <a:noFill/>
          <a:ln w="25400" cap="flat">
            <a:solidFill>
              <a:schemeClr val="accent1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7630423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3688" y="1289118"/>
            <a:ext cx="6336704" cy="4519505"/>
          </a:xfrm>
          <a:prstGeom prst="rect">
            <a:avLst/>
          </a:prstGeom>
          <a:effectLst>
            <a:outerShdw blurRad="50800" dist="50800" dir="5400000" algn="ctr" rotWithShape="0">
              <a:srgbClr val="EE7B34">
                <a:alpha val="52000"/>
              </a:srgbClr>
            </a:outerShdw>
            <a:softEdge rad="533400"/>
          </a:effec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17</a:t>
            </a:fld>
            <a:endParaRPr lang="de-DE" dirty="0"/>
          </a:p>
        </p:txBody>
      </p:sp>
      <p:sp>
        <p:nvSpPr>
          <p:cNvPr id="5" name="Rectangle 4"/>
          <p:cNvSpPr/>
          <p:nvPr/>
        </p:nvSpPr>
        <p:spPr>
          <a:xfrm>
            <a:off x="107504" y="908720"/>
            <a:ext cx="8928992" cy="5441490"/>
          </a:xfrm>
          <a:prstGeom prst="rect">
            <a:avLst/>
          </a:prstGeom>
          <a:gradFill>
            <a:gsLst>
              <a:gs pos="62000">
                <a:schemeClr val="accent1">
                  <a:alpha val="48000"/>
                  <a:lumMod val="92000"/>
                </a:schemeClr>
              </a:gs>
              <a:gs pos="8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dir="5400000" algn="ctr" rotWithShape="0">
              <a:srgbClr val="000000"/>
            </a:outerShdw>
            <a:softEdge rad="0"/>
          </a:effectLst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800" b="1" dirty="0">
                <a:solidFill>
                  <a:srgbClr val="FF0000"/>
                </a:solidFill>
                <a:latin typeface="+mn-lt"/>
              </a:rPr>
              <a:t>CHART = </a:t>
            </a:r>
            <a:r>
              <a:rPr lang="en-CH" sz="1800" b="1" dirty="0">
                <a:solidFill>
                  <a:srgbClr val="FF0000"/>
                </a:solidFill>
                <a:latin typeface="+mn-lt"/>
              </a:rPr>
              <a:t>“Swiss Accelerator Research and Technology</a:t>
            </a:r>
            <a:r>
              <a:rPr lang="en-CH" sz="1800" b="1" dirty="0" smtClean="0">
                <a:solidFill>
                  <a:srgbClr val="FF0000"/>
                </a:solidFill>
                <a:latin typeface="+mn-lt"/>
              </a:rPr>
              <a:t>”</a:t>
            </a:r>
            <a:endParaRPr lang="de-CH" sz="1800" b="1" dirty="0" smtClean="0">
              <a:solidFill>
                <a:srgbClr val="FF0000"/>
              </a:solidFill>
              <a:latin typeface="+mn-lt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de-CH" sz="1800" b="1" dirty="0">
              <a:solidFill>
                <a:srgbClr val="FF0000"/>
              </a:solidFill>
              <a:latin typeface="+mn-lt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2060"/>
                </a:solidFill>
                <a:latin typeface="+mn-lt"/>
              </a:rPr>
              <a:t>Swiss research network, consisting of national and </a:t>
            </a:r>
            <a:r>
              <a:rPr lang="en-US" sz="1800" b="1" dirty="0" smtClean="0">
                <a:solidFill>
                  <a:srgbClr val="002060"/>
                </a:solidFill>
                <a:latin typeface="+mn-lt"/>
              </a:rPr>
              <a:t> </a:t>
            </a:r>
            <a:r>
              <a:rPr lang="en-US" sz="1800" b="1" dirty="0">
                <a:solidFill>
                  <a:srgbClr val="002060"/>
                </a:solidFill>
                <a:latin typeface="+mn-lt"/>
              </a:rPr>
              <a:t>international research institutes in Switzerland</a:t>
            </a:r>
            <a:endParaRPr lang="de-CH" dirty="0">
              <a:solidFill>
                <a:srgbClr val="00206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de-CH" dirty="0">
              <a:solidFill>
                <a:srgbClr val="00206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de-CH" dirty="0" smtClean="0">
              <a:solidFill>
                <a:srgbClr val="00206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de-CH" dirty="0">
              <a:solidFill>
                <a:srgbClr val="002060"/>
              </a:solidFill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2000" b="1" dirty="0" smtClean="0">
                <a:solidFill>
                  <a:srgbClr val="002060"/>
                </a:solidFill>
              </a:rPr>
              <a:t>Members </a:t>
            </a:r>
            <a:r>
              <a:rPr lang="de-CH" sz="2000" b="1" dirty="0">
                <a:solidFill>
                  <a:srgbClr val="002060"/>
                </a:solidFill>
              </a:rPr>
              <a:t>: CERN, EPFL, ETHZ, </a:t>
            </a:r>
            <a:r>
              <a:rPr lang="de-CH" sz="2000" b="1" dirty="0" err="1">
                <a:solidFill>
                  <a:srgbClr val="002060"/>
                </a:solidFill>
              </a:rPr>
              <a:t>UniGE</a:t>
            </a:r>
            <a:r>
              <a:rPr lang="de-CH" sz="2000" b="1" dirty="0">
                <a:solidFill>
                  <a:srgbClr val="002060"/>
                </a:solidFill>
              </a:rPr>
              <a:t>, PSI (</a:t>
            </a:r>
            <a:r>
              <a:rPr lang="de-CH" sz="2000" b="1" dirty="0" smtClean="0">
                <a:solidFill>
                  <a:srgbClr val="002060"/>
                </a:solidFill>
              </a:rPr>
              <a:t>Home </a:t>
            </a:r>
            <a:r>
              <a:rPr lang="de-CH" sz="2000" b="1" dirty="0">
                <a:solidFill>
                  <a:srgbClr val="002060"/>
                </a:solidFill>
              </a:rPr>
              <a:t>Institut)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de-CH" dirty="0">
              <a:solidFill>
                <a:srgbClr val="002060"/>
              </a:solidFill>
              <a:latin typeface="+mn-lt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de-CH" dirty="0" smtClean="0">
              <a:solidFill>
                <a:srgbClr val="002060"/>
              </a:solidFill>
              <a:latin typeface="+mn-lt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de-CH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+mn-lt"/>
              </a:rPr>
              <a:t>Goal: Support of future accelerators in </a:t>
            </a:r>
            <a:r>
              <a:rPr lang="en-US" b="1" dirty="0" smtClean="0">
                <a:solidFill>
                  <a:srgbClr val="002060"/>
                </a:solidFill>
                <a:latin typeface="+mn-lt"/>
              </a:rPr>
              <a:t>Switzerland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002060"/>
                </a:solidFill>
                <a:latin typeface="+mn-lt"/>
              </a:rPr>
              <a:t>         Main </a:t>
            </a:r>
            <a:r>
              <a:rPr lang="en-US" b="1" dirty="0">
                <a:solidFill>
                  <a:srgbClr val="002060"/>
                </a:solidFill>
                <a:latin typeface="+mn-lt"/>
              </a:rPr>
              <a:t>task: Future Circular Collider FCC @</a:t>
            </a:r>
            <a:r>
              <a:rPr lang="en-US" b="1" dirty="0" smtClean="0">
                <a:solidFill>
                  <a:srgbClr val="002060"/>
                </a:solidFill>
                <a:latin typeface="+mn-lt"/>
              </a:rPr>
              <a:t>CERN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002060"/>
                </a:solidFill>
                <a:latin typeface="+mn-lt"/>
              </a:rPr>
              <a:t>                           ~</a:t>
            </a:r>
            <a:r>
              <a:rPr lang="en-US" b="1" dirty="0">
                <a:solidFill>
                  <a:srgbClr val="002060"/>
                </a:solidFill>
                <a:latin typeface="+mn-lt"/>
              </a:rPr>
              <a:t>50% R&amp;D for superconducting </a:t>
            </a:r>
            <a:r>
              <a:rPr lang="en-US" b="1" dirty="0" smtClean="0">
                <a:solidFill>
                  <a:srgbClr val="002060"/>
                </a:solidFill>
                <a:latin typeface="+mn-lt"/>
              </a:rPr>
              <a:t>magnets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002060"/>
                </a:solidFill>
                <a:latin typeface="+mn-lt"/>
              </a:rPr>
              <a:t>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endParaRPr lang="en-US" b="1" dirty="0">
              <a:solidFill>
                <a:srgbClr val="002060"/>
              </a:solidFill>
              <a:latin typeface="+mn-lt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rgbClr val="002060"/>
                </a:solidFill>
                <a:latin typeface="+mn-lt"/>
              </a:rPr>
              <a:t>Funding </a:t>
            </a:r>
            <a:r>
              <a:rPr lang="en-US" b="1" dirty="0" smtClean="0">
                <a:solidFill>
                  <a:srgbClr val="002060"/>
                </a:solidFill>
                <a:latin typeface="+mn-lt"/>
              </a:rPr>
              <a:t>by </a:t>
            </a:r>
            <a:r>
              <a:rPr lang="en-US" b="1" dirty="0">
                <a:solidFill>
                  <a:srgbClr val="002060"/>
                </a:solidFill>
                <a:latin typeface="+mn-lt"/>
              </a:rPr>
              <a:t>the participating institutes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002060"/>
                </a:solidFill>
                <a:latin typeface="+mn-lt"/>
              </a:rPr>
              <a:t>		 </a:t>
            </a:r>
            <a:r>
              <a:rPr lang="en-US" b="1" dirty="0">
                <a:solidFill>
                  <a:srgbClr val="002060"/>
                </a:solidFill>
                <a:latin typeface="+mn-lt"/>
              </a:rPr>
              <a:t>(CERN ~40% of the total budget)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b="1" dirty="0" smtClean="0">
                <a:solidFill>
                  <a:srgbClr val="002060"/>
                </a:solidFill>
                <a:latin typeface="+mn-lt"/>
              </a:rPr>
              <a:t>     Support of </a:t>
            </a:r>
            <a:r>
              <a:rPr lang="en-US" b="1" dirty="0">
                <a:solidFill>
                  <a:srgbClr val="002060"/>
                </a:solidFill>
                <a:latin typeface="+mn-lt"/>
              </a:rPr>
              <a:t>the State Secretariat for Education and the ETH Board</a:t>
            </a:r>
            <a:endParaRPr lang="en-CH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7" name="Shape 243"/>
          <p:cNvSpPr>
            <a:spLocks noGrp="1"/>
          </p:cNvSpPr>
          <p:nvPr>
            <p:ph type="title"/>
          </p:nvPr>
        </p:nvSpPr>
        <p:spPr>
          <a:xfrm>
            <a:off x="2843808" y="89279"/>
            <a:ext cx="3960440" cy="5085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dirty="0" smtClean="0"/>
              <a:t>CHART activities at PSI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129765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3B0D36-C85D-1B47-9C5A-25A0B5592695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1593"/>
            <a:ext cx="5436096" cy="401154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436096" y="567821"/>
            <a:ext cx="3707904" cy="400109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fontAlgn="t" hangingPunct="1">
              <a:buFont typeface="Arial" panose="020B0604020202020204" pitchFamily="34" charset="0"/>
              <a:buChar char="•"/>
            </a:pPr>
            <a:r>
              <a:rPr lang="en-US" b="1" dirty="0"/>
              <a:t>Design and construction of superconducting magnets</a:t>
            </a:r>
          </a:p>
          <a:p>
            <a:pPr marL="285750" indent="-285750" fontAlgn="t" hangingPunct="1">
              <a:buFont typeface="Arial" panose="020B0604020202020204" pitchFamily="34" charset="0"/>
              <a:buChar char="•"/>
            </a:pPr>
            <a:r>
              <a:rPr lang="en-US" b="1" dirty="0"/>
              <a:t>Coil winding and magnet assembly</a:t>
            </a:r>
          </a:p>
          <a:p>
            <a:pPr marL="285750" indent="-285750" fontAlgn="t" hangingPunct="1">
              <a:buFont typeface="Arial" panose="020B0604020202020204" pitchFamily="34" charset="0"/>
              <a:buChar char="•"/>
            </a:pPr>
            <a:r>
              <a:rPr lang="en-US" b="1" dirty="0"/>
              <a:t>R&amp;D in LTS and HTS materials (key technologies)</a:t>
            </a:r>
          </a:p>
          <a:p>
            <a:pPr marL="285750" indent="-285750" fontAlgn="t" hangingPunct="1">
              <a:buFont typeface="Arial" panose="020B0604020202020204" pitchFamily="34" charset="0"/>
              <a:buChar char="•"/>
            </a:pPr>
            <a:r>
              <a:rPr lang="en-US" b="1" dirty="0"/>
              <a:t>Development of an infrastructure for LTS and HTS magnet assembly (</a:t>
            </a:r>
            <a:r>
              <a:rPr lang="en-US" b="1" dirty="0" err="1"/>
              <a:t>MagDev</a:t>
            </a:r>
            <a:r>
              <a:rPr lang="en-US" b="1" dirty="0"/>
              <a:t> Lab) and test</a:t>
            </a:r>
          </a:p>
          <a:p>
            <a:pPr marL="285750" indent="-285750" fontAlgn="t" hangingPunct="1">
              <a:buFont typeface="Arial" panose="020B0604020202020204" pitchFamily="34" charset="0"/>
              <a:buChar char="•"/>
            </a:pPr>
            <a:r>
              <a:rPr lang="en-US" b="1" dirty="0"/>
              <a:t>Promote synergies (competences, topics, personnel, equipment) with PSI projects (HTS </a:t>
            </a:r>
            <a:r>
              <a:rPr lang="en-US" b="1" dirty="0" err="1"/>
              <a:t>Superbends</a:t>
            </a:r>
            <a:r>
              <a:rPr lang="en-US" b="1" dirty="0"/>
              <a:t>, P</a:t>
            </a:r>
            <a:r>
              <a:rPr lang="en-US" b="1" baseline="30000" dirty="0"/>
              <a:t>3</a:t>
            </a:r>
            <a:r>
              <a:rPr lang="en-US" b="1" dirty="0"/>
              <a:t> experiment, superconducting gantry</a:t>
            </a:r>
            <a:r>
              <a:rPr lang="en-US" b="1" dirty="0" smtClean="0"/>
              <a:t>...)</a:t>
            </a:r>
            <a:endParaRPr lang="de-CH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18</a:t>
            </a:fld>
            <a:endParaRPr lang="de-DE" dirty="0"/>
          </a:p>
        </p:txBody>
      </p:sp>
      <p:sp>
        <p:nvSpPr>
          <p:cNvPr id="7" name="Shape 243"/>
          <p:cNvSpPr>
            <a:spLocks noGrp="1"/>
          </p:cNvSpPr>
          <p:nvPr>
            <p:ph type="title"/>
          </p:nvPr>
        </p:nvSpPr>
        <p:spPr>
          <a:xfrm>
            <a:off x="3275856" y="81768"/>
            <a:ext cx="2664296" cy="5085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dirty="0" smtClean="0"/>
              <a:t>CHART goals</a:t>
            </a:r>
            <a:endParaRPr lang="en-US" sz="2800" dirty="0"/>
          </a:p>
        </p:txBody>
      </p:sp>
      <p:pic>
        <p:nvPicPr>
          <p:cNvPr id="10" name="Picture 9" descr="Bildergebnis für auchmann bernhard cer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076" y="941936"/>
            <a:ext cx="298601" cy="375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489F408-B15C-CB4A-92C2-BCF83B70A2C9}"/>
              </a:ext>
            </a:extLst>
          </p:cNvPr>
          <p:cNvSpPr txBox="1"/>
          <p:nvPr/>
        </p:nvSpPr>
        <p:spPr>
          <a:xfrm>
            <a:off x="-60742" y="764704"/>
            <a:ext cx="975034" cy="17068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de-CH" sz="900" b="1" kern="1000" spc="23" dirty="0" smtClean="0">
                <a:latin typeface="+mn-lt"/>
                <a:cs typeface="Franklin Gothic Book"/>
              </a:rPr>
              <a:t>B. Auchmann</a:t>
            </a:r>
            <a:endParaRPr lang="en-CH" sz="900" b="1" kern="1000" spc="23" dirty="0">
              <a:latin typeface="+mn-lt"/>
              <a:cs typeface="Franklin Gothic Book"/>
            </a:endParaRPr>
          </a:p>
        </p:txBody>
      </p:sp>
      <p:sp>
        <p:nvSpPr>
          <p:cNvPr id="12" name="Shape 243"/>
          <p:cNvSpPr txBox="1">
            <a:spLocks/>
          </p:cNvSpPr>
          <p:nvPr/>
        </p:nvSpPr>
        <p:spPr>
          <a:xfrm>
            <a:off x="1007604" y="4785590"/>
            <a:ext cx="3600400" cy="508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500" b="0" i="0" u="none" strike="noStrike" cap="none" spc="0" baseline="0">
                <a:ln>
                  <a:noFill/>
                </a:ln>
                <a:solidFill>
                  <a:srgbClr val="686868"/>
                </a:solidFill>
                <a:uFillTx/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hangingPunct="1"/>
            <a:r>
              <a:rPr lang="en-US" sz="2000" dirty="0" smtClean="0"/>
              <a:t>CHART project at PSI</a:t>
            </a:r>
            <a:endParaRPr lang="en-US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3612" y="5152915"/>
            <a:ext cx="3884488" cy="164673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35704" y="4777863"/>
            <a:ext cx="189827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https://chart.ch/psi/</a:t>
            </a:r>
          </a:p>
        </p:txBody>
      </p:sp>
    </p:spTree>
    <p:extLst>
      <p:ext uri="{BB962C8B-B14F-4D97-AF65-F5344CB8AC3E}">
        <p14:creationId xmlns:p14="http://schemas.microsoft.com/office/powerpoint/2010/main" val="36541777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/>
          </p:cNvSpPr>
          <p:nvPr>
            <p:ph type="title"/>
          </p:nvPr>
        </p:nvSpPr>
        <p:spPr>
          <a:xfrm>
            <a:off x="1043621" y="48218"/>
            <a:ext cx="7897818" cy="43204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2800" dirty="0" smtClean="0"/>
              <a:t>Competence center : Magnets &amp; Insertion Devices</a:t>
            </a:r>
            <a:endParaRPr lang="en-US" sz="2800" dirty="0"/>
          </a:p>
        </p:txBody>
      </p:sp>
      <p:grpSp>
        <p:nvGrpSpPr>
          <p:cNvPr id="23" name="Group 22"/>
          <p:cNvGrpSpPr/>
          <p:nvPr/>
        </p:nvGrpSpPr>
        <p:grpSpPr>
          <a:xfrm>
            <a:off x="1749967" y="1168619"/>
            <a:ext cx="5747773" cy="3550664"/>
            <a:chOff x="395536" y="843558"/>
            <a:chExt cx="5747773" cy="3550664"/>
          </a:xfrm>
        </p:grpSpPr>
        <p:graphicFrame>
          <p:nvGraphicFramePr>
            <p:cNvPr id="24" name="Diagram 23">
              <a:extLst>
                <a:ext uri="{FF2B5EF4-FFF2-40B4-BE49-F238E27FC236}">
                  <a16:creationId xmlns:a16="http://schemas.microsoft.com/office/drawing/2014/main" id="{81186587-855A-984A-A505-0A9F9A37FE0B}"/>
                </a:ext>
              </a:extLst>
            </p:cNvPr>
            <p:cNvGraphicFramePr/>
            <p:nvPr>
              <p:extLst/>
            </p:nvPr>
          </p:nvGraphicFramePr>
          <p:xfrm>
            <a:off x="395536" y="843558"/>
            <a:ext cx="5747773" cy="355066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25" name="5-Point Star 24">
              <a:extLst>
                <a:ext uri="{FF2B5EF4-FFF2-40B4-BE49-F238E27FC236}">
                  <a16:creationId xmlns:a16="http://schemas.microsoft.com/office/drawing/2014/main" id="{C3E82F10-4B1A-6B46-ADBF-4A7C74E9D9E8}"/>
                </a:ext>
              </a:extLst>
            </p:cNvPr>
            <p:cNvSpPr/>
            <p:nvPr/>
          </p:nvSpPr>
          <p:spPr bwMode="auto">
            <a:xfrm>
              <a:off x="3131840" y="2571750"/>
              <a:ext cx="325509" cy="325509"/>
            </a:xfrm>
            <a:prstGeom prst="star5">
              <a:avLst/>
            </a:prstGeom>
            <a:solidFill>
              <a:srgbClr val="003B6E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D639338A-9B07-4443-8D43-3BE79B0864D1}"/>
              </a:ext>
            </a:extLst>
          </p:cNvPr>
          <p:cNvSpPr txBox="1"/>
          <p:nvPr/>
        </p:nvSpPr>
        <p:spPr>
          <a:xfrm>
            <a:off x="5304958" y="952249"/>
            <a:ext cx="368722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Bef>
                <a:spcPts val="0"/>
              </a:spcBef>
            </a:pPr>
            <a:r>
              <a:rPr lang="en-US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Common workshop, </a:t>
            </a:r>
            <a:r>
              <a:rPr lang="de-CH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production</a:t>
            </a:r>
            <a:r>
              <a:rPr lang="de-CH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tools</a:t>
            </a:r>
            <a:endParaRPr lang="de-CH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0"/>
              </a:spcBef>
            </a:pPr>
            <a:r>
              <a:rPr lang="de-CH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Winding</a:t>
            </a:r>
            <a:r>
              <a:rPr lang="de-CH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machines</a:t>
            </a:r>
            <a:endParaRPr lang="de-CH" sz="18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0"/>
              </a:spcBef>
            </a:pPr>
            <a:r>
              <a:rPr lang="de-CH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Impregnation</a:t>
            </a:r>
            <a:r>
              <a:rPr lang="de-CH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de-CH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oven</a:t>
            </a:r>
            <a:endParaRPr lang="en-CH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spcBef>
                <a:spcPts val="0"/>
              </a:spcBef>
            </a:pPr>
            <a:r>
              <a:rPr lang="de-CH" sz="1800" dirty="0" smtClean="0">
                <a:latin typeface="Calibri" panose="020F0502020204030204" pitchFamily="34" charset="0"/>
                <a:cs typeface="Calibri" panose="020F0502020204030204" pitchFamily="34" charset="0"/>
              </a:rPr>
              <a:t>Measurement </a:t>
            </a:r>
            <a:r>
              <a:rPr lang="de-CH" sz="18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  <a:endParaRPr lang="de-CH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6ED0F4F-6329-6A45-AE54-B7ECB1F61CB6}"/>
              </a:ext>
            </a:extLst>
          </p:cNvPr>
          <p:cNvSpPr txBox="1"/>
          <p:nvPr/>
        </p:nvSpPr>
        <p:spPr>
          <a:xfrm>
            <a:off x="4093033" y="818349"/>
            <a:ext cx="119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8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Know-how</a:t>
            </a:r>
            <a:endParaRPr lang="en-CH" sz="1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0ECA59C-C617-DC44-9389-B05903B9B814}"/>
              </a:ext>
            </a:extLst>
          </p:cNvPr>
          <p:cNvSpPr txBox="1"/>
          <p:nvPr/>
        </p:nvSpPr>
        <p:spPr>
          <a:xfrm>
            <a:off x="4151813" y="4727544"/>
            <a:ext cx="10518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800" dirty="0" err="1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Resource</a:t>
            </a:r>
            <a:endParaRPr lang="en-CH" sz="18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F37CF12-3415-7A46-823C-414DB9781D57}"/>
              </a:ext>
            </a:extLst>
          </p:cNvPr>
          <p:cNvSpPr txBox="1"/>
          <p:nvPr/>
        </p:nvSpPr>
        <p:spPr>
          <a:xfrm>
            <a:off x="6660232" y="536402"/>
            <a:ext cx="1920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Infrastructure</a:t>
            </a:r>
            <a:endParaRPr lang="en-CH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66212" y="954687"/>
            <a:ext cx="2690728" cy="2157849"/>
            <a:chOff x="30992" y="1038220"/>
            <a:chExt cx="2581402" cy="1965578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0992" y="1075280"/>
              <a:ext cx="2581402" cy="1928518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357940" y="1038220"/>
              <a:ext cx="1405748" cy="2880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de-CH" sz="1800" dirty="0" smtClean="0">
                  <a:solidFill>
                    <a:srgbClr val="000000"/>
                  </a:solidFill>
                  <a:latin typeface="Calibri"/>
                </a:rPr>
                <a:t>SC </a:t>
              </a:r>
              <a:r>
                <a:rPr lang="de-CH" sz="1800" dirty="0" err="1" smtClean="0">
                  <a:solidFill>
                    <a:srgbClr val="000000"/>
                  </a:solidFill>
                  <a:latin typeface="Calibri"/>
                </a:rPr>
                <a:t>magnets</a:t>
              </a:r>
              <a:endParaRPr lang="de-CH" sz="1800" dirty="0" smtClean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7117" y="3479006"/>
            <a:ext cx="2768918" cy="2077531"/>
            <a:chOff x="131508" y="3219822"/>
            <a:chExt cx="2313834" cy="1735375"/>
          </a:xfrm>
        </p:grpSpPr>
        <p:pic>
          <p:nvPicPr>
            <p:cNvPr id="34" name="Grafik 5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31508" y="3219822"/>
              <a:ext cx="2313834" cy="1735375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333488" y="3219822"/>
              <a:ext cx="1995439" cy="2880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de-CH" sz="1800" dirty="0" err="1" smtClean="0">
                  <a:solidFill>
                    <a:srgbClr val="000000"/>
                  </a:solidFill>
                  <a:latin typeface="Calibri"/>
                </a:rPr>
                <a:t>Cryogenic</a:t>
              </a:r>
              <a:r>
                <a:rPr lang="de-CH" sz="1800" dirty="0" smtClean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de-CH" sz="1800" dirty="0" err="1" smtClean="0">
                  <a:solidFill>
                    <a:srgbClr val="000000"/>
                  </a:solidFill>
                  <a:latin typeface="Calibri"/>
                </a:rPr>
                <a:t>test</a:t>
              </a:r>
              <a:r>
                <a:rPr lang="de-CH" sz="1800" dirty="0" smtClean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de-CH" sz="1800" dirty="0" err="1" smtClean="0">
                  <a:solidFill>
                    <a:srgbClr val="000000"/>
                  </a:solidFill>
                  <a:latin typeface="Calibri"/>
                </a:rPr>
                <a:t>station</a:t>
              </a:r>
              <a:endParaRPr lang="de-CH" sz="1800" dirty="0" smtClean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560274" y="4017066"/>
            <a:ext cx="2453160" cy="1813831"/>
            <a:chOff x="6481106" y="3614486"/>
            <a:chExt cx="2088101" cy="1340711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481106" y="3614486"/>
              <a:ext cx="2088101" cy="1340711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7019807" y="3615529"/>
              <a:ext cx="1047553" cy="2880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de-CH" sz="1800" dirty="0" smtClean="0">
                  <a:solidFill>
                    <a:srgbClr val="000000"/>
                  </a:solidFill>
                  <a:latin typeface="Calibri"/>
                </a:rPr>
                <a:t>Workshop</a:t>
              </a: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479096" y="2374994"/>
            <a:ext cx="2534338" cy="1558062"/>
            <a:chOff x="6463706" y="2142063"/>
            <a:chExt cx="2253093" cy="1377111"/>
          </a:xfrm>
        </p:grpSpPr>
        <p:pic>
          <p:nvPicPr>
            <p:cNvPr id="40" name="Picture 39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63706" y="2142284"/>
              <a:ext cx="2253093" cy="1376890"/>
            </a:xfrm>
            <a:prstGeom prst="rect">
              <a:avLst/>
            </a:prstGeom>
          </p:spPr>
        </p:pic>
        <p:sp>
          <p:nvSpPr>
            <p:cNvPr id="41" name="TextBox 40"/>
            <p:cNvSpPr txBox="1"/>
            <p:nvPr/>
          </p:nvSpPr>
          <p:spPr>
            <a:xfrm>
              <a:off x="6716949" y="2142063"/>
              <a:ext cx="1898013" cy="288032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>
              <a:noAutofit/>
            </a:bodyPr>
            <a:lstStyle/>
            <a:p>
              <a:pPr eaLnBrk="1" hangingPunct="1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</a:pPr>
              <a:r>
                <a:rPr lang="de-CH" sz="1800" dirty="0" smtClean="0">
                  <a:solidFill>
                    <a:srgbClr val="000000"/>
                  </a:solidFill>
                  <a:latin typeface="Calibri"/>
                </a:rPr>
                <a:t>Measurement </a:t>
              </a:r>
              <a:r>
                <a:rPr lang="de-CH" sz="1800" dirty="0" err="1" smtClean="0">
                  <a:solidFill>
                    <a:srgbClr val="000000"/>
                  </a:solidFill>
                  <a:latin typeface="Calibri"/>
                </a:rPr>
                <a:t>hutch</a:t>
              </a:r>
              <a:endParaRPr lang="de-CH" sz="1800" dirty="0" smtClean="0">
                <a:solidFill>
                  <a:srgbClr val="000000"/>
                </a:solidFill>
                <a:latin typeface="Calibri"/>
              </a:endParaRPr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2460732" y="6079286"/>
            <a:ext cx="5063596" cy="446058"/>
          </a:xfrm>
          <a:prstGeom prst="rect">
            <a:avLst/>
          </a:prstGeom>
          <a:solidFill>
            <a:srgbClr val="FDCA00"/>
          </a:solidFill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2400" dirty="0" smtClean="0">
                <a:solidFill>
                  <a:srgbClr val="000000"/>
                </a:solidFill>
                <a:latin typeface="Calibri"/>
              </a:rPr>
              <a:t>1100 m</a:t>
            </a:r>
            <a:r>
              <a:rPr lang="de-CH" sz="2400" baseline="30000" dirty="0" smtClean="0">
                <a:solidFill>
                  <a:srgbClr val="000000"/>
                </a:solidFill>
                <a:latin typeface="Calibri"/>
              </a:rPr>
              <a:t>2</a:t>
            </a:r>
            <a:r>
              <a:rPr lang="de-CH" sz="2400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de-CH" sz="2400" dirty="0" err="1" smtClean="0">
                <a:solidFill>
                  <a:srgbClr val="000000"/>
                </a:solidFill>
                <a:latin typeface="Calibri"/>
              </a:rPr>
              <a:t>for</a:t>
            </a:r>
            <a:r>
              <a:rPr lang="de-CH" sz="2400" dirty="0" smtClean="0">
                <a:solidFill>
                  <a:srgbClr val="000000"/>
                </a:solidFill>
                <a:latin typeface="Calibri"/>
              </a:rPr>
              <a:t> Insertion Devices &amp; Magnets</a:t>
            </a:r>
          </a:p>
        </p:txBody>
      </p:sp>
    </p:spTree>
    <p:extLst>
      <p:ext uri="{BB962C8B-B14F-4D97-AF65-F5344CB8AC3E}">
        <p14:creationId xmlns:p14="http://schemas.microsoft.com/office/powerpoint/2010/main" val="34912045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/>
          </p:cNvSpPr>
          <p:nvPr>
            <p:ph type="title"/>
          </p:nvPr>
        </p:nvSpPr>
        <p:spPr>
          <a:xfrm>
            <a:off x="1979712" y="168513"/>
            <a:ext cx="5202631" cy="5085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dirty="0" smtClean="0"/>
              <a:t>Main activities (2019-2024)</a:t>
            </a:r>
            <a:endParaRPr lang="en-US" sz="2800" dirty="0"/>
          </a:p>
        </p:txBody>
      </p:sp>
      <p:grpSp>
        <p:nvGrpSpPr>
          <p:cNvPr id="6" name="Group 5"/>
          <p:cNvGrpSpPr/>
          <p:nvPr/>
        </p:nvGrpSpPr>
        <p:grpSpPr>
          <a:xfrm>
            <a:off x="1979712" y="1052736"/>
            <a:ext cx="3074968" cy="2917141"/>
            <a:chOff x="1815142" y="44841"/>
            <a:chExt cx="2130398" cy="2130398"/>
          </a:xfrm>
        </p:grpSpPr>
        <p:sp>
          <p:nvSpPr>
            <p:cNvPr id="13" name="Oval 12"/>
            <p:cNvSpPr/>
            <p:nvPr/>
          </p:nvSpPr>
          <p:spPr>
            <a:xfrm>
              <a:off x="1815142" y="44841"/>
              <a:ext cx="2130398" cy="2130398"/>
            </a:xfrm>
            <a:prstGeom prst="ellipse">
              <a:avLst/>
            </a:prstGeom>
            <a:ln w="6350">
              <a:solidFill>
                <a:srgbClr val="003B6E"/>
              </a:solidFill>
            </a:ln>
          </p:spPr>
          <p:style>
            <a:lnRef idx="2">
              <a:scrgbClr r="0" g="0" b="0"/>
            </a:lnRef>
            <a:fillRef idx="1">
              <a:schemeClr val="accent5">
                <a:shade val="80000"/>
                <a:alpha val="5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shade val="80000"/>
                <a:alpha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4" name="Oval 4"/>
            <p:cNvSpPr txBox="1"/>
            <p:nvPr/>
          </p:nvSpPr>
          <p:spPr>
            <a:xfrm>
              <a:off x="2164362" y="524179"/>
              <a:ext cx="1562292" cy="95867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>
                  <a:solidFill>
                    <a:srgbClr val="FFFF00"/>
                  </a:solidFill>
                </a:rPr>
                <a:t>Magnets for the upgrade of the 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>
                  <a:solidFill>
                    <a:srgbClr val="FFFF00"/>
                  </a:solidFill>
                </a:rPr>
                <a:t>Swiss Light Source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 smtClean="0">
                  <a:solidFill>
                    <a:srgbClr val="FFFF00"/>
                  </a:solidFill>
                </a:rPr>
                <a:t>SLS2.0</a:t>
              </a:r>
              <a:endParaRPr lang="en-US" sz="2000" kern="12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416609" y="2884754"/>
            <a:ext cx="3074968" cy="2917141"/>
            <a:chOff x="2600329" y="1370247"/>
            <a:chExt cx="2130398" cy="2130398"/>
          </a:xfrm>
        </p:grpSpPr>
        <p:sp>
          <p:nvSpPr>
            <p:cNvPr id="11" name="Oval 10"/>
            <p:cNvSpPr/>
            <p:nvPr/>
          </p:nvSpPr>
          <p:spPr>
            <a:xfrm>
              <a:off x="2600329" y="1370247"/>
              <a:ext cx="2130398" cy="2130398"/>
            </a:xfrm>
            <a:prstGeom prst="ellipse">
              <a:avLst/>
            </a:prstGeom>
            <a:solidFill>
              <a:srgbClr val="EF5B00">
                <a:alpha val="50000"/>
              </a:srgbClr>
            </a:solidFill>
            <a:ln w="6350">
              <a:solidFill>
                <a:srgbClr val="003B6E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shade val="80000"/>
                <a:alpha val="50000"/>
                <a:hueOff val="416043"/>
                <a:satOff val="-44076"/>
                <a:lumOff val="21691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2" name="Oval 6"/>
            <p:cNvSpPr txBox="1"/>
            <p:nvPr/>
          </p:nvSpPr>
          <p:spPr>
            <a:xfrm>
              <a:off x="3026408" y="1908884"/>
              <a:ext cx="1278239" cy="117171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 smtClean="0">
                  <a:solidFill>
                    <a:srgbClr val="7030A0"/>
                  </a:solidFill>
                </a:rPr>
                <a:t>LTS &amp; HTS magnet development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b="1" kern="1200" dirty="0">
                  <a:solidFill>
                    <a:srgbClr val="7030A0"/>
                  </a:solidFill>
                </a:rPr>
                <a:t>f</a:t>
              </a:r>
              <a:r>
                <a:rPr lang="en-US" sz="2000" b="1" kern="1200" dirty="0" smtClean="0">
                  <a:solidFill>
                    <a:srgbClr val="7030A0"/>
                  </a:solidFill>
                </a:rPr>
                <a:t>or CHART</a:t>
              </a: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000" kern="1200" dirty="0" smtClean="0">
                <a:solidFill>
                  <a:schemeClr val="bg1"/>
                </a:solidFill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19825" y="2853890"/>
            <a:ext cx="3207314" cy="2948005"/>
            <a:chOff x="1017045" y="1358977"/>
            <a:chExt cx="2222090" cy="2152938"/>
          </a:xfrm>
        </p:grpSpPr>
        <p:sp>
          <p:nvSpPr>
            <p:cNvPr id="9" name="Oval 8"/>
            <p:cNvSpPr/>
            <p:nvPr/>
          </p:nvSpPr>
          <p:spPr>
            <a:xfrm>
              <a:off x="1017045" y="1358977"/>
              <a:ext cx="2222090" cy="2152938"/>
            </a:xfrm>
            <a:prstGeom prst="ellipse">
              <a:avLst/>
            </a:prstGeom>
            <a:solidFill>
              <a:srgbClr val="92D050">
                <a:alpha val="50000"/>
              </a:srgbClr>
            </a:solidFill>
            <a:ln w="6350">
              <a:solidFill>
                <a:srgbClr val="003B6E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shade val="80000"/>
                <a:alpha val="50000"/>
                <a:hueOff val="832085"/>
                <a:satOff val="-88151"/>
                <a:lumOff val="43383"/>
                <a:alphaOff val="0"/>
              </a:schemeClr>
            </a:effectRef>
            <a:fontRef idx="minor">
              <a:schemeClr val="tx1"/>
            </a:fontRef>
          </p:style>
        </p:sp>
        <p:sp>
          <p:nvSpPr>
            <p:cNvPr id="10" name="Oval 8"/>
            <p:cNvSpPr txBox="1"/>
            <p:nvPr/>
          </p:nvSpPr>
          <p:spPr>
            <a:xfrm>
              <a:off x="1467321" y="1907758"/>
              <a:ext cx="1333254" cy="118411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r>
                <a:rPr lang="en-US" sz="2800" kern="1200" dirty="0" smtClean="0">
                  <a:solidFill>
                    <a:srgbClr val="FF0000"/>
                  </a:solidFill>
                </a:rPr>
                <a:t>Magnets for HIPA</a:t>
              </a: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91610" y="5959470"/>
            <a:ext cx="3690113" cy="7232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HIPA=</a:t>
            </a: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High Intensity Proton Accelerator </a:t>
            </a:r>
            <a:endParaRPr kumimoji="0" lang="en-US" sz="16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CHART =</a:t>
            </a: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Swiss Accelerator and Technology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456473" y="824435"/>
            <a:ext cx="2621929" cy="3369194"/>
            <a:chOff x="6789822" y="1047022"/>
            <a:chExt cx="1800198" cy="2891259"/>
          </a:xfrm>
        </p:grpSpPr>
        <p:grpSp>
          <p:nvGrpSpPr>
            <p:cNvPr id="19" name="Group 18"/>
            <p:cNvGrpSpPr/>
            <p:nvPr/>
          </p:nvGrpSpPr>
          <p:grpSpPr>
            <a:xfrm>
              <a:off x="6789822" y="1047022"/>
              <a:ext cx="323088" cy="461553"/>
              <a:chOff x="1" y="2418"/>
              <a:chExt cx="323088" cy="461553"/>
            </a:xfrm>
          </p:grpSpPr>
          <p:sp>
            <p:nvSpPr>
              <p:cNvPr id="65" name="Chevron 64"/>
              <p:cNvSpPr/>
              <p:nvPr/>
            </p:nvSpPr>
            <p:spPr>
              <a:xfrm rot="5400000">
                <a:off x="-69232" y="71651"/>
                <a:ext cx="461553" cy="323087"/>
              </a:xfrm>
              <a:prstGeom prst="chevron">
                <a:avLst/>
              </a:prstGeom>
              <a:ln>
                <a:solidFill>
                  <a:srgbClr val="3333FF"/>
                </a:solidFill>
              </a:ln>
            </p:spPr>
            <p:style>
              <a:lnRef idx="2">
                <a:scrgbClr r="0" g="0" b="0"/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6" name="Chevron 4"/>
              <p:cNvSpPr txBox="1"/>
              <p:nvPr/>
            </p:nvSpPr>
            <p:spPr>
              <a:xfrm>
                <a:off x="2" y="163962"/>
                <a:ext cx="323087" cy="13846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175" tIns="3175" rIns="3175" bIns="3175" numCol="1" spcCol="1270" anchor="ctr" anchorCtr="0">
                <a:noAutofit/>
              </a:bodyPr>
              <a:lstStyle/>
              <a:p>
                <a:pPr lvl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en-US" sz="500" kern="1200" dirty="0" smtClean="0"/>
                  <a:t>	</a:t>
                </a:r>
                <a:endParaRPr lang="en-US" sz="500" kern="1200" dirty="0"/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7112908" y="1047023"/>
              <a:ext cx="1477112" cy="300009"/>
              <a:chOff x="323087" y="2419"/>
              <a:chExt cx="1477112" cy="300009"/>
            </a:xfrm>
          </p:grpSpPr>
          <p:sp>
            <p:nvSpPr>
              <p:cNvPr id="63" name="Round Same Side Corner Rectangle 62"/>
              <p:cNvSpPr/>
              <p:nvPr/>
            </p:nvSpPr>
            <p:spPr>
              <a:xfrm rot="5400000">
                <a:off x="911638" y="-586132"/>
                <a:ext cx="300009" cy="1477112"/>
              </a:xfrm>
              <a:prstGeom prst="round2SameRect">
                <a:avLst/>
              </a:prstGeom>
              <a:ln>
                <a:solidFill>
                  <a:srgbClr val="3366FF"/>
                </a:solidFill>
              </a:ln>
            </p:spPr>
            <p:style>
              <a:lnRef idx="2">
                <a:scrgbClr r="0" g="0" b="0"/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64" name="Round Same Side Corner Rectangle 6"/>
              <p:cNvSpPr txBox="1"/>
              <p:nvPr/>
            </p:nvSpPr>
            <p:spPr>
              <a:xfrm>
                <a:off x="323087" y="17064"/>
                <a:ext cx="1462467" cy="27071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8232" tIns="6985" rIns="6985" bIns="6985" numCol="1" spcCol="1270" anchor="ctr" anchorCtr="0">
                <a:noAutofit/>
              </a:bodyPr>
              <a:lstStyle/>
              <a:p>
                <a:pPr marL="57150" lvl="1" indent="-5715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1100" kern="1200" dirty="0" smtClean="0"/>
                  <a:t>Magnetic design</a:t>
                </a:r>
                <a:endParaRPr lang="en-US" sz="1100" kern="1200" dirty="0"/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6789822" y="1394123"/>
              <a:ext cx="323088" cy="461553"/>
              <a:chOff x="1" y="349519"/>
              <a:chExt cx="323088" cy="461553"/>
            </a:xfrm>
          </p:grpSpPr>
          <p:sp>
            <p:nvSpPr>
              <p:cNvPr id="61" name="Chevron 60"/>
              <p:cNvSpPr/>
              <p:nvPr/>
            </p:nvSpPr>
            <p:spPr>
              <a:xfrm rot="5400000">
                <a:off x="-69232" y="418752"/>
                <a:ext cx="461553" cy="323087"/>
              </a:xfrm>
              <a:prstGeom prst="chevron">
                <a:avLst/>
              </a:prstGeom>
              <a:ln>
                <a:solidFill>
                  <a:srgbClr val="3333FF"/>
                </a:solidFill>
              </a:ln>
            </p:spPr>
            <p:style>
              <a:lnRef idx="2">
                <a:scrgbClr r="0" g="0" b="0"/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2" name="Chevron 8"/>
              <p:cNvSpPr txBox="1"/>
              <p:nvPr/>
            </p:nvSpPr>
            <p:spPr>
              <a:xfrm>
                <a:off x="2" y="511063"/>
                <a:ext cx="323087" cy="13846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175" tIns="3175" rIns="3175" bIns="3175" numCol="1" spcCol="1270" anchor="ctr" anchorCtr="0">
                <a:noAutofit/>
              </a:bodyPr>
              <a:lstStyle/>
              <a:p>
                <a:pPr lvl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500" kern="1200" dirty="0" smtClean="0"/>
              </a:p>
              <a:p>
                <a:pPr lvl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500" kern="1200" dirty="0"/>
              </a:p>
            </p:txBody>
          </p:sp>
        </p:grpSp>
        <p:grpSp>
          <p:nvGrpSpPr>
            <p:cNvPr id="22" name="Group 21"/>
            <p:cNvGrpSpPr/>
            <p:nvPr/>
          </p:nvGrpSpPr>
          <p:grpSpPr>
            <a:xfrm>
              <a:off x="7112908" y="1394123"/>
              <a:ext cx="1477112" cy="300167"/>
              <a:chOff x="323087" y="349519"/>
              <a:chExt cx="1477112" cy="300167"/>
            </a:xfrm>
          </p:grpSpPr>
          <p:sp>
            <p:nvSpPr>
              <p:cNvPr id="59" name="Round Same Side Corner Rectangle 58"/>
              <p:cNvSpPr/>
              <p:nvPr/>
            </p:nvSpPr>
            <p:spPr>
              <a:xfrm rot="5400000">
                <a:off x="911559" y="-238953"/>
                <a:ext cx="300167" cy="1477112"/>
              </a:xfrm>
              <a:prstGeom prst="round2SameRect">
                <a:avLst/>
              </a:prstGeom>
              <a:ln>
                <a:solidFill>
                  <a:srgbClr val="3366FF"/>
                </a:solidFill>
              </a:ln>
            </p:spPr>
            <p:style>
              <a:lnRef idx="2">
                <a:scrgbClr r="0" g="0" b="0"/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60" name="Round Same Side Corner Rectangle 10"/>
              <p:cNvSpPr txBox="1"/>
              <p:nvPr/>
            </p:nvSpPr>
            <p:spPr>
              <a:xfrm>
                <a:off x="323087" y="364172"/>
                <a:ext cx="1462459" cy="270861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8232" tIns="6985" rIns="6985" bIns="6985" numCol="1" spcCol="1270" anchor="ctr" anchorCtr="0">
                <a:noAutofit/>
              </a:bodyPr>
              <a:lstStyle/>
              <a:p>
                <a:pPr marL="57150" lvl="1" indent="-5715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1100" kern="1200" dirty="0" smtClean="0"/>
                  <a:t>CAD design</a:t>
                </a:r>
                <a:endParaRPr lang="en-US" sz="1100" kern="1200" dirty="0"/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6789822" y="1741224"/>
              <a:ext cx="323088" cy="461553"/>
              <a:chOff x="1" y="696620"/>
              <a:chExt cx="323088" cy="461553"/>
            </a:xfrm>
          </p:grpSpPr>
          <p:sp>
            <p:nvSpPr>
              <p:cNvPr id="57" name="Chevron 56"/>
              <p:cNvSpPr/>
              <p:nvPr/>
            </p:nvSpPr>
            <p:spPr>
              <a:xfrm rot="5400000">
                <a:off x="-69232" y="765853"/>
                <a:ext cx="461553" cy="323087"/>
              </a:xfrm>
              <a:prstGeom prst="chevron">
                <a:avLst/>
              </a:prstGeom>
              <a:ln>
                <a:solidFill>
                  <a:srgbClr val="3333FF"/>
                </a:solidFill>
              </a:ln>
            </p:spPr>
            <p:style>
              <a:lnRef idx="2">
                <a:scrgbClr r="0" g="0" b="0"/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8" name="Chevron 12"/>
              <p:cNvSpPr txBox="1"/>
              <p:nvPr/>
            </p:nvSpPr>
            <p:spPr>
              <a:xfrm>
                <a:off x="2" y="858164"/>
                <a:ext cx="323087" cy="13846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175" tIns="3175" rIns="3175" bIns="3175" numCol="1" spcCol="1270" anchor="ctr" anchorCtr="0">
                <a:noAutofit/>
              </a:bodyPr>
              <a:lstStyle/>
              <a:p>
                <a:pPr lvl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500" kern="1200" dirty="0"/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7112908" y="1741223"/>
              <a:ext cx="1477112" cy="300009"/>
              <a:chOff x="323087" y="696619"/>
              <a:chExt cx="1477112" cy="300009"/>
            </a:xfrm>
          </p:grpSpPr>
          <p:sp>
            <p:nvSpPr>
              <p:cNvPr id="55" name="Round Same Side Corner Rectangle 54"/>
              <p:cNvSpPr/>
              <p:nvPr/>
            </p:nvSpPr>
            <p:spPr>
              <a:xfrm rot="5400000">
                <a:off x="911638" y="108068"/>
                <a:ext cx="300009" cy="1477112"/>
              </a:xfrm>
              <a:prstGeom prst="round2SameRect">
                <a:avLst/>
              </a:prstGeom>
              <a:ln>
                <a:solidFill>
                  <a:srgbClr val="3366FF"/>
                </a:solidFill>
              </a:ln>
            </p:spPr>
            <p:style>
              <a:lnRef idx="2">
                <a:scrgbClr r="0" g="0" b="0"/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6" name="Round Same Side Corner Rectangle 14"/>
              <p:cNvSpPr txBox="1"/>
              <p:nvPr/>
            </p:nvSpPr>
            <p:spPr>
              <a:xfrm>
                <a:off x="323087" y="711265"/>
                <a:ext cx="1462467" cy="27071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8232" tIns="6985" rIns="6985" bIns="6985" numCol="1" spcCol="1270" anchor="ctr" anchorCtr="0">
                <a:noAutofit/>
              </a:bodyPr>
              <a:lstStyle/>
              <a:p>
                <a:pPr marL="57150" lvl="1" indent="-5715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1100" kern="1200" dirty="0" smtClean="0"/>
                  <a:t>Procurement</a:t>
                </a:r>
                <a:endParaRPr lang="en-US" sz="1100" kern="1200" dirty="0"/>
              </a:p>
            </p:txBody>
          </p:sp>
        </p:grpSp>
        <p:grpSp>
          <p:nvGrpSpPr>
            <p:cNvPr id="25" name="Group 24"/>
            <p:cNvGrpSpPr/>
            <p:nvPr/>
          </p:nvGrpSpPr>
          <p:grpSpPr>
            <a:xfrm>
              <a:off x="6789822" y="2088324"/>
              <a:ext cx="323088" cy="461553"/>
              <a:chOff x="1" y="1043720"/>
              <a:chExt cx="323088" cy="461553"/>
            </a:xfrm>
          </p:grpSpPr>
          <p:sp>
            <p:nvSpPr>
              <p:cNvPr id="53" name="Chevron 52"/>
              <p:cNvSpPr/>
              <p:nvPr/>
            </p:nvSpPr>
            <p:spPr>
              <a:xfrm rot="5400000">
                <a:off x="-69232" y="1112953"/>
                <a:ext cx="461553" cy="323087"/>
              </a:xfrm>
              <a:prstGeom prst="chevron">
                <a:avLst/>
              </a:prstGeom>
              <a:ln>
                <a:solidFill>
                  <a:srgbClr val="3333FF"/>
                </a:solidFill>
              </a:ln>
            </p:spPr>
            <p:style>
              <a:lnRef idx="2">
                <a:scrgbClr r="0" g="0" b="0"/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4" name="Chevron 16"/>
              <p:cNvSpPr txBox="1"/>
              <p:nvPr/>
            </p:nvSpPr>
            <p:spPr>
              <a:xfrm>
                <a:off x="2" y="1205264"/>
                <a:ext cx="323087" cy="13846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175" tIns="3175" rIns="3175" bIns="3175" numCol="1" spcCol="1270" anchor="ctr" anchorCtr="0">
                <a:noAutofit/>
              </a:bodyPr>
              <a:lstStyle/>
              <a:p>
                <a:pPr lvl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500" kern="1200" dirty="0"/>
              </a:p>
            </p:txBody>
          </p:sp>
        </p:grpSp>
        <p:grpSp>
          <p:nvGrpSpPr>
            <p:cNvPr id="26" name="Group 25"/>
            <p:cNvGrpSpPr/>
            <p:nvPr/>
          </p:nvGrpSpPr>
          <p:grpSpPr>
            <a:xfrm>
              <a:off x="7112908" y="2088324"/>
              <a:ext cx="1477112" cy="300009"/>
              <a:chOff x="323087" y="1043720"/>
              <a:chExt cx="1477112" cy="300009"/>
            </a:xfrm>
          </p:grpSpPr>
          <p:sp>
            <p:nvSpPr>
              <p:cNvPr id="51" name="Round Same Side Corner Rectangle 50"/>
              <p:cNvSpPr/>
              <p:nvPr/>
            </p:nvSpPr>
            <p:spPr>
              <a:xfrm rot="5400000">
                <a:off x="911638" y="455169"/>
                <a:ext cx="300009" cy="1477112"/>
              </a:xfrm>
              <a:prstGeom prst="round2SameRect">
                <a:avLst/>
              </a:prstGeom>
              <a:ln>
                <a:solidFill>
                  <a:srgbClr val="3366FF"/>
                </a:solidFill>
              </a:ln>
            </p:spPr>
            <p:style>
              <a:lnRef idx="2">
                <a:scrgbClr r="0" g="0" b="0"/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52" name="Round Same Side Corner Rectangle 18"/>
              <p:cNvSpPr txBox="1"/>
              <p:nvPr/>
            </p:nvSpPr>
            <p:spPr>
              <a:xfrm>
                <a:off x="323087" y="1058366"/>
                <a:ext cx="1462467" cy="27071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8232" tIns="6985" rIns="6985" bIns="6985" numCol="1" spcCol="1270" anchor="ctr" anchorCtr="0">
                <a:noAutofit/>
              </a:bodyPr>
              <a:lstStyle/>
              <a:p>
                <a:pPr marL="57150" lvl="1" indent="-5715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1100" kern="1200" dirty="0" smtClean="0"/>
                  <a:t>Assembly (PM &amp;SC magnets)</a:t>
                </a:r>
                <a:endParaRPr lang="en-US" sz="1100" kern="1200" dirty="0"/>
              </a:p>
            </p:txBody>
          </p:sp>
        </p:grpSp>
        <p:grpSp>
          <p:nvGrpSpPr>
            <p:cNvPr id="27" name="Group 26"/>
            <p:cNvGrpSpPr/>
            <p:nvPr/>
          </p:nvGrpSpPr>
          <p:grpSpPr>
            <a:xfrm>
              <a:off x="6789822" y="2435425"/>
              <a:ext cx="323088" cy="461553"/>
              <a:chOff x="1" y="1390821"/>
              <a:chExt cx="323088" cy="461553"/>
            </a:xfrm>
          </p:grpSpPr>
          <p:sp>
            <p:nvSpPr>
              <p:cNvPr id="49" name="Chevron 48"/>
              <p:cNvSpPr/>
              <p:nvPr/>
            </p:nvSpPr>
            <p:spPr>
              <a:xfrm rot="5400000">
                <a:off x="-69232" y="1460054"/>
                <a:ext cx="461553" cy="323087"/>
              </a:xfrm>
              <a:prstGeom prst="chevron">
                <a:avLst/>
              </a:prstGeom>
              <a:ln>
                <a:solidFill>
                  <a:srgbClr val="3333FF"/>
                </a:solidFill>
              </a:ln>
            </p:spPr>
            <p:style>
              <a:lnRef idx="2">
                <a:scrgbClr r="0" g="0" b="0"/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0" name="Chevron 20"/>
              <p:cNvSpPr txBox="1"/>
              <p:nvPr/>
            </p:nvSpPr>
            <p:spPr>
              <a:xfrm>
                <a:off x="2" y="1552365"/>
                <a:ext cx="323087" cy="13846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175" tIns="3175" rIns="3175" bIns="3175" numCol="1" spcCol="1270" anchor="ctr" anchorCtr="0">
                <a:noAutofit/>
              </a:bodyPr>
              <a:lstStyle/>
              <a:p>
                <a:pPr lvl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500" kern="1200" dirty="0"/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7112908" y="2435425"/>
              <a:ext cx="1477112" cy="300009"/>
              <a:chOff x="323087" y="1390821"/>
              <a:chExt cx="1477112" cy="300009"/>
            </a:xfrm>
          </p:grpSpPr>
          <p:sp>
            <p:nvSpPr>
              <p:cNvPr id="47" name="Round Same Side Corner Rectangle 46"/>
              <p:cNvSpPr/>
              <p:nvPr/>
            </p:nvSpPr>
            <p:spPr>
              <a:xfrm rot="5400000">
                <a:off x="911638" y="802270"/>
                <a:ext cx="300009" cy="1477112"/>
              </a:xfrm>
              <a:prstGeom prst="round2SameRect">
                <a:avLst/>
              </a:prstGeom>
              <a:ln>
                <a:solidFill>
                  <a:srgbClr val="3366FF"/>
                </a:solidFill>
              </a:ln>
            </p:spPr>
            <p:style>
              <a:lnRef idx="2">
                <a:scrgbClr r="0" g="0" b="0"/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8" name="Round Same Side Corner Rectangle 22"/>
              <p:cNvSpPr txBox="1"/>
              <p:nvPr/>
            </p:nvSpPr>
            <p:spPr>
              <a:xfrm>
                <a:off x="323087" y="1405467"/>
                <a:ext cx="1462467" cy="27071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8232" tIns="6985" rIns="6985" bIns="6985" numCol="1" spcCol="1270" anchor="ctr" anchorCtr="0">
                <a:noAutofit/>
              </a:bodyPr>
              <a:lstStyle/>
              <a:p>
                <a:pPr marL="57150" lvl="1" indent="-5715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1100" kern="1200" dirty="0" smtClean="0"/>
                  <a:t>Tests @ 4.2 K and 10 K</a:t>
                </a:r>
                <a:endParaRPr lang="en-US" sz="1100" kern="1200" dirty="0"/>
              </a:p>
            </p:txBody>
          </p:sp>
        </p:grpSp>
        <p:grpSp>
          <p:nvGrpSpPr>
            <p:cNvPr id="29" name="Group 28"/>
            <p:cNvGrpSpPr/>
            <p:nvPr/>
          </p:nvGrpSpPr>
          <p:grpSpPr>
            <a:xfrm>
              <a:off x="6789822" y="2782526"/>
              <a:ext cx="323088" cy="461553"/>
              <a:chOff x="1" y="1737922"/>
              <a:chExt cx="323088" cy="461553"/>
            </a:xfrm>
          </p:grpSpPr>
          <p:sp>
            <p:nvSpPr>
              <p:cNvPr id="45" name="Chevron 44"/>
              <p:cNvSpPr/>
              <p:nvPr/>
            </p:nvSpPr>
            <p:spPr>
              <a:xfrm rot="5400000">
                <a:off x="-69232" y="1807155"/>
                <a:ext cx="461553" cy="323087"/>
              </a:xfrm>
              <a:prstGeom prst="chevron">
                <a:avLst/>
              </a:prstGeom>
              <a:ln>
                <a:solidFill>
                  <a:srgbClr val="3333FF"/>
                </a:solidFill>
              </a:ln>
            </p:spPr>
            <p:style>
              <a:lnRef idx="2">
                <a:scrgbClr r="0" g="0" b="0"/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6" name="Chevron 24"/>
              <p:cNvSpPr txBox="1"/>
              <p:nvPr/>
            </p:nvSpPr>
            <p:spPr>
              <a:xfrm>
                <a:off x="2" y="1899466"/>
                <a:ext cx="323087" cy="13846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175" tIns="3175" rIns="3175" bIns="3175" numCol="1" spcCol="1270" anchor="ctr" anchorCtr="0">
                <a:noAutofit/>
              </a:bodyPr>
              <a:lstStyle/>
              <a:p>
                <a:pPr lvl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500" kern="1200" dirty="0"/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7112908" y="2782525"/>
              <a:ext cx="1477112" cy="300009"/>
              <a:chOff x="323087" y="1737921"/>
              <a:chExt cx="1477112" cy="300009"/>
            </a:xfrm>
          </p:grpSpPr>
          <p:sp>
            <p:nvSpPr>
              <p:cNvPr id="43" name="Round Same Side Corner Rectangle 42"/>
              <p:cNvSpPr/>
              <p:nvPr/>
            </p:nvSpPr>
            <p:spPr>
              <a:xfrm rot="5400000">
                <a:off x="911638" y="1149370"/>
                <a:ext cx="300009" cy="1477112"/>
              </a:xfrm>
              <a:prstGeom prst="round2SameRect">
                <a:avLst/>
              </a:prstGeom>
              <a:ln>
                <a:solidFill>
                  <a:srgbClr val="3366FF"/>
                </a:solidFill>
              </a:ln>
            </p:spPr>
            <p:style>
              <a:lnRef idx="2">
                <a:scrgbClr r="0" g="0" b="0"/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4" name="Round Same Side Corner Rectangle 26"/>
              <p:cNvSpPr txBox="1"/>
              <p:nvPr/>
            </p:nvSpPr>
            <p:spPr>
              <a:xfrm>
                <a:off x="323087" y="1752567"/>
                <a:ext cx="1462467" cy="27071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8232" tIns="6985" rIns="6985" bIns="6985" numCol="1" spcCol="1270" anchor="ctr" anchorCtr="0">
                <a:noAutofit/>
              </a:bodyPr>
              <a:lstStyle/>
              <a:p>
                <a:pPr marL="57150" lvl="1" indent="-5715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1100" kern="1200" dirty="0" smtClean="0"/>
                  <a:t>Magnetic measurements</a:t>
                </a:r>
                <a:endParaRPr lang="en-US" sz="1100" kern="1200" dirty="0"/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6789822" y="3132835"/>
              <a:ext cx="323088" cy="461553"/>
              <a:chOff x="1" y="2088231"/>
              <a:chExt cx="323088" cy="461553"/>
            </a:xfrm>
          </p:grpSpPr>
          <p:sp>
            <p:nvSpPr>
              <p:cNvPr id="41" name="Chevron 40"/>
              <p:cNvSpPr/>
              <p:nvPr/>
            </p:nvSpPr>
            <p:spPr>
              <a:xfrm rot="5400000">
                <a:off x="-69232" y="2157464"/>
                <a:ext cx="461553" cy="323087"/>
              </a:xfrm>
              <a:prstGeom prst="chevron">
                <a:avLst/>
              </a:prstGeom>
              <a:ln>
                <a:solidFill>
                  <a:srgbClr val="3333FF"/>
                </a:solidFill>
              </a:ln>
            </p:spPr>
            <p:style>
              <a:lnRef idx="2">
                <a:scrgbClr r="0" g="0" b="0"/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42" name="Chevron 28"/>
              <p:cNvSpPr txBox="1"/>
              <p:nvPr/>
            </p:nvSpPr>
            <p:spPr>
              <a:xfrm>
                <a:off x="2" y="2249775"/>
                <a:ext cx="323087" cy="13846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175" tIns="3175" rIns="3175" bIns="3175" numCol="1" spcCol="1270" anchor="ctr" anchorCtr="0">
                <a:noAutofit/>
              </a:bodyPr>
              <a:lstStyle/>
              <a:p>
                <a:pPr lvl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500" kern="1200" dirty="0"/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7112908" y="3129626"/>
              <a:ext cx="1477112" cy="300009"/>
              <a:chOff x="323087" y="2085022"/>
              <a:chExt cx="1477112" cy="300009"/>
            </a:xfrm>
          </p:grpSpPr>
          <p:sp>
            <p:nvSpPr>
              <p:cNvPr id="39" name="Round Same Side Corner Rectangle 38"/>
              <p:cNvSpPr/>
              <p:nvPr/>
            </p:nvSpPr>
            <p:spPr>
              <a:xfrm rot="5400000">
                <a:off x="911638" y="1496471"/>
                <a:ext cx="300009" cy="1477112"/>
              </a:xfrm>
              <a:prstGeom prst="round2SameRect">
                <a:avLst/>
              </a:prstGeom>
              <a:ln>
                <a:solidFill>
                  <a:srgbClr val="3366FF"/>
                </a:solidFill>
              </a:ln>
            </p:spPr>
            <p:style>
              <a:lnRef idx="2">
                <a:scrgbClr r="0" g="0" b="0"/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40" name="Round Same Side Corner Rectangle 30"/>
              <p:cNvSpPr txBox="1"/>
              <p:nvPr/>
            </p:nvSpPr>
            <p:spPr>
              <a:xfrm>
                <a:off x="323087" y="2099668"/>
                <a:ext cx="1462467" cy="27071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8232" tIns="6985" rIns="6985" bIns="6985" numCol="1" spcCol="1270" anchor="ctr" anchorCtr="0">
                <a:noAutofit/>
              </a:bodyPr>
              <a:lstStyle/>
              <a:p>
                <a:pPr marL="57150" lvl="1" indent="-5715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1100" kern="1200" dirty="0" smtClean="0"/>
                  <a:t>Maintenance &amp;Repair</a:t>
                </a:r>
                <a:endParaRPr lang="en-US" sz="1100" kern="1200" dirty="0"/>
              </a:p>
            </p:txBody>
          </p:sp>
        </p:grpSp>
        <p:grpSp>
          <p:nvGrpSpPr>
            <p:cNvPr id="33" name="Group 32"/>
            <p:cNvGrpSpPr/>
            <p:nvPr/>
          </p:nvGrpSpPr>
          <p:grpSpPr>
            <a:xfrm>
              <a:off x="6789822" y="3476728"/>
              <a:ext cx="323088" cy="461553"/>
              <a:chOff x="1" y="2432124"/>
              <a:chExt cx="323088" cy="461553"/>
            </a:xfrm>
          </p:grpSpPr>
          <p:sp>
            <p:nvSpPr>
              <p:cNvPr id="37" name="Chevron 36"/>
              <p:cNvSpPr/>
              <p:nvPr/>
            </p:nvSpPr>
            <p:spPr>
              <a:xfrm rot="5400000">
                <a:off x="-69232" y="2501357"/>
                <a:ext cx="461553" cy="323087"/>
              </a:xfrm>
              <a:prstGeom prst="chevron">
                <a:avLst/>
              </a:prstGeom>
              <a:ln>
                <a:solidFill>
                  <a:srgbClr val="3333FF"/>
                </a:solidFill>
              </a:ln>
            </p:spPr>
            <p:style>
              <a:lnRef idx="2">
                <a:scrgbClr r="0" g="0" b="0"/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8" name="Chevron 32"/>
              <p:cNvSpPr txBox="1"/>
              <p:nvPr/>
            </p:nvSpPr>
            <p:spPr>
              <a:xfrm>
                <a:off x="2" y="2593668"/>
                <a:ext cx="323087" cy="13846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175" tIns="3175" rIns="3175" bIns="3175" numCol="1" spcCol="1270" anchor="ctr" anchorCtr="0">
                <a:noAutofit/>
              </a:bodyPr>
              <a:lstStyle/>
              <a:p>
                <a:pPr lvl="0" algn="ctr" defTabSz="2222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sz="500" kern="1200" dirty="0"/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7112908" y="3476727"/>
              <a:ext cx="1477112" cy="300009"/>
              <a:chOff x="323087" y="2432123"/>
              <a:chExt cx="1477112" cy="300009"/>
            </a:xfrm>
          </p:grpSpPr>
          <p:sp>
            <p:nvSpPr>
              <p:cNvPr id="35" name="Round Same Side Corner Rectangle 34"/>
              <p:cNvSpPr/>
              <p:nvPr/>
            </p:nvSpPr>
            <p:spPr>
              <a:xfrm rot="5400000">
                <a:off x="911638" y="1843572"/>
                <a:ext cx="300009" cy="1477112"/>
              </a:xfrm>
              <a:prstGeom prst="round2SameRect">
                <a:avLst/>
              </a:prstGeom>
              <a:ln>
                <a:solidFill>
                  <a:srgbClr val="3366FF"/>
                </a:solidFill>
              </a:ln>
            </p:spPr>
            <p:style>
              <a:lnRef idx="2">
                <a:scrgbClr r="0" g="0" b="0"/>
              </a:lnRef>
              <a:fillRef idx="1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9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6" name="Round Same Side Corner Rectangle 34"/>
              <p:cNvSpPr txBox="1"/>
              <p:nvPr/>
            </p:nvSpPr>
            <p:spPr>
              <a:xfrm>
                <a:off x="323087" y="2446769"/>
                <a:ext cx="1462467" cy="27071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spcFirstLastPara="0" vert="horz" wrap="square" lIns="78232" tIns="6985" rIns="6985" bIns="6985" numCol="1" spcCol="1270" anchor="ctr" anchorCtr="0">
                <a:noAutofit/>
              </a:bodyPr>
              <a:lstStyle/>
              <a:p>
                <a:pPr marL="57150" lvl="1" indent="-57150" algn="l" defTabSz="488950">
                  <a:lnSpc>
                    <a:spcPct val="90000"/>
                  </a:lnSpc>
                  <a:spcBef>
                    <a:spcPct val="0"/>
                  </a:spcBef>
                  <a:spcAft>
                    <a:spcPct val="15000"/>
                  </a:spcAft>
                  <a:buChar char="••"/>
                </a:pPr>
                <a:r>
                  <a:rPr lang="en-US" sz="1100" kern="1200" dirty="0" smtClean="0"/>
                  <a:t>Spare</a:t>
                </a:r>
                <a:endParaRPr lang="en-US" sz="1100" kern="1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14931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2"/>
          <p:cNvSpPr txBox="1">
            <a:spLocks/>
          </p:cNvSpPr>
          <p:nvPr/>
        </p:nvSpPr>
        <p:spPr bwMode="auto">
          <a:xfrm>
            <a:off x="1835696" y="113052"/>
            <a:ext cx="7164288" cy="381375"/>
          </a:xfrm>
          <a:prstGeom prst="rect">
            <a:avLst/>
          </a:prstGeo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4500" kern="1000" spc="0">
                <a:solidFill>
                  <a:srgbClr val="686868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500">
                <a:solidFill>
                  <a:srgbClr val="505150"/>
                </a:solidFill>
                <a:latin typeface="Georgia" charset="0"/>
                <a:ea typeface="ヒラギノ角ゴ Pro W3" pitchFamily="-108" charset="-128"/>
                <a:cs typeface="ヒラギノ角ゴ Pro W3" pitchFamily="-108" charset="-128"/>
              </a:defRPr>
            </a:lvl5pPr>
            <a:lvl6pPr marL="457178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6pPr>
            <a:lvl7pPr marL="914354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7pPr>
            <a:lvl8pPr marL="1371532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8pPr>
            <a:lvl9pPr marL="1828709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Arial Narrow" pitchFamily="34" charset="0"/>
              </a:defRPr>
            </a:lvl9pPr>
          </a:lstStyle>
          <a:p>
            <a:r>
              <a:rPr lang="de-CH" sz="2400" dirty="0" err="1" smtClean="0"/>
              <a:t>Examples</a:t>
            </a:r>
            <a:r>
              <a:rPr lang="de-CH" sz="2400" dirty="0" smtClean="0"/>
              <a:t>: </a:t>
            </a:r>
            <a:r>
              <a:rPr lang="de-CH" sz="2400" dirty="0" err="1" smtClean="0"/>
              <a:t>superconducting</a:t>
            </a:r>
            <a:r>
              <a:rPr lang="de-CH" sz="2400" dirty="0" smtClean="0"/>
              <a:t> </a:t>
            </a:r>
            <a:r>
              <a:rPr lang="de-CH" sz="2400" dirty="0" err="1" smtClean="0"/>
              <a:t>magnet</a:t>
            </a:r>
            <a:r>
              <a:rPr lang="de-CH" sz="2400" dirty="0" smtClean="0"/>
              <a:t> </a:t>
            </a:r>
            <a:r>
              <a:rPr lang="de-CH" sz="2400" dirty="0" err="1" smtClean="0"/>
              <a:t>activities</a:t>
            </a:r>
            <a:r>
              <a:rPr lang="de-CH" sz="2400" dirty="0" smtClean="0"/>
              <a:t> </a:t>
            </a:r>
            <a:endParaRPr lang="en-GB" sz="2400" dirty="0"/>
          </a:p>
        </p:txBody>
      </p:sp>
      <p:grpSp>
        <p:nvGrpSpPr>
          <p:cNvPr id="9" name="Group 8"/>
          <p:cNvGrpSpPr/>
          <p:nvPr/>
        </p:nvGrpSpPr>
        <p:grpSpPr>
          <a:xfrm>
            <a:off x="395536" y="620688"/>
            <a:ext cx="2808311" cy="2863587"/>
            <a:chOff x="243683" y="1025907"/>
            <a:chExt cx="2808311" cy="2863587"/>
          </a:xfrm>
        </p:grpSpPr>
        <p:pic>
          <p:nvPicPr>
            <p:cNvPr id="31" name="Picture 30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99592" y="1025907"/>
              <a:ext cx="1872208" cy="2650221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43683" y="3643273"/>
              <a:ext cx="2808311" cy="2462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0" tIns="0" rIns="0" bIns="0" numCol="1" spcCol="38100" rtlCol="0" anchor="t">
              <a:spAutoFit/>
            </a:bodyPr>
            <a:lstStyle/>
            <a:p>
              <a:pPr marL="0" marR="0" indent="0" algn="ctr" defTabSz="9144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SLS2.0</a:t>
              </a:r>
              <a:r>
                <a:rPr kumimoji="0" lang="en-US" sz="1600" b="0" i="0" u="none" strike="noStrike" cap="none" spc="0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 </a:t>
              </a:r>
              <a:r>
                <a:rPr lang="en-US" dirty="0" smtClean="0"/>
                <a:t>(in preparation)</a:t>
              </a:r>
              <a:endPara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557272" y="530252"/>
            <a:ext cx="2304256" cy="2376264"/>
            <a:chOff x="6894637" y="1241014"/>
            <a:chExt cx="2130874" cy="2076895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894637" y="1241014"/>
              <a:ext cx="1918606" cy="172674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7050611" y="2956272"/>
              <a:ext cx="1974900" cy="36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CHART (in</a:t>
              </a:r>
              <a:r>
                <a:rPr kumimoji="0" lang="en-US" sz="1600" b="0" i="0" u="none" strike="noStrike" cap="none" spc="0" normalizeH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 test at CERN)</a:t>
              </a:r>
              <a:endPara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489468" y="386236"/>
            <a:ext cx="2149255" cy="2520280"/>
            <a:chOff x="6925487" y="3536364"/>
            <a:chExt cx="1839646" cy="2125114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925487" y="3536364"/>
              <a:ext cx="1839646" cy="1784567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164288" y="5299841"/>
              <a:ext cx="1513235" cy="3616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none" lIns="0" tIns="0" rIns="0" bIns="0" numCol="1" spcCol="38100" rtlCol="0" anchor="t">
              <a:spAutoFit/>
            </a:bodyPr>
            <a:lstStyle/>
            <a:p>
              <a:pPr marL="0" marR="0" indent="0" algn="l" defTabSz="914400" rtl="0" fontAlgn="auto" latinLnBrk="0" hangingPunct="0">
                <a:lnSpc>
                  <a:spcPct val="100000"/>
                </a:lnSpc>
                <a:spcBef>
                  <a:spcPts val="9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kumimoji="0" lang="en-US" sz="1600" b="0" i="0" u="none" strike="noStrike" cap="none" spc="0" normalizeH="0" baseline="0" dirty="0" smtClean="0">
                  <a:ln>
                    <a:noFill/>
                  </a:ln>
                  <a:solidFill>
                    <a:srgbClr val="000000"/>
                  </a:solidFill>
                  <a:effectLst/>
                  <a:uFillTx/>
                  <a:latin typeface="+mj-lt"/>
                  <a:ea typeface="+mj-ea"/>
                  <a:cs typeface="+mj-cs"/>
                  <a:sym typeface="Calibri"/>
                </a:rPr>
                <a:t>CHART 18 T@10 K</a:t>
              </a:r>
              <a:endParaRPr kumimoji="0" lang="en-US" sz="1600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4048432"/>
            <a:ext cx="4392488" cy="170670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48914" y="5949280"/>
            <a:ext cx="4289636" cy="6463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HTS </a:t>
            </a:r>
            <a:r>
              <a:rPr lang="de-CH" dirty="0"/>
              <a:t>S</a:t>
            </a:r>
            <a:r>
              <a:rPr kumimoji="0" lang="de-CH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C </a:t>
            </a:r>
            <a:r>
              <a:rPr kumimoji="0" lang="de-CH" sz="1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solenoid</a:t>
            </a:r>
            <a:endParaRPr kumimoji="0" lang="de-CH" sz="16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e-CH" dirty="0" smtClean="0"/>
              <a:t>2 NC </a:t>
            </a:r>
            <a:r>
              <a:rPr lang="de-CH" dirty="0" err="1" smtClean="0"/>
              <a:t>or</a:t>
            </a:r>
            <a:r>
              <a:rPr lang="de-CH" dirty="0" smtClean="0"/>
              <a:t> SC </a:t>
            </a:r>
            <a:r>
              <a:rPr lang="de-CH" dirty="0" err="1" smtClean="0"/>
              <a:t>long</a:t>
            </a:r>
            <a:r>
              <a:rPr lang="de-CH" dirty="0" smtClean="0"/>
              <a:t> </a:t>
            </a:r>
            <a:r>
              <a:rPr lang="de-CH" dirty="0" err="1" smtClean="0"/>
              <a:t>solenoids</a:t>
            </a:r>
            <a:r>
              <a:rPr lang="de-CH" dirty="0" smtClean="0"/>
              <a:t> </a:t>
            </a:r>
            <a:r>
              <a:rPr lang="de-CH" dirty="0" err="1" smtClean="0"/>
              <a:t>around</a:t>
            </a:r>
            <a:r>
              <a:rPr lang="de-CH" dirty="0" smtClean="0"/>
              <a:t> </a:t>
            </a:r>
            <a:r>
              <a:rPr lang="de-CH" dirty="0" err="1" smtClean="0"/>
              <a:t>the</a:t>
            </a:r>
            <a:r>
              <a:rPr lang="de-CH" dirty="0" smtClean="0"/>
              <a:t> 3 GHz </a:t>
            </a:r>
            <a:r>
              <a:rPr lang="de-CH" dirty="0" err="1" smtClean="0"/>
              <a:t>cavities</a:t>
            </a:r>
            <a:endParaRPr kumimoji="0" lang="de-CH" sz="16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09100" y="3465053"/>
            <a:ext cx="6258123" cy="42319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Building </a:t>
            </a:r>
            <a:r>
              <a:rPr kumimoji="0" lang="de-CH" sz="2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and</a:t>
            </a:r>
            <a:r>
              <a:rPr kumimoji="0" lang="de-CH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kumimoji="0" lang="de-CH" sz="2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test</a:t>
            </a:r>
            <a:r>
              <a:rPr kumimoji="0" lang="de-CH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kumimoji="0" lang="de-CH" sz="2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of</a:t>
            </a:r>
            <a:r>
              <a:rPr kumimoji="0" lang="de-CH" sz="2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a </a:t>
            </a:r>
            <a:r>
              <a:rPr kumimoji="0" lang="de-CH" sz="20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positron</a:t>
            </a:r>
            <a:r>
              <a:rPr kumimoji="0" lang="de-CH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kumimoji="0" lang="de-CH" sz="20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source</a:t>
            </a:r>
            <a:r>
              <a:rPr kumimoji="0" lang="de-CH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at PSI (P</a:t>
            </a:r>
            <a:r>
              <a:rPr kumimoji="0" lang="de-CH" sz="2000" b="0" i="0" u="none" strike="noStrike" cap="none" spc="0" normalizeH="0" baseline="3000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3</a:t>
            </a:r>
            <a:r>
              <a:rPr kumimoji="0" lang="de-CH" sz="20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</a:t>
            </a:r>
            <a:r>
              <a:rPr kumimoji="0" lang="de-CH" sz="2000" b="0" i="0" u="none" strike="noStrike" cap="none" spc="0" normalizeH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experiment</a:t>
            </a:r>
            <a:r>
              <a:rPr kumimoji="0" lang="de-CH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)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08304" y="4027402"/>
            <a:ext cx="1759138" cy="192187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4048" y="4077072"/>
            <a:ext cx="2373722" cy="176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654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/>
          </p:cNvSpPr>
          <p:nvPr>
            <p:ph type="title"/>
          </p:nvPr>
        </p:nvSpPr>
        <p:spPr>
          <a:xfrm>
            <a:off x="2185657" y="116632"/>
            <a:ext cx="5194655" cy="5085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de-CH" sz="2800" dirty="0" err="1" smtClean="0"/>
              <a:t>What</a:t>
            </a:r>
            <a:r>
              <a:rPr lang="de-CH" sz="2800" dirty="0" smtClean="0"/>
              <a:t> ‘s </a:t>
            </a:r>
            <a:r>
              <a:rPr lang="de-CH" sz="2800" dirty="0" err="1" smtClean="0"/>
              <a:t>next</a:t>
            </a:r>
            <a:r>
              <a:rPr lang="de-CH" sz="2800" dirty="0" smtClean="0"/>
              <a:t> : Project IMPACT</a:t>
            </a:r>
            <a:endParaRPr sz="2800" dirty="0"/>
          </a:p>
        </p:txBody>
      </p:sp>
      <p:sp>
        <p:nvSpPr>
          <p:cNvPr id="3" name="Right Arrow 2"/>
          <p:cNvSpPr/>
          <p:nvPr/>
        </p:nvSpPr>
        <p:spPr bwMode="auto">
          <a:xfrm>
            <a:off x="144611" y="5661803"/>
            <a:ext cx="8496944" cy="504056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53642" y="5448471"/>
            <a:ext cx="504056" cy="288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600" kern="1000" spc="30" dirty="0" smtClean="0">
                <a:latin typeface="+mn-lt"/>
                <a:cs typeface="Franklin Gothic Book"/>
              </a:rPr>
              <a:t>2022</a:t>
            </a:r>
            <a:endParaRPr lang="en-US" sz="16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99667" y="5447427"/>
            <a:ext cx="504056" cy="288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600" kern="1000" spc="30" dirty="0" smtClean="0">
                <a:latin typeface="+mn-lt"/>
                <a:cs typeface="Franklin Gothic Book"/>
              </a:rPr>
              <a:t>2023</a:t>
            </a:r>
            <a:endParaRPr lang="en-US" sz="16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75218" y="5451953"/>
            <a:ext cx="504056" cy="288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600" kern="1000" spc="30" dirty="0" smtClean="0">
                <a:latin typeface="+mn-lt"/>
                <a:cs typeface="Franklin Gothic Book"/>
              </a:rPr>
              <a:t>2024</a:t>
            </a:r>
            <a:endParaRPr lang="en-US" sz="16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64256" y="5451953"/>
            <a:ext cx="504056" cy="288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600" kern="1000" spc="30" dirty="0" smtClean="0">
                <a:latin typeface="+mn-lt"/>
                <a:cs typeface="Franklin Gothic Book"/>
              </a:rPr>
              <a:t>2026</a:t>
            </a:r>
            <a:endParaRPr lang="en-US" sz="16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92459" y="5449933"/>
            <a:ext cx="504056" cy="288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600" kern="1000" spc="30" dirty="0" smtClean="0">
                <a:latin typeface="+mn-lt"/>
                <a:cs typeface="Franklin Gothic Book"/>
              </a:rPr>
              <a:t>2025</a:t>
            </a:r>
            <a:endParaRPr lang="en-US" sz="16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36053" y="5447427"/>
            <a:ext cx="504056" cy="288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600" kern="1000" spc="30" dirty="0" smtClean="0">
                <a:latin typeface="+mn-lt"/>
                <a:cs typeface="Franklin Gothic Book"/>
              </a:rPr>
              <a:t>2027</a:t>
            </a:r>
            <a:endParaRPr lang="en-US" sz="16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24328" y="6252636"/>
            <a:ext cx="914400" cy="40672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600" kern="1000" spc="30" dirty="0" smtClean="0">
                <a:latin typeface="+mn-lt"/>
                <a:cs typeface="Franklin Gothic Book"/>
              </a:rPr>
              <a:t>Installation</a:t>
            </a:r>
            <a:endParaRPr lang="en-US" sz="16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65657" y="6049276"/>
            <a:ext cx="914400" cy="40672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spcBef>
                <a:spcPts val="0"/>
              </a:spcBef>
            </a:pPr>
            <a:r>
              <a:rPr lang="de-CH" sz="1600" kern="1000" spc="30" dirty="0" err="1" smtClean="0">
                <a:latin typeface="+mn-lt"/>
                <a:cs typeface="Franklin Gothic Book"/>
              </a:rPr>
              <a:t>Assembly</a:t>
            </a:r>
            <a:endParaRPr lang="de-CH" sz="1600" kern="1000" spc="30" dirty="0" smtClean="0">
              <a:latin typeface="+mn-lt"/>
              <a:cs typeface="Franklin Gothic Book"/>
            </a:endParaRPr>
          </a:p>
          <a:p>
            <a:pPr algn="ctr">
              <a:spcBef>
                <a:spcPts val="0"/>
              </a:spcBef>
            </a:pPr>
            <a:r>
              <a:rPr lang="de-CH" sz="1600" kern="1000" spc="30" dirty="0" smtClean="0">
                <a:latin typeface="+mn-lt"/>
                <a:cs typeface="Franklin Gothic Book"/>
              </a:rPr>
              <a:t>&amp;</a:t>
            </a:r>
          </a:p>
          <a:p>
            <a:pPr algn="ctr">
              <a:spcBef>
                <a:spcPts val="0"/>
              </a:spcBef>
            </a:pPr>
            <a:r>
              <a:rPr lang="de-CH" kern="1000" spc="30" dirty="0" err="1" smtClean="0">
                <a:latin typeface="+mn-lt"/>
                <a:cs typeface="Franklin Gothic Book"/>
              </a:rPr>
              <a:t>tests</a:t>
            </a:r>
            <a:endParaRPr lang="en-US" sz="16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4742" y="6134382"/>
            <a:ext cx="914400" cy="40672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de-CH" sz="1600" kern="1000" spc="30" dirty="0" err="1" smtClean="0">
                <a:latin typeface="+mn-lt"/>
                <a:cs typeface="Franklin Gothic Book"/>
              </a:rPr>
              <a:t>Tendering</a:t>
            </a:r>
            <a:endParaRPr lang="de-CH" sz="1600" kern="1000" spc="30" dirty="0" smtClean="0">
              <a:latin typeface="+mn-lt"/>
              <a:cs typeface="Franklin Gothic Book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de-CH" sz="1600" kern="1000" spc="30" dirty="0" smtClean="0">
                <a:latin typeface="+mn-lt"/>
                <a:cs typeface="Franklin Gothic Book"/>
              </a:rPr>
              <a:t> </a:t>
            </a:r>
            <a:r>
              <a:rPr lang="de-CH" sz="1600" kern="1000" spc="30" dirty="0" err="1" smtClean="0">
                <a:latin typeface="+mn-lt"/>
                <a:cs typeface="Franklin Gothic Book"/>
              </a:rPr>
              <a:t>phase</a:t>
            </a:r>
            <a:endParaRPr lang="en-US" sz="16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09002" y="6015852"/>
            <a:ext cx="914400" cy="40672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de-CH" sz="1600" kern="1000" spc="30" dirty="0" smtClean="0">
                <a:latin typeface="+mn-lt"/>
                <a:cs typeface="Franklin Gothic Book"/>
              </a:rPr>
              <a:t>TDR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de-CH" sz="1600" kern="1000" spc="30" dirty="0" smtClean="0">
                <a:latin typeface="+mn-lt"/>
                <a:cs typeface="Franklin Gothic Book"/>
              </a:rPr>
              <a:t> </a:t>
            </a:r>
            <a:r>
              <a:rPr lang="de-CH" kern="1000" spc="30" dirty="0" err="1" smtClean="0">
                <a:latin typeface="+mn-lt"/>
                <a:cs typeface="Franklin Gothic Book"/>
              </a:rPr>
              <a:t>tender</a:t>
            </a:r>
            <a:r>
              <a:rPr lang="de-CH" kern="1000" spc="30" dirty="0" smtClean="0">
                <a:latin typeface="+mn-lt"/>
                <a:cs typeface="Franklin Gothic Book"/>
              </a:rPr>
              <a:t> 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de-CH" kern="1000" spc="30" dirty="0" err="1" smtClean="0">
                <a:latin typeface="+mn-lt"/>
                <a:cs typeface="Franklin Gothic Book"/>
              </a:rPr>
              <a:t>preparation</a:t>
            </a:r>
            <a:endParaRPr lang="en-US" sz="16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448478" y="6134382"/>
            <a:ext cx="914400" cy="40672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de-CH" sz="1600" kern="1000" spc="30" dirty="0" err="1" smtClean="0">
                <a:latin typeface="+mn-lt"/>
                <a:cs typeface="Franklin Gothic Book"/>
              </a:rPr>
              <a:t>Simulations</a:t>
            </a:r>
            <a:r>
              <a:rPr lang="de-CH" sz="1600" kern="1000" spc="30" dirty="0" smtClean="0">
                <a:latin typeface="+mn-lt"/>
                <a:cs typeface="Franklin Gothic Book"/>
              </a:rPr>
              <a:t> II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de-CH" sz="1600" kern="1000" spc="30" dirty="0" err="1" smtClean="0">
                <a:latin typeface="+mn-lt"/>
                <a:cs typeface="Franklin Gothic Book"/>
              </a:rPr>
              <a:t>Mech</a:t>
            </a:r>
            <a:r>
              <a:rPr lang="de-CH" sz="1600" kern="1000" spc="30" dirty="0" smtClean="0">
                <a:latin typeface="+mn-lt"/>
                <a:cs typeface="Franklin Gothic Book"/>
              </a:rPr>
              <a:t>. Design</a:t>
            </a:r>
            <a:endParaRPr lang="en-US" sz="16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43292" y="6090856"/>
            <a:ext cx="914400" cy="40672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de-CH" sz="1600" kern="1000" spc="30" dirty="0" smtClean="0">
                <a:latin typeface="+mn-lt"/>
                <a:cs typeface="Franklin Gothic Book"/>
              </a:rPr>
              <a:t>Mag. Design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de-CH" kern="1000" spc="30" dirty="0" smtClean="0">
                <a:latin typeface="+mn-lt"/>
                <a:cs typeface="Franklin Gothic Book"/>
              </a:rPr>
              <a:t>&amp; </a:t>
            </a:r>
            <a:r>
              <a:rPr lang="de-CH" kern="1000" spc="30" dirty="0" err="1" smtClean="0">
                <a:latin typeface="+mn-lt"/>
                <a:cs typeface="Franklin Gothic Book"/>
              </a:rPr>
              <a:t>simulations</a:t>
            </a:r>
            <a:endParaRPr lang="en-US" sz="1600" kern="1000" spc="30" dirty="0" smtClean="0">
              <a:latin typeface="+mn-lt"/>
              <a:cs typeface="Franklin Gothic Book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80" y="776847"/>
            <a:ext cx="9017945" cy="455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38398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>
          <a:xfrm>
            <a:off x="5060989" y="1183765"/>
            <a:ext cx="2887249" cy="227760"/>
          </a:xfrm>
          <a:solidFill>
            <a:srgbClr val="FFEAA8"/>
          </a:solidFill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1400" u="sng" dirty="0" smtClean="0"/>
              <a:t>Upgrade with new concepts</a:t>
            </a:r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186638" y="52619"/>
            <a:ext cx="6080362" cy="381375"/>
          </a:xfr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Superconducting Dipole for compact gantry</a:t>
            </a:r>
            <a:endParaRPr lang="de-CH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>
          <a:xfrm>
            <a:off x="7963907" y="6015230"/>
            <a:ext cx="386324" cy="138499"/>
          </a:xfrm>
        </p:spPr>
        <p:txBody>
          <a:bodyPr/>
          <a:lstStyle/>
          <a:p>
            <a:pPr algn="r">
              <a:defRPr/>
            </a:pPr>
            <a:r>
              <a:rPr lang="de-DE" smtClean="0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22</a:t>
            </a:fld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4" y="764372"/>
            <a:ext cx="1872208" cy="12943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-1" r="3448"/>
          <a:stretch/>
        </p:blipFill>
        <p:spPr>
          <a:xfrm>
            <a:off x="1390827" y="1310903"/>
            <a:ext cx="2016224" cy="1354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877206"/>
              </p:ext>
            </p:extLst>
          </p:nvPr>
        </p:nvGraphicFramePr>
        <p:xfrm>
          <a:off x="3627849" y="1408904"/>
          <a:ext cx="5386578" cy="23081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6888">
                  <a:extLst>
                    <a:ext uri="{9D8B030D-6E8A-4147-A177-3AD203B41FA5}">
                      <a16:colId xmlns:a16="http://schemas.microsoft.com/office/drawing/2014/main" val="1701637937"/>
                    </a:ext>
                  </a:extLst>
                </a:gridCol>
                <a:gridCol w="1233047">
                  <a:extLst>
                    <a:ext uri="{9D8B030D-6E8A-4147-A177-3AD203B41FA5}">
                      <a16:colId xmlns:a16="http://schemas.microsoft.com/office/drawing/2014/main" val="2758129523"/>
                    </a:ext>
                  </a:extLst>
                </a:gridCol>
                <a:gridCol w="1008112">
                  <a:extLst>
                    <a:ext uri="{9D8B030D-6E8A-4147-A177-3AD203B41FA5}">
                      <a16:colId xmlns:a16="http://schemas.microsoft.com/office/drawing/2014/main" val="3793269625"/>
                    </a:ext>
                  </a:extLst>
                </a:gridCol>
                <a:gridCol w="1888531">
                  <a:extLst>
                    <a:ext uri="{9D8B030D-6E8A-4147-A177-3AD203B41FA5}">
                      <a16:colId xmlns:a16="http://schemas.microsoft.com/office/drawing/2014/main" val="2815541862"/>
                    </a:ext>
                  </a:extLst>
                </a:gridCol>
              </a:tblGrid>
              <a:tr h="295417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Items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Gantry 2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SC Gantry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noProof="0" dirty="0" smtClean="0"/>
                        <a:t>+</a:t>
                      </a:r>
                      <a:endParaRPr lang="en-US" sz="2800" noProof="0" dirty="0"/>
                    </a:p>
                  </a:txBody>
                  <a:tcPr>
                    <a:solidFill>
                      <a:schemeClr val="accent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904392"/>
                  </a:ext>
                </a:extLst>
              </a:tr>
              <a:tr h="709001"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Weight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45 t </a:t>
                      </a:r>
                      <a:r>
                        <a:rPr lang="en-US" sz="1400" baseline="0" noProof="0" dirty="0" smtClean="0"/>
                        <a:t>(AMF3)</a:t>
                      </a:r>
                      <a:r>
                        <a:rPr lang="en-US" sz="1400" noProof="0" dirty="0" smtClean="0"/>
                        <a:t>: </a:t>
                      </a:r>
                    </a:p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2 T </a:t>
                      </a:r>
                    </a:p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Cu dipole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4-5 t</a:t>
                      </a:r>
                    </a:p>
                    <a:p>
                      <a:pPr algn="ctr"/>
                      <a:r>
                        <a:rPr lang="en-US" sz="1400" noProof="0" dirty="0" smtClean="0"/>
                        <a:t>3 T </a:t>
                      </a:r>
                    </a:p>
                    <a:p>
                      <a:pPr algn="ctr"/>
                      <a:r>
                        <a:rPr lang="en-US" sz="1400" noProof="0" dirty="0" smtClean="0"/>
                        <a:t>SC dipole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Compact, lighter</a:t>
                      </a:r>
                      <a:endParaRPr lang="en-US" sz="1400" noProof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9380836"/>
                  </a:ext>
                </a:extLst>
              </a:tr>
              <a:tr h="709001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Scanning</a:t>
                      </a:r>
                      <a:r>
                        <a:rPr lang="en-US" sz="1400" baseline="0" noProof="0" dirty="0" smtClean="0"/>
                        <a:t> </a:t>
                      </a:r>
                    </a:p>
                    <a:p>
                      <a:pPr algn="ctr"/>
                      <a:r>
                        <a:rPr lang="en-US" sz="1400" baseline="0" noProof="0" dirty="0" smtClean="0"/>
                        <a:t>aperture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/>
                        <a:t>12x20 cm</a:t>
                      </a:r>
                      <a:r>
                        <a:rPr lang="en-US" sz="1400" baseline="30000" noProof="0" dirty="0" smtClean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27x22 cm</a:t>
                      </a:r>
                      <a:r>
                        <a:rPr lang="en-US" sz="1400" baseline="30000" noProof="0" dirty="0" smtClean="0"/>
                        <a:t>2</a:t>
                      </a:r>
                      <a:r>
                        <a:rPr lang="en-US" sz="1400" noProof="0" dirty="0" smtClean="0"/>
                        <a:t> 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Reduced patching</a:t>
                      </a:r>
                      <a:endParaRPr lang="en-US" sz="1400" noProof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7352877"/>
                  </a:ext>
                </a:extLst>
              </a:tr>
              <a:tr h="349505"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>
                          <a:sym typeface="Wingdings" panose="05000000000000000000" pitchFamily="2" charset="2"/>
                        </a:rPr>
                        <a:t>Power supply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85 kW</a:t>
                      </a:r>
                      <a:endParaRPr lang="en-US" sz="1400" noProof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178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 dirty="0" smtClean="0">
                          <a:sym typeface="Wingdings" panose="05000000000000000000" pitchFamily="2" charset="2"/>
                        </a:rPr>
                        <a:t>20 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noProof="0" dirty="0" smtClean="0"/>
                        <a:t>cost</a:t>
                      </a:r>
                      <a:endParaRPr lang="en-US" sz="1400" noProof="0" dirty="0"/>
                    </a:p>
                  </a:txBody>
                  <a:tcP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110608"/>
                  </a:ext>
                </a:extLst>
              </a:tr>
            </a:tbl>
          </a:graphicData>
        </a:graphic>
      </p:graphicFrame>
      <p:grpSp>
        <p:nvGrpSpPr>
          <p:cNvPr id="27" name="Group 26"/>
          <p:cNvGrpSpPr/>
          <p:nvPr/>
        </p:nvGrpSpPr>
        <p:grpSpPr>
          <a:xfrm>
            <a:off x="56851" y="3345216"/>
            <a:ext cx="2250255" cy="1284715"/>
            <a:chOff x="5587287" y="1143446"/>
            <a:chExt cx="2420634" cy="1381988"/>
          </a:xfrm>
        </p:grpSpPr>
        <p:grpSp>
          <p:nvGrpSpPr>
            <p:cNvPr id="10" name="Group 9"/>
            <p:cNvGrpSpPr>
              <a:grpSpLocks noChangeAspect="1"/>
            </p:cNvGrpSpPr>
            <p:nvPr/>
          </p:nvGrpSpPr>
          <p:grpSpPr>
            <a:xfrm>
              <a:off x="5587287" y="1143446"/>
              <a:ext cx="2420634" cy="1356741"/>
              <a:chOff x="4386946" y="2216788"/>
              <a:chExt cx="4385368" cy="2457955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386946" y="2216788"/>
                <a:ext cx="4385368" cy="2457955"/>
              </a:xfrm>
              <a:prstGeom prst="rect">
                <a:avLst/>
              </a:prstGeom>
            </p:spPr>
          </p:pic>
          <p:cxnSp>
            <p:nvCxnSpPr>
              <p:cNvPr id="12" name="Straight Arrow Connector 11"/>
              <p:cNvCxnSpPr/>
              <p:nvPr/>
            </p:nvCxnSpPr>
            <p:spPr bwMode="auto">
              <a:xfrm flipV="1">
                <a:off x="4508839" y="2280631"/>
                <a:ext cx="3954807" cy="398663"/>
              </a:xfrm>
              <a:prstGeom prst="straightConnector1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accent3">
                    <a:lumMod val="60000"/>
                    <a:lumOff val="40000"/>
                  </a:schemeClr>
                </a:solidFill>
                <a:prstDash val="solid"/>
                <a:round/>
                <a:headEnd type="triangle"/>
                <a:tailEnd type="triangle"/>
              </a:ln>
              <a:effectLst/>
            </p:spPr>
          </p:cxnSp>
          <p:cxnSp>
            <p:nvCxnSpPr>
              <p:cNvPr id="13" name="Straight Connector 12"/>
              <p:cNvCxnSpPr/>
              <p:nvPr/>
            </p:nvCxnSpPr>
            <p:spPr bwMode="auto">
              <a:xfrm flipV="1">
                <a:off x="4893716" y="2650044"/>
                <a:ext cx="3878598" cy="814725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" name="Straight Connector 13"/>
              <p:cNvCxnSpPr/>
              <p:nvPr/>
            </p:nvCxnSpPr>
            <p:spPr bwMode="auto">
              <a:xfrm flipH="1" flipV="1">
                <a:off x="6928446" y="2358638"/>
                <a:ext cx="327762" cy="1637057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" name="Straight Connector 14"/>
              <p:cNvCxnSpPr/>
              <p:nvPr/>
            </p:nvCxnSpPr>
            <p:spPr bwMode="auto">
              <a:xfrm flipV="1">
                <a:off x="5983058" y="2725504"/>
                <a:ext cx="1282697" cy="1561318"/>
              </a:xfrm>
              <a:prstGeom prst="line">
                <a:avLst/>
              </a:prstGeom>
              <a:solidFill>
                <a:schemeClr val="accent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6" name="Pie 15"/>
              <p:cNvSpPr/>
              <p:nvPr/>
            </p:nvSpPr>
            <p:spPr bwMode="auto">
              <a:xfrm rot="17000029">
                <a:off x="6529169" y="2426902"/>
                <a:ext cx="1066800" cy="1143000"/>
              </a:xfrm>
              <a:prstGeom prst="pie">
                <a:avLst>
                  <a:gd name="adj1" fmla="val 1498506"/>
                  <a:gd name="adj2" fmla="val 3879986"/>
                </a:avLst>
              </a:prstGeom>
              <a:solidFill>
                <a:schemeClr val="accent5">
                  <a:lumMod val="40000"/>
                  <a:lumOff val="6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eaLnBrk="0" fontAlgn="base">
                  <a:spcBef>
                    <a:spcPct val="0"/>
                  </a:spcBef>
                  <a:spcAft>
                    <a:spcPct val="0"/>
                  </a:spcAft>
                </a:pPr>
                <a:endParaRPr lang="de-CH" sz="2400">
                  <a:solidFill>
                    <a:schemeClr val="tx1"/>
                  </a:solidFill>
                  <a:latin typeface="Times" charset="0"/>
                </a:endParaRPr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57619" y="2294914"/>
              <a:ext cx="1237424" cy="230520"/>
            </a:xfrm>
            <a:prstGeom prst="rect">
              <a:avLst/>
            </a:prstGeom>
          </p:spPr>
        </p:pic>
      </p:grpSp>
      <p:sp>
        <p:nvSpPr>
          <p:cNvPr id="28" name="Content Placeholder 1"/>
          <p:cNvSpPr txBox="1">
            <a:spLocks/>
          </p:cNvSpPr>
          <p:nvPr/>
        </p:nvSpPr>
        <p:spPr>
          <a:xfrm>
            <a:off x="56851" y="4941858"/>
            <a:ext cx="1923301" cy="44358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de-CH" sz="1200" dirty="0"/>
              <a:t>Lamé-Kurve </a:t>
            </a:r>
            <a:r>
              <a:rPr lang="de-CH" sz="1200" dirty="0" err="1" smtClean="0"/>
              <a:t>for</a:t>
            </a:r>
            <a:r>
              <a:rPr lang="de-CH" sz="1200" dirty="0" smtClean="0"/>
              <a:t> </a:t>
            </a:r>
            <a:r>
              <a:rPr lang="de-CH" sz="1200" dirty="0" err="1" smtClean="0"/>
              <a:t>rectangular</a:t>
            </a:r>
            <a:r>
              <a:rPr lang="de-CH" sz="1200" dirty="0" smtClean="0"/>
              <a:t> </a:t>
            </a:r>
            <a:r>
              <a:rPr lang="de-CH" sz="1200" dirty="0" err="1" smtClean="0"/>
              <a:t>apertures</a:t>
            </a:r>
            <a:endParaRPr lang="en-US" sz="1200" dirty="0"/>
          </a:p>
        </p:txBody>
      </p:sp>
      <p:sp>
        <p:nvSpPr>
          <p:cNvPr id="48" name="Content Placeholder 1"/>
          <p:cNvSpPr txBox="1">
            <a:spLocks/>
          </p:cNvSpPr>
          <p:nvPr/>
        </p:nvSpPr>
        <p:spPr>
          <a:xfrm>
            <a:off x="227381" y="2928486"/>
            <a:ext cx="1858794" cy="241328"/>
          </a:xfrm>
          <a:prstGeom prst="rect">
            <a:avLst/>
          </a:prstGeom>
          <a:solidFill>
            <a:srgbClr val="FFEAA8"/>
          </a:solidFill>
        </p:spPr>
        <p:txBody>
          <a:bodyPr vert="horz" lIns="0" tIns="0" rIns="0" bIns="0" rtlCol="0">
            <a:noAutofit/>
          </a:bodyPr>
          <a:lstStyle>
            <a:lvl1pPr marL="17779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5582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24" marR="0" indent="-18414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spc="0" baseline="0">
                <a:solidFill>
                  <a:schemeClr val="tx1"/>
                </a:solidFill>
                <a:latin typeface="+mn-lt"/>
                <a:ea typeface="ＭＳ Ｐゴシック" charset="-128"/>
                <a:cs typeface="ＭＳ Ｐゴシック" charset="-128"/>
              </a:defRPr>
            </a:lvl3pPr>
            <a:lvl4pPr marL="717515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4pPr>
            <a:lvl5pPr marL="895306" marR="0" indent="-177792" algn="l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tabLst/>
              <a:defRPr sz="1700" kern="1200" spc="0" baseline="0">
                <a:solidFill>
                  <a:schemeClr val="tx1"/>
                </a:solidFill>
                <a:latin typeface="+mn-lt"/>
                <a:ea typeface="+mn-ea"/>
                <a:cs typeface="ＭＳ Ｐゴシック" charset="0"/>
              </a:defRPr>
            </a:lvl5pPr>
            <a:lvl6pPr marL="1074685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Clr>
                <a:schemeClr val="tx1"/>
              </a:buClr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6pPr>
            <a:lvl7pPr marL="1257238" indent="-182554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7pPr>
            <a:lvl8pPr marL="1436616" indent="-179380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8pPr>
            <a:lvl9pPr marL="1614408" indent="-177792" algn="l" rtl="0" eaLnBrk="1" fontAlgn="base" hangingPunct="1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buFont typeface="Symbol" panose="05050102010706020507" pitchFamily="18" charset="2"/>
              <a:buChar char="-"/>
              <a:defRPr sz="15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>
              <a:buNone/>
            </a:pPr>
            <a:r>
              <a:rPr lang="en-US" sz="1400" u="sng" dirty="0" smtClean="0"/>
              <a:t>Magnet-geometry </a:t>
            </a:r>
            <a:r>
              <a:rPr lang="en-US" sz="1400" u="sng" dirty="0"/>
              <a:t>CCT</a:t>
            </a:r>
            <a:r>
              <a:rPr lang="en-US" sz="1400" dirty="0"/>
              <a:t>:</a:t>
            </a: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37884" y="2941528"/>
            <a:ext cx="1208395" cy="22457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83968" y="4612044"/>
            <a:ext cx="914400" cy="91440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de-CH" sz="1800" dirty="0" err="1">
              <a:latin typeface="Calibri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235381" y="3803867"/>
            <a:ext cx="4619554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t" hangingPunct="1">
              <a:spcBef>
                <a:spcPts val="0"/>
              </a:spcBef>
            </a:pPr>
            <a:r>
              <a:rPr lang="de-CH" b="1" dirty="0" smtClean="0"/>
              <a:t>Operating </a:t>
            </a:r>
            <a:r>
              <a:rPr lang="de-CH" b="1" dirty="0" err="1" smtClean="0"/>
              <a:t>parameters</a:t>
            </a:r>
            <a:endParaRPr lang="de-CH" b="1" dirty="0" smtClean="0"/>
          </a:p>
          <a:p>
            <a:pPr algn="ctr" fontAlgn="t" hangingPunct="1">
              <a:spcBef>
                <a:spcPts val="0"/>
              </a:spcBef>
            </a:pPr>
            <a:endParaRPr lang="de-CH" b="1" dirty="0"/>
          </a:p>
          <a:p>
            <a:pPr marL="285750" indent="-285750" fontAlgn="t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CH" dirty="0"/>
              <a:t>Geometrie: </a:t>
            </a:r>
            <a:r>
              <a:rPr lang="de-CH" dirty="0" err="1"/>
              <a:t>Canted</a:t>
            </a:r>
            <a:r>
              <a:rPr lang="de-CH" dirty="0"/>
              <a:t> </a:t>
            </a:r>
            <a:r>
              <a:rPr lang="de-CH" dirty="0" err="1"/>
              <a:t>Cosine</a:t>
            </a:r>
            <a:r>
              <a:rPr lang="de-CH" dirty="0"/>
              <a:t> Theta (CCT)</a:t>
            </a:r>
          </a:p>
          <a:p>
            <a:pPr marL="285750" indent="-285750" fontAlgn="t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CH" dirty="0" err="1" smtClean="0"/>
              <a:t>conductor</a:t>
            </a:r>
            <a:r>
              <a:rPr lang="de-CH" dirty="0" smtClean="0"/>
              <a:t>: REBCO </a:t>
            </a:r>
            <a:r>
              <a:rPr lang="de-CH" dirty="0" err="1" smtClean="0"/>
              <a:t>tapes</a:t>
            </a:r>
            <a:endParaRPr lang="de-CH" dirty="0"/>
          </a:p>
          <a:p>
            <a:pPr marL="285750" indent="-285750" fontAlgn="t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CH" dirty="0" smtClean="0"/>
              <a:t>T</a:t>
            </a:r>
            <a:r>
              <a:rPr lang="de-CH" baseline="-25000" dirty="0" smtClean="0"/>
              <a:t>op</a:t>
            </a:r>
            <a:r>
              <a:rPr lang="de-CH" dirty="0" smtClean="0"/>
              <a:t> &gt;10 </a:t>
            </a:r>
            <a:r>
              <a:rPr lang="de-CH" dirty="0"/>
              <a:t>K</a:t>
            </a:r>
          </a:p>
          <a:p>
            <a:pPr marL="285750" indent="-285750" fontAlgn="t" hangingPunct="1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de-CH" dirty="0" err="1" smtClean="0"/>
              <a:t>Cooling</a:t>
            </a:r>
            <a:r>
              <a:rPr lang="de-CH" dirty="0" smtClean="0"/>
              <a:t>: </a:t>
            </a:r>
            <a:r>
              <a:rPr lang="de-CH" dirty="0" err="1" smtClean="0"/>
              <a:t>Cryo</a:t>
            </a:r>
            <a:r>
              <a:rPr lang="de-CH" dirty="0" smtClean="0"/>
              <a:t>-cooler</a:t>
            </a:r>
            <a:endParaRPr lang="de-CH" dirty="0"/>
          </a:p>
        </p:txBody>
      </p:sp>
      <p:sp>
        <p:nvSpPr>
          <p:cNvPr id="17" name="TextBox 16"/>
          <p:cNvSpPr txBox="1"/>
          <p:nvPr/>
        </p:nvSpPr>
        <p:spPr>
          <a:xfrm>
            <a:off x="3843585" y="539737"/>
            <a:ext cx="5269406" cy="58057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u="sng" dirty="0">
                <a:solidFill>
                  <a:srgbClr val="000000"/>
                </a:solidFill>
                <a:latin typeface="Calibri"/>
              </a:rPr>
              <a:t>PSI gantries</a:t>
            </a:r>
            <a:r>
              <a:rPr lang="en-US" sz="1800" dirty="0">
                <a:solidFill>
                  <a:srgbClr val="000000"/>
                </a:solidFill>
                <a:latin typeface="Calibri"/>
              </a:rPr>
              <a:t>: </a:t>
            </a:r>
            <a:r>
              <a:rPr lang="en-US" sz="1800" dirty="0" smtClean="0">
                <a:sym typeface="Wingdings" panose="05000000000000000000" pitchFamily="2" charset="2"/>
              </a:rPr>
              <a:t>Volumetric </a:t>
            </a:r>
            <a:r>
              <a:rPr lang="en-US" sz="1800" dirty="0">
                <a:sym typeface="Wingdings" panose="05000000000000000000" pitchFamily="2" charset="2"/>
              </a:rPr>
              <a:t>Rescanning (5MeV/100ms) </a:t>
            </a: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ym typeface="Wingdings" panose="05000000000000000000" pitchFamily="2" charset="2"/>
              </a:rPr>
              <a:t> </a:t>
            </a:r>
            <a:r>
              <a:rPr lang="en-US" sz="1800" dirty="0" smtClean="0">
                <a:sym typeface="Wingdings" panose="05000000000000000000" pitchFamily="2" charset="2"/>
              </a:rPr>
              <a:t>Fast field ramps and energy changes</a:t>
            </a:r>
            <a:endParaRPr lang="de-CH" sz="18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71844" y="4781820"/>
            <a:ext cx="761016" cy="4745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66146" y="4525735"/>
            <a:ext cx="739527" cy="760570"/>
          </a:xfrm>
          <a:prstGeom prst="rect">
            <a:avLst/>
          </a:prstGeom>
        </p:spPr>
      </p:pic>
      <p:sp>
        <p:nvSpPr>
          <p:cNvPr id="26" name="Right Arrow 25"/>
          <p:cNvSpPr/>
          <p:nvPr/>
        </p:nvSpPr>
        <p:spPr bwMode="auto">
          <a:xfrm>
            <a:off x="316889" y="5709908"/>
            <a:ext cx="8496944" cy="504056"/>
          </a:xfrm>
          <a:prstGeom prst="rightArrow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277610" y="5549870"/>
            <a:ext cx="504056" cy="288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600" kern="1000" spc="30" dirty="0" smtClean="0">
                <a:latin typeface="+mn-lt"/>
                <a:cs typeface="Franklin Gothic Book"/>
              </a:rPr>
              <a:t>2022</a:t>
            </a:r>
            <a:endParaRPr lang="en-US" sz="16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723635" y="5548826"/>
            <a:ext cx="504056" cy="288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600" kern="1000" spc="30" dirty="0" smtClean="0">
                <a:latin typeface="+mn-lt"/>
                <a:cs typeface="Franklin Gothic Book"/>
              </a:rPr>
              <a:t>2023</a:t>
            </a:r>
            <a:endParaRPr lang="en-US" sz="16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099186" y="5553352"/>
            <a:ext cx="504056" cy="288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600" kern="1000" spc="30" dirty="0" smtClean="0">
                <a:latin typeface="+mn-lt"/>
                <a:cs typeface="Franklin Gothic Book"/>
              </a:rPr>
              <a:t>2024</a:t>
            </a:r>
            <a:endParaRPr lang="en-US" sz="16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88224" y="5553352"/>
            <a:ext cx="504056" cy="288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600" kern="1000" spc="30" dirty="0" smtClean="0">
                <a:latin typeface="+mn-lt"/>
                <a:cs typeface="Franklin Gothic Book"/>
              </a:rPr>
              <a:t>2026</a:t>
            </a:r>
            <a:endParaRPr lang="en-US" sz="16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416427" y="5551332"/>
            <a:ext cx="504056" cy="288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600" kern="1000" spc="30" dirty="0" smtClean="0">
                <a:latin typeface="+mn-lt"/>
                <a:cs typeface="Franklin Gothic Book"/>
              </a:rPr>
              <a:t>2025</a:t>
            </a:r>
            <a:endParaRPr lang="en-US" sz="16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760021" y="5548826"/>
            <a:ext cx="504056" cy="28803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sz="1600" kern="1000" spc="30" dirty="0" smtClean="0">
                <a:latin typeface="+mn-lt"/>
                <a:cs typeface="Franklin Gothic Book"/>
              </a:rPr>
              <a:t>2027</a:t>
            </a:r>
            <a:endParaRPr lang="en-US" sz="16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215787" y="6170642"/>
            <a:ext cx="1639148" cy="40672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de-CH" kern="1000" spc="30" dirty="0" err="1" smtClean="0">
                <a:latin typeface="+mn-lt"/>
                <a:cs typeface="Franklin Gothic Book"/>
              </a:rPr>
              <a:t>Gantry</a:t>
            </a:r>
            <a:r>
              <a:rPr lang="de-CH" kern="1000" spc="30" dirty="0" smtClean="0">
                <a:latin typeface="+mn-lt"/>
                <a:cs typeface="Franklin Gothic Book"/>
              </a:rPr>
              <a:t> </a:t>
            </a:r>
            <a:r>
              <a:rPr lang="de-CH" kern="1000" spc="30" dirty="0" err="1" smtClean="0">
                <a:latin typeface="+mn-lt"/>
                <a:cs typeface="Franklin Gothic Book"/>
              </a:rPr>
              <a:t>magnet</a:t>
            </a:r>
            <a:endParaRPr lang="en-US" sz="16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572446" y="6235780"/>
            <a:ext cx="873833" cy="62221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de-CH" sz="1600" kern="1000" spc="30" dirty="0" smtClean="0">
                <a:latin typeface="+mn-lt"/>
                <a:cs typeface="Franklin Gothic Book"/>
              </a:rPr>
              <a:t>EU </a:t>
            </a:r>
            <a:r>
              <a:rPr lang="de-CH" sz="1600" kern="1000" spc="30" dirty="0" err="1" smtClean="0">
                <a:latin typeface="+mn-lt"/>
                <a:cs typeface="Franklin Gothic Book"/>
              </a:rPr>
              <a:t>proposal</a:t>
            </a:r>
            <a:endParaRPr lang="de-CH" sz="1600" kern="1000" spc="30" dirty="0" smtClean="0">
              <a:latin typeface="+mn-lt"/>
              <a:cs typeface="Franklin Gothic Book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de-CH" kern="1000" spc="30" dirty="0" err="1" smtClean="0">
                <a:latin typeface="+mn-lt"/>
                <a:cs typeface="Franklin Gothic Book"/>
              </a:rPr>
              <a:t>demonstrator</a:t>
            </a:r>
            <a:endParaRPr lang="de-CH" sz="1600" kern="1000" spc="30" dirty="0" smtClean="0">
              <a:latin typeface="+mn-lt"/>
              <a:cs typeface="Franklin Gothic Book"/>
            </a:endParaRP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endParaRPr lang="en-US" sz="16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67260" y="6192255"/>
            <a:ext cx="914400" cy="406720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de-CH" kern="1000" spc="30" dirty="0" smtClean="0">
                <a:latin typeface="+mn-lt"/>
                <a:cs typeface="Franklin Gothic Book"/>
              </a:rPr>
              <a:t>Design 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de-CH" kern="1000" spc="30" dirty="0" err="1" smtClean="0">
                <a:latin typeface="+mn-lt"/>
                <a:cs typeface="Franklin Gothic Book"/>
              </a:rPr>
              <a:t>pre-study</a:t>
            </a:r>
            <a:endParaRPr lang="en-US" sz="1600" kern="1000" spc="30" dirty="0" smtClean="0">
              <a:latin typeface="+mn-lt"/>
              <a:cs typeface="Franklin Gothic Book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046650" y="6140031"/>
            <a:ext cx="873833" cy="622219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de-CH" sz="1600" kern="1000" spc="30" dirty="0" err="1" smtClean="0">
                <a:latin typeface="+mn-lt"/>
                <a:cs typeface="Franklin Gothic Book"/>
              </a:rPr>
              <a:t>demonstrator</a:t>
            </a:r>
            <a:r>
              <a:rPr lang="de-CH" sz="1600" kern="1000" spc="30" dirty="0" smtClean="0">
                <a:latin typeface="+mn-lt"/>
                <a:cs typeface="Franklin Gothic Book"/>
              </a:rPr>
              <a:t> </a:t>
            </a:r>
            <a:r>
              <a:rPr lang="de-CH" sz="1600" kern="1000" spc="30" dirty="0" err="1" smtClean="0">
                <a:latin typeface="+mn-lt"/>
                <a:cs typeface="Franklin Gothic Book"/>
              </a:rPr>
              <a:t>construction</a:t>
            </a:r>
            <a:r>
              <a:rPr lang="de-CH" sz="1600" kern="1000" spc="30" dirty="0" smtClean="0">
                <a:latin typeface="+mn-lt"/>
                <a:cs typeface="Franklin Gothic Book"/>
              </a:rPr>
              <a:t> 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r>
              <a:rPr lang="de-CH" sz="1600" kern="1000" spc="30" dirty="0" err="1" smtClean="0">
                <a:latin typeface="+mn-lt"/>
                <a:cs typeface="Franklin Gothic Book"/>
              </a:rPr>
              <a:t>and</a:t>
            </a:r>
            <a:r>
              <a:rPr lang="de-CH" sz="1600" kern="1000" spc="30" dirty="0" smtClean="0">
                <a:latin typeface="+mn-lt"/>
                <a:cs typeface="Franklin Gothic Book"/>
              </a:rPr>
              <a:t> </a:t>
            </a:r>
            <a:r>
              <a:rPr lang="de-CH" sz="1600" kern="1000" spc="30" dirty="0" err="1" smtClean="0">
                <a:latin typeface="+mn-lt"/>
                <a:cs typeface="Franklin Gothic Book"/>
              </a:rPr>
              <a:t>test</a:t>
            </a:r>
            <a:r>
              <a:rPr lang="de-CH" sz="1600" kern="1000" spc="30" dirty="0" smtClean="0">
                <a:latin typeface="+mn-lt"/>
                <a:cs typeface="Franklin Gothic Book"/>
              </a:rPr>
              <a:t> at PSI</a:t>
            </a:r>
          </a:p>
          <a:p>
            <a:pPr algn="ctr">
              <a:lnSpc>
                <a:spcPct val="110000"/>
              </a:lnSpc>
              <a:spcBef>
                <a:spcPts val="0"/>
              </a:spcBef>
            </a:pPr>
            <a:endParaRPr lang="en-US" sz="1600" kern="1000" spc="30" dirty="0" smtClean="0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1194901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59832" y="102079"/>
            <a:ext cx="3430906" cy="50850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dirty="0" smtClean="0"/>
              <a:t>Challenges - summary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r">
              <a:defRPr/>
            </a:pPr>
            <a:r>
              <a:rPr lang="de-DE"/>
              <a:t>Page </a:t>
            </a:r>
            <a:fld id="{EBC07571-3134-BB4B-B83F-1A9FE18D34F3}" type="slidenum">
              <a:rPr lang="de-DE" smtClean="0"/>
              <a:pPr algn="r">
                <a:defRPr/>
              </a:pPr>
              <a:t>23</a:t>
            </a:fld>
            <a:endParaRPr lang="de-DE" dirty="0"/>
          </a:p>
        </p:txBody>
      </p:sp>
      <p:sp>
        <p:nvSpPr>
          <p:cNvPr id="23" name="TextBox 22"/>
          <p:cNvSpPr txBox="1"/>
          <p:nvPr/>
        </p:nvSpPr>
        <p:spPr>
          <a:xfrm>
            <a:off x="3536348" y="1197861"/>
            <a:ext cx="2678683" cy="2395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200" dirty="0"/>
          </a:p>
        </p:txBody>
      </p:sp>
      <p:sp>
        <p:nvSpPr>
          <p:cNvPr id="24" name="TextBox 23"/>
          <p:cNvSpPr txBox="1"/>
          <p:nvPr/>
        </p:nvSpPr>
        <p:spPr>
          <a:xfrm>
            <a:off x="539553" y="1446018"/>
            <a:ext cx="8352928" cy="407121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lnSpc>
                <a:spcPct val="110000"/>
              </a:lnSpc>
              <a:spcBef>
                <a:spcPts val="0"/>
              </a:spcBef>
              <a:buSzPct val="150000"/>
              <a:buFont typeface="Arial" panose="020B0604020202020204" pitchFamily="34" charset="0"/>
              <a:buChar char="•"/>
            </a:pPr>
            <a:r>
              <a:rPr lang="en-US" sz="1800" kern="1000" spc="30" dirty="0" smtClean="0">
                <a:latin typeface="Georgia" panose="02040502050405020303" pitchFamily="18" charset="0"/>
                <a:cs typeface="Franklin Gothic Book"/>
              </a:rPr>
              <a:t>Production and measurement of a massive number of magnets for the SLS upgrade : the </a:t>
            </a:r>
            <a:r>
              <a:rPr lang="en-US" sz="1800" kern="1000" spc="30" dirty="0" smtClean="0">
                <a:solidFill>
                  <a:srgbClr val="FF0000"/>
                </a:solidFill>
                <a:latin typeface="Georgia" panose="02040502050405020303" pitchFamily="18" charset="0"/>
                <a:cs typeface="Franklin Gothic Book"/>
              </a:rPr>
              <a:t>main priority for the next two years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SzPct val="150000"/>
              <a:buFont typeface="Arial" panose="020B0604020202020204" pitchFamily="34" charset="0"/>
              <a:buChar char="•"/>
            </a:pPr>
            <a:endParaRPr lang="en-US" sz="1800" kern="1000" spc="30" dirty="0" smtClean="0">
              <a:solidFill>
                <a:srgbClr val="FF0000"/>
              </a:solidFill>
              <a:latin typeface="Georgia" panose="02040502050405020303" pitchFamily="18" charset="0"/>
              <a:cs typeface="Franklin Gothic Book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SzPct val="150000"/>
              <a:buFont typeface="Arial" panose="020B0604020202020204" pitchFamily="34" charset="0"/>
              <a:buChar char="•"/>
            </a:pPr>
            <a:r>
              <a:rPr lang="en-US" sz="1800" kern="1000" spc="30" dirty="0" smtClean="0">
                <a:solidFill>
                  <a:schemeClr val="tx1"/>
                </a:solidFill>
                <a:latin typeface="Georgia" panose="02040502050405020303" pitchFamily="18" charset="0"/>
                <a:cs typeface="Franklin Gothic Book"/>
              </a:rPr>
              <a:t>Triplet </a:t>
            </a:r>
            <a:r>
              <a:rPr lang="en-US" sz="1800" kern="1000" spc="30" dirty="0">
                <a:solidFill>
                  <a:schemeClr val="tx1"/>
                </a:solidFill>
                <a:latin typeface="Georgia" panose="02040502050405020303" pitchFamily="18" charset="0"/>
                <a:cs typeface="Franklin Gothic Book"/>
              </a:rPr>
              <a:t>measurements and SOQ alignment are measurements </a:t>
            </a:r>
            <a:r>
              <a:rPr lang="en-US" sz="1800" kern="1000" spc="30" dirty="0" smtClean="0">
                <a:solidFill>
                  <a:schemeClr val="tx1"/>
                </a:solidFill>
                <a:latin typeface="Georgia" panose="02040502050405020303" pitchFamily="18" charset="0"/>
                <a:cs typeface="Franklin Gothic Book"/>
              </a:rPr>
              <a:t>challenges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SzPct val="150000"/>
              <a:buFont typeface="Arial" panose="020B0604020202020204" pitchFamily="34" charset="0"/>
              <a:buChar char="•"/>
            </a:pPr>
            <a:endParaRPr lang="en-US" sz="1800" kern="1000" spc="30" dirty="0">
              <a:solidFill>
                <a:schemeClr val="tx1"/>
              </a:solidFill>
              <a:latin typeface="Georgia" panose="02040502050405020303" pitchFamily="18" charset="0"/>
              <a:cs typeface="Franklin Gothic Book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SzPct val="150000"/>
              <a:buFont typeface="Arial" panose="020B0604020202020204" pitchFamily="34" charset="0"/>
              <a:buChar char="•"/>
            </a:pPr>
            <a:r>
              <a:rPr lang="en-US" sz="1800" kern="1000" spc="30" dirty="0" smtClean="0">
                <a:solidFill>
                  <a:schemeClr val="tx1"/>
                </a:solidFill>
                <a:latin typeface="Georgia" panose="02040502050405020303" pitchFamily="18" charset="0"/>
                <a:cs typeface="Franklin Gothic Book"/>
              </a:rPr>
              <a:t>A </a:t>
            </a:r>
            <a:r>
              <a:rPr lang="en-US" sz="1800" kern="1000" spc="30" dirty="0">
                <a:solidFill>
                  <a:schemeClr val="tx1"/>
                </a:solidFill>
                <a:latin typeface="Georgia" panose="02040502050405020303" pitchFamily="18" charset="0"/>
                <a:cs typeface="Franklin Gothic Book"/>
              </a:rPr>
              <a:t>huge effort </a:t>
            </a:r>
            <a:r>
              <a:rPr lang="en-US" sz="1800" kern="1000" spc="30" dirty="0" smtClean="0">
                <a:solidFill>
                  <a:schemeClr val="tx1"/>
                </a:solidFill>
                <a:latin typeface="Georgia" panose="02040502050405020303" pitchFamily="18" charset="0"/>
                <a:cs typeface="Franklin Gothic Book"/>
              </a:rPr>
              <a:t>is </a:t>
            </a:r>
            <a:r>
              <a:rPr lang="en-US" sz="1800" kern="1000" spc="30" dirty="0">
                <a:solidFill>
                  <a:schemeClr val="tx1"/>
                </a:solidFill>
                <a:latin typeface="Georgia" panose="02040502050405020303" pitchFamily="18" charset="0"/>
                <a:cs typeface="Franklin Gothic Book"/>
              </a:rPr>
              <a:t>developed for the infrastructure and the parallelization of magnetic measurements to comply with the tight </a:t>
            </a:r>
            <a:r>
              <a:rPr lang="en-US" sz="1800" kern="1000" spc="30" dirty="0" smtClean="0">
                <a:solidFill>
                  <a:schemeClr val="tx1"/>
                </a:solidFill>
                <a:latin typeface="Georgia" panose="02040502050405020303" pitchFamily="18" charset="0"/>
                <a:cs typeface="Franklin Gothic Book"/>
              </a:rPr>
              <a:t>schedule</a:t>
            </a:r>
          </a:p>
          <a:p>
            <a:pPr>
              <a:lnSpc>
                <a:spcPct val="110000"/>
              </a:lnSpc>
              <a:spcBef>
                <a:spcPts val="0"/>
              </a:spcBef>
              <a:buSzPct val="150000"/>
            </a:pPr>
            <a:endParaRPr lang="en-US" sz="1800" kern="1000" spc="30" dirty="0">
              <a:solidFill>
                <a:schemeClr val="tx1"/>
              </a:solidFill>
              <a:latin typeface="Georgia" panose="02040502050405020303" pitchFamily="18" charset="0"/>
              <a:cs typeface="Franklin Gothic Book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SzPct val="150000"/>
              <a:buFont typeface="Arial" panose="020B0604020202020204" pitchFamily="34" charset="0"/>
              <a:buChar char="•"/>
            </a:pPr>
            <a:r>
              <a:rPr lang="en-US" sz="1800" kern="1000" spc="30" dirty="0" smtClean="0">
                <a:solidFill>
                  <a:schemeClr val="tx1"/>
                </a:solidFill>
                <a:latin typeface="Georgia" panose="02040502050405020303" pitchFamily="18" charset="0"/>
                <a:cs typeface="Franklin Gothic Book"/>
              </a:rPr>
              <a:t>Development </a:t>
            </a:r>
            <a:r>
              <a:rPr lang="en-US" sz="1800" kern="1000" spc="30" dirty="0">
                <a:solidFill>
                  <a:schemeClr val="tx1"/>
                </a:solidFill>
                <a:latin typeface="Georgia" panose="02040502050405020303" pitchFamily="18" charset="0"/>
                <a:cs typeface="Franklin Gothic Book"/>
              </a:rPr>
              <a:t>of the technologies for </a:t>
            </a:r>
            <a:r>
              <a:rPr lang="en-US" sz="1800" kern="1000" spc="30" dirty="0" smtClean="0">
                <a:solidFill>
                  <a:schemeClr val="tx1"/>
                </a:solidFill>
                <a:latin typeface="Georgia" panose="02040502050405020303" pitchFamily="18" charset="0"/>
                <a:cs typeface="Franklin Gothic Book"/>
              </a:rPr>
              <a:t>superconducting </a:t>
            </a:r>
            <a:r>
              <a:rPr lang="en-US" sz="1800" kern="1000" spc="30" dirty="0">
                <a:solidFill>
                  <a:schemeClr val="tx1"/>
                </a:solidFill>
                <a:latin typeface="Georgia" panose="02040502050405020303" pitchFamily="18" charset="0"/>
                <a:cs typeface="Franklin Gothic Book"/>
              </a:rPr>
              <a:t>magnets </a:t>
            </a:r>
            <a:r>
              <a:rPr lang="en-US" sz="1800" kern="1000" spc="30" dirty="0" smtClean="0">
                <a:solidFill>
                  <a:schemeClr val="tx1"/>
                </a:solidFill>
                <a:latin typeface="Georgia" panose="02040502050405020303" pitchFamily="18" charset="0"/>
                <a:cs typeface="Franklin Gothic Book"/>
              </a:rPr>
              <a:t>design, assembly </a:t>
            </a:r>
            <a:r>
              <a:rPr lang="en-US" sz="1800" kern="1000" spc="30" dirty="0">
                <a:solidFill>
                  <a:schemeClr val="tx1"/>
                </a:solidFill>
                <a:latin typeface="Georgia" panose="02040502050405020303" pitchFamily="18" charset="0"/>
                <a:cs typeface="Franklin Gothic Book"/>
              </a:rPr>
              <a:t>and test is taking an increasing part of the activities within the CHART </a:t>
            </a:r>
            <a:r>
              <a:rPr lang="en-US" sz="1800" kern="1000" spc="30" dirty="0" smtClean="0">
                <a:solidFill>
                  <a:schemeClr val="tx1"/>
                </a:solidFill>
                <a:latin typeface="Georgia" panose="02040502050405020303" pitchFamily="18" charset="0"/>
                <a:cs typeface="Franklin Gothic Book"/>
              </a:rPr>
              <a:t>program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SzPct val="150000"/>
              <a:buFont typeface="Arial" panose="020B0604020202020204" pitchFamily="34" charset="0"/>
              <a:buChar char="•"/>
            </a:pPr>
            <a:endParaRPr lang="en-US" sz="1800" kern="1000" spc="30" dirty="0">
              <a:solidFill>
                <a:schemeClr val="tx1"/>
              </a:solidFill>
              <a:latin typeface="Georgia" panose="02040502050405020303" pitchFamily="18" charset="0"/>
              <a:cs typeface="Franklin Gothic Book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SzPct val="150000"/>
              <a:buFont typeface="Arial" panose="020B0604020202020204" pitchFamily="34" charset="0"/>
              <a:buChar char="•"/>
            </a:pPr>
            <a:r>
              <a:rPr lang="en-US" sz="1800" kern="1000" spc="30" dirty="0" smtClean="0">
                <a:solidFill>
                  <a:schemeClr val="tx1"/>
                </a:solidFill>
                <a:latin typeface="Georgia" panose="02040502050405020303" pitchFamily="18" charset="0"/>
                <a:cs typeface="Franklin Gothic Book"/>
              </a:rPr>
              <a:t>A </a:t>
            </a:r>
            <a:r>
              <a:rPr lang="en-US" sz="1800" kern="1000" spc="30" dirty="0">
                <a:solidFill>
                  <a:schemeClr val="tx1"/>
                </a:solidFill>
                <a:latin typeface="Georgia" panose="02040502050405020303" pitchFamily="18" charset="0"/>
                <a:cs typeface="Franklin Gothic Book"/>
              </a:rPr>
              <a:t>competence center for PSI </a:t>
            </a:r>
            <a:r>
              <a:rPr lang="en-US" sz="1800" kern="1000" spc="30" dirty="0" smtClean="0">
                <a:solidFill>
                  <a:schemeClr val="tx1"/>
                </a:solidFill>
                <a:latin typeface="Georgia" panose="02040502050405020303" pitchFamily="18" charset="0"/>
                <a:cs typeface="Franklin Gothic Book"/>
              </a:rPr>
              <a:t>magnets </a:t>
            </a:r>
            <a:r>
              <a:rPr lang="en-US" sz="1800" kern="1000" spc="30" dirty="0">
                <a:solidFill>
                  <a:schemeClr val="tx1"/>
                </a:solidFill>
                <a:latin typeface="Georgia" panose="02040502050405020303" pitchFamily="18" charset="0"/>
                <a:cs typeface="Franklin Gothic Book"/>
              </a:rPr>
              <a:t>and Insertion devices is </a:t>
            </a:r>
            <a:r>
              <a:rPr lang="en-US" sz="1800" kern="1000" spc="30" dirty="0" smtClean="0">
                <a:solidFill>
                  <a:schemeClr val="tx1"/>
                </a:solidFill>
                <a:latin typeface="Georgia" panose="02040502050405020303" pitchFamily="18" charset="0"/>
                <a:cs typeface="Franklin Gothic Book"/>
              </a:rPr>
              <a:t>now operative</a:t>
            </a:r>
            <a:endParaRPr lang="en-US" sz="1800" kern="1000" spc="30" dirty="0">
              <a:solidFill>
                <a:schemeClr val="tx1"/>
              </a:solidFill>
              <a:latin typeface="Georgia" panose="02040502050405020303" pitchFamily="18" charset="0"/>
              <a:cs typeface="Franklin Gothic Book"/>
            </a:endParaRP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SzPct val="150000"/>
              <a:buFont typeface="Arial" panose="020B0604020202020204" pitchFamily="34" charset="0"/>
              <a:buChar char="•"/>
            </a:pPr>
            <a:endParaRPr lang="en-US" sz="1800" kern="1000" spc="30" dirty="0" smtClean="0">
              <a:latin typeface="Georgia" panose="02040502050405020303" pitchFamily="18" charset="0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SzPct val="150000"/>
            </a:pPr>
            <a:endParaRPr lang="en-US" sz="1800" kern="1000" spc="30" dirty="0">
              <a:latin typeface="Georgia" panose="02040502050405020303" pitchFamily="18" charset="0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SzPct val="150000"/>
            </a:pPr>
            <a:endParaRPr lang="en-US" sz="1800" kern="1000" spc="30" dirty="0">
              <a:latin typeface="Georgia" panose="02040502050405020303" pitchFamily="18" charset="0"/>
              <a:cs typeface="Franklin Gothic Book"/>
            </a:endParaRPr>
          </a:p>
          <a:p>
            <a:pPr>
              <a:lnSpc>
                <a:spcPct val="110000"/>
              </a:lnSpc>
              <a:spcBef>
                <a:spcPts val="0"/>
              </a:spcBef>
              <a:buSzPct val="150000"/>
            </a:pPr>
            <a:endParaRPr lang="en-US" sz="1800" kern="1000" spc="30" dirty="0">
              <a:latin typeface="Georgia" panose="02040502050405020303" pitchFamily="18" charset="0"/>
              <a:cs typeface="Franklin Gothic Book"/>
            </a:endParaRPr>
          </a:p>
          <a:p>
            <a:pPr marL="457200" lvl="1">
              <a:lnSpc>
                <a:spcPct val="110000"/>
              </a:lnSpc>
              <a:spcBef>
                <a:spcPts val="0"/>
              </a:spcBef>
              <a:buSzPct val="150000"/>
            </a:pPr>
            <a:endParaRPr lang="en-US" sz="1800" kern="1000" spc="30" dirty="0">
              <a:latin typeface="Georgia" panose="02040502050405020303" pitchFamily="18" charset="0"/>
              <a:cs typeface="Franklin Gothic Book"/>
            </a:endParaRPr>
          </a:p>
          <a:p>
            <a:pPr marL="457200" lvl="1">
              <a:lnSpc>
                <a:spcPct val="110000"/>
              </a:lnSpc>
              <a:spcBef>
                <a:spcPts val="0"/>
              </a:spcBef>
              <a:buSzPct val="150000"/>
            </a:pPr>
            <a:endParaRPr lang="en-US" sz="1800" kern="1000" spc="30" dirty="0">
              <a:latin typeface="Georgia" panose="02040502050405020303" pitchFamily="18" charset="0"/>
              <a:cs typeface="Franklin Gothic Book"/>
            </a:endParaRPr>
          </a:p>
          <a:p>
            <a:pPr marL="457200" lvl="1">
              <a:lnSpc>
                <a:spcPct val="110000"/>
              </a:lnSpc>
              <a:spcBef>
                <a:spcPts val="0"/>
              </a:spcBef>
              <a:buSzPct val="150000"/>
            </a:pPr>
            <a:endParaRPr lang="en-US" sz="1800" kern="1000" spc="30" dirty="0">
              <a:latin typeface="+mn-lt"/>
              <a:cs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8623565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Untertitel 8"/>
          <p:cNvSpPr>
            <a:spLocks noGrp="1"/>
          </p:cNvSpPr>
          <p:nvPr>
            <p:ph type="subTitle" sz="quarter" idx="1"/>
          </p:nvPr>
        </p:nvSpPr>
        <p:spPr>
          <a:xfrm>
            <a:off x="107504" y="3461644"/>
            <a:ext cx="9001000" cy="543421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S. Sanfilippo, </a:t>
            </a:r>
            <a:r>
              <a:rPr lang="en-US" dirty="0"/>
              <a:t>P. </a:t>
            </a:r>
            <a:r>
              <a:rPr lang="en-US" dirty="0" smtClean="0"/>
              <a:t>Berger, C</a:t>
            </a:r>
            <a:r>
              <a:rPr lang="en-US" dirty="0"/>
              <a:t>. Calzolaio, R. </a:t>
            </a:r>
            <a:r>
              <a:rPr lang="en-US" dirty="0" smtClean="0"/>
              <a:t>Deckardt, M. Duda, R. Felder, </a:t>
            </a:r>
            <a:r>
              <a:rPr lang="en-US" dirty="0"/>
              <a:t>A. </a:t>
            </a:r>
            <a:r>
              <a:rPr lang="en-US" dirty="0" smtClean="0"/>
              <a:t>Gabard, S</a:t>
            </a:r>
            <a:r>
              <a:rPr lang="en-US" dirty="0"/>
              <a:t>. Hellmann, </a:t>
            </a:r>
            <a:r>
              <a:rPr lang="en-US" dirty="0" err="1" smtClean="0"/>
              <a:t>G.Montenero</a:t>
            </a:r>
            <a:r>
              <a:rPr lang="en-US" dirty="0" smtClean="0"/>
              <a:t>,  S. Müller, R. </a:t>
            </a:r>
            <a:r>
              <a:rPr lang="en-US" dirty="0"/>
              <a:t>R</a:t>
            </a:r>
            <a:r>
              <a:rPr lang="en-US" dirty="0" smtClean="0"/>
              <a:t>iccioli, S. Sidorov, V. Vrankovic, C. Zoller;</a:t>
            </a:r>
          </a:p>
          <a:p>
            <a:r>
              <a:rPr lang="en-US" dirty="0" smtClean="0"/>
              <a:t>D. Araujo, A. Brem, M. Daly, H. Garcia, O. Kirby, J. Kosse</a:t>
            </a:r>
            <a:r>
              <a:rPr lang="en-US" dirty="0"/>
              <a:t>, Th. </a:t>
            </a:r>
            <a:r>
              <a:rPr lang="en-US" dirty="0" err="1" smtClean="0"/>
              <a:t>Michlmayr</a:t>
            </a:r>
            <a:r>
              <a:rPr lang="en-US" dirty="0" smtClean="0"/>
              <a:t>, D. </a:t>
            </a:r>
            <a:r>
              <a:rPr lang="en-US" dirty="0" err="1" smtClean="0"/>
              <a:t>Sotnikov</a:t>
            </a:r>
            <a:r>
              <a:rPr lang="en-US" dirty="0" smtClean="0"/>
              <a:t> and B. Auchmann  ::  Paul </a:t>
            </a:r>
            <a:r>
              <a:rPr lang="en-US" dirty="0" err="1" smtClean="0"/>
              <a:t>Scherrer</a:t>
            </a:r>
            <a:r>
              <a:rPr lang="en-US" dirty="0" smtClean="0"/>
              <a:t> </a:t>
            </a:r>
            <a:r>
              <a:rPr lang="en-US" dirty="0" err="1" smtClean="0"/>
              <a:t>Institut</a:t>
            </a:r>
            <a:endParaRPr lang="en-US" dirty="0"/>
          </a:p>
        </p:txBody>
      </p:sp>
      <p:pic>
        <p:nvPicPr>
          <p:cNvPr id="12" name="Picture 8" descr="Bildergebnis für marco negrazus ps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473" y="4389692"/>
            <a:ext cx="785042" cy="785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952" y="4392641"/>
            <a:ext cx="744709" cy="80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8014" y="4381739"/>
            <a:ext cx="630096" cy="785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3878" y="4377279"/>
            <a:ext cx="706812" cy="77493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505" y="4295127"/>
            <a:ext cx="795168" cy="795168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673" y="4295127"/>
            <a:ext cx="699303" cy="77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9830" y="4284727"/>
            <a:ext cx="596419" cy="7946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644" y="4328357"/>
            <a:ext cx="608549" cy="81139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68" y="4413977"/>
            <a:ext cx="592159" cy="789021"/>
          </a:xfrm>
          <a:prstGeom prst="rect">
            <a:avLst/>
          </a:prstGeom>
        </p:spPr>
      </p:pic>
      <p:pic>
        <p:nvPicPr>
          <p:cNvPr id="1026" name="Picture 52" descr="image00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371" y="4386567"/>
            <a:ext cx="590196" cy="79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32553" y="4328357"/>
            <a:ext cx="679842" cy="8108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5400000">
            <a:off x="-66115" y="4520722"/>
            <a:ext cx="762829" cy="59560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51329" y="4416301"/>
            <a:ext cx="460315" cy="7843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4429" y="1916832"/>
            <a:ext cx="1852662" cy="648072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2800" dirty="0" err="1" smtClean="0">
                <a:latin typeface="Calibri"/>
              </a:rPr>
              <a:t>Thank</a:t>
            </a:r>
            <a:r>
              <a:rPr lang="de-CH" sz="2800" dirty="0" smtClean="0">
                <a:latin typeface="Calibri"/>
              </a:rPr>
              <a:t> </a:t>
            </a:r>
            <a:r>
              <a:rPr lang="de-CH" sz="2800" dirty="0" err="1" smtClean="0">
                <a:latin typeface="Calibri"/>
              </a:rPr>
              <a:t>you</a:t>
            </a:r>
            <a:endParaRPr lang="de-CH" sz="2800" dirty="0" smtClean="0">
              <a:latin typeface="Calibri"/>
            </a:endParaRPr>
          </a:p>
          <a:p>
            <a:pPr algn="ctr"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de-CH" sz="2800" dirty="0" smtClean="0">
                <a:latin typeface="Calibri"/>
              </a:rPr>
              <a:t> </a:t>
            </a:r>
            <a:r>
              <a:rPr lang="de-CH" sz="2800" dirty="0" err="1" smtClean="0">
                <a:latin typeface="Calibri"/>
              </a:rPr>
              <a:t>for</a:t>
            </a:r>
            <a:r>
              <a:rPr lang="de-CH" sz="2800" dirty="0" smtClean="0">
                <a:latin typeface="Calibri"/>
              </a:rPr>
              <a:t> </a:t>
            </a:r>
            <a:r>
              <a:rPr lang="de-CH" sz="2800" dirty="0" err="1" smtClean="0">
                <a:latin typeface="Calibri"/>
              </a:rPr>
              <a:t>your</a:t>
            </a:r>
            <a:r>
              <a:rPr lang="de-CH" sz="2800" dirty="0" smtClean="0">
                <a:latin typeface="Calibri"/>
              </a:rPr>
              <a:t> </a:t>
            </a:r>
            <a:r>
              <a:rPr lang="de-CH" sz="2800" dirty="0" err="1" smtClean="0">
                <a:latin typeface="Calibri"/>
              </a:rPr>
              <a:t>attention</a:t>
            </a:r>
            <a:endParaRPr lang="de-CH" sz="2800" dirty="0">
              <a:latin typeface="Calibri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22111" y="4328091"/>
            <a:ext cx="746864" cy="74836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04308" y="5327003"/>
            <a:ext cx="792088" cy="71180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72474" y="5343348"/>
            <a:ext cx="535574" cy="701116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739373" y="5293624"/>
            <a:ext cx="701224" cy="70657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0491" y="5324456"/>
            <a:ext cx="720885" cy="67269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7594" y="5304446"/>
            <a:ext cx="550496" cy="73128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146" y="5338192"/>
            <a:ext cx="536434" cy="700620"/>
          </a:xfrm>
          <a:prstGeom prst="rect">
            <a:avLst/>
          </a:prstGeom>
        </p:spPr>
      </p:pic>
      <p:pic>
        <p:nvPicPr>
          <p:cNvPr id="32" name="Picture 31" descr="Bildergebnis für auchmann bernhard cern"/>
          <p:cNvPicPr>
            <a:picLocks noChangeAspect="1" noChangeArrowheads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8922" y="5324456"/>
            <a:ext cx="534233" cy="67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152773" y="5362951"/>
            <a:ext cx="939765" cy="72583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708048" y="5324456"/>
            <a:ext cx="531824" cy="72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7371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/>
          </p:cNvSpPr>
          <p:nvPr>
            <p:ph type="title"/>
          </p:nvPr>
        </p:nvSpPr>
        <p:spPr>
          <a:xfrm>
            <a:off x="2195736" y="188640"/>
            <a:ext cx="5202631" cy="5085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dirty="0" smtClean="0"/>
              <a:t>Magnet section organigram</a:t>
            </a:r>
            <a:endParaRPr lang="en-US" sz="2800" dirty="0"/>
          </a:p>
        </p:txBody>
      </p:sp>
      <p:grpSp>
        <p:nvGrpSpPr>
          <p:cNvPr id="153" name="Gruppieren 4"/>
          <p:cNvGrpSpPr/>
          <p:nvPr/>
        </p:nvGrpSpPr>
        <p:grpSpPr>
          <a:xfrm>
            <a:off x="322143" y="1259047"/>
            <a:ext cx="8499712" cy="5454361"/>
            <a:chOff x="311062" y="1473551"/>
            <a:chExt cx="10760566" cy="6441220"/>
          </a:xfrm>
        </p:grpSpPr>
        <p:sp>
          <p:nvSpPr>
            <p:cNvPr id="154" name="TextBox 7"/>
            <p:cNvSpPr txBox="1"/>
            <p:nvPr/>
          </p:nvSpPr>
          <p:spPr>
            <a:xfrm flipH="1">
              <a:off x="2627784" y="5987034"/>
              <a:ext cx="2376199" cy="28777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10000"/>
                </a:lnSpc>
              </a:pPr>
              <a:endParaRPr lang="fr-FR" sz="1275" dirty="0" err="1">
                <a:latin typeface="Arial Narrow"/>
                <a:cs typeface="Arial Narrow"/>
              </a:endParaRPr>
            </a:p>
          </p:txBody>
        </p:sp>
        <p:grpSp>
          <p:nvGrpSpPr>
            <p:cNvPr id="155" name="Group 30"/>
            <p:cNvGrpSpPr>
              <a:grpSpLocks/>
            </p:cNvGrpSpPr>
            <p:nvPr/>
          </p:nvGrpSpPr>
          <p:grpSpPr bwMode="auto">
            <a:xfrm>
              <a:off x="311062" y="1473551"/>
              <a:ext cx="10760566" cy="5575309"/>
              <a:chOff x="129137" y="210"/>
              <a:chExt cx="10760566" cy="3512"/>
            </a:xfrm>
          </p:grpSpPr>
          <p:sp>
            <p:nvSpPr>
              <p:cNvPr id="165" name="AutoShape 10"/>
              <p:cNvSpPr>
                <a:spLocks noChangeArrowheads="1"/>
              </p:cNvSpPr>
              <p:nvPr/>
            </p:nvSpPr>
            <p:spPr bwMode="auto">
              <a:xfrm>
                <a:off x="6966254" y="883"/>
                <a:ext cx="3842508" cy="481"/>
              </a:xfrm>
              <a:prstGeom prst="roundRect">
                <a:avLst>
                  <a:gd name="adj" fmla="val 16667"/>
                </a:avLst>
              </a:prstGeom>
              <a:ln>
                <a:headEnd/>
                <a:tailEnd/>
              </a:ln>
              <a:ex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pPr algn="ctr"/>
                <a:endParaRPr lang="en-US" altLang="en-US" sz="1200"/>
              </a:p>
            </p:txBody>
          </p:sp>
          <p:sp>
            <p:nvSpPr>
              <p:cNvPr id="166" name="AutoShape 4"/>
              <p:cNvSpPr>
                <a:spLocks noChangeArrowheads="1"/>
              </p:cNvSpPr>
              <p:nvPr/>
            </p:nvSpPr>
            <p:spPr bwMode="auto">
              <a:xfrm>
                <a:off x="3276600" y="210"/>
                <a:ext cx="2232025" cy="408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 sz="1200"/>
              </a:p>
            </p:txBody>
          </p:sp>
          <p:sp>
            <p:nvSpPr>
              <p:cNvPr id="167" name="Text Box 5"/>
              <p:cNvSpPr txBox="1">
                <a:spLocks noChangeArrowheads="1"/>
              </p:cNvSpPr>
              <p:nvPr/>
            </p:nvSpPr>
            <p:spPr bwMode="auto">
              <a:xfrm>
                <a:off x="3677965" y="288"/>
                <a:ext cx="1598414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altLang="en-US" dirty="0"/>
                  <a:t>S. </a:t>
                </a:r>
                <a:r>
                  <a:rPr lang="en-US" altLang="en-US" dirty="0" smtClean="0"/>
                  <a:t>Sanfilippo</a:t>
                </a:r>
                <a:endParaRPr lang="en-US" altLang="en-US" dirty="0"/>
              </a:p>
            </p:txBody>
          </p:sp>
          <p:sp>
            <p:nvSpPr>
              <p:cNvPr id="168" name="AutoShape 6"/>
              <p:cNvSpPr>
                <a:spLocks noChangeArrowheads="1"/>
              </p:cNvSpPr>
              <p:nvPr/>
            </p:nvSpPr>
            <p:spPr bwMode="auto">
              <a:xfrm>
                <a:off x="179388" y="981"/>
                <a:ext cx="2879725" cy="408"/>
              </a:xfrm>
              <a:prstGeom prst="roundRect">
                <a:avLst>
                  <a:gd name="adj" fmla="val 16667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 altLang="en-US" sz="1200"/>
              </a:p>
            </p:txBody>
          </p:sp>
          <p:sp>
            <p:nvSpPr>
              <p:cNvPr id="169" name="Text Box 8"/>
              <p:cNvSpPr txBox="1">
                <a:spLocks noChangeArrowheads="1"/>
              </p:cNvSpPr>
              <p:nvPr/>
            </p:nvSpPr>
            <p:spPr bwMode="auto">
              <a:xfrm>
                <a:off x="6885313" y="988"/>
                <a:ext cx="4004390" cy="2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de-CH" altLang="en-US" sz="1800" dirty="0" smtClean="0"/>
                  <a:t>Engineering </a:t>
                </a:r>
                <a:r>
                  <a:rPr lang="de-CH" altLang="en-US" sz="1800" dirty="0" err="1" smtClean="0"/>
                  <a:t>and</a:t>
                </a:r>
                <a:r>
                  <a:rPr lang="de-CH" altLang="en-US" sz="1800" dirty="0" smtClean="0"/>
                  <a:t> </a:t>
                </a:r>
                <a:r>
                  <a:rPr lang="de-CH" altLang="en-US" sz="1800" dirty="0" err="1" smtClean="0"/>
                  <a:t>measurements</a:t>
                </a:r>
                <a:endParaRPr lang="de-CH" altLang="en-US" sz="1800" dirty="0" smtClean="0"/>
              </a:p>
            </p:txBody>
          </p:sp>
          <p:sp>
            <p:nvSpPr>
              <p:cNvPr id="170" name="Text Box 9"/>
              <p:cNvSpPr txBox="1">
                <a:spLocks noChangeArrowheads="1"/>
              </p:cNvSpPr>
              <p:nvPr/>
            </p:nvSpPr>
            <p:spPr bwMode="auto">
              <a:xfrm>
                <a:off x="190668" y="1015"/>
                <a:ext cx="2825943" cy="284"/>
              </a:xfrm>
              <a:prstGeom prst="rect">
                <a:avLst/>
              </a:prstGeom>
              <a:ln/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>
                <a:sp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de-CH" altLang="en-US" dirty="0" smtClean="0"/>
                  <a:t>Design </a:t>
                </a:r>
                <a:r>
                  <a:rPr lang="de-CH" altLang="en-US" dirty="0" err="1" smtClean="0"/>
                  <a:t>and</a:t>
                </a:r>
                <a:r>
                  <a:rPr lang="de-CH" altLang="en-US" dirty="0" smtClean="0"/>
                  <a:t> </a:t>
                </a:r>
                <a:r>
                  <a:rPr lang="de-CH" altLang="en-US" dirty="0" err="1" smtClean="0"/>
                  <a:t>analysis</a:t>
                </a:r>
                <a:endParaRPr lang="de-CH" altLang="en-US" dirty="0"/>
              </a:p>
            </p:txBody>
          </p:sp>
          <p:sp>
            <p:nvSpPr>
              <p:cNvPr id="171" name="AutoShape 11"/>
              <p:cNvSpPr>
                <a:spLocks noChangeArrowheads="1"/>
              </p:cNvSpPr>
              <p:nvPr/>
            </p:nvSpPr>
            <p:spPr bwMode="auto">
              <a:xfrm>
                <a:off x="129137" y="1596"/>
                <a:ext cx="2724970" cy="1440"/>
              </a:xfrm>
              <a:prstGeom prst="roundRect">
                <a:avLst>
                  <a:gd name="adj" fmla="val 16667"/>
                </a:avLst>
              </a:prstGeom>
              <a:ln>
                <a:headEnd/>
                <a:tailEnd/>
              </a:ln>
              <a:extLst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en-GB" sz="1200"/>
              </a:p>
            </p:txBody>
          </p:sp>
          <p:sp>
            <p:nvSpPr>
              <p:cNvPr id="172" name="Text Box 12"/>
              <p:cNvSpPr txBox="1">
                <a:spLocks noChangeArrowheads="1"/>
              </p:cNvSpPr>
              <p:nvPr/>
            </p:nvSpPr>
            <p:spPr bwMode="auto">
              <a:xfrm>
                <a:off x="457601" y="1617"/>
                <a:ext cx="1437214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altLang="en-US" dirty="0" smtClean="0"/>
                  <a:t>C. Calzolaio</a:t>
                </a:r>
                <a:endParaRPr lang="en-US" altLang="en-US" dirty="0"/>
              </a:p>
            </p:txBody>
          </p:sp>
          <p:sp>
            <p:nvSpPr>
              <p:cNvPr id="173" name="Text Box 13"/>
              <p:cNvSpPr txBox="1">
                <a:spLocks noChangeArrowheads="1"/>
              </p:cNvSpPr>
              <p:nvPr/>
            </p:nvSpPr>
            <p:spPr bwMode="auto">
              <a:xfrm>
                <a:off x="129138" y="1966"/>
                <a:ext cx="2312130" cy="106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Aft>
                    <a:spcPts val="450"/>
                  </a:spcAft>
                </a:pPr>
                <a:r>
                  <a:rPr lang="en-US" altLang="en-US" dirty="0" smtClean="0"/>
                  <a:t>G. Montenero</a:t>
                </a:r>
              </a:p>
              <a:p>
                <a:pPr>
                  <a:spcAft>
                    <a:spcPts val="450"/>
                  </a:spcAft>
                </a:pPr>
                <a:r>
                  <a:rPr lang="en-US" altLang="en-US" dirty="0" smtClean="0"/>
                  <a:t>V</a:t>
                </a:r>
                <a:r>
                  <a:rPr lang="en-US" altLang="en-US" dirty="0"/>
                  <a:t>. </a:t>
                </a:r>
                <a:r>
                  <a:rPr lang="en-US" altLang="en-US" dirty="0" smtClean="0"/>
                  <a:t>Vrankovic</a:t>
                </a:r>
                <a:endParaRPr lang="en-US" altLang="en-US" dirty="0"/>
              </a:p>
              <a:p>
                <a:pPr>
                  <a:spcAft>
                    <a:spcPts val="450"/>
                  </a:spcAft>
                </a:pPr>
                <a:r>
                  <a:rPr lang="en-US" altLang="en-US" dirty="0" smtClean="0"/>
                  <a:t>R. Riccioli (Post Doc</a:t>
                </a:r>
                <a:r>
                  <a:rPr lang="en-US" altLang="en-US" sz="1200" dirty="0" smtClean="0"/>
                  <a:t>) </a:t>
                </a:r>
                <a:endParaRPr lang="en-US" altLang="en-US" sz="1200" dirty="0"/>
              </a:p>
            </p:txBody>
          </p:sp>
          <p:sp>
            <p:nvSpPr>
              <p:cNvPr id="174" name="AutoShape 14"/>
              <p:cNvSpPr>
                <a:spLocks noChangeArrowheads="1"/>
              </p:cNvSpPr>
              <p:nvPr/>
            </p:nvSpPr>
            <p:spPr bwMode="auto">
              <a:xfrm>
                <a:off x="7915937" y="1503"/>
                <a:ext cx="2655867" cy="2219"/>
              </a:xfrm>
              <a:prstGeom prst="roundRect">
                <a:avLst>
                  <a:gd name="adj" fmla="val 16667"/>
                </a:avLst>
              </a:prstGeom>
              <a:ln>
                <a:headEnd/>
                <a:tailEnd/>
              </a:ln>
              <a:extLst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wrap="none" anchor="ctr"/>
              <a:lstStyle/>
              <a:p>
                <a:endParaRPr lang="en-GB" sz="1200" dirty="0"/>
              </a:p>
            </p:txBody>
          </p:sp>
          <p:sp>
            <p:nvSpPr>
              <p:cNvPr id="175" name="Text Box 15"/>
              <p:cNvSpPr txBox="1">
                <a:spLocks noChangeArrowheads="1"/>
              </p:cNvSpPr>
              <p:nvPr/>
            </p:nvSpPr>
            <p:spPr bwMode="auto">
              <a:xfrm>
                <a:off x="8302975" y="1577"/>
                <a:ext cx="1341834" cy="25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spcBef>
                    <a:spcPts val="0"/>
                  </a:spcBef>
                </a:pPr>
                <a:r>
                  <a:rPr lang="en-US" altLang="en-US" dirty="0"/>
                  <a:t>A. Gabard </a:t>
                </a:r>
              </a:p>
            </p:txBody>
          </p:sp>
          <p:sp>
            <p:nvSpPr>
              <p:cNvPr id="176" name="Text Box 16"/>
              <p:cNvSpPr txBox="1">
                <a:spLocks noChangeArrowheads="1"/>
              </p:cNvSpPr>
              <p:nvPr/>
            </p:nvSpPr>
            <p:spPr bwMode="auto">
              <a:xfrm>
                <a:off x="8334251" y="1913"/>
                <a:ext cx="1320933" cy="14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Aft>
                    <a:spcPts val="450"/>
                  </a:spcAft>
                </a:pPr>
                <a:r>
                  <a:rPr lang="en-US" altLang="en-US" sz="1400" dirty="0"/>
                  <a:t>R. </a:t>
                </a:r>
                <a:r>
                  <a:rPr lang="en-US" altLang="en-US" sz="1400" dirty="0" err="1"/>
                  <a:t>Deckardt</a:t>
                </a:r>
                <a:endParaRPr lang="en-US" altLang="en-US" sz="1400" dirty="0"/>
              </a:p>
              <a:p>
                <a:pPr>
                  <a:spcAft>
                    <a:spcPts val="450"/>
                  </a:spcAft>
                </a:pPr>
                <a:r>
                  <a:rPr lang="en-US" altLang="en-US" sz="1400" dirty="0"/>
                  <a:t>R. Felder</a:t>
                </a:r>
              </a:p>
              <a:p>
                <a:pPr>
                  <a:spcAft>
                    <a:spcPts val="450"/>
                  </a:spcAft>
                </a:pPr>
                <a:r>
                  <a:rPr lang="en-US" altLang="en-US" sz="1400" dirty="0" smtClean="0"/>
                  <a:t>P. Berger </a:t>
                </a:r>
                <a:endParaRPr lang="en-US" altLang="en-US" sz="1400" dirty="0"/>
              </a:p>
              <a:p>
                <a:pPr>
                  <a:spcAft>
                    <a:spcPts val="450"/>
                  </a:spcAft>
                </a:pPr>
                <a:r>
                  <a:rPr lang="en-US" altLang="en-US" sz="1400" dirty="0" smtClean="0"/>
                  <a:t>S. Müller</a:t>
                </a:r>
              </a:p>
              <a:p>
                <a:pPr>
                  <a:spcAft>
                    <a:spcPts val="450"/>
                  </a:spcAft>
                </a:pPr>
                <a:r>
                  <a:rPr lang="en-US" altLang="en-US" sz="1400" dirty="0" smtClean="0"/>
                  <a:t>S</a:t>
                </a:r>
                <a:r>
                  <a:rPr lang="en-US" altLang="en-US" sz="1400" dirty="0"/>
                  <a:t>. </a:t>
                </a:r>
                <a:r>
                  <a:rPr lang="en-US" altLang="en-US" sz="1400" dirty="0" err="1"/>
                  <a:t>Sidorov</a:t>
                </a:r>
                <a:r>
                  <a:rPr lang="en-US" altLang="en-US" sz="1400" dirty="0"/>
                  <a:t> </a:t>
                </a:r>
              </a:p>
            </p:txBody>
          </p:sp>
          <p:sp>
            <p:nvSpPr>
              <p:cNvPr id="177" name="Line 24"/>
              <p:cNvSpPr>
                <a:spLocks noChangeShapeType="1"/>
              </p:cNvSpPr>
              <p:nvPr/>
            </p:nvSpPr>
            <p:spPr bwMode="auto">
              <a:xfrm>
                <a:off x="3059115" y="1207"/>
                <a:ext cx="17626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178" name="Line 25"/>
              <p:cNvSpPr>
                <a:spLocks noChangeShapeType="1"/>
              </p:cNvSpPr>
              <p:nvPr/>
            </p:nvSpPr>
            <p:spPr bwMode="auto">
              <a:xfrm>
                <a:off x="4356100" y="611"/>
                <a:ext cx="9525" cy="100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sz="1200"/>
              </a:p>
            </p:txBody>
          </p:sp>
          <p:sp>
            <p:nvSpPr>
              <p:cNvPr id="179" name="Line 26"/>
              <p:cNvSpPr>
                <a:spLocks noChangeShapeType="1"/>
              </p:cNvSpPr>
              <p:nvPr/>
            </p:nvSpPr>
            <p:spPr bwMode="auto">
              <a:xfrm>
                <a:off x="1331913" y="1389"/>
                <a:ext cx="0" cy="22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sz="1200"/>
              </a:p>
            </p:txBody>
          </p:sp>
        </p:grpSp>
        <p:sp>
          <p:nvSpPr>
            <p:cNvPr id="156" name="AutoShape 4"/>
            <p:cNvSpPr>
              <a:spLocks noChangeArrowheads="1"/>
            </p:cNvSpPr>
            <p:nvPr/>
          </p:nvSpPr>
          <p:spPr bwMode="auto">
            <a:xfrm>
              <a:off x="3308602" y="3719864"/>
              <a:ext cx="4727086" cy="4194907"/>
            </a:xfrm>
            <a:prstGeom prst="roundRect">
              <a:avLst>
                <a:gd name="adj" fmla="val 16667"/>
              </a:avLst>
            </a:prstGeom>
            <a:ln>
              <a:headEnd/>
              <a:tailEnd/>
            </a:ln>
            <a:extLst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wrap="none" anchor="ctr"/>
            <a:lstStyle/>
            <a:p>
              <a:endParaRPr lang="en-GB" sz="1200"/>
            </a:p>
          </p:txBody>
        </p:sp>
        <p:sp>
          <p:nvSpPr>
            <p:cNvPr id="157" name="Text Box 15"/>
            <p:cNvSpPr txBox="1">
              <a:spLocks noChangeArrowheads="1"/>
            </p:cNvSpPr>
            <p:nvPr/>
          </p:nvSpPr>
          <p:spPr bwMode="auto">
            <a:xfrm>
              <a:off x="4453020" y="3643135"/>
              <a:ext cx="1877590" cy="3998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altLang="en-US" dirty="0"/>
                <a:t>S. Sanfilippo </a:t>
              </a:r>
              <a:r>
                <a:rPr lang="en-GB" altLang="en-US" dirty="0" err="1" smtClean="0"/>
                <a:t>a.i</a:t>
              </a:r>
              <a:r>
                <a:rPr lang="en-GB" altLang="en-US" sz="1200" dirty="0" smtClean="0"/>
                <a:t>.</a:t>
              </a:r>
              <a:endParaRPr lang="de-CH" altLang="en-US" sz="1050" i="1" dirty="0"/>
            </a:p>
          </p:txBody>
        </p:sp>
        <p:sp>
          <p:nvSpPr>
            <p:cNvPr id="158" name="Text Box 16"/>
            <p:cNvSpPr txBox="1">
              <a:spLocks noChangeArrowheads="1"/>
            </p:cNvSpPr>
            <p:nvPr/>
          </p:nvSpPr>
          <p:spPr bwMode="auto">
            <a:xfrm>
              <a:off x="3268112" y="4250681"/>
              <a:ext cx="1481818" cy="146364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Aft>
                  <a:spcPts val="450"/>
                </a:spcAft>
              </a:pPr>
              <a:r>
                <a:rPr lang="en-US" altLang="en-US" sz="1400" dirty="0" smtClean="0"/>
                <a:t>C. Zoller</a:t>
              </a:r>
              <a:endParaRPr lang="en-US" altLang="en-US" sz="1400" dirty="0"/>
            </a:p>
            <a:p>
              <a:pPr>
                <a:spcAft>
                  <a:spcPts val="450"/>
                </a:spcAft>
              </a:pPr>
              <a:r>
                <a:rPr lang="en-US" altLang="en-US" sz="1400" dirty="0" smtClean="0"/>
                <a:t>M. Duda</a:t>
              </a:r>
              <a:endParaRPr lang="en-US" altLang="en-US" sz="1400" dirty="0"/>
            </a:p>
            <a:p>
              <a:pPr>
                <a:spcAft>
                  <a:spcPts val="450"/>
                </a:spcAft>
              </a:pPr>
              <a:r>
                <a:rPr lang="en-US" altLang="en-US" sz="1400" dirty="0" smtClean="0"/>
                <a:t>S. Hellmann</a:t>
              </a:r>
              <a:endParaRPr lang="en-US" altLang="en-US" sz="1400" dirty="0"/>
            </a:p>
          </p:txBody>
        </p:sp>
        <p:pic>
          <p:nvPicPr>
            <p:cNvPr id="159" name="Picture 8" descr="Bildergebnis für marco negrazus psi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01981" y="3581549"/>
              <a:ext cx="416731" cy="4167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0" name="Picture 1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38068" y="5962697"/>
              <a:ext cx="362229" cy="395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1" name="Picture 19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42476" y="4464459"/>
              <a:ext cx="362229" cy="451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2" name="Picture 2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9051" y="4799913"/>
              <a:ext cx="404143" cy="4472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3" name="Picture 2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59788" y="4064124"/>
              <a:ext cx="387369" cy="418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" name="Rectangle 9"/>
            <p:cNvSpPr/>
            <p:nvPr/>
          </p:nvSpPr>
          <p:spPr>
            <a:xfrm>
              <a:off x="3417302" y="2645126"/>
              <a:ext cx="2273248" cy="748920"/>
            </a:xfrm>
            <a:prstGeom prst="rect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ot="0" spcFirstLastPara="1" vertOverflow="overflow" horzOverflow="overflow" vert="horz" wrap="square" lIns="34289" tIns="34289" rIns="34289" bIns="34289" numCol="1" spcCol="38100" rtlCol="0" anchor="t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fr-FR" dirty="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Calibri"/>
                </a:rPr>
                <a:t>   </a:t>
              </a:r>
              <a:r>
                <a:rPr lang="fr-FR" dirty="0" err="1">
                  <a:solidFill>
                    <a:srgbClr val="000000"/>
                  </a:solidFill>
                  <a:latin typeface="+mj-lt"/>
                  <a:ea typeface="+mj-ea"/>
                  <a:cs typeface="+mj-cs"/>
                </a:rPr>
                <a:t>S</a:t>
              </a:r>
              <a:r>
                <a:rPr lang="fr-FR" dirty="0" err="1" smtClean="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Calibri"/>
                </a:rPr>
                <a:t>uperconducting</a:t>
              </a:r>
              <a:r>
                <a:rPr lang="fr-FR" dirty="0" smtClean="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Calibri"/>
                </a:rPr>
                <a:t> </a:t>
              </a:r>
              <a:r>
                <a:rPr lang="fr-FR" dirty="0" err="1">
                  <a:solidFill>
                    <a:srgbClr val="000000"/>
                  </a:solidFill>
                  <a:latin typeface="+mj-lt"/>
                  <a:ea typeface="+mj-ea"/>
                  <a:cs typeface="+mj-cs"/>
                </a:rPr>
                <a:t>M</a:t>
              </a:r>
              <a:r>
                <a:rPr lang="fr-FR" dirty="0" err="1" smtClean="0">
                  <a:solidFill>
                    <a:srgbClr val="000000"/>
                  </a:solidFill>
                  <a:latin typeface="+mj-lt"/>
                  <a:ea typeface="+mj-ea"/>
                  <a:cs typeface="+mj-cs"/>
                  <a:sym typeface="Calibri"/>
                </a:rPr>
                <a:t>agnets</a:t>
              </a:r>
              <a:endParaRPr lang="fr-FR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endParaRPr>
            </a:p>
          </p:txBody>
        </p:sp>
      </p:grpSp>
      <p:pic>
        <p:nvPicPr>
          <p:cNvPr id="180" name="Grafik 49" descr="U:\Data\Privat\Orga PSI\Anträge und Formulare\Heidt_Carolin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0" t="3313" r="6777" b="20116"/>
          <a:stretch/>
        </p:blipFill>
        <p:spPr bwMode="auto">
          <a:xfrm>
            <a:off x="4057340" y="3575557"/>
            <a:ext cx="279678" cy="364788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Textfeld 2"/>
          <p:cNvSpPr txBox="1"/>
          <p:nvPr/>
        </p:nvSpPr>
        <p:spPr>
          <a:xfrm>
            <a:off x="386363" y="6178332"/>
            <a:ext cx="1521250" cy="3359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defTabSz="685800" fontAlgn="auto">
              <a:spcBef>
                <a:spcPts val="675"/>
              </a:spcBef>
              <a:spcAft>
                <a:spcPts val="0"/>
              </a:spcAft>
            </a:pPr>
            <a:r>
              <a:rPr lang="de-CH" dirty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* </a:t>
            </a:r>
            <a:r>
              <a:rPr lang="de-CH" dirty="0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CHART </a:t>
            </a:r>
            <a:r>
              <a:rPr lang="de-CH" dirty="0" err="1" smtClean="0">
                <a:solidFill>
                  <a:srgbClr val="000000"/>
                </a:solidFill>
                <a:latin typeface="+mj-lt"/>
                <a:ea typeface="+mj-ea"/>
                <a:cs typeface="+mj-cs"/>
                <a:sym typeface="Calibri"/>
              </a:rPr>
              <a:t>financing</a:t>
            </a:r>
            <a:endParaRPr lang="de-CH" dirty="0">
              <a:solidFill>
                <a:srgbClr val="000000"/>
              </a:solidFill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82" name="Picture 18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084" y="3107342"/>
            <a:ext cx="286427" cy="381649"/>
          </a:xfrm>
          <a:prstGeom prst="rect">
            <a:avLst/>
          </a:prstGeom>
        </p:spPr>
      </p:pic>
      <p:pic>
        <p:nvPicPr>
          <p:cNvPr id="183" name="Picture 18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2789" y="3554189"/>
            <a:ext cx="305642" cy="407523"/>
          </a:xfrm>
          <a:prstGeom prst="rect">
            <a:avLst/>
          </a:prstGeom>
        </p:spPr>
      </p:pic>
      <p:pic>
        <p:nvPicPr>
          <p:cNvPr id="184" name="Picture 18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14303" y="4199538"/>
            <a:ext cx="235293" cy="351682"/>
          </a:xfrm>
          <a:prstGeom prst="rect">
            <a:avLst/>
          </a:prstGeom>
        </p:spPr>
      </p:pic>
      <p:pic>
        <p:nvPicPr>
          <p:cNvPr id="185" name="Picture 18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47360" y="4676190"/>
            <a:ext cx="255905" cy="305208"/>
          </a:xfrm>
          <a:prstGeom prst="rect">
            <a:avLst/>
          </a:prstGeom>
        </p:spPr>
      </p:pic>
      <p:sp>
        <p:nvSpPr>
          <p:cNvPr id="186" name="Text Box 16"/>
          <p:cNvSpPr txBox="1">
            <a:spLocks noChangeArrowheads="1"/>
          </p:cNvSpPr>
          <p:nvPr/>
        </p:nvSpPr>
        <p:spPr bwMode="auto">
          <a:xfrm>
            <a:off x="4605676" y="3308828"/>
            <a:ext cx="1324803" cy="2982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  <a:spcAft>
                <a:spcPts val="450"/>
              </a:spcAft>
            </a:pPr>
            <a:r>
              <a:rPr lang="en-US" altLang="en-US" sz="1400" dirty="0" smtClean="0"/>
              <a:t>M. Daly*</a:t>
            </a:r>
            <a:endParaRPr lang="en-US" altLang="en-US" sz="1400" dirty="0"/>
          </a:p>
          <a:p>
            <a:pPr>
              <a:spcBef>
                <a:spcPts val="800"/>
              </a:spcBef>
              <a:spcAft>
                <a:spcPts val="450"/>
              </a:spcAft>
            </a:pPr>
            <a:r>
              <a:rPr lang="en-US" altLang="en-US" sz="1400" dirty="0" smtClean="0"/>
              <a:t>D. </a:t>
            </a:r>
            <a:r>
              <a:rPr lang="en-US" altLang="en-US" sz="1400" dirty="0" err="1" smtClean="0"/>
              <a:t>Sotnikov</a:t>
            </a:r>
            <a:r>
              <a:rPr lang="en-US" altLang="en-US" sz="1400" dirty="0" smtClean="0"/>
              <a:t>*</a:t>
            </a:r>
            <a:endParaRPr lang="en-US" altLang="en-US" sz="1400" dirty="0"/>
          </a:p>
          <a:p>
            <a:pPr>
              <a:spcBef>
                <a:spcPts val="800"/>
              </a:spcBef>
              <a:spcAft>
                <a:spcPts val="450"/>
              </a:spcAft>
            </a:pPr>
            <a:r>
              <a:rPr lang="en-US" altLang="en-US" sz="1400" dirty="0" smtClean="0"/>
              <a:t>J. Kosse*</a:t>
            </a:r>
          </a:p>
          <a:p>
            <a:pPr>
              <a:spcBef>
                <a:spcPts val="800"/>
              </a:spcBef>
              <a:spcAft>
                <a:spcPts val="450"/>
              </a:spcAft>
            </a:pPr>
            <a:r>
              <a:rPr lang="en-US" altLang="en-US" sz="1400" dirty="0" smtClean="0"/>
              <a:t>A. Brem*</a:t>
            </a:r>
          </a:p>
          <a:p>
            <a:pPr>
              <a:spcBef>
                <a:spcPts val="800"/>
              </a:spcBef>
              <a:spcAft>
                <a:spcPts val="450"/>
              </a:spcAft>
            </a:pPr>
            <a:r>
              <a:rPr lang="en-US" altLang="en-US" sz="1400" dirty="0" smtClean="0"/>
              <a:t>D. Araujo*</a:t>
            </a:r>
          </a:p>
          <a:p>
            <a:pPr>
              <a:spcBef>
                <a:spcPts val="800"/>
              </a:spcBef>
              <a:spcAft>
                <a:spcPts val="450"/>
              </a:spcAft>
            </a:pPr>
            <a:r>
              <a:rPr lang="en-US" altLang="en-US" sz="1400" dirty="0" smtClean="0"/>
              <a:t>H. Garcia*</a:t>
            </a:r>
          </a:p>
          <a:p>
            <a:pPr>
              <a:spcBef>
                <a:spcPts val="800"/>
              </a:spcBef>
              <a:spcAft>
                <a:spcPts val="450"/>
              </a:spcAft>
            </a:pPr>
            <a:r>
              <a:rPr lang="en-US" altLang="en-US" sz="1400" dirty="0" smtClean="0"/>
              <a:t>Th. </a:t>
            </a:r>
            <a:r>
              <a:rPr lang="en-US" altLang="en-US" sz="1400" dirty="0" err="1" smtClean="0"/>
              <a:t>Michlmayr</a:t>
            </a:r>
            <a:r>
              <a:rPr lang="en-US" altLang="en-US" sz="1400" dirty="0" smtClean="0"/>
              <a:t>*</a:t>
            </a:r>
          </a:p>
          <a:p>
            <a:pPr>
              <a:spcBef>
                <a:spcPts val="800"/>
              </a:spcBef>
              <a:spcAft>
                <a:spcPts val="450"/>
              </a:spcAft>
            </a:pPr>
            <a:r>
              <a:rPr lang="de-CH" altLang="en-US" sz="1400" dirty="0" smtClean="0"/>
              <a:t>O. Kirby*</a:t>
            </a:r>
            <a:endParaRPr lang="en-US" altLang="en-US" sz="1400" dirty="0"/>
          </a:p>
        </p:txBody>
      </p:sp>
      <p:pic>
        <p:nvPicPr>
          <p:cNvPr id="187" name="Picture 18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57996" y="4519541"/>
            <a:ext cx="314060" cy="314690"/>
          </a:xfrm>
          <a:prstGeom prst="rect">
            <a:avLst/>
          </a:prstGeom>
        </p:spPr>
      </p:pic>
      <p:pic>
        <p:nvPicPr>
          <p:cNvPr id="188" name="Picture 18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53106" y="5280653"/>
            <a:ext cx="382619" cy="343840"/>
          </a:xfrm>
          <a:prstGeom prst="rect">
            <a:avLst/>
          </a:prstGeom>
        </p:spPr>
      </p:pic>
      <p:pic>
        <p:nvPicPr>
          <p:cNvPr id="189" name="Picture 18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97199" y="5718020"/>
            <a:ext cx="280260" cy="366886"/>
          </a:xfrm>
          <a:prstGeom prst="rect">
            <a:avLst/>
          </a:prstGeom>
        </p:spPr>
      </p:pic>
      <p:pic>
        <p:nvPicPr>
          <p:cNvPr id="190" name="Picture 18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961362" y="4880974"/>
            <a:ext cx="326993" cy="329489"/>
          </a:xfrm>
          <a:prstGeom prst="rect">
            <a:avLst/>
          </a:prstGeom>
        </p:spPr>
      </p:pic>
      <p:pic>
        <p:nvPicPr>
          <p:cNvPr id="191" name="Picture 19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051732" y="4444635"/>
            <a:ext cx="341274" cy="374167"/>
          </a:xfrm>
          <a:prstGeom prst="rect">
            <a:avLst/>
          </a:prstGeom>
        </p:spPr>
      </p:pic>
      <p:pic>
        <p:nvPicPr>
          <p:cNvPr id="192" name="Picture 52" descr="image001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814" y="4005318"/>
            <a:ext cx="266543" cy="359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3" name="Picture 19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 rot="5400000">
            <a:off x="4673224" y="1312332"/>
            <a:ext cx="486154" cy="379584"/>
          </a:xfrm>
          <a:prstGeom prst="rect">
            <a:avLst/>
          </a:prstGeom>
        </p:spPr>
      </p:pic>
      <p:pic>
        <p:nvPicPr>
          <p:cNvPr id="195" name="Picture 194"/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8180" y="4551220"/>
            <a:ext cx="313356" cy="278494"/>
          </a:xfrm>
          <a:prstGeom prst="rect">
            <a:avLst/>
          </a:prstGeom>
        </p:spPr>
      </p:pic>
      <p:pic>
        <p:nvPicPr>
          <p:cNvPr id="196" name="Picture 195"/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7861" y="3258966"/>
            <a:ext cx="307423" cy="408385"/>
          </a:xfrm>
          <a:prstGeom prst="rect">
            <a:avLst/>
          </a:prstGeom>
        </p:spPr>
      </p:pic>
      <p:cxnSp>
        <p:nvCxnSpPr>
          <p:cNvPr id="197" name="Straight Connector 196"/>
          <p:cNvCxnSpPr/>
          <p:nvPr/>
        </p:nvCxnSpPr>
        <p:spPr bwMode="auto">
          <a:xfrm>
            <a:off x="4542348" y="2506306"/>
            <a:ext cx="1263794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6572623" y="5551674"/>
            <a:ext cx="1821011" cy="3616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+ 1 technician in 2023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98" name="TextBox 197"/>
          <p:cNvSpPr txBox="1"/>
          <p:nvPr/>
        </p:nvSpPr>
        <p:spPr>
          <a:xfrm>
            <a:off x="3023161" y="6271947"/>
            <a:ext cx="1901161" cy="3616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+ 2 technicians</a:t>
            </a:r>
            <a:r>
              <a:rPr kumimoji="0" lang="en-US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in 2023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99" name="Picture 198"/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8805" y="4068992"/>
            <a:ext cx="312106" cy="40763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923478" y="3655189"/>
            <a:ext cx="345286" cy="46746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5513" y="5805264"/>
            <a:ext cx="1320874" cy="3616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60%</a:t>
            </a:r>
            <a:r>
              <a:rPr kumimoji="0" lang="en-US" sz="16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 for SLS2.0</a:t>
            </a:r>
            <a:endParaRPr kumimoji="0" lang="en-US" sz="1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863686" y="6140065"/>
            <a:ext cx="522344" cy="452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72702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/>
          </p:cNvSpPr>
          <p:nvPr>
            <p:ph type="title"/>
          </p:nvPr>
        </p:nvSpPr>
        <p:spPr>
          <a:xfrm>
            <a:off x="3635896" y="116632"/>
            <a:ext cx="2808312" cy="5085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dirty="0" smtClean="0"/>
              <a:t>Project SLS 2.0</a:t>
            </a:r>
            <a:endParaRPr lang="en-US"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0880"/>
            <a:ext cx="9252520" cy="5495941"/>
          </a:xfrm>
          <a:prstGeom prst="rect">
            <a:avLst/>
          </a:prstGeom>
        </p:spPr>
      </p:pic>
      <p:grpSp>
        <p:nvGrpSpPr>
          <p:cNvPr id="67" name="Gruppieren 21">
            <a:extLst>
              <a:ext uri="{FF2B5EF4-FFF2-40B4-BE49-F238E27FC236}">
                <a16:creationId xmlns:a16="http://schemas.microsoft.com/office/drawing/2014/main" id="{A9E463E5-12FD-804C-B6E6-61166090C02D}"/>
              </a:ext>
            </a:extLst>
          </p:cNvPr>
          <p:cNvGrpSpPr/>
          <p:nvPr/>
        </p:nvGrpSpPr>
        <p:grpSpPr>
          <a:xfrm>
            <a:off x="35496" y="1124744"/>
            <a:ext cx="4104456" cy="1872208"/>
            <a:chOff x="3944935" y="2944794"/>
            <a:chExt cx="5178503" cy="2182980"/>
          </a:xfrm>
        </p:grpSpPr>
        <p:sp>
          <p:nvSpPr>
            <p:cNvPr id="68" name="Ellipse 18">
              <a:extLst>
                <a:ext uri="{FF2B5EF4-FFF2-40B4-BE49-F238E27FC236}">
                  <a16:creationId xmlns:a16="http://schemas.microsoft.com/office/drawing/2014/main" id="{A28E2158-7964-3942-B337-FA3498BA86C0}"/>
                </a:ext>
              </a:extLst>
            </p:cNvPr>
            <p:cNvSpPr/>
            <p:nvPr/>
          </p:nvSpPr>
          <p:spPr bwMode="auto">
            <a:xfrm>
              <a:off x="6111993" y="3461287"/>
              <a:ext cx="296780" cy="885385"/>
            </a:xfrm>
            <a:prstGeom prst="ellipse">
              <a:avLst/>
            </a:prstGeom>
            <a:solidFill>
              <a:srgbClr val="FDCA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78">
                <a:spcBef>
                  <a:spcPct val="0"/>
                </a:spcBef>
                <a:defRPr/>
              </a:pPr>
              <a:endParaRPr lang="de-CH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9" name="Gruppieren 16">
              <a:extLst>
                <a:ext uri="{FF2B5EF4-FFF2-40B4-BE49-F238E27FC236}">
                  <a16:creationId xmlns:a16="http://schemas.microsoft.com/office/drawing/2014/main" id="{E09FF1EF-C7E4-1F40-9023-46EEE5378A52}"/>
                </a:ext>
              </a:extLst>
            </p:cNvPr>
            <p:cNvGrpSpPr/>
            <p:nvPr/>
          </p:nvGrpSpPr>
          <p:grpSpPr>
            <a:xfrm>
              <a:off x="6156176" y="2944794"/>
              <a:ext cx="2967262" cy="2182980"/>
              <a:chOff x="1775520" y="1604798"/>
              <a:chExt cx="5302171" cy="4297999"/>
            </a:xfrm>
          </p:grpSpPr>
          <p:sp>
            <p:nvSpPr>
              <p:cNvPr id="73" name="Rectangle 6">
                <a:extLst>
                  <a:ext uri="{FF2B5EF4-FFF2-40B4-BE49-F238E27FC236}">
                    <a16:creationId xmlns:a16="http://schemas.microsoft.com/office/drawing/2014/main" id="{989827A5-1352-E649-92A3-BDC70E3180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543606" y="1604798"/>
                <a:ext cx="4534085" cy="3766017"/>
              </a:xfrm>
              <a:prstGeom prst="rect">
                <a:avLst/>
              </a:prstGeom>
              <a:gradFill flip="none" rotWithShape="1">
                <a:gsLst>
                  <a:gs pos="0">
                    <a:srgbClr val="002060">
                      <a:lumMod val="50000"/>
                      <a:lumOff val="50000"/>
                      <a:alpha val="14000"/>
                    </a:srgbClr>
                  </a:gs>
                  <a:gs pos="21000">
                    <a:srgbClr val="002060">
                      <a:alpha val="10000"/>
                      <a:lumMod val="14000"/>
                      <a:lumOff val="86000"/>
                    </a:srgbClr>
                  </a:gs>
                  <a:gs pos="100000">
                    <a:schemeClr val="bg1">
                      <a:alpha val="0"/>
                    </a:schemeClr>
                  </a:gs>
                </a:gsLst>
                <a:lin ang="189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8">
                  <a:defRPr/>
                </a:pPr>
                <a:endParaRPr lang="de-CH" sz="1000">
                  <a:solidFill>
                    <a:srgbClr val="FFFFFF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pic>
            <p:nvPicPr>
              <p:cNvPr id="74" name="Picture 5">
                <a:extLst>
                  <a:ext uri="{FF2B5EF4-FFF2-40B4-BE49-F238E27FC236}">
                    <a16:creationId xmlns:a16="http://schemas.microsoft.com/office/drawing/2014/main" id="{60707502-4386-2844-8BA2-2B10741E6A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75520" y="1609701"/>
                <a:ext cx="5302171" cy="4293096"/>
              </a:xfrm>
              <a:prstGeom prst="rect">
                <a:avLst/>
              </a:prstGeom>
            </p:spPr>
          </p:pic>
          <p:sp>
            <p:nvSpPr>
              <p:cNvPr id="75" name="Oval 7">
                <a:extLst>
                  <a:ext uri="{FF2B5EF4-FFF2-40B4-BE49-F238E27FC236}">
                    <a16:creationId xmlns:a16="http://schemas.microsoft.com/office/drawing/2014/main" id="{244A77E5-3706-C149-9C5A-04CDD5D8C7BA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777600" y="2467200"/>
                <a:ext cx="120000" cy="120000"/>
              </a:xfrm>
              <a:prstGeom prst="ellipse">
                <a:avLst/>
              </a:prstGeom>
              <a:solidFill>
                <a:schemeClr val="accent3"/>
              </a:solidFill>
              <a:ln w="222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39">
                  <a:spcBef>
                    <a:spcPct val="0"/>
                  </a:spcBef>
                  <a:defRPr/>
                </a:pPr>
                <a:endParaRPr lang="en-GB" sz="10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76" name="Oval 8">
                <a:extLst>
                  <a:ext uri="{FF2B5EF4-FFF2-40B4-BE49-F238E27FC236}">
                    <a16:creationId xmlns:a16="http://schemas.microsoft.com/office/drawing/2014/main" id="{BD004329-F023-1445-9AB0-A449D9AB1BA9}"/>
                  </a:ext>
                </a:extLst>
              </p:cNvPr>
              <p:cNvSpPr>
                <a:spLocks noChangeAspect="1"/>
              </p:cNvSpPr>
              <p:nvPr/>
            </p:nvSpPr>
            <p:spPr bwMode="auto">
              <a:xfrm>
                <a:off x="3787200" y="3873600"/>
                <a:ext cx="120000" cy="120000"/>
              </a:xfrm>
              <a:prstGeom prst="ellipse">
                <a:avLst/>
              </a:prstGeom>
              <a:solidFill>
                <a:schemeClr val="accent3"/>
              </a:solidFill>
              <a:ln w="22225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121920" tIns="60960" rIns="121920" bIns="60960" numCol="1" rtlCol="0" anchor="t" anchorCtr="0" compatLnSpc="1">
                <a:prstTxWarp prst="textNoShape">
                  <a:avLst/>
                </a:prstTxWarp>
              </a:bodyPr>
              <a:lstStyle/>
              <a:p>
                <a:pPr defTabSz="1219139">
                  <a:spcBef>
                    <a:spcPct val="0"/>
                  </a:spcBef>
                  <a:defRPr/>
                </a:pPr>
                <a:endParaRPr lang="en-GB" sz="100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cxnSp>
            <p:nvCxnSpPr>
              <p:cNvPr id="77" name="Straight Arrow Connector 10">
                <a:extLst>
                  <a:ext uri="{FF2B5EF4-FFF2-40B4-BE49-F238E27FC236}">
                    <a16:creationId xmlns:a16="http://schemas.microsoft.com/office/drawing/2014/main" id="{4861D1E2-5AFE-E84D-A5CA-87CB1B4A1871}"/>
                  </a:ext>
                </a:extLst>
              </p:cNvPr>
              <p:cNvCxnSpPr/>
              <p:nvPr/>
            </p:nvCxnSpPr>
            <p:spPr bwMode="auto">
              <a:xfrm>
                <a:off x="3835200" y="2587200"/>
                <a:ext cx="9600" cy="129600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accent3"/>
                </a:solidFill>
                <a:prstDash val="solid"/>
                <a:round/>
                <a:headEnd type="none" w="med" len="med"/>
                <a:tailEnd type="triangle" w="med" len="lg"/>
              </a:ln>
              <a:effectLst/>
            </p:spPr>
          </p:cxnSp>
          <p:sp>
            <p:nvSpPr>
              <p:cNvPr id="78" name="TextBox 1">
                <a:extLst>
                  <a:ext uri="{FF2B5EF4-FFF2-40B4-BE49-F238E27FC236}">
                    <a16:creationId xmlns:a16="http://schemas.microsoft.com/office/drawing/2014/main" id="{AB462C91-816C-9F43-BE2B-31BCF75EDA96}"/>
                  </a:ext>
                </a:extLst>
              </p:cNvPr>
              <p:cNvSpPr txBox="1"/>
              <p:nvPr/>
            </p:nvSpPr>
            <p:spPr>
              <a:xfrm>
                <a:off x="3892800" y="2985253"/>
                <a:ext cx="653420" cy="3840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noAutofit/>
              </a:bodyPr>
              <a:lstStyle/>
              <a:p>
                <a:pPr algn="ctr" defTabSz="914378">
                  <a:lnSpc>
                    <a:spcPct val="110000"/>
                  </a:lnSpc>
                  <a:spcBef>
                    <a:spcPct val="0"/>
                  </a:spcBef>
                  <a:buClr>
                    <a:srgbClr val="000000"/>
                  </a:buClr>
                  <a:defRPr/>
                </a:pPr>
                <a:r>
                  <a:rPr lang="en-GB" sz="1000" dirty="0">
                    <a:solidFill>
                      <a:srgbClr val="C50006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 x 35 </a:t>
                </a:r>
              </a:p>
            </p:txBody>
          </p:sp>
        </p:grpSp>
        <p:cxnSp>
          <p:nvCxnSpPr>
            <p:cNvPr id="70" name="Gerade Verbindung mit Pfeil 20">
              <a:extLst>
                <a:ext uri="{FF2B5EF4-FFF2-40B4-BE49-F238E27FC236}">
                  <a16:creationId xmlns:a16="http://schemas.microsoft.com/office/drawing/2014/main" id="{7E0082D5-FC70-8542-9097-76867B8AE684}"/>
                </a:ext>
              </a:extLst>
            </p:cNvPr>
            <p:cNvCxnSpPr/>
            <p:nvPr/>
          </p:nvCxnSpPr>
          <p:spPr bwMode="auto">
            <a:xfrm flipH="1">
              <a:off x="5854697" y="4308748"/>
              <a:ext cx="241547" cy="207227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pic>
          <p:nvPicPr>
            <p:cNvPr id="71" name="Picture 16">
              <a:extLst>
                <a:ext uri="{FF2B5EF4-FFF2-40B4-BE49-F238E27FC236}">
                  <a16:creationId xmlns:a16="http://schemas.microsoft.com/office/drawing/2014/main" id="{7B0516C5-DDC3-C34D-B667-6CA123DEF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83966" y="4083926"/>
              <a:ext cx="1510799" cy="528946"/>
            </a:xfrm>
            <a:prstGeom prst="rect">
              <a:avLst/>
            </a:prstGeom>
          </p:spPr>
        </p:pic>
        <p:sp>
          <p:nvSpPr>
            <p:cNvPr id="72" name="Textfeld 26">
              <a:extLst>
                <a:ext uri="{FF2B5EF4-FFF2-40B4-BE49-F238E27FC236}">
                  <a16:creationId xmlns:a16="http://schemas.microsoft.com/office/drawing/2014/main" id="{C694BF2D-DC9A-EA42-8C6C-5191F78BDCBA}"/>
                </a:ext>
              </a:extLst>
            </p:cNvPr>
            <p:cNvSpPr txBox="1"/>
            <p:nvPr/>
          </p:nvSpPr>
          <p:spPr>
            <a:xfrm>
              <a:off x="3944935" y="4484576"/>
              <a:ext cx="806797" cy="27906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defTabSz="914378">
                <a:lnSpc>
                  <a:spcPct val="110000"/>
                </a:lnSpc>
                <a:spcBef>
                  <a:spcPct val="0"/>
                </a:spcBef>
                <a:buClr>
                  <a:srgbClr val="000000"/>
                </a:buClr>
                <a:defRPr/>
              </a:pPr>
              <a:r>
                <a:rPr lang="de-CH" sz="1000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Brilliance</a:t>
              </a:r>
              <a:endParaRPr lang="de-CH" sz="1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2232" y="3881200"/>
            <a:ext cx="5321404" cy="2976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5964" y="-25199"/>
            <a:ext cx="1518036" cy="10059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59806" y="3861048"/>
            <a:ext cx="644407" cy="3616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Phase</a:t>
            </a:r>
            <a:r>
              <a:rPr kumimoji="0" lang="de-CH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2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24328" y="3861047"/>
            <a:ext cx="644407" cy="3616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Phase</a:t>
            </a:r>
            <a:r>
              <a:rPr kumimoji="0" lang="de-CH" sz="1600" b="0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1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245898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/>
          </p:cNvSpPr>
          <p:nvPr>
            <p:ph type="title"/>
          </p:nvPr>
        </p:nvSpPr>
        <p:spPr>
          <a:xfrm>
            <a:off x="2185657" y="116632"/>
            <a:ext cx="6708028" cy="5085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de-CH" sz="2800" dirty="0" smtClean="0"/>
              <a:t>SLS  </a:t>
            </a:r>
            <a:r>
              <a:rPr lang="de-CH" sz="2800" dirty="0" err="1" smtClean="0"/>
              <a:t>now</a:t>
            </a:r>
            <a:r>
              <a:rPr lang="de-CH" sz="2800" dirty="0" smtClean="0"/>
              <a:t> … </a:t>
            </a:r>
            <a:r>
              <a:rPr lang="de-CH" sz="2800" dirty="0" err="1" smtClean="0"/>
              <a:t>to</a:t>
            </a:r>
            <a:r>
              <a:rPr lang="de-CH" sz="2800" dirty="0" smtClean="0"/>
              <a:t> SLS 2.0 in 2025</a:t>
            </a:r>
            <a:endParaRPr sz="2800" dirty="0"/>
          </a:p>
        </p:txBody>
      </p:sp>
      <p:sp>
        <p:nvSpPr>
          <p:cNvPr id="5" name="Content Placeholder 2"/>
          <p:cNvSpPr>
            <a:spLocks noGrp="1"/>
          </p:cNvSpPr>
          <p:nvPr/>
        </p:nvSpPr>
        <p:spPr>
          <a:xfrm>
            <a:off x="5436096" y="2708920"/>
            <a:ext cx="3816424" cy="345638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w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71550" indent="-51435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Wingdings" panose="05000000000000000000" pitchFamily="2" charset="2"/>
              <a:buChar char="§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chemeClr val="tx1">
                  <a:lumMod val="50000"/>
                  <a:lumOff val="50000"/>
                </a:schemeClr>
              </a:buClr>
              <a:buFont typeface="Calibri" panose="020F0502020204030204" pitchFamily="34" charset="0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Energy of 2.4 GeV</a:t>
            </a:r>
          </a:p>
          <a:p>
            <a:r>
              <a:rPr lang="en-US" sz="18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288 m</a:t>
            </a:r>
            <a:r>
              <a:rPr lang="en-US" sz="1800" dirty="0" smtClean="0">
                <a:latin typeface="Georgia" panose="02040502050405020303" pitchFamily="18" charset="0"/>
              </a:rPr>
              <a:t> circumference</a:t>
            </a:r>
          </a:p>
          <a:p>
            <a:r>
              <a:rPr lang="en-US" sz="18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12</a:t>
            </a:r>
            <a:r>
              <a:rPr lang="en-US" sz="1800" dirty="0" smtClean="0">
                <a:latin typeface="Georgia" panose="02040502050405020303" pitchFamily="18" charset="0"/>
              </a:rPr>
              <a:t> </a:t>
            </a:r>
            <a:r>
              <a:rPr lang="en-US" sz="1800" b="1" dirty="0" smtClean="0">
                <a:latin typeface="Georgia" panose="02040502050405020303" pitchFamily="18" charset="0"/>
                <a:sym typeface="Symbol"/>
              </a:rPr>
              <a:t></a:t>
            </a:r>
            <a:r>
              <a:rPr lang="en-US" sz="1800" dirty="0" smtClean="0">
                <a:latin typeface="Georgia" panose="02040502050405020303" pitchFamily="18" charset="0"/>
              </a:rPr>
              <a:t> TBA (triple bend </a:t>
            </a:r>
            <a:r>
              <a:rPr lang="en-US" sz="1800" dirty="0" err="1" smtClean="0">
                <a:latin typeface="Georgia" panose="02040502050405020303" pitchFamily="18" charset="0"/>
              </a:rPr>
              <a:t>achromat</a:t>
            </a:r>
            <a:r>
              <a:rPr lang="en-US" sz="1800" dirty="0" smtClean="0">
                <a:latin typeface="Georgia" panose="02040502050405020303" pitchFamily="18" charset="0"/>
              </a:rPr>
              <a:t>) lattice</a:t>
            </a:r>
          </a:p>
          <a:p>
            <a:r>
              <a:rPr lang="en-US" sz="1800" dirty="0" smtClean="0">
                <a:latin typeface="Georgia" panose="02040502050405020303" pitchFamily="18" charset="0"/>
              </a:rPr>
              <a:t>straight: </a:t>
            </a:r>
            <a:r>
              <a:rPr lang="en-US" sz="18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6 </a:t>
            </a:r>
            <a:r>
              <a:rPr lang="en-US" sz="1800" b="1" dirty="0" smtClean="0">
                <a:latin typeface="Georgia" panose="02040502050405020303" pitchFamily="18" charset="0"/>
                <a:cs typeface="Times New Roman" panose="02020603050405020304" pitchFamily="18" charset="0"/>
                <a:sym typeface="Symbol"/>
              </a:rPr>
              <a:t></a:t>
            </a:r>
            <a:r>
              <a:rPr lang="en-US" sz="18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 4 m, 3 </a:t>
            </a:r>
            <a:r>
              <a:rPr lang="en-US" sz="1800" b="1" dirty="0">
                <a:latin typeface="Georgia" panose="02040502050405020303" pitchFamily="18" charset="0"/>
                <a:cs typeface="Times New Roman" panose="02020603050405020304" pitchFamily="18" charset="0"/>
                <a:sym typeface="Symbol"/>
              </a:rPr>
              <a:t></a:t>
            </a:r>
            <a:r>
              <a:rPr lang="en-US" sz="18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 7 m, 3 </a:t>
            </a:r>
            <a:r>
              <a:rPr lang="en-US" sz="1800" b="1" dirty="0">
                <a:latin typeface="Georgia" panose="02040502050405020303" pitchFamily="18" charset="0"/>
                <a:cs typeface="Times New Roman" panose="02020603050405020304" pitchFamily="18" charset="0"/>
                <a:sym typeface="Symbol"/>
              </a:rPr>
              <a:t></a:t>
            </a:r>
            <a:r>
              <a:rPr lang="en-US" sz="18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 11.5 m</a:t>
            </a:r>
          </a:p>
          <a:p>
            <a:r>
              <a:rPr lang="en-US" sz="18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3</a:t>
            </a:r>
            <a:r>
              <a:rPr lang="en-US" sz="1800" dirty="0" smtClean="0">
                <a:latin typeface="Georgia" panose="02040502050405020303" pitchFamily="18" charset="0"/>
              </a:rPr>
              <a:t> NC </a:t>
            </a:r>
            <a:r>
              <a:rPr lang="en-US" sz="18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3T</a:t>
            </a:r>
            <a:r>
              <a:rPr lang="en-US" sz="1800" dirty="0" smtClean="0">
                <a:latin typeface="Georgia" panose="02040502050405020303" pitchFamily="18" charset="0"/>
              </a:rPr>
              <a:t> super-bends</a:t>
            </a:r>
          </a:p>
          <a:p>
            <a:r>
              <a:rPr lang="en-US" sz="1800" dirty="0" smtClean="0">
                <a:latin typeface="Georgia" panose="02040502050405020303" pitchFamily="18" charset="0"/>
              </a:rPr>
              <a:t>Horizontal emittance </a:t>
            </a:r>
            <a:r>
              <a:rPr lang="en-US" sz="18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5.5 nm </a:t>
            </a:r>
          </a:p>
          <a:p>
            <a:r>
              <a:rPr lang="en-US" sz="1800" dirty="0" smtClean="0">
                <a:latin typeface="Georgia" panose="02040502050405020303" pitchFamily="18" charset="0"/>
              </a:rPr>
              <a:t>Vertical emittance    </a:t>
            </a:r>
            <a:r>
              <a:rPr lang="en-US" sz="1800" dirty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smtClean="0">
                <a:latin typeface="Georgia" panose="02040502050405020303" pitchFamily="18" charset="0"/>
                <a:cs typeface="Times New Roman" panose="02020603050405020304" pitchFamily="18" charset="0"/>
                <a:sym typeface="Symbol"/>
              </a:rPr>
              <a:t> 5</a:t>
            </a:r>
            <a:r>
              <a:rPr lang="en-US" sz="1800" dirty="0" smtClean="0">
                <a:latin typeface="Georgia" panose="02040502050405020303" pitchFamily="18" charset="0"/>
                <a:cs typeface="Times New Roman" panose="02020603050405020304" pitchFamily="18" charset="0"/>
              </a:rPr>
              <a:t> pm </a:t>
            </a:r>
          </a:p>
          <a:p>
            <a:r>
              <a:rPr lang="en-US" sz="1800" dirty="0" smtClean="0">
                <a:latin typeface="Georgia" panose="02040502050405020303" pitchFamily="18" charset="0"/>
              </a:rPr>
              <a:t>User operation since June 2001</a:t>
            </a:r>
          </a:p>
          <a:p>
            <a:r>
              <a:rPr lang="en-US" sz="1800" dirty="0" smtClean="0">
                <a:latin typeface="Georgia" panose="02040502050405020303" pitchFamily="18" charset="0"/>
              </a:rPr>
              <a:t>18 beam lines in operation</a:t>
            </a:r>
          </a:p>
          <a:p>
            <a:endParaRPr lang="de-DE" dirty="0"/>
          </a:p>
        </p:txBody>
      </p:sp>
      <p:pic>
        <p:nvPicPr>
          <p:cNvPr id="226" name="Picture 2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9671" y="1124744"/>
            <a:ext cx="3537265" cy="127341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4953" y="620688"/>
            <a:ext cx="5472608" cy="80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  <a:spcBef>
                <a:spcPts val="0"/>
              </a:spcBef>
            </a:pPr>
            <a:r>
              <a:rPr lang="en-US" sz="2400" b="1" dirty="0"/>
              <a:t>SLS </a:t>
            </a:r>
            <a:r>
              <a:rPr lang="en-US" sz="2400" b="1" dirty="0" smtClean="0"/>
              <a:t>2.0</a:t>
            </a:r>
            <a:r>
              <a:rPr lang="en-US" sz="1800" b="1" dirty="0" smtClean="0"/>
              <a:t>	  </a:t>
            </a:r>
          </a:p>
          <a:p>
            <a:pPr algn="ctr">
              <a:lnSpc>
                <a:spcPct val="105000"/>
              </a:lnSpc>
              <a:spcBef>
                <a:spcPts val="0"/>
              </a:spcBef>
            </a:pPr>
            <a:r>
              <a:rPr lang="en-US" sz="2000" b="1" dirty="0" smtClean="0">
                <a:solidFill>
                  <a:srgbClr val="00B050"/>
                </a:solidFill>
              </a:rPr>
              <a:t>288 </a:t>
            </a:r>
            <a:r>
              <a:rPr lang="en-US" sz="2000" b="1" dirty="0">
                <a:solidFill>
                  <a:srgbClr val="00B050"/>
                </a:solidFill>
              </a:rPr>
              <a:t>m</a:t>
            </a:r>
            <a:r>
              <a:rPr lang="en-US" sz="2000" dirty="0"/>
              <a:t> circumference = </a:t>
            </a:r>
            <a:r>
              <a:rPr lang="en-US" sz="2000" b="1" dirty="0">
                <a:solidFill>
                  <a:srgbClr val="8F8C0E"/>
                </a:solidFill>
              </a:rPr>
              <a:t>80 m</a:t>
            </a:r>
            <a:r>
              <a:rPr lang="en-US" sz="2000" dirty="0"/>
              <a:t> straights + </a:t>
            </a:r>
            <a:r>
              <a:rPr lang="en-US" sz="2000" b="1" dirty="0">
                <a:solidFill>
                  <a:schemeClr val="accent5">
                    <a:lumMod val="75000"/>
                  </a:schemeClr>
                </a:solidFill>
              </a:rPr>
              <a:t>208 m</a:t>
            </a:r>
            <a:r>
              <a:rPr lang="en-US" sz="2000" dirty="0"/>
              <a:t> arcs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1556792"/>
            <a:ext cx="3816424" cy="37428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30318" y="5023203"/>
            <a:ext cx="4970839" cy="1823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Georgia" panose="02040502050405020303" pitchFamily="18" charset="0"/>
              </a:rPr>
              <a:t>12 </a:t>
            </a:r>
            <a:r>
              <a:rPr lang="en-US" sz="1800" dirty="0">
                <a:latin typeface="Georgia" panose="02040502050405020303" pitchFamily="18" charset="0"/>
              </a:rPr>
              <a:t>Multi-bend achromatic arcs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Georgia" panose="02040502050405020303" pitchFamily="18" charset="0"/>
              </a:rPr>
              <a:t>7BA </a:t>
            </a:r>
            <a:r>
              <a:rPr lang="en-US" sz="1800" dirty="0">
                <a:latin typeface="Georgia" panose="02040502050405020303" pitchFamily="18" charset="0"/>
              </a:rPr>
              <a:t>best compromise: low emittance, nonlinear dynamics and magnet feasibility.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>
                <a:latin typeface="Georgia" panose="02040502050405020303" pitchFamily="18" charset="0"/>
              </a:rPr>
              <a:t>Energy </a:t>
            </a:r>
            <a:r>
              <a:rPr lang="en-US" sz="1800" dirty="0">
                <a:latin typeface="Georgia" panose="02040502050405020303" pitchFamily="18" charset="0"/>
              </a:rPr>
              <a:t>increase from 2.4 to 2.7 </a:t>
            </a:r>
            <a:r>
              <a:rPr lang="en-US" sz="1800" dirty="0" smtClean="0">
                <a:latin typeface="Georgia" panose="02040502050405020303" pitchFamily="18" charset="0"/>
              </a:rPr>
              <a:t>GeV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CH" sz="1800" dirty="0" smtClean="0">
                <a:latin typeface="Georgia" panose="02040502050405020303" pitchFamily="18" charset="0"/>
              </a:rPr>
              <a:t>Re-</a:t>
            </a:r>
            <a:r>
              <a:rPr lang="de-CH" sz="1800" dirty="0" err="1" smtClean="0">
                <a:latin typeface="Georgia" panose="02040502050405020303" pitchFamily="18" charset="0"/>
              </a:rPr>
              <a:t>use</a:t>
            </a:r>
            <a:r>
              <a:rPr lang="de-CH" sz="1800" dirty="0" smtClean="0">
                <a:latin typeface="Georgia" panose="02040502050405020303" pitchFamily="18" charset="0"/>
              </a:rPr>
              <a:t> </a:t>
            </a:r>
            <a:r>
              <a:rPr lang="de-CH" sz="1800" dirty="0" err="1" smtClean="0">
                <a:latin typeface="Georgia" panose="02040502050405020303" pitchFamily="18" charset="0"/>
              </a:rPr>
              <a:t>of</a:t>
            </a:r>
            <a:r>
              <a:rPr lang="de-CH" sz="1800" dirty="0" smtClean="0">
                <a:latin typeface="Georgia" panose="02040502050405020303" pitchFamily="18" charset="0"/>
              </a:rPr>
              <a:t> </a:t>
            </a:r>
            <a:r>
              <a:rPr lang="de-CH" sz="1800" dirty="0" err="1" smtClean="0">
                <a:latin typeface="Georgia" panose="02040502050405020303" pitchFamily="18" charset="0"/>
              </a:rPr>
              <a:t>the</a:t>
            </a:r>
            <a:r>
              <a:rPr lang="de-CH" sz="1800" dirty="0" smtClean="0">
                <a:latin typeface="Georgia" panose="02040502050405020303" pitchFamily="18" charset="0"/>
              </a:rPr>
              <a:t> SLS </a:t>
            </a:r>
            <a:r>
              <a:rPr lang="de-CH" sz="1800" dirty="0" err="1" smtClean="0">
                <a:latin typeface="Georgia" panose="02040502050405020303" pitchFamily="18" charset="0"/>
              </a:rPr>
              <a:t>injector</a:t>
            </a:r>
            <a:endParaRPr lang="en-US" sz="1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43872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303213" y="714375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en-US"/>
          </a:p>
        </p:txBody>
      </p:sp>
      <p:sp>
        <p:nvSpPr>
          <p:cNvPr id="8" name="Rectangle 7"/>
          <p:cNvSpPr/>
          <p:nvPr/>
        </p:nvSpPr>
        <p:spPr>
          <a:xfrm>
            <a:off x="179512" y="933031"/>
            <a:ext cx="8028892" cy="21113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388" lvl="0" indent="-179388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/>
            </a:pPr>
            <a:r>
              <a:rPr lang="en-US" dirty="0" smtClean="0"/>
              <a:t>High field and gradients (&gt;1T)</a:t>
            </a:r>
          </a:p>
          <a:p>
            <a:pPr marL="179388" lvl="0" indent="-179388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/>
            </a:pPr>
            <a:r>
              <a:rPr lang="en-US" dirty="0" smtClean="0"/>
              <a:t>Combined function magnets (</a:t>
            </a:r>
            <a:r>
              <a:rPr lang="en-US" dirty="0" err="1" smtClean="0"/>
              <a:t>OC+Nquad+SkewQuad</a:t>
            </a:r>
            <a:r>
              <a:rPr lang="en-US" dirty="0" smtClean="0"/>
              <a:t>) </a:t>
            </a:r>
          </a:p>
          <a:p>
            <a:pPr marL="179388" lvl="0" indent="-179388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/>
            </a:pPr>
            <a:r>
              <a:rPr lang="de-CH" dirty="0" err="1" smtClean="0">
                <a:solidFill>
                  <a:srgbClr val="FF0000"/>
                </a:solidFill>
              </a:rPr>
              <a:t>Tight</a:t>
            </a:r>
            <a:r>
              <a:rPr lang="de-CH" dirty="0" smtClean="0">
                <a:solidFill>
                  <a:srgbClr val="FF0000"/>
                </a:solidFill>
              </a:rPr>
              <a:t> </a:t>
            </a:r>
            <a:r>
              <a:rPr lang="de-CH" dirty="0" err="1" smtClean="0">
                <a:solidFill>
                  <a:srgbClr val="FF0000"/>
                </a:solidFill>
              </a:rPr>
              <a:t>tolerances</a:t>
            </a:r>
            <a:r>
              <a:rPr lang="de-CH" dirty="0" smtClean="0">
                <a:solidFill>
                  <a:srgbClr val="FF0000"/>
                </a:solidFill>
              </a:rPr>
              <a:t> </a:t>
            </a:r>
            <a:r>
              <a:rPr lang="de-CH" dirty="0" smtClean="0"/>
              <a:t>(</a:t>
            </a:r>
            <a:r>
              <a:rPr lang="de-CH" dirty="0" err="1" smtClean="0"/>
              <a:t>field</a:t>
            </a:r>
            <a:r>
              <a:rPr lang="de-CH" dirty="0" smtClean="0"/>
              <a:t> </a:t>
            </a:r>
            <a:r>
              <a:rPr lang="de-CH" dirty="0" err="1" smtClean="0"/>
              <a:t>quality</a:t>
            </a:r>
            <a:r>
              <a:rPr lang="de-CH" dirty="0" smtClean="0"/>
              <a:t> 0.01….0.1 %; </a:t>
            </a:r>
            <a:r>
              <a:rPr lang="de-CH" dirty="0" err="1" smtClean="0"/>
              <a:t>aligment</a:t>
            </a:r>
            <a:r>
              <a:rPr lang="de-CH" dirty="0" smtClean="0"/>
              <a:t> </a:t>
            </a:r>
            <a:r>
              <a:rPr lang="de-CH" dirty="0" err="1" smtClean="0"/>
              <a:t>below</a:t>
            </a:r>
            <a:r>
              <a:rPr lang="de-CH" dirty="0" smtClean="0"/>
              <a:t> </a:t>
            </a:r>
            <a:r>
              <a:rPr lang="de-CH" dirty="0" smtClean="0">
                <a:solidFill>
                  <a:srgbClr val="FF0000"/>
                </a:solidFill>
              </a:rPr>
              <a:t>30 </a:t>
            </a:r>
            <a:r>
              <a:rPr lang="de-CH" dirty="0" err="1" smtClean="0">
                <a:solidFill>
                  <a:srgbClr val="FF0000"/>
                </a:solidFill>
              </a:rPr>
              <a:t>micrometers</a:t>
            </a:r>
            <a:r>
              <a:rPr lang="de-CH" dirty="0" smtClean="0"/>
              <a:t>)</a:t>
            </a:r>
            <a:endParaRPr lang="en-US" dirty="0" smtClean="0"/>
          </a:p>
          <a:p>
            <a:pPr marL="179388" lvl="0" indent="-179388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/>
            </a:pPr>
            <a:r>
              <a:rPr lang="en-US" dirty="0" smtClean="0"/>
              <a:t>Three types of magnets (electro/permanent/superconducting)</a:t>
            </a:r>
          </a:p>
          <a:p>
            <a:pPr marL="179388" lvl="0" indent="-179388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/>
            </a:pPr>
            <a:r>
              <a:rPr lang="en-US" dirty="0" smtClean="0"/>
              <a:t>High number of magnets</a:t>
            </a:r>
          </a:p>
          <a:p>
            <a:pPr marL="179388" indent="-179388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/>
            </a:pPr>
            <a:r>
              <a:rPr lang="de-CH" dirty="0" err="1" smtClean="0">
                <a:solidFill>
                  <a:srgbClr val="FF0000"/>
                </a:solidFill>
              </a:rPr>
              <a:t>Dense</a:t>
            </a:r>
            <a:r>
              <a:rPr lang="de-CH" dirty="0" smtClean="0">
                <a:solidFill>
                  <a:srgbClr val="FF0000"/>
                </a:solidFill>
              </a:rPr>
              <a:t> </a:t>
            </a:r>
            <a:r>
              <a:rPr lang="de-CH" dirty="0" err="1" smtClean="0">
                <a:solidFill>
                  <a:srgbClr val="FF0000"/>
                </a:solidFill>
              </a:rPr>
              <a:t>packing</a:t>
            </a:r>
            <a:r>
              <a:rPr lang="de-CH" dirty="0" smtClean="0">
                <a:solidFill>
                  <a:srgbClr val="FF0000"/>
                </a:solidFill>
              </a:rPr>
              <a:t> </a:t>
            </a:r>
            <a:r>
              <a:rPr lang="de-CH" dirty="0" err="1" smtClean="0">
                <a:solidFill>
                  <a:srgbClr val="FF0000"/>
                </a:solidFill>
              </a:rPr>
              <a:t>of</a:t>
            </a:r>
            <a:r>
              <a:rPr lang="de-CH" dirty="0" smtClean="0">
                <a:solidFill>
                  <a:srgbClr val="FF0000"/>
                </a:solidFill>
              </a:rPr>
              <a:t> </a:t>
            </a:r>
            <a:r>
              <a:rPr lang="de-CH" dirty="0" err="1" smtClean="0">
                <a:solidFill>
                  <a:srgbClr val="FF0000"/>
                </a:solidFill>
              </a:rPr>
              <a:t>magnets</a:t>
            </a:r>
            <a:r>
              <a:rPr lang="de-CH" dirty="0" smtClean="0">
                <a:solidFill>
                  <a:srgbClr val="FF0000"/>
                </a:solidFill>
              </a:rPr>
              <a:t> </a:t>
            </a:r>
            <a:r>
              <a:rPr lang="de-CH" dirty="0" smtClean="0"/>
              <a:t>(</a:t>
            </a:r>
            <a:r>
              <a:rPr lang="en-US" dirty="0"/>
              <a:t>Cross-talk </a:t>
            </a:r>
            <a:r>
              <a:rPr lang="en-US" dirty="0" smtClean="0"/>
              <a:t>effects) </a:t>
            </a:r>
          </a:p>
          <a:p>
            <a:pPr marL="179388" indent="-179388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" pitchFamily="34" charset="0"/>
              <a:buChar char="•"/>
              <a:defRPr/>
            </a:pPr>
            <a:r>
              <a:rPr lang="en-US" dirty="0" smtClean="0"/>
              <a:t>Tight schedule for the design, production and measurements</a:t>
            </a:r>
          </a:p>
        </p:txBody>
      </p:sp>
      <p:sp>
        <p:nvSpPr>
          <p:cNvPr id="14" name="Shape 243"/>
          <p:cNvSpPr>
            <a:spLocks noGrp="1"/>
          </p:cNvSpPr>
          <p:nvPr>
            <p:ph type="title"/>
          </p:nvPr>
        </p:nvSpPr>
        <p:spPr>
          <a:xfrm>
            <a:off x="1904191" y="101699"/>
            <a:ext cx="6700257" cy="77786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US" dirty="0" smtClean="0"/>
              <a:t>Challenges for the SLS 2.0 magnet design</a:t>
            </a:r>
            <a:br>
              <a:rPr lang="en-US" dirty="0" smtClean="0"/>
            </a:br>
            <a:r>
              <a:rPr lang="en-US" dirty="0" smtClean="0"/>
              <a:t> &amp; production &amp; measurements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429000"/>
            <a:ext cx="8626857" cy="37521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1844824"/>
            <a:ext cx="3126901" cy="176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19380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/>
          </p:cNvSpPr>
          <p:nvPr>
            <p:ph type="title"/>
          </p:nvPr>
        </p:nvSpPr>
        <p:spPr>
          <a:xfrm>
            <a:off x="3851920" y="116632"/>
            <a:ext cx="2016224" cy="50850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2800" dirty="0" smtClean="0"/>
              <a:t>Magnet list</a:t>
            </a:r>
            <a:endParaRPr lang="en-US" sz="2800" dirty="0"/>
          </a:p>
        </p:txBody>
      </p:sp>
      <p:sp>
        <p:nvSpPr>
          <p:cNvPr id="9" name="Rectangle 8"/>
          <p:cNvSpPr/>
          <p:nvPr/>
        </p:nvSpPr>
        <p:spPr>
          <a:xfrm>
            <a:off x="4814629" y="2875900"/>
            <a:ext cx="2952328" cy="2862322"/>
          </a:xfrm>
          <a:prstGeom prst="rect">
            <a:avLst/>
          </a:prstGeom>
          <a:ln>
            <a:solidFill>
              <a:srgbClr val="FDCA00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de-CH" sz="1800" dirty="0" err="1" smtClean="0">
                <a:latin typeface="+mj-lt"/>
              </a:rPr>
              <a:t>Electromagnets</a:t>
            </a:r>
            <a:endParaRPr lang="de-CH" sz="1800" dirty="0" smtClean="0">
              <a:latin typeface="+mj-lt"/>
            </a:endParaRPr>
          </a:p>
          <a:p>
            <a:pPr>
              <a:spcBef>
                <a:spcPts val="0"/>
              </a:spcBef>
            </a:pPr>
            <a:r>
              <a:rPr lang="de-CH" sz="1800" dirty="0">
                <a:latin typeface="+mj-lt"/>
              </a:rPr>
              <a:t>		</a:t>
            </a:r>
          </a:p>
          <a:p>
            <a:pPr>
              <a:spcBef>
                <a:spcPts val="0"/>
              </a:spcBef>
            </a:pPr>
            <a:r>
              <a:rPr lang="de-CH" sz="1800" dirty="0" smtClean="0">
                <a:latin typeface="+mn-lt"/>
              </a:rPr>
              <a:t>QP</a:t>
            </a:r>
            <a:r>
              <a:rPr lang="de-CH" sz="1800" dirty="0">
                <a:latin typeface="+mn-lt"/>
              </a:rPr>
              <a:t>	</a:t>
            </a:r>
            <a:r>
              <a:rPr lang="de-CH" sz="1800" dirty="0" smtClean="0">
                <a:latin typeface="+mn-lt"/>
              </a:rPr>
              <a:t>55</a:t>
            </a:r>
            <a:r>
              <a:rPr lang="de-CH" sz="1800" dirty="0">
                <a:latin typeface="+mn-lt"/>
              </a:rPr>
              <a:t>	</a:t>
            </a:r>
            <a:r>
              <a:rPr lang="de-CH" sz="1800" dirty="0" smtClean="0">
                <a:latin typeface="+mn-lt"/>
              </a:rPr>
              <a:t>Quad</a:t>
            </a:r>
          </a:p>
          <a:p>
            <a:pPr>
              <a:spcBef>
                <a:spcPts val="0"/>
              </a:spcBef>
            </a:pPr>
            <a:r>
              <a:rPr lang="de-CH" sz="1800" dirty="0" smtClean="0">
                <a:latin typeface="+mn-lt"/>
              </a:rPr>
              <a:t>QPH	53	Quad</a:t>
            </a:r>
          </a:p>
          <a:p>
            <a:pPr>
              <a:spcBef>
                <a:spcPts val="0"/>
              </a:spcBef>
            </a:pPr>
            <a:r>
              <a:rPr lang="de-CH" sz="1800" dirty="0" smtClean="0">
                <a:latin typeface="+mn-lt"/>
              </a:rPr>
              <a:t>SXQ</a:t>
            </a:r>
            <a:r>
              <a:rPr lang="de-CH" sz="1800" dirty="0">
                <a:latin typeface="+mn-lt"/>
              </a:rPr>
              <a:t>	24	</a:t>
            </a:r>
            <a:r>
              <a:rPr lang="de-CH" sz="1800" dirty="0" smtClean="0">
                <a:latin typeface="+mn-lt"/>
              </a:rPr>
              <a:t>6-Poles</a:t>
            </a:r>
          </a:p>
          <a:p>
            <a:pPr>
              <a:spcBef>
                <a:spcPts val="0"/>
              </a:spcBef>
            </a:pPr>
            <a:r>
              <a:rPr lang="de-CH" sz="1800" dirty="0" smtClean="0">
                <a:latin typeface="+mn-lt"/>
              </a:rPr>
              <a:t>SX</a:t>
            </a:r>
            <a:r>
              <a:rPr lang="de-CH" sz="1800" dirty="0">
                <a:latin typeface="+mn-lt"/>
              </a:rPr>
              <a:t>	</a:t>
            </a:r>
            <a:r>
              <a:rPr lang="de-CH" sz="1800" dirty="0" smtClean="0">
                <a:latin typeface="+mn-lt"/>
              </a:rPr>
              <a:t>264</a:t>
            </a:r>
            <a:r>
              <a:rPr lang="de-CH" sz="1800" dirty="0">
                <a:latin typeface="+mn-lt"/>
              </a:rPr>
              <a:t>	</a:t>
            </a:r>
            <a:r>
              <a:rPr lang="de-CH" sz="1800" dirty="0" smtClean="0">
                <a:latin typeface="+mn-lt"/>
              </a:rPr>
              <a:t>6-Poles</a:t>
            </a:r>
            <a:endParaRPr lang="de-CH" sz="1800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de-CH" sz="1800" dirty="0" smtClean="0">
                <a:latin typeface="+mn-lt"/>
              </a:rPr>
              <a:t>OC</a:t>
            </a:r>
            <a:r>
              <a:rPr lang="de-CH" sz="1800" dirty="0">
                <a:latin typeface="+mn-lt"/>
              </a:rPr>
              <a:t>	</a:t>
            </a:r>
            <a:r>
              <a:rPr lang="de-CH" sz="1800" dirty="0" smtClean="0">
                <a:latin typeface="+mn-lt"/>
              </a:rPr>
              <a:t>264</a:t>
            </a:r>
            <a:r>
              <a:rPr lang="de-CH" sz="1800" dirty="0">
                <a:latin typeface="+mn-lt"/>
              </a:rPr>
              <a:t>	</a:t>
            </a:r>
            <a:r>
              <a:rPr lang="de-CH" sz="1800" dirty="0" smtClean="0">
                <a:latin typeface="+mn-lt"/>
              </a:rPr>
              <a:t>8-poles</a:t>
            </a:r>
            <a:endParaRPr lang="de-CH" sz="1800" dirty="0">
              <a:latin typeface="+mn-lt"/>
            </a:endParaRPr>
          </a:p>
          <a:p>
            <a:pPr algn="ctr">
              <a:spcBef>
                <a:spcPts val="0"/>
              </a:spcBef>
            </a:pPr>
            <a:r>
              <a:rPr lang="de-CH" sz="1800" dirty="0" smtClean="0">
                <a:solidFill>
                  <a:srgbClr val="FF0000"/>
                </a:solidFill>
                <a:latin typeface="+mn-lt"/>
              </a:rPr>
              <a:t>SOQ   264</a:t>
            </a:r>
          </a:p>
          <a:p>
            <a:pPr>
              <a:spcBef>
                <a:spcPts val="0"/>
              </a:spcBef>
            </a:pPr>
            <a:r>
              <a:rPr lang="de-CH" sz="1800" dirty="0" smtClean="0">
                <a:latin typeface="+mn-lt"/>
              </a:rPr>
              <a:t>CHV</a:t>
            </a:r>
            <a:r>
              <a:rPr lang="de-CH" sz="1800" dirty="0">
                <a:latin typeface="+mn-lt"/>
              </a:rPr>
              <a:t>	</a:t>
            </a:r>
            <a:r>
              <a:rPr lang="de-CH" sz="1800" dirty="0" smtClean="0">
                <a:latin typeface="+mn-lt"/>
              </a:rPr>
              <a:t>112</a:t>
            </a:r>
            <a:r>
              <a:rPr lang="de-CH" sz="1800" dirty="0">
                <a:latin typeface="+mn-lt"/>
              </a:rPr>
              <a:t>	</a:t>
            </a:r>
            <a:r>
              <a:rPr lang="de-CH" sz="1800" dirty="0" err="1" smtClean="0">
                <a:latin typeface="+mn-lt"/>
              </a:rPr>
              <a:t>Steerer</a:t>
            </a:r>
            <a:endParaRPr lang="de-CH" sz="1800" dirty="0">
              <a:latin typeface="+mn-lt"/>
            </a:endParaRPr>
          </a:p>
          <a:p>
            <a:pPr algn="ctr">
              <a:spcBef>
                <a:spcPts val="0"/>
              </a:spcBef>
            </a:pPr>
            <a:r>
              <a:rPr lang="de-CH" sz="1800" dirty="0" smtClean="0">
                <a:latin typeface="+mj-lt"/>
              </a:rPr>
              <a:t>Total: 780</a:t>
            </a:r>
          </a:p>
        </p:txBody>
      </p:sp>
      <p:sp>
        <p:nvSpPr>
          <p:cNvPr id="10" name="Rectangle 9"/>
          <p:cNvSpPr/>
          <p:nvPr/>
        </p:nvSpPr>
        <p:spPr>
          <a:xfrm>
            <a:off x="1547664" y="2737401"/>
            <a:ext cx="3024336" cy="3139321"/>
          </a:xfrm>
          <a:prstGeom prst="rect">
            <a:avLst/>
          </a:prstGeom>
          <a:ln>
            <a:solidFill>
              <a:schemeClr val="accent6">
                <a:lumMod val="40000"/>
                <a:lumOff val="60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de-CH" sz="1800" dirty="0" smtClean="0">
                <a:latin typeface="+mj-lt"/>
              </a:rPr>
              <a:t>Permanent Magnets</a:t>
            </a:r>
            <a:r>
              <a:rPr lang="de-CH" sz="1800" dirty="0">
                <a:latin typeface="+mj-lt"/>
              </a:rPr>
              <a:t>	</a:t>
            </a:r>
            <a:endParaRPr lang="de-CH" sz="1800" dirty="0" smtClean="0">
              <a:latin typeface="+mj-lt"/>
            </a:endParaRPr>
          </a:p>
          <a:p>
            <a:pPr>
              <a:spcBef>
                <a:spcPts val="0"/>
              </a:spcBef>
            </a:pPr>
            <a:r>
              <a:rPr lang="de-CH" sz="1800" dirty="0" smtClean="0">
                <a:latin typeface="+mn-lt"/>
              </a:rPr>
              <a:t>BN	56	Dipole</a:t>
            </a:r>
          </a:p>
          <a:p>
            <a:pPr>
              <a:spcBef>
                <a:spcPts val="0"/>
              </a:spcBef>
            </a:pPr>
            <a:r>
              <a:rPr lang="de-CH" sz="1800" dirty="0" smtClean="0">
                <a:latin typeface="+mn-lt"/>
              </a:rPr>
              <a:t>BS </a:t>
            </a:r>
            <a:r>
              <a:rPr lang="de-CH" sz="1800" dirty="0">
                <a:latin typeface="+mn-lt"/>
              </a:rPr>
              <a:t>	4	Dipole</a:t>
            </a:r>
          </a:p>
          <a:p>
            <a:pPr>
              <a:spcBef>
                <a:spcPts val="0"/>
              </a:spcBef>
            </a:pPr>
            <a:r>
              <a:rPr lang="de-CH" sz="1800" dirty="0" smtClean="0">
                <a:latin typeface="+mn-lt"/>
              </a:rPr>
              <a:t>VB	96	Quad</a:t>
            </a:r>
          </a:p>
          <a:p>
            <a:pPr>
              <a:spcBef>
                <a:spcPts val="0"/>
              </a:spcBef>
            </a:pPr>
            <a:r>
              <a:rPr lang="de-CH" sz="1800" dirty="0" smtClean="0">
                <a:latin typeface="+mn-lt"/>
              </a:rPr>
              <a:t>VBX</a:t>
            </a:r>
            <a:r>
              <a:rPr lang="de-CH" sz="1800" dirty="0">
                <a:latin typeface="+mn-lt"/>
              </a:rPr>
              <a:t>	24	</a:t>
            </a:r>
            <a:r>
              <a:rPr lang="de-CH" sz="1800" dirty="0" smtClean="0">
                <a:latin typeface="+mn-lt"/>
              </a:rPr>
              <a:t>Quad</a:t>
            </a:r>
          </a:p>
          <a:p>
            <a:pPr algn="ctr">
              <a:spcBef>
                <a:spcPts val="0"/>
              </a:spcBef>
            </a:pPr>
            <a:r>
              <a:rPr lang="de-CH" sz="1800" dirty="0" smtClean="0">
                <a:solidFill>
                  <a:srgbClr val="FF0000"/>
                </a:solidFill>
                <a:latin typeface="+mn-lt"/>
              </a:rPr>
              <a:t>Triplet	60</a:t>
            </a:r>
          </a:p>
          <a:p>
            <a:pPr>
              <a:spcBef>
                <a:spcPts val="0"/>
              </a:spcBef>
            </a:pPr>
            <a:r>
              <a:rPr lang="de-CH" sz="1800" dirty="0" smtClean="0">
                <a:latin typeface="+mn-lt"/>
              </a:rPr>
              <a:t>AN</a:t>
            </a:r>
            <a:r>
              <a:rPr lang="de-CH" sz="1800" dirty="0">
                <a:latin typeface="+mn-lt"/>
              </a:rPr>
              <a:t>	120	</a:t>
            </a:r>
            <a:r>
              <a:rPr lang="de-CH" sz="1800" dirty="0" smtClean="0">
                <a:latin typeface="+mn-lt"/>
              </a:rPr>
              <a:t>Quad</a:t>
            </a:r>
            <a:endParaRPr lang="de-CH" sz="1800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de-CH" sz="1800" dirty="0">
                <a:latin typeface="+mn-lt"/>
              </a:rPr>
              <a:t>ANM	24	</a:t>
            </a:r>
            <a:r>
              <a:rPr lang="de-CH" sz="1800" dirty="0" smtClean="0">
                <a:latin typeface="+mn-lt"/>
              </a:rPr>
              <a:t>Quad</a:t>
            </a:r>
            <a:endParaRPr lang="de-CH" sz="1800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de-CH" sz="1800" dirty="0">
                <a:latin typeface="+mn-lt"/>
              </a:rPr>
              <a:t>BE	24	</a:t>
            </a:r>
            <a:r>
              <a:rPr lang="de-CH" sz="1800" dirty="0" smtClean="0">
                <a:latin typeface="+mn-lt"/>
              </a:rPr>
              <a:t>Dipole</a:t>
            </a:r>
            <a:endParaRPr lang="de-CH" sz="1800" dirty="0">
              <a:latin typeface="+mn-lt"/>
            </a:endParaRPr>
          </a:p>
          <a:p>
            <a:pPr>
              <a:spcBef>
                <a:spcPts val="0"/>
              </a:spcBef>
            </a:pPr>
            <a:r>
              <a:rPr lang="de-CH" sz="1800" dirty="0">
                <a:latin typeface="+mn-lt"/>
              </a:rPr>
              <a:t>VE	24	</a:t>
            </a:r>
            <a:r>
              <a:rPr lang="de-CH" sz="1800" dirty="0" smtClean="0">
                <a:latin typeface="+mn-lt"/>
              </a:rPr>
              <a:t>Quad</a:t>
            </a:r>
          </a:p>
          <a:p>
            <a:pPr algn="ctr">
              <a:spcBef>
                <a:spcPts val="0"/>
              </a:spcBef>
            </a:pPr>
            <a:r>
              <a:rPr lang="de-CH" sz="1800" dirty="0" smtClean="0">
                <a:latin typeface="+mj-lt"/>
              </a:rPr>
              <a:t>Total : 372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7544" y="6021288"/>
            <a:ext cx="7938071" cy="54630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+ two 5 T superconducting </a:t>
            </a:r>
            <a:r>
              <a:rPr kumimoji="0" lang="en-US" sz="28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superbends</a:t>
            </a:r>
            <a:r>
              <a:rPr kumimoji="0" lang="en-US" sz="28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(phase 2-2026)</a:t>
            </a:r>
            <a:endParaRPr kumimoji="0" lang="en-US" sz="2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624" y="764704"/>
            <a:ext cx="6841332" cy="1871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0238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>
            <a:spLocks noGrp="1"/>
          </p:cNvSpPr>
          <p:nvPr>
            <p:ph type="title"/>
          </p:nvPr>
        </p:nvSpPr>
        <p:spPr>
          <a:xfrm>
            <a:off x="2123728" y="116632"/>
            <a:ext cx="5688632" cy="86409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2800" dirty="0" smtClean="0"/>
              <a:t>Status of the SLS2.0 magnet production (September 2022) </a:t>
            </a: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782318" y="1304764"/>
            <a:ext cx="8371452" cy="340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Georgia" panose="02040502050405020303" pitchFamily="18" charset="0"/>
              </a:rPr>
              <a:t>• </a:t>
            </a:r>
            <a:r>
              <a:rPr lang="en-US" sz="2000" dirty="0" smtClean="0">
                <a:latin typeface="Georgia" panose="02040502050405020303" pitchFamily="18" charset="0"/>
              </a:rPr>
              <a:t>Magnetic and CAD design completed</a:t>
            </a:r>
          </a:p>
          <a:p>
            <a:pPr lvl="1">
              <a:spcBef>
                <a:spcPts val="600"/>
              </a:spcBef>
            </a:pPr>
            <a:r>
              <a:rPr lang="en-US" sz="1800" dirty="0">
                <a:latin typeface="Georgia" panose="02040502050405020303" pitchFamily="18" charset="0"/>
              </a:rPr>
              <a:t> </a:t>
            </a:r>
            <a:r>
              <a:rPr lang="en-US" sz="1800" dirty="0" smtClean="0">
                <a:latin typeface="Georgia" panose="02040502050405020303" pitchFamily="18" charset="0"/>
              </a:rPr>
              <a:t> </a:t>
            </a:r>
            <a:endParaRPr lang="en-US" sz="1800" dirty="0">
              <a:latin typeface="Georgia" panose="02040502050405020303" pitchFamily="18" charset="0"/>
            </a:endParaRPr>
          </a:p>
          <a:p>
            <a:pPr>
              <a:spcBef>
                <a:spcPts val="600"/>
              </a:spcBef>
            </a:pPr>
            <a:r>
              <a:rPr lang="en-US" sz="2000" dirty="0" smtClean="0">
                <a:latin typeface="Georgia" panose="02040502050405020303" pitchFamily="18" charset="0"/>
              </a:rPr>
              <a:t>• Calls for tender completed (including the SC </a:t>
            </a:r>
            <a:r>
              <a:rPr lang="en-US" sz="2000" dirty="0" err="1" smtClean="0">
                <a:latin typeface="Georgia" panose="02040502050405020303" pitchFamily="18" charset="0"/>
              </a:rPr>
              <a:t>superbends</a:t>
            </a:r>
            <a:r>
              <a:rPr lang="en-US" sz="2000" dirty="0" smtClean="0">
                <a:latin typeface="Georgia" panose="02040502050405020303" pitchFamily="18" charset="0"/>
              </a:rPr>
              <a:t>)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Georgia" panose="02040502050405020303" pitchFamily="18" charset="0"/>
              </a:rPr>
              <a:t> </a:t>
            </a:r>
            <a:r>
              <a:rPr lang="en-US" sz="2000" dirty="0" smtClean="0">
                <a:latin typeface="Georgia" panose="02040502050405020303" pitchFamily="18" charset="0"/>
              </a:rPr>
              <a:t>   almost all the purchase orders are signed</a:t>
            </a:r>
            <a:endParaRPr lang="en-US" sz="1800" dirty="0" smtClean="0">
              <a:latin typeface="Georgia" panose="02040502050405020303" pitchFamily="18" charset="0"/>
            </a:endParaRPr>
          </a:p>
          <a:p>
            <a:pPr>
              <a:spcBef>
                <a:spcPts val="0"/>
              </a:spcBef>
            </a:pPr>
            <a:endParaRPr lang="en-US" sz="1800" dirty="0">
              <a:latin typeface="Georgia" panose="02040502050405020303" pitchFamily="18" charset="0"/>
            </a:endParaRPr>
          </a:p>
          <a:p>
            <a:r>
              <a:rPr lang="en-US" sz="2000" dirty="0" smtClean="0">
                <a:latin typeface="Georgia" panose="02040502050405020303" pitchFamily="18" charset="0"/>
              </a:rPr>
              <a:t>• Infrastructure &amp; Magnetic systems : completed at 80 %</a:t>
            </a:r>
            <a:endParaRPr lang="en-US" sz="1800" dirty="0" smtClean="0">
              <a:latin typeface="Georgia" panose="02040502050405020303" pitchFamily="18" charset="0"/>
            </a:endParaRPr>
          </a:p>
          <a:p>
            <a:r>
              <a:rPr lang="en-US" sz="1800" dirty="0" smtClean="0">
                <a:latin typeface="Georgia" panose="02040502050405020303" pitchFamily="18" charset="0"/>
              </a:rPr>
              <a:t> </a:t>
            </a:r>
            <a:endParaRPr lang="en-US" sz="1800" dirty="0">
              <a:latin typeface="Georgia" panose="02040502050405020303" pitchFamily="18" charset="0"/>
            </a:endParaRPr>
          </a:p>
          <a:p>
            <a:r>
              <a:rPr lang="fr-FR" sz="2000" dirty="0" smtClean="0">
                <a:latin typeface="Georgia" panose="02040502050405020303" pitchFamily="18" charset="0"/>
              </a:rPr>
              <a:t>• </a:t>
            </a:r>
            <a:r>
              <a:rPr lang="fr-FR" sz="2000" dirty="0" err="1" smtClean="0">
                <a:latin typeface="Georgia" panose="02040502050405020303" pitchFamily="18" charset="0"/>
              </a:rPr>
              <a:t>Magnetic</a:t>
            </a:r>
            <a:r>
              <a:rPr lang="fr-FR" sz="2000" dirty="0" smtClean="0">
                <a:latin typeface="Georgia" panose="02040502050405020303" pitchFamily="18" charset="0"/>
              </a:rPr>
              <a:t> </a:t>
            </a:r>
            <a:r>
              <a:rPr lang="fr-FR" sz="2000" dirty="0" err="1" smtClean="0">
                <a:latin typeface="Georgia" panose="02040502050405020303" pitchFamily="18" charset="0"/>
              </a:rPr>
              <a:t>measurements</a:t>
            </a:r>
            <a:r>
              <a:rPr lang="fr-FR" sz="2000" dirty="0" smtClean="0">
                <a:latin typeface="Georgia" panose="02040502050405020303" pitchFamily="18" charset="0"/>
              </a:rPr>
              <a:t> : 112 </a:t>
            </a:r>
            <a:r>
              <a:rPr lang="fr-FR" sz="2000" dirty="0" err="1" smtClean="0">
                <a:latin typeface="Georgia" panose="02040502050405020303" pitchFamily="18" charset="0"/>
              </a:rPr>
              <a:t>electro</a:t>
            </a:r>
            <a:r>
              <a:rPr lang="fr-FR" sz="2000" dirty="0" err="1">
                <a:latin typeface="Georgia" panose="02040502050405020303" pitchFamily="18" charset="0"/>
              </a:rPr>
              <a:t>-</a:t>
            </a:r>
            <a:r>
              <a:rPr lang="fr-FR" sz="2000" dirty="0" err="1" smtClean="0">
                <a:latin typeface="Georgia" panose="02040502050405020303" pitchFamily="18" charset="0"/>
              </a:rPr>
              <a:t>quadrupoles</a:t>
            </a:r>
            <a:r>
              <a:rPr lang="fr-FR" sz="2000" dirty="0" smtClean="0">
                <a:latin typeface="Georgia" panose="02040502050405020303" pitchFamily="18" charset="0"/>
              </a:rPr>
              <a:t> </a:t>
            </a:r>
            <a:r>
              <a:rPr lang="fr-FR" sz="2000" dirty="0" err="1" smtClean="0">
                <a:latin typeface="Georgia" panose="02040502050405020303" pitchFamily="18" charset="0"/>
              </a:rPr>
              <a:t>were</a:t>
            </a:r>
            <a:r>
              <a:rPr lang="fr-FR" sz="2000" dirty="0" smtClean="0">
                <a:latin typeface="Georgia" panose="02040502050405020303" pitchFamily="18" charset="0"/>
              </a:rPr>
              <a:t> </a:t>
            </a:r>
            <a:r>
              <a:rPr lang="fr-FR" sz="2000" dirty="0" err="1" smtClean="0">
                <a:latin typeface="Georgia" panose="02040502050405020303" pitchFamily="18" charset="0"/>
              </a:rPr>
              <a:t>measured</a:t>
            </a:r>
            <a:r>
              <a:rPr lang="fr-FR" sz="2000" dirty="0" smtClean="0">
                <a:latin typeface="Georgia" panose="02040502050405020303" pitchFamily="18" charset="0"/>
              </a:rPr>
              <a:t> </a:t>
            </a:r>
            <a:endParaRPr lang="fr-FR" sz="1800" dirty="0">
              <a:latin typeface="Georgia" panose="02040502050405020303" pitchFamily="18" charset="0"/>
            </a:endParaRPr>
          </a:p>
          <a:p>
            <a:r>
              <a:rPr lang="fr-FR" sz="1800" dirty="0" smtClean="0">
                <a:latin typeface="Georgia" panose="02040502050405020303" pitchFamily="18" charset="0"/>
              </a:rPr>
              <a:t> (Zoller &amp; Montenero talk)</a:t>
            </a:r>
            <a:endParaRPr lang="fr-FR" sz="1800" dirty="0">
              <a:latin typeface="Georgia" panose="02040502050405020303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5816" y="5029731"/>
            <a:ext cx="2664296" cy="1631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93052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341764" y="120359"/>
            <a:ext cx="6048672" cy="381375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dirty="0" smtClean="0"/>
              <a:t>Permanent Magnet Material for the blocks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algn="r">
              <a:defRPr/>
            </a:pPr>
            <a:r>
              <a:rPr lang="en-US" dirty="0" smtClean="0"/>
              <a:t>Page </a:t>
            </a:r>
            <a:fld id="{EBC07571-3134-BB4B-B83F-1A9FE18D34F3}" type="slidenum">
              <a:rPr lang="en-US" smtClean="0"/>
              <a:pPr algn="r">
                <a:defRPr/>
              </a:pPr>
              <a:t>9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107504" y="2349896"/>
            <a:ext cx="5258596" cy="170551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</a:rPr>
              <a:t>1 block size for all magnet types: 30 mm x 47 mm x 54 mm </a:t>
            </a:r>
          </a:p>
          <a:p>
            <a:pPr marL="285750" indent="-285750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</a:rPr>
              <a:t>Rare earth : </a:t>
            </a:r>
            <a:r>
              <a:rPr lang="en-US" b="1" dirty="0"/>
              <a:t>Nd</a:t>
            </a:r>
            <a:r>
              <a:rPr lang="en-US" b="1" baseline="-25000" dirty="0"/>
              <a:t>2</a:t>
            </a:r>
            <a:r>
              <a:rPr lang="en-US" b="1" dirty="0"/>
              <a:t>Fe</a:t>
            </a:r>
            <a:r>
              <a:rPr lang="en-US" b="1" baseline="-25000" dirty="0"/>
              <a:t>14</a:t>
            </a:r>
            <a:r>
              <a:rPr lang="en-US" b="1" dirty="0"/>
              <a:t>B</a:t>
            </a:r>
            <a:r>
              <a:rPr lang="en-US" dirty="0">
                <a:latin typeface="Calibri"/>
              </a:rPr>
              <a:t> ( </a:t>
            </a:r>
            <a:r>
              <a:rPr lang="en-US" dirty="0" err="1">
                <a:latin typeface="Calibri"/>
              </a:rPr>
              <a:t>Remanent</a:t>
            </a:r>
            <a:r>
              <a:rPr lang="en-US" dirty="0">
                <a:latin typeface="Calibri"/>
              </a:rPr>
              <a:t> field B</a:t>
            </a:r>
            <a:r>
              <a:rPr lang="en-US" baseline="-25000" dirty="0">
                <a:latin typeface="Calibri"/>
              </a:rPr>
              <a:t>r</a:t>
            </a:r>
            <a:r>
              <a:rPr lang="en-US" dirty="0">
                <a:latin typeface="Calibri"/>
              </a:rPr>
              <a:t>: ~1.35 T </a:t>
            </a:r>
            <a:r>
              <a:rPr lang="it-IT" dirty="0">
                <a:latin typeface="Calibri"/>
              </a:rPr>
              <a:t>@ </a:t>
            </a:r>
            <a:r>
              <a:rPr lang="en-US" dirty="0">
                <a:latin typeface="Calibri"/>
              </a:rPr>
              <a:t>20°C)</a:t>
            </a:r>
          </a:p>
          <a:p>
            <a:pPr marL="285750" indent="-285750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</a:rPr>
              <a:t>Weight : 0.57 kg</a:t>
            </a:r>
          </a:p>
          <a:p>
            <a:pPr marL="285750" indent="-285750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</a:rPr>
              <a:t>Coercive field : 1015 kA/m</a:t>
            </a:r>
          </a:p>
          <a:p>
            <a:pPr marL="285750" indent="-285750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</a:rPr>
              <a:t>Temperature dependence : -0.12 %/°C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dirty="0">
                <a:latin typeface="Calibri"/>
              </a:rPr>
              <a:t>         (thermal stabilization needed)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dirty="0">
                <a:latin typeface="Calibri"/>
              </a:rPr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956" y="671164"/>
            <a:ext cx="2291361" cy="156026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6933" y="4067760"/>
            <a:ext cx="3096344" cy="648072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>
            <a:noAutofit/>
          </a:bodyPr>
          <a:lstStyle/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   We need about 34 000 blocks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	16.6 Tons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endParaRPr lang="en-US" sz="1800" dirty="0">
              <a:solidFill>
                <a:srgbClr val="000000"/>
              </a:solidFill>
              <a:latin typeface="Calibri"/>
            </a:endParaRP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   </a:t>
            </a:r>
          </a:p>
          <a:p>
            <a:pPr eaLnBrk="1" hangingPunct="1">
              <a:lnSpc>
                <a:spcPct val="110000"/>
              </a:lnSpc>
              <a:spcBef>
                <a:spcPct val="0"/>
              </a:spcBef>
              <a:buClr>
                <a:srgbClr val="000000"/>
              </a:buClr>
            </a:pPr>
            <a:r>
              <a:rPr lang="en-US" sz="1800" dirty="0">
                <a:solidFill>
                  <a:srgbClr val="000000"/>
                </a:solidFill>
                <a:latin typeface="Calibri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2" y="862384"/>
            <a:ext cx="1441942" cy="117782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/>
          <a:srcRect l="4097" r="3043" b="10147"/>
          <a:stretch/>
        </p:blipFill>
        <p:spPr>
          <a:xfrm>
            <a:off x="5446889" y="1310870"/>
            <a:ext cx="3614013" cy="2497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2928" y="4149080"/>
            <a:ext cx="3470996" cy="204596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857447"/>
            <a:ext cx="3145320" cy="192870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4600" y="5022022"/>
            <a:ext cx="751809" cy="3000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200" dirty="0" smtClean="0"/>
              <a:t>10400 blocs</a:t>
            </a:r>
            <a:endParaRPr kumimoji="0" lang="en-US" sz="12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sym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3608" y="5373216"/>
            <a:ext cx="456856" cy="3616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specs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70068" y="4928825"/>
            <a:ext cx="2276821" cy="149927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176770" y="6400506"/>
            <a:ext cx="3092193" cy="36163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de-CH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First 10’000 </a:t>
            </a:r>
            <a:r>
              <a:rPr kumimoji="0" lang="de-CH" sz="1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blocks</a:t>
            </a:r>
            <a:r>
              <a:rPr kumimoji="0" lang="de-CH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(</a:t>
            </a:r>
            <a:r>
              <a:rPr kumimoji="0" lang="de-CH" sz="1600" b="0" i="0" u="none" strike="noStrike" cap="none" spc="0" normalizeH="0" baseline="0" dirty="0" err="1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september</a:t>
            </a:r>
            <a:r>
              <a:rPr kumimoji="0" lang="de-CH" sz="16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j-lt"/>
                <a:ea typeface="+mj-ea"/>
                <a:cs typeface="+mj-cs"/>
                <a:sym typeface="Calibri"/>
              </a:rPr>
              <a:t> 2022)</a:t>
            </a:r>
            <a:endParaRPr kumimoji="0" lang="en-US" sz="16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40439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SI-PowerPoint-Master deutsch">
  <a:themeElements>
    <a:clrScheme name="PSI-PowerPoint-Master deutsch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FF"/>
      </a:hlink>
      <a:folHlink>
        <a:srgbClr val="FF00FF"/>
      </a:folHlink>
    </a:clrScheme>
    <a:fontScheme name="PSI-PowerPoint-Master deutsch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PSI-PowerPoint-Master deutsch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90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90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PSI-PowerPoint-Master deutsch">
  <a:themeElements>
    <a:clrScheme name="PSI-PowerPoint-Master deutsch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DCA00"/>
      </a:accent1>
      <a:accent2>
        <a:srgbClr val="EB5B00"/>
      </a:accent2>
      <a:accent3>
        <a:srgbClr val="C50006"/>
      </a:accent3>
      <a:accent4>
        <a:srgbClr val="7C204E"/>
      </a:accent4>
      <a:accent5>
        <a:srgbClr val="003B6E"/>
      </a:accent5>
      <a:accent6>
        <a:srgbClr val="197418"/>
      </a:accent6>
      <a:hlink>
        <a:srgbClr val="0000FF"/>
      </a:hlink>
      <a:folHlink>
        <a:srgbClr val="FF00FF"/>
      </a:folHlink>
    </a:clrScheme>
    <a:fontScheme name="PSI-PowerPoint-Master deutsch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PSI-PowerPoint-Master deutsch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90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90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1977</Words>
  <Application>Microsoft Office PowerPoint</Application>
  <PresentationFormat>On-screen Show (4:3)</PresentationFormat>
  <Paragraphs>380</Paragraphs>
  <Slides>24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6" baseType="lpstr">
      <vt:lpstr>Arial</vt:lpstr>
      <vt:lpstr>Arial Narrow</vt:lpstr>
      <vt:lpstr>Calibri</vt:lpstr>
      <vt:lpstr>Franklin Gothic Book</vt:lpstr>
      <vt:lpstr>Georgia</vt:lpstr>
      <vt:lpstr>Helvetica</vt:lpstr>
      <vt:lpstr>Symbol</vt:lpstr>
      <vt:lpstr>Times</vt:lpstr>
      <vt:lpstr>Times New Roman</vt:lpstr>
      <vt:lpstr>Wingdings</vt:lpstr>
      <vt:lpstr>ヒラギノ角ゴ Pro W3</vt:lpstr>
      <vt:lpstr>PSI-PowerPoint-Master deutsch</vt:lpstr>
      <vt:lpstr>Magnet Section Activities at the Paul Scherrer Institute: Status and future challenges</vt:lpstr>
      <vt:lpstr>Main activities (2019-2024)</vt:lpstr>
      <vt:lpstr>Magnet section organigram</vt:lpstr>
      <vt:lpstr>Project SLS 2.0</vt:lpstr>
      <vt:lpstr>SLS  now … to SLS 2.0 in 2025</vt:lpstr>
      <vt:lpstr>Challenges for the SLS 2.0 magnet design  &amp; production &amp; measurements</vt:lpstr>
      <vt:lpstr>Magnet list</vt:lpstr>
      <vt:lpstr>Status of the SLS2.0 magnet production (September 2022) </vt:lpstr>
      <vt:lpstr>Permanent Magnet Material for the blocks</vt:lpstr>
      <vt:lpstr>PowerPoint Presentation</vt:lpstr>
      <vt:lpstr>PowerPoint Presentation</vt:lpstr>
      <vt:lpstr>Magnetic measurements schedule</vt:lpstr>
      <vt:lpstr>PowerPoint Presentation</vt:lpstr>
      <vt:lpstr>Measurement systems (Mag.Lab)</vt:lpstr>
      <vt:lpstr>PowerPoint Presentation</vt:lpstr>
      <vt:lpstr>PowerPoint Presentation</vt:lpstr>
      <vt:lpstr>CHART activities at PSI</vt:lpstr>
      <vt:lpstr>CHART goals</vt:lpstr>
      <vt:lpstr>Competence center : Magnets &amp; Insertion Devices</vt:lpstr>
      <vt:lpstr>PowerPoint Presentation</vt:lpstr>
      <vt:lpstr>What ‘s next : Project IMPACT</vt:lpstr>
      <vt:lpstr>Superconducting Dipole for compact gantry</vt:lpstr>
      <vt:lpstr>Challenges - 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Short period, high K undulator development</dc:title>
  <dc:creator>Sanfilippo Stephane</dc:creator>
  <cp:lastModifiedBy>Sanfilippo Stephane (PSI)</cp:lastModifiedBy>
  <cp:revision>442</cp:revision>
  <dcterms:modified xsi:type="dcterms:W3CDTF">2022-09-22T14:05:18Z</dcterms:modified>
</cp:coreProperties>
</file>