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046" r:id="rId5"/>
    <p:sldMasterId id="2147484309" r:id="rId6"/>
  </p:sldMasterIdLst>
  <p:notesMasterIdLst>
    <p:notesMasterId r:id="rId26"/>
  </p:notesMasterIdLst>
  <p:handoutMasterIdLst>
    <p:handoutMasterId r:id="rId27"/>
  </p:handoutMasterIdLst>
  <p:sldIdLst>
    <p:sldId id="257" r:id="rId7"/>
    <p:sldId id="751" r:id="rId8"/>
    <p:sldId id="581" r:id="rId9"/>
    <p:sldId id="606" r:id="rId10"/>
    <p:sldId id="742" r:id="rId11"/>
    <p:sldId id="605" r:id="rId12"/>
    <p:sldId id="607" r:id="rId13"/>
    <p:sldId id="608" r:id="rId14"/>
    <p:sldId id="745" r:id="rId15"/>
    <p:sldId id="737" r:id="rId16"/>
    <p:sldId id="738" r:id="rId17"/>
    <p:sldId id="609" r:id="rId18"/>
    <p:sldId id="747" r:id="rId19"/>
    <p:sldId id="748" r:id="rId20"/>
    <p:sldId id="749" r:id="rId21"/>
    <p:sldId id="740" r:id="rId22"/>
    <p:sldId id="741" r:id="rId23"/>
    <p:sldId id="750" r:id="rId24"/>
    <p:sldId id="604"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4E7601"/>
    <a:srgbClr val="094875"/>
    <a:srgbClr val="17375E"/>
    <a:srgbClr val="7A1AC9"/>
    <a:srgbClr val="558ED5"/>
    <a:srgbClr val="005C98"/>
    <a:srgbClr val="920204"/>
    <a:srgbClr val="76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89583" autoAdjust="0"/>
  </p:normalViewPr>
  <p:slideViewPr>
    <p:cSldViewPr snapToGrid="0">
      <p:cViewPr varScale="1">
        <p:scale>
          <a:sx n="99" d="100"/>
          <a:sy n="99" d="100"/>
        </p:scale>
        <p:origin x="1074" y="78"/>
      </p:cViewPr>
      <p:guideLst>
        <p:guide orient="horz" pos="2160"/>
        <p:guide pos="3840"/>
      </p:guideLst>
    </p:cSldViewPr>
  </p:slideViewPr>
  <p:notesTextViewPr>
    <p:cViewPr>
      <p:scale>
        <a:sx n="100" d="100"/>
        <a:sy n="100" d="100"/>
      </p:scale>
      <p:origin x="0" y="0"/>
    </p:cViewPr>
  </p:notesTextViewPr>
  <p:sorterViewPr>
    <p:cViewPr>
      <p:scale>
        <a:sx n="150" d="100"/>
        <a:sy n="150" d="100"/>
      </p:scale>
      <p:origin x="0" y="7552"/>
    </p:cViewPr>
  </p:sorterViewPr>
  <p:notesViewPr>
    <p:cSldViewPr snapToGrid="0" snapToObjects="1">
      <p:cViewPr varScale="1">
        <p:scale>
          <a:sx n="64" d="100"/>
          <a:sy n="64" d="100"/>
        </p:scale>
        <p:origin x="2475"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698" cy="481876"/>
          </a:xfrm>
          <a:prstGeom prst="rect">
            <a:avLst/>
          </a:prstGeom>
        </p:spPr>
        <p:txBody>
          <a:bodyPr vert="horz" lIns="95548" tIns="47774" rIns="95548" bIns="47774" rtlCol="0"/>
          <a:lstStyle>
            <a:lvl1pPr algn="l">
              <a:defRPr sz="1100"/>
            </a:lvl1pPr>
          </a:lstStyle>
          <a:p>
            <a:endParaRPr lang="en-US" dirty="0"/>
          </a:p>
        </p:txBody>
      </p:sp>
      <p:sp>
        <p:nvSpPr>
          <p:cNvPr id="3" name="Date Placeholder 2"/>
          <p:cNvSpPr>
            <a:spLocks noGrp="1"/>
          </p:cNvSpPr>
          <p:nvPr>
            <p:ph type="dt" sz="quarter" idx="1"/>
          </p:nvPr>
        </p:nvSpPr>
        <p:spPr>
          <a:xfrm>
            <a:off x="4143832" y="1"/>
            <a:ext cx="3169698" cy="481876"/>
          </a:xfrm>
          <a:prstGeom prst="rect">
            <a:avLst/>
          </a:prstGeom>
        </p:spPr>
        <p:txBody>
          <a:bodyPr vert="horz" lIns="95548" tIns="47774" rIns="95548" bIns="47774" rtlCol="0"/>
          <a:lstStyle>
            <a:lvl1pPr algn="r">
              <a:defRPr sz="1100"/>
            </a:lvl1pPr>
          </a:lstStyle>
          <a:p>
            <a:fld id="{B691EE03-8B86-4483-A61E-7F251E4A6480}" type="datetimeFigureOut">
              <a:rPr lang="en-US" smtClean="0"/>
              <a:t>9/25/2022</a:t>
            </a:fld>
            <a:endParaRPr lang="en-US" dirty="0"/>
          </a:p>
        </p:txBody>
      </p:sp>
      <p:sp>
        <p:nvSpPr>
          <p:cNvPr id="4" name="Footer Placeholder 3"/>
          <p:cNvSpPr>
            <a:spLocks noGrp="1"/>
          </p:cNvSpPr>
          <p:nvPr>
            <p:ph type="ftr" sz="quarter" idx="2"/>
          </p:nvPr>
        </p:nvSpPr>
        <p:spPr>
          <a:xfrm>
            <a:off x="0" y="9119324"/>
            <a:ext cx="3169698" cy="481876"/>
          </a:xfrm>
          <a:prstGeom prst="rect">
            <a:avLst/>
          </a:prstGeom>
        </p:spPr>
        <p:txBody>
          <a:bodyPr vert="horz" lIns="95548" tIns="47774" rIns="95548" bIns="47774"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3832" y="9119324"/>
            <a:ext cx="3169698" cy="481876"/>
          </a:xfrm>
          <a:prstGeom prst="rect">
            <a:avLst/>
          </a:prstGeom>
        </p:spPr>
        <p:txBody>
          <a:bodyPr vert="horz" lIns="95548" tIns="47774" rIns="95548" bIns="47774" rtlCol="0" anchor="b"/>
          <a:lstStyle>
            <a:lvl1pPr algn="r">
              <a:defRPr sz="1100"/>
            </a:lvl1pPr>
          </a:lstStyle>
          <a:p>
            <a:fld id="{06B5E9DE-290D-4688-9E0B-EC76B12906A3}" type="slidenum">
              <a:rPr lang="en-US" smtClean="0"/>
              <a:t>‹#›</a:t>
            </a:fld>
            <a:endParaRPr lang="en-US" dirty="0"/>
          </a:p>
        </p:txBody>
      </p:sp>
    </p:spTree>
    <p:extLst>
      <p:ext uri="{BB962C8B-B14F-4D97-AF65-F5344CB8AC3E}">
        <p14:creationId xmlns:p14="http://schemas.microsoft.com/office/powerpoint/2010/main" val="203926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1" tIns="48321" rIns="96641" bIns="48321" rtlCol="0"/>
          <a:lstStyle>
            <a:lvl1pPr algn="l">
              <a:defRPr sz="11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41" tIns="48321" rIns="96641" bIns="48321" rtlCol="0"/>
          <a:lstStyle>
            <a:lvl1pPr algn="r">
              <a:defRPr sz="1100"/>
            </a:lvl1pPr>
          </a:lstStyle>
          <a:p>
            <a:fld id="{1AF9D93D-2DCD-4941-9148-539F4B11DA5A}" type="datetimeFigureOut">
              <a:rPr lang="en-US" smtClean="0"/>
              <a:t>9/25/2022</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1" tIns="48321" rIns="96641" bIns="48321"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1" tIns="48321" rIns="96641" bIns="483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41" tIns="48321" rIns="96641" bIns="48321" rtlCol="0" anchor="b"/>
          <a:lstStyle>
            <a:lvl1pPr algn="l">
              <a:defRPr sz="1100"/>
            </a:lvl1pPr>
          </a:lstStyle>
          <a:p>
            <a:endParaRPr lang="en-US" dirty="0"/>
          </a:p>
        </p:txBody>
      </p:sp>
      <p:sp>
        <p:nvSpPr>
          <p:cNvPr id="7" name="Slide Number Placeholder 6"/>
          <p:cNvSpPr>
            <a:spLocks noGrp="1"/>
          </p:cNvSpPr>
          <p:nvPr>
            <p:ph type="sldNum" sz="quarter" idx="5"/>
          </p:nvPr>
        </p:nvSpPr>
        <p:spPr>
          <a:xfrm>
            <a:off x="4143589" y="9119473"/>
            <a:ext cx="3169920" cy="480060"/>
          </a:xfrm>
          <a:prstGeom prst="rect">
            <a:avLst/>
          </a:prstGeom>
        </p:spPr>
        <p:txBody>
          <a:bodyPr vert="horz" lIns="96641" tIns="48321" rIns="96641" bIns="48321" rtlCol="0" anchor="b"/>
          <a:lstStyle>
            <a:lvl1pPr algn="r">
              <a:defRPr sz="1100"/>
            </a:lvl1pPr>
          </a:lstStyle>
          <a:p>
            <a:fld id="{96257B74-7AA3-6D4E-A5F4-7C976DCE7D18}" type="slidenum">
              <a:rPr lang="en-US" smtClean="0"/>
              <a:t>‹#›</a:t>
            </a:fld>
            <a:endParaRPr lang="en-US" dirty="0"/>
          </a:p>
        </p:txBody>
      </p:sp>
    </p:spTree>
    <p:extLst>
      <p:ext uri="{BB962C8B-B14F-4D97-AF65-F5344CB8AC3E}">
        <p14:creationId xmlns:p14="http://schemas.microsoft.com/office/powerpoint/2010/main" val="7334803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764879" algn="l"/>
                <a:tab pos="1529759" algn="l"/>
                <a:tab pos="2294638" algn="l"/>
                <a:tab pos="3059518" algn="l"/>
              </a:tabLst>
              <a:defRPr sz="2500">
                <a:solidFill>
                  <a:schemeClr val="tx1"/>
                </a:solidFill>
                <a:latin typeface="Arial" charset="0"/>
                <a:ea typeface="ＭＳ Ｐゴシック" charset="0"/>
                <a:cs typeface="ＭＳ Ｐゴシック" charset="0"/>
              </a:defRPr>
            </a:lvl1pPr>
            <a:lvl2pPr eaLnBrk="0">
              <a:tabLst>
                <a:tab pos="764879" algn="l"/>
                <a:tab pos="1529759" algn="l"/>
                <a:tab pos="2294638" algn="l"/>
                <a:tab pos="3059518" algn="l"/>
              </a:tabLst>
              <a:defRPr sz="2500">
                <a:solidFill>
                  <a:schemeClr val="tx1"/>
                </a:solidFill>
                <a:latin typeface="Arial" charset="0"/>
                <a:ea typeface="ＭＳ Ｐゴシック" charset="0"/>
              </a:defRPr>
            </a:lvl2pPr>
            <a:lvl3pPr eaLnBrk="0">
              <a:tabLst>
                <a:tab pos="764879" algn="l"/>
                <a:tab pos="1529759" algn="l"/>
                <a:tab pos="2294638" algn="l"/>
                <a:tab pos="3059518" algn="l"/>
              </a:tabLst>
              <a:defRPr sz="2500">
                <a:solidFill>
                  <a:schemeClr val="tx1"/>
                </a:solidFill>
                <a:latin typeface="Arial" charset="0"/>
                <a:ea typeface="ＭＳ Ｐゴシック" charset="0"/>
              </a:defRPr>
            </a:lvl3pPr>
            <a:lvl4pPr eaLnBrk="0">
              <a:tabLst>
                <a:tab pos="764879" algn="l"/>
                <a:tab pos="1529759" algn="l"/>
                <a:tab pos="2294638" algn="l"/>
                <a:tab pos="3059518" algn="l"/>
              </a:tabLst>
              <a:defRPr sz="2500">
                <a:solidFill>
                  <a:schemeClr val="tx1"/>
                </a:solidFill>
                <a:latin typeface="Arial" charset="0"/>
                <a:ea typeface="ＭＳ Ｐゴシック" charset="0"/>
              </a:defRPr>
            </a:lvl4pPr>
            <a:lvl5pPr eaLnBrk="0">
              <a:tabLst>
                <a:tab pos="764879" algn="l"/>
                <a:tab pos="1529759" algn="l"/>
                <a:tab pos="2294638" algn="l"/>
                <a:tab pos="3059518" algn="l"/>
              </a:tabLst>
              <a:defRPr sz="2500">
                <a:solidFill>
                  <a:schemeClr val="tx1"/>
                </a:solidFill>
                <a:latin typeface="Arial" charset="0"/>
                <a:ea typeface="ＭＳ Ｐゴシック" charset="0"/>
              </a:defRPr>
            </a:lvl5pPr>
            <a:lvl6pPr marL="2656946"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6pPr>
            <a:lvl7pPr marL="3140031"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7pPr>
            <a:lvl8pPr marL="3623113"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8pPr>
            <a:lvl9pPr marL="4106196"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9pPr>
          </a:lstStyle>
          <a:p>
            <a:pPr eaLnBrk="1"/>
            <a:fld id="{84BE3096-FF3B-1648-A643-D3909CD99245}" type="slidenum">
              <a:rPr lang="en-US" sz="1500">
                <a:solidFill>
                  <a:srgbClr val="000000"/>
                </a:solidFill>
                <a:latin typeface="Times New Roman" charset="0"/>
              </a:rPr>
              <a:pPr eaLnBrk="1"/>
              <a:t>0</a:t>
            </a:fld>
            <a:endParaRPr lang="en-US" sz="1500" dirty="0">
              <a:solidFill>
                <a:srgbClr val="000000"/>
              </a:solidFill>
              <a:latin typeface="Times New Roman" charset="0"/>
            </a:endParaRPr>
          </a:p>
        </p:txBody>
      </p:sp>
      <p:sp>
        <p:nvSpPr>
          <p:cNvPr id="16385" name="Rectangle 1"/>
          <p:cNvSpPr>
            <a:spLocks noChangeArrowheads="1"/>
          </p:cNvSpPr>
          <p:nvPr/>
        </p:nvSpPr>
        <p:spPr bwMode="auto">
          <a:xfrm>
            <a:off x="7" y="0"/>
            <a:ext cx="1694" cy="1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5096" tIns="47551" rIns="95096" bIns="47551"/>
          <a:lstStyle/>
          <a:p>
            <a:pPr defTabSz="966377" fontAlgn="auto">
              <a:spcBef>
                <a:spcPts val="0"/>
              </a:spcBef>
              <a:spcAft>
                <a:spcPts val="0"/>
              </a:spcAft>
              <a:defRPr/>
            </a:pPr>
            <a:r>
              <a:rPr lang="en-US" dirty="0" err="1">
                <a:solidFill>
                  <a:srgbClr val="404040"/>
                </a:solidFill>
                <a:latin typeface="Calibri" charset="0"/>
                <a:ea typeface="+mn-ea"/>
              </a:rPr>
              <a:t>Univ</a:t>
            </a:r>
            <a:r>
              <a:rPr lang="en-US" dirty="0">
                <a:solidFill>
                  <a:srgbClr val="404040"/>
                </a:solidFill>
                <a:latin typeface="Calibri" charset="0"/>
                <a:ea typeface="+mn-ea"/>
              </a:rPr>
              <a:t> of Chicago Review, Aug. 30, 2010</a:t>
            </a:r>
          </a:p>
        </p:txBody>
      </p:sp>
      <p:sp>
        <p:nvSpPr>
          <p:cNvPr id="16386" name="Rectangle 2"/>
          <p:cNvSpPr>
            <a:spLocks noChangeArrowheads="1"/>
          </p:cNvSpPr>
          <p:nvPr/>
        </p:nvSpPr>
        <p:spPr bwMode="auto">
          <a:xfrm>
            <a:off x="7" y="0"/>
            <a:ext cx="1694" cy="1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5096" tIns="47551" rIns="95096" bIns="47551"/>
          <a:lstStyle/>
          <a:p>
            <a:pPr defTabSz="966377" fontAlgn="auto">
              <a:spcBef>
                <a:spcPts val="0"/>
              </a:spcBef>
              <a:spcAft>
                <a:spcPts val="0"/>
              </a:spcAft>
              <a:defRPr/>
            </a:pPr>
            <a:fld id="{D8C02FBE-B1A1-9949-B8FC-82EFBC57DDE8}" type="slidenum">
              <a:rPr lang="en-US">
                <a:solidFill>
                  <a:srgbClr val="404040"/>
                </a:solidFill>
                <a:latin typeface="Calibri" charset="0"/>
                <a:ea typeface="+mn-ea"/>
              </a:rPr>
              <a:pPr defTabSz="966377" fontAlgn="auto">
                <a:spcBef>
                  <a:spcPts val="0"/>
                </a:spcBef>
                <a:spcAft>
                  <a:spcPts val="0"/>
                </a:spcAft>
                <a:defRPr/>
              </a:pPr>
              <a:t>0</a:t>
            </a:fld>
            <a:endParaRPr lang="en-US">
              <a:solidFill>
                <a:srgbClr val="404040"/>
              </a:solidFill>
              <a:latin typeface="Calibri" charset="0"/>
              <a:ea typeface="+mn-ea"/>
            </a:endParaRPr>
          </a:p>
        </p:txBody>
      </p:sp>
      <p:sp>
        <p:nvSpPr>
          <p:cNvPr id="16387" name="Text Box 3"/>
          <p:cNvSpPr>
            <a:spLocks noGrp="1" noChangeArrowheads="1"/>
          </p:cNvSpPr>
          <p:nvPr>
            <p:ph type="body"/>
          </p:nvPr>
        </p:nvSpPr>
        <p:spPr>
          <a:xfrm>
            <a:off x="8" y="3"/>
            <a:ext cx="301917" cy="47219"/>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a:spcBef>
                <a:spcPct val="0"/>
              </a:spcBef>
              <a:defRPr/>
            </a:pPr>
            <a:endParaRPr lang="en-US" sz="2100" dirty="0">
              <a:latin typeface="Arial" charset="0"/>
              <a:cs typeface="WenQuanYi Zen Hei" charset="0"/>
            </a:endParaRPr>
          </a:p>
        </p:txBody>
      </p:sp>
    </p:spTree>
    <p:extLst>
      <p:ext uri="{BB962C8B-B14F-4D97-AF65-F5344CB8AC3E}">
        <p14:creationId xmlns:p14="http://schemas.microsoft.com/office/powerpoint/2010/main" val="116638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57B74-7AA3-6D4E-A5F4-7C976DCE7D18}" type="slidenum">
              <a:rPr lang="en-US" smtClean="0"/>
              <a:t>5</a:t>
            </a:fld>
            <a:endParaRPr lang="en-US" dirty="0"/>
          </a:p>
        </p:txBody>
      </p:sp>
    </p:spTree>
    <p:extLst>
      <p:ext uri="{BB962C8B-B14F-4D97-AF65-F5344CB8AC3E}">
        <p14:creationId xmlns:p14="http://schemas.microsoft.com/office/powerpoint/2010/main" val="659861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79725"/>
            <a:ext cx="11163868" cy="751206"/>
          </a:xfrm>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defRPr sz="2600">
                <a:solidFill>
                  <a:srgbClr val="000000"/>
                </a:solidFill>
                <a:latin typeface="Calibri" panose="020F0502020204030204" pitchFamily="34" charset="0"/>
                <a:cs typeface="Calibri" panose="020F0502020204030204" pitchFamily="34" charset="0"/>
              </a:defRPr>
            </a:lvl1pPr>
            <a:lvl2pPr marL="573088" indent="-298450">
              <a:defRPr sz="2400">
                <a:solidFill>
                  <a:srgbClr val="000000"/>
                </a:solidFill>
                <a:latin typeface="Calibri" panose="020F0502020204030204" pitchFamily="34" charset="0"/>
                <a:cs typeface="Calibri" panose="020F0502020204030204" pitchFamily="34" charset="0"/>
              </a:defRPr>
            </a:lvl2pPr>
            <a:lvl3pPr marL="519113" indent="217488">
              <a:buFont typeface="Arial" panose="020B0604020202020204" pitchFamily="34" charset="0"/>
              <a:buChar char="•"/>
              <a:defRPr sz="2200">
                <a:solidFill>
                  <a:srgbClr val="000000"/>
                </a:solidFill>
                <a:latin typeface="Calibri" panose="020F0502020204030204" pitchFamily="34" charset="0"/>
                <a:cs typeface="Calibri" panose="020F0502020204030204" pitchFamily="34" charset="0"/>
              </a:defRPr>
            </a:lvl3pPr>
          </a:lstStyle>
          <a:p>
            <a:pPr lvl="0"/>
            <a:r>
              <a:rPr lang="en-US" dirty="0"/>
              <a:t>Click to add 1st-level bullet</a:t>
            </a:r>
          </a:p>
          <a:p>
            <a:pPr lvl="1"/>
            <a:r>
              <a:rPr lang="en-US" dirty="0"/>
              <a:t>Second level</a:t>
            </a:r>
          </a:p>
          <a:p>
            <a:pPr lvl="2"/>
            <a:r>
              <a:rPr lang="en-US" dirty="0"/>
              <a:t>Third level</a:t>
            </a:r>
          </a:p>
        </p:txBody>
      </p:sp>
      <p:sp>
        <p:nvSpPr>
          <p:cNvPr id="6" name="Rectangle 6"/>
          <p:cNvSpPr>
            <a:spLocks noGrp="1" noChangeArrowheads="1"/>
          </p:cNvSpPr>
          <p:nvPr>
            <p:ph type="sldNum" sz="quarter" idx="12"/>
          </p:nvPr>
        </p:nvSpPr>
        <p:spPr>
          <a:xfrm>
            <a:off x="11417300" y="6471466"/>
            <a:ext cx="609600" cy="182880"/>
          </a:xfrm>
          <a:ln/>
        </p:spPr>
        <p:txBody>
          <a:bodyPr/>
          <a:lstStyle>
            <a:lvl1pPr>
              <a:defRPr sz="1100">
                <a:solidFill>
                  <a:srgbClr val="232425"/>
                </a:solidFill>
              </a:defRPr>
            </a:lvl1pPr>
          </a:lstStyle>
          <a:p>
            <a:pPr>
              <a:defRPr/>
            </a:pPr>
            <a:fld id="{D8294B01-9356-4A99-BF43-1EB6DE2E19CF}" type="slidenum">
              <a:rPr lang="en-US" smtClean="0"/>
              <a:pPr>
                <a:defRPr/>
              </a:pPr>
              <a:t>‹#›</a:t>
            </a:fld>
            <a:endParaRPr lang="en-US" dirty="0"/>
          </a:p>
        </p:txBody>
      </p:sp>
      <p:sp>
        <p:nvSpPr>
          <p:cNvPr id="5" name="Footer Placeholder 4"/>
          <p:cNvSpPr>
            <a:spLocks noGrp="1"/>
          </p:cNvSpPr>
          <p:nvPr>
            <p:ph type="ftr" sz="quarter" idx="3"/>
          </p:nvPr>
        </p:nvSpPr>
        <p:spPr>
          <a:xfrm>
            <a:off x="1930401" y="6455188"/>
            <a:ext cx="9098844" cy="215436"/>
          </a:xfrm>
          <a:prstGeom prst="rect">
            <a:avLst/>
          </a:prstGeom>
        </p:spPr>
        <p:txBody>
          <a:bodyPr vert="horz" lIns="91440" tIns="45720" rIns="91440" bIns="45720" rtlCol="0" anchor="ctr"/>
          <a:lstStyle>
            <a:lvl1pPr algn="ctr">
              <a:defRPr sz="1100">
                <a:solidFill>
                  <a:srgbClr val="232425"/>
                </a:solidFill>
              </a:defRPr>
            </a:lvl1pPr>
          </a:lstStyle>
          <a:p>
            <a:r>
              <a:rPr lang="en-US"/>
              <a:t>The Hall probe measurement system for the APS-U dipole magnets; C. Doose; IMMW22; September 26-30, 2022</a:t>
            </a:r>
            <a:endParaRPr lang="en-US" dirty="0"/>
          </a:p>
        </p:txBody>
      </p:sp>
      <p:pic>
        <p:nvPicPr>
          <p:cNvPr id="7" name="Picture 6"/>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136968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6267451" y="1685707"/>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8" name="Footer Placeholder 4"/>
          <p:cNvSpPr>
            <a:spLocks noGrp="1"/>
          </p:cNvSpPr>
          <p:nvPr>
            <p:ph type="ftr" sz="quarter" idx="3"/>
          </p:nvPr>
        </p:nvSpPr>
        <p:spPr>
          <a:xfrm>
            <a:off x="3050996" y="6497523"/>
            <a:ext cx="6533281" cy="215436"/>
          </a:xfrm>
          <a:prstGeom prst="rect">
            <a:avLst/>
          </a:prstGeom>
        </p:spPr>
        <p:txBody>
          <a:bodyPr vert="horz" lIns="91440" tIns="45720" rIns="91440" bIns="45720" rtlCol="0" anchor="ctr"/>
          <a:lstStyle>
            <a:lvl1pPr algn="ctr">
              <a:defRPr sz="1000">
                <a:solidFill>
                  <a:srgbClr val="232425"/>
                </a:solidFill>
              </a:defRPr>
            </a:lvl1pPr>
          </a:lstStyle>
          <a:p>
            <a:r>
              <a:rPr lang="en-US"/>
              <a:t>The Hall probe measurement system for the APS-U dipole magnets; C. Doose; IMMW22; September 26-30, 2022</a:t>
            </a:r>
            <a:endParaRPr lang="en-US" dirty="0"/>
          </a:p>
        </p:txBody>
      </p:sp>
      <p:pic>
        <p:nvPicPr>
          <p:cNvPr id="9" name="Picture 8"/>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3954101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504505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a:stretch>
            <a:fillRect/>
          </a:stretch>
        </p:blipFill>
        <p:spPr>
          <a:xfrm>
            <a:off x="9843246" y="523876"/>
            <a:ext cx="1739197" cy="671487"/>
          </a:xfrm>
          <a:prstGeom prst="rect">
            <a:avLst/>
          </a:prstGeom>
        </p:spPr>
      </p:pic>
    </p:spTree>
    <p:extLst>
      <p:ext uri="{BB962C8B-B14F-4D97-AF65-F5344CB8AC3E}">
        <p14:creationId xmlns:p14="http://schemas.microsoft.com/office/powerpoint/2010/main" val="68842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a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a:t>Click to edit Master title style</a:t>
            </a:r>
          </a:p>
        </p:txBody>
      </p:sp>
      <p:sp>
        <p:nvSpPr>
          <p:cNvPr id="6" name="Rectangle 6"/>
          <p:cNvSpPr>
            <a:spLocks noGrp="1" noChangeArrowheads="1"/>
          </p:cNvSpPr>
          <p:nvPr>
            <p:ph type="sldNum" sz="quarter" idx="12"/>
          </p:nvPr>
        </p:nvSpPr>
        <p:spPr>
          <a:xfrm>
            <a:off x="11417300" y="6471466"/>
            <a:ext cx="609600" cy="182880"/>
          </a:xfrm>
          <a:ln/>
        </p:spPr>
        <p:txBody>
          <a:bodyPr/>
          <a:lstStyle>
            <a:lvl1pPr>
              <a:defRPr sz="1200">
                <a:solidFill>
                  <a:srgbClr val="232425"/>
                </a:solidFill>
              </a:defRPr>
            </a:lvl1pPr>
          </a:lstStyle>
          <a:p>
            <a:pPr>
              <a:defRPr/>
            </a:pPr>
            <a:fld id="{D8294B01-9356-4A99-BF43-1EB6DE2E19CF}" type="slidenum">
              <a:rPr lang="en-US" smtClean="0"/>
              <a:pPr>
                <a:defRPr/>
              </a:pPr>
              <a:t>‹#›</a:t>
            </a:fld>
            <a:endParaRPr lang="en-US" dirty="0"/>
          </a:p>
        </p:txBody>
      </p:sp>
      <p:sp>
        <p:nvSpPr>
          <p:cNvPr id="5" name="Footer Placeholder 4"/>
          <p:cNvSpPr>
            <a:spLocks noGrp="1"/>
          </p:cNvSpPr>
          <p:nvPr>
            <p:ph type="ftr" sz="quarter" idx="3"/>
          </p:nvPr>
        </p:nvSpPr>
        <p:spPr>
          <a:xfrm>
            <a:off x="1930401" y="6455188"/>
            <a:ext cx="9098844" cy="215436"/>
          </a:xfrm>
          <a:prstGeom prst="rect">
            <a:avLst/>
          </a:prstGeom>
        </p:spPr>
        <p:txBody>
          <a:bodyPr vert="horz" lIns="91440" tIns="45720" rIns="91440" bIns="45720" rtlCol="0" anchor="ctr"/>
          <a:lstStyle>
            <a:lvl1pPr algn="ctr">
              <a:defRPr sz="1200">
                <a:solidFill>
                  <a:srgbClr val="000000"/>
                </a:solidFill>
              </a:defRPr>
            </a:lvl1pPr>
          </a:lstStyle>
          <a:p>
            <a:r>
              <a:rPr lang="en-US"/>
              <a:t>The Hall probe measurement system for the APS-U dipole magnets; C. Doose; IMMW22; September 26-30, 2022</a:t>
            </a:r>
            <a:endParaRPr lang="en-US" dirty="0"/>
          </a:p>
        </p:txBody>
      </p:sp>
      <p:pic>
        <p:nvPicPr>
          <p:cNvPr id="7" name="Picture 6"/>
          <p:cNvPicPr>
            <a:picLocks noChangeAspect="1"/>
          </p:cNvPicPr>
          <p:nvPr userDrawn="1"/>
        </p:nvPicPr>
        <p:blipFill>
          <a:blip r:embed="rId2"/>
          <a:stretch>
            <a:fillRect/>
          </a:stretch>
        </p:blipFill>
        <p:spPr>
          <a:xfrm>
            <a:off x="542431" y="6412792"/>
            <a:ext cx="1109568" cy="335309"/>
          </a:xfrm>
          <a:prstGeom prst="rect">
            <a:avLst/>
          </a:prstGeom>
        </p:spPr>
      </p:pic>
      <p:sp>
        <p:nvSpPr>
          <p:cNvPr id="10" name="Text Placeholder 9"/>
          <p:cNvSpPr>
            <a:spLocks noGrp="1"/>
          </p:cNvSpPr>
          <p:nvPr>
            <p:ph type="body" sz="quarter" idx="14" hasCustomPrompt="1"/>
          </p:nvPr>
        </p:nvSpPr>
        <p:spPr>
          <a:xfrm>
            <a:off x="730250" y="4375150"/>
            <a:ext cx="10922000" cy="1295400"/>
          </a:xfrm>
          <a:ln>
            <a:solidFill>
              <a:srgbClr val="000000"/>
            </a:solidFill>
          </a:ln>
        </p:spPr>
        <p:txBody>
          <a:bodyPr/>
          <a:lstStyle>
            <a:lvl1pPr marL="0" indent="0">
              <a:buFontTx/>
              <a:buNone/>
              <a:defRPr sz="2000" baseline="0"/>
            </a:lvl1pPr>
            <a:lvl2pPr>
              <a:defRPr sz="1800"/>
            </a:lvl2pPr>
            <a:lvl3pPr>
              <a:defRPr sz="1600"/>
            </a:lvl3pPr>
            <a:lvl4pPr>
              <a:defRPr sz="1400"/>
            </a:lvl4pPr>
            <a:lvl5pPr>
              <a:defRPr sz="1200"/>
            </a:lvl5pPr>
          </a:lstStyle>
          <a:p>
            <a:pPr lvl="0"/>
            <a:r>
              <a:rPr lang="en-US" dirty="0"/>
              <a:t>This is a text box where you may write description of any pictures, or graphs inserted on this slide. To create such a slide, use the “New Slide” button and select “Title and a text box” layout. The border is shown only to locate this text box.  You should remove the border, unless you want it.  Click on this box to start typing your own caption.</a:t>
            </a:r>
          </a:p>
        </p:txBody>
      </p:sp>
    </p:spTree>
    <p:extLst>
      <p:ext uri="{BB962C8B-B14F-4D97-AF65-F5344CB8AC3E}">
        <p14:creationId xmlns:p14="http://schemas.microsoft.com/office/powerpoint/2010/main" val="127144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6267451" y="1685707"/>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8" name="Footer Placeholder 4"/>
          <p:cNvSpPr>
            <a:spLocks noGrp="1"/>
          </p:cNvSpPr>
          <p:nvPr>
            <p:ph type="ftr" sz="quarter" idx="3"/>
          </p:nvPr>
        </p:nvSpPr>
        <p:spPr>
          <a:xfrm>
            <a:off x="3050996" y="6497523"/>
            <a:ext cx="6533281" cy="215436"/>
          </a:xfrm>
          <a:prstGeom prst="rect">
            <a:avLst/>
          </a:prstGeom>
        </p:spPr>
        <p:txBody>
          <a:bodyPr vert="horz" lIns="91440" tIns="45720" rIns="91440" bIns="45720" rtlCol="0" anchor="ctr"/>
          <a:lstStyle>
            <a:lvl1pPr algn="ctr">
              <a:defRPr sz="1000">
                <a:solidFill>
                  <a:srgbClr val="232425"/>
                </a:solidFill>
              </a:defRPr>
            </a:lvl1pPr>
          </a:lstStyle>
          <a:p>
            <a:r>
              <a:rPr lang="en-US"/>
              <a:t>The Hall probe measurement system for the APS-U dipole magnets; C. Doose; IMMW22; September 26-30, 2022</a:t>
            </a:r>
            <a:endParaRPr lang="en-US" dirty="0"/>
          </a:p>
        </p:txBody>
      </p:sp>
      <p:pic>
        <p:nvPicPr>
          <p:cNvPr id="9" name="Picture 8"/>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140415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504505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a:stretch>
            <a:fillRect/>
          </a:stretch>
        </p:blipFill>
        <p:spPr>
          <a:xfrm>
            <a:off x="9843246" y="523876"/>
            <a:ext cx="1739197" cy="671487"/>
          </a:xfrm>
          <a:prstGeom prst="rect">
            <a:avLst/>
          </a:prstGeom>
        </p:spPr>
      </p:pic>
    </p:spTree>
    <p:extLst>
      <p:ext uri="{BB962C8B-B14F-4D97-AF65-F5344CB8AC3E}">
        <p14:creationId xmlns:p14="http://schemas.microsoft.com/office/powerpoint/2010/main" val="865019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598081" y="1207516"/>
            <a:ext cx="11094260" cy="498736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100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pPr fontAlgn="auto">
              <a:spcBef>
                <a:spcPts val="0"/>
              </a:spcBef>
              <a:spcAft>
                <a:spcPts val="0"/>
              </a:spcAft>
            </a:pPr>
            <a:endParaRPr lang="en-US" sz="100" dirty="0">
              <a:solidFill>
                <a:srgbClr val="7AB800"/>
              </a:solidFill>
              <a:latin typeface="Arial"/>
              <a:ea typeface="+mn-ea"/>
            </a:endParaRPr>
          </a:p>
        </p:txBody>
      </p:sp>
      <p:sp>
        <p:nvSpPr>
          <p:cNvPr id="5" name="Footer Placeholder 4"/>
          <p:cNvSpPr>
            <a:spLocks noGrp="1"/>
          </p:cNvSpPr>
          <p:nvPr>
            <p:ph type="ftr" sz="quarter" idx="3"/>
          </p:nvPr>
        </p:nvSpPr>
        <p:spPr>
          <a:xfrm>
            <a:off x="1964267" y="6472729"/>
            <a:ext cx="9234311" cy="215436"/>
          </a:xfrm>
          <a:prstGeom prst="rect">
            <a:avLst/>
          </a:prstGeom>
        </p:spPr>
        <p:txBody>
          <a:bodyPr vert="horz" lIns="91440" tIns="45720" rIns="91440" bIns="45720" rtlCol="0" anchor="ctr"/>
          <a:lstStyle>
            <a:lvl1pPr algn="ctr">
              <a:defRPr sz="1000">
                <a:solidFill>
                  <a:srgbClr val="000000"/>
                </a:solidFill>
              </a:defRPr>
            </a:lvl1p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3242806272"/>
      </p:ext>
    </p:extLst>
  </p:cSld>
  <p:clrMap bg1="lt1" tx1="dk1" bg2="lt2" tx2="dk2" accent1="accent1" accent2="accent2" accent3="accent3" accent4="accent4" accent5="accent5" accent6="accent6" hlink="hlink" folHlink="folHlink"/>
  <p:sldLayoutIdLst>
    <p:sldLayoutId id="2147484308" r:id="rId1"/>
    <p:sldLayoutId id="2147483889" r:id="rId2"/>
    <p:sldLayoutId id="2147484064" r:id="rId3"/>
    <p:sldLayoutId id="214748431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598081" y="1207516"/>
            <a:ext cx="11094260" cy="498736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100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sp>
        <p:nvSpPr>
          <p:cNvPr id="5" name="Footer Placeholder 4"/>
          <p:cNvSpPr>
            <a:spLocks noGrp="1"/>
          </p:cNvSpPr>
          <p:nvPr>
            <p:ph type="ftr" sz="quarter" idx="3"/>
          </p:nvPr>
        </p:nvSpPr>
        <p:spPr>
          <a:xfrm>
            <a:off x="1964267" y="6472729"/>
            <a:ext cx="9234311" cy="215436"/>
          </a:xfrm>
          <a:prstGeom prst="rect">
            <a:avLst/>
          </a:prstGeom>
        </p:spPr>
        <p:txBody>
          <a:bodyPr vert="horz" lIns="91440" tIns="45720" rIns="91440" bIns="45720" rtlCol="0" anchor="ctr"/>
          <a:lstStyle>
            <a:lvl1pPr algn="ctr">
              <a:defRPr sz="1000">
                <a:solidFill>
                  <a:srgbClr val="000000"/>
                </a:solidFill>
              </a:defRPr>
            </a:lvl1p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958418120"/>
      </p:ext>
    </p:extLst>
  </p:cSld>
  <p:clrMap bg1="lt1" tx1="dk1" bg2="lt2" tx2="dk2" accent1="accent1" accent2="accent2" accent3="accent3" accent4="accent4" accent5="accent5" accent6="accent6" hlink="hlink" folHlink="folHlink"/>
  <p:sldLayoutIdLst>
    <p:sldLayoutId id="2147484311" r:id="rId1"/>
    <p:sldLayoutId id="2147484312"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oleObject" Target="../embeddings/oleObject1.bin"/><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327546" y="1552915"/>
            <a:ext cx="9140327" cy="2733587"/>
          </a:xfrm>
          <a:solidFill>
            <a:schemeClr val="accent2">
              <a:lumMod val="75000"/>
            </a:schemeClr>
          </a:solidFill>
          <a:ln>
            <a:solidFill>
              <a:schemeClr val="tx2">
                <a:lumMod val="75000"/>
              </a:schemeClr>
            </a:solidFill>
          </a:ln>
        </p:spPr>
        <p:txBody>
          <a:bodyPr>
            <a:normAutofit/>
          </a:bodyPr>
          <a:lstStyle/>
          <a:p>
            <a:r>
              <a:rPr lang="en-US" dirty="0"/>
              <a:t>The Hall probe measurement system </a:t>
            </a:r>
            <a:br>
              <a:rPr lang="en-US" dirty="0"/>
            </a:br>
            <a:r>
              <a:rPr lang="en-US" dirty="0"/>
              <a:t>for the Advanced Photon Source Upgrade </a:t>
            </a:r>
            <a:br>
              <a:rPr lang="en-US" dirty="0"/>
            </a:br>
            <a:r>
              <a:rPr lang="en-US" dirty="0"/>
              <a:t>dipole magnets*</a:t>
            </a:r>
          </a:p>
        </p:txBody>
      </p:sp>
      <p:sp>
        <p:nvSpPr>
          <p:cNvPr id="3" name="TextBox 2"/>
          <p:cNvSpPr txBox="1"/>
          <p:nvPr/>
        </p:nvSpPr>
        <p:spPr>
          <a:xfrm>
            <a:off x="690342" y="4425360"/>
            <a:ext cx="11304014" cy="2400657"/>
          </a:xfrm>
          <a:prstGeom prst="rect">
            <a:avLst/>
          </a:prstGeom>
          <a:noFill/>
        </p:spPr>
        <p:txBody>
          <a:bodyPr wrap="square" rtlCol="0">
            <a:spAutoFit/>
          </a:bodyPr>
          <a:lstStyle/>
          <a:p>
            <a:pPr fontAlgn="auto">
              <a:spcBef>
                <a:spcPts val="0"/>
              </a:spcBef>
              <a:spcAft>
                <a:spcPts val="0"/>
              </a:spcAft>
            </a:pPr>
            <a:r>
              <a:rPr lang="en-US" sz="2100" b="1" dirty="0">
                <a:solidFill>
                  <a:srgbClr val="000000"/>
                </a:solidFill>
                <a:latin typeface="Arial"/>
                <a:ea typeface="+mn-ea"/>
                <a:cs typeface="Arial"/>
              </a:rPr>
              <a:t>Charles Doose, Animesh Jain, William Jansma, Mark Jaski, Scott Izzo, </a:t>
            </a:r>
            <a:br>
              <a:rPr lang="en-US" sz="2100" b="1" dirty="0">
                <a:solidFill>
                  <a:srgbClr val="000000"/>
                </a:solidFill>
                <a:latin typeface="Arial"/>
                <a:ea typeface="+mn-ea"/>
                <a:cs typeface="Arial"/>
              </a:rPr>
            </a:br>
            <a:r>
              <a:rPr lang="en-US" sz="2100" b="1" dirty="0">
                <a:solidFill>
                  <a:srgbClr val="000000"/>
                </a:solidFill>
                <a:latin typeface="Arial"/>
                <a:ea typeface="+mn-ea"/>
                <a:cs typeface="Arial"/>
              </a:rPr>
              <a:t>Roberto Lopez, Spiro Skiadopoulos, Venus Apantenco </a:t>
            </a:r>
          </a:p>
          <a:p>
            <a:pPr fontAlgn="auto">
              <a:spcBef>
                <a:spcPts val="0"/>
              </a:spcBef>
              <a:spcAft>
                <a:spcPts val="0"/>
              </a:spcAft>
            </a:pPr>
            <a:r>
              <a:rPr lang="en-US" dirty="0">
                <a:solidFill>
                  <a:srgbClr val="000000"/>
                </a:solidFill>
                <a:latin typeface="Arial"/>
                <a:ea typeface="+mn-ea"/>
                <a:cs typeface="Arial"/>
              </a:rPr>
              <a:t>Argonne National Laboratory</a:t>
            </a:r>
          </a:p>
          <a:p>
            <a:pPr fontAlgn="auto">
              <a:spcBef>
                <a:spcPts val="0"/>
              </a:spcBef>
              <a:spcAft>
                <a:spcPts val="0"/>
              </a:spcAft>
            </a:pPr>
            <a:endParaRPr lang="en-US" sz="1600" dirty="0">
              <a:solidFill>
                <a:srgbClr val="000000"/>
              </a:solidFill>
              <a:latin typeface="Arial"/>
              <a:ea typeface="+mn-ea"/>
              <a:cs typeface="Arial"/>
            </a:endParaRPr>
          </a:p>
          <a:p>
            <a:pPr fontAlgn="auto">
              <a:spcBef>
                <a:spcPts val="0"/>
              </a:spcBef>
              <a:spcAft>
                <a:spcPts val="0"/>
              </a:spcAft>
            </a:pPr>
            <a:r>
              <a:rPr lang="en-US" dirty="0">
                <a:solidFill>
                  <a:srgbClr val="000000"/>
                </a:solidFill>
              </a:rPr>
              <a:t>22</a:t>
            </a:r>
            <a:r>
              <a:rPr lang="en-US" baseline="30000" dirty="0">
                <a:solidFill>
                  <a:srgbClr val="000000"/>
                </a:solidFill>
              </a:rPr>
              <a:t>nd</a:t>
            </a:r>
            <a:r>
              <a:rPr lang="en-US" dirty="0">
                <a:solidFill>
                  <a:srgbClr val="000000"/>
                </a:solidFill>
              </a:rPr>
              <a:t> International Magnetic Measurement Workshop (IMMW22)</a:t>
            </a:r>
            <a:endParaRPr lang="en-US" dirty="0">
              <a:solidFill>
                <a:srgbClr val="000000"/>
              </a:solidFill>
              <a:latin typeface="Arial"/>
              <a:ea typeface="+mn-ea"/>
              <a:cs typeface="Arial"/>
            </a:endParaRPr>
          </a:p>
          <a:p>
            <a:pPr fontAlgn="auto">
              <a:spcBef>
                <a:spcPts val="0"/>
              </a:spcBef>
              <a:spcAft>
                <a:spcPts val="0"/>
              </a:spcAft>
            </a:pPr>
            <a:r>
              <a:rPr lang="en-US" dirty="0">
                <a:solidFill>
                  <a:srgbClr val="000000"/>
                </a:solidFill>
                <a:latin typeface="Arial"/>
                <a:ea typeface="+mn-ea"/>
                <a:cs typeface="Arial"/>
              </a:rPr>
              <a:t>Campinas, Brazil, September 26-30, 2022 (Virtual)</a:t>
            </a:r>
          </a:p>
          <a:p>
            <a:pPr fontAlgn="auto">
              <a:spcBef>
                <a:spcPts val="0"/>
              </a:spcBef>
              <a:spcAft>
                <a:spcPts val="0"/>
              </a:spcAft>
            </a:pPr>
            <a:endParaRPr lang="en-US" sz="1600" dirty="0">
              <a:solidFill>
                <a:srgbClr val="000000"/>
              </a:solidFill>
              <a:latin typeface="Arial"/>
              <a:ea typeface="+mn-ea"/>
              <a:cs typeface="Arial"/>
            </a:endParaRPr>
          </a:p>
          <a:p>
            <a:pPr fontAlgn="auto">
              <a:spcBef>
                <a:spcPts val="0"/>
              </a:spcBef>
              <a:spcAft>
                <a:spcPts val="0"/>
              </a:spcAft>
            </a:pPr>
            <a:r>
              <a:rPr lang="en-US" dirty="0">
                <a:solidFill>
                  <a:srgbClr val="000000"/>
                </a:solidFill>
                <a:latin typeface="Arial"/>
                <a:ea typeface="+mn-ea"/>
                <a:cs typeface="Arial"/>
              </a:rPr>
              <a:t>* </a:t>
            </a:r>
            <a:r>
              <a:rPr lang="en-US" sz="1600" dirty="0">
                <a:solidFill>
                  <a:srgbClr val="000000"/>
                </a:solidFill>
                <a:latin typeface="Arial"/>
                <a:ea typeface="+mn-ea"/>
                <a:cs typeface="Arial"/>
              </a:rPr>
              <a:t>Work supported by the US Department of Energy under contract DE-AC02-06CH11357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3422" y="1552915"/>
            <a:ext cx="2748577" cy="2748577"/>
          </a:xfrm>
          <a:prstGeom prst="rect">
            <a:avLst/>
          </a:prstGeom>
        </p:spPr>
      </p:pic>
    </p:spTree>
    <p:extLst>
      <p:ext uri="{BB962C8B-B14F-4D97-AF65-F5344CB8AC3E}">
        <p14:creationId xmlns:p14="http://schemas.microsoft.com/office/powerpoint/2010/main" val="2014994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232" y="54626"/>
            <a:ext cx="11163868" cy="733665"/>
          </a:xfrm>
        </p:spPr>
        <p:txBody>
          <a:bodyPr/>
          <a:lstStyle/>
          <a:p>
            <a:r>
              <a:rPr lang="en-US" dirty="0"/>
              <a:t>Hall and NMR probe assembly</a:t>
            </a:r>
          </a:p>
        </p:txBody>
      </p:sp>
      <p:sp>
        <p:nvSpPr>
          <p:cNvPr id="3" name="Slide Number Placeholder 2"/>
          <p:cNvSpPr>
            <a:spLocks noGrp="1"/>
          </p:cNvSpPr>
          <p:nvPr>
            <p:ph type="sldNum" sz="quarter" idx="12"/>
          </p:nvPr>
        </p:nvSpPr>
        <p:spPr/>
        <p:txBody>
          <a:bodyPr/>
          <a:lstStyle/>
          <a:p>
            <a:pPr>
              <a:defRPr/>
            </a:pPr>
            <a:fld id="{D8294B01-9356-4A99-BF43-1EB6DE2E19CF}" type="slidenum">
              <a:rPr lang="en-US" smtClean="0"/>
              <a:pPr>
                <a:defRPr/>
              </a:pPr>
              <a:t>9</a:t>
            </a:fld>
            <a:endParaRPr lang="en-US" dirty="0"/>
          </a:p>
        </p:txBody>
      </p:sp>
      <p:sp>
        <p:nvSpPr>
          <p:cNvPr id="10" name="TextBox 9"/>
          <p:cNvSpPr txBox="1"/>
          <p:nvPr/>
        </p:nvSpPr>
        <p:spPr>
          <a:xfrm>
            <a:off x="1041337" y="829097"/>
            <a:ext cx="6139605" cy="1600438"/>
          </a:xfrm>
          <a:prstGeom prst="rect">
            <a:avLst/>
          </a:prstGeom>
          <a:noFill/>
          <a:ln>
            <a:solidFill>
              <a:srgbClr val="000000"/>
            </a:solidFill>
          </a:ln>
        </p:spPr>
        <p:txBody>
          <a:bodyPr wrap="square" rtlCol="0">
            <a:spAutoFit/>
          </a:bodyPr>
          <a:lstStyle/>
          <a:p>
            <a:pPr marL="342900" indent="-342900">
              <a:spcBef>
                <a:spcPts val="600"/>
              </a:spcBef>
              <a:buFont typeface="Arial" panose="020B0604020202020204" pitchFamily="34" charset="0"/>
              <a:buChar char="•"/>
            </a:pPr>
            <a:r>
              <a:rPr lang="en-US" sz="2200" dirty="0">
                <a:solidFill>
                  <a:srgbClr val="000000"/>
                </a:solidFill>
                <a:latin typeface="Calibri" panose="020F0502020204030204" pitchFamily="34" charset="0"/>
                <a:cs typeface="Calibri" panose="020F0502020204030204" pitchFamily="34" charset="0"/>
              </a:rPr>
              <a:t>Multi-piece construction of hall probe mount</a:t>
            </a:r>
          </a:p>
          <a:p>
            <a:pPr marL="342900" indent="-342900">
              <a:spcBef>
                <a:spcPts val="600"/>
              </a:spcBef>
              <a:buFont typeface="Arial" panose="020B0604020202020204" pitchFamily="34" charset="0"/>
              <a:buChar char="•"/>
            </a:pPr>
            <a:r>
              <a:rPr lang="en-US" sz="2200" dirty="0">
                <a:solidFill>
                  <a:srgbClr val="000000"/>
                </a:solidFill>
                <a:latin typeface="Calibri" panose="020F0502020204030204" pitchFamily="34" charset="0"/>
                <a:cs typeface="Calibri" panose="020F0502020204030204" pitchFamily="34" charset="0"/>
              </a:rPr>
              <a:t>3D Hall sensor, </a:t>
            </a:r>
            <a:r>
              <a:rPr lang="en-US" sz="2200" dirty="0" err="1">
                <a:solidFill>
                  <a:srgbClr val="000000"/>
                </a:solidFill>
                <a:latin typeface="Calibri" panose="020F0502020204030204" pitchFamily="34" charset="0"/>
                <a:cs typeface="Calibri" panose="020F0502020204030204" pitchFamily="34" charset="0"/>
              </a:rPr>
              <a:t>Senis</a:t>
            </a:r>
            <a:r>
              <a:rPr lang="en-US" sz="2200" dirty="0">
                <a:solidFill>
                  <a:srgbClr val="000000"/>
                </a:solidFill>
                <a:latin typeface="Calibri" panose="020F0502020204030204" pitchFamily="34" charset="0"/>
                <a:cs typeface="Calibri" panose="020F0502020204030204" pitchFamily="34" charset="0"/>
              </a:rPr>
              <a:t> F3A, probe center-mounted.</a:t>
            </a:r>
          </a:p>
          <a:p>
            <a:pPr marL="342900" indent="-342900">
              <a:spcBef>
                <a:spcPts val="600"/>
              </a:spcBef>
              <a:buFont typeface="Arial" panose="020B0604020202020204" pitchFamily="34" charset="0"/>
              <a:buChar char="•"/>
            </a:pPr>
            <a:r>
              <a:rPr lang="en-US" sz="2200" dirty="0">
                <a:solidFill>
                  <a:srgbClr val="000000"/>
                </a:solidFill>
                <a:latin typeface="Calibri" panose="020F0502020204030204" pitchFamily="34" charset="0"/>
                <a:cs typeface="Calibri" panose="020F0502020204030204" pitchFamily="34" charset="0"/>
              </a:rPr>
              <a:t>Two NMRs of different field ranges, </a:t>
            </a:r>
            <a:r>
              <a:rPr lang="en-US" sz="2200" dirty="0" err="1">
                <a:solidFill>
                  <a:srgbClr val="000000"/>
                </a:solidFill>
                <a:latin typeface="Calibri" panose="020F0502020204030204" pitchFamily="34" charset="0"/>
                <a:cs typeface="Calibri" panose="020F0502020204030204" pitchFamily="34" charset="0"/>
              </a:rPr>
              <a:t>Metrolab</a:t>
            </a:r>
            <a:r>
              <a:rPr lang="en-US" sz="2200" dirty="0">
                <a:solidFill>
                  <a:srgbClr val="000000"/>
                </a:solidFill>
                <a:latin typeface="Calibri" panose="020F0502020204030204" pitchFamily="34" charset="0"/>
                <a:cs typeface="Calibri" panose="020F0502020204030204" pitchFamily="34" charset="0"/>
              </a:rPr>
              <a:t> PT2026, used for in-situ calibration of sensitivity.</a:t>
            </a:r>
          </a:p>
        </p:txBody>
      </p:sp>
      <p:pic>
        <p:nvPicPr>
          <p:cNvPr id="5" name="Picture 4"/>
          <p:cNvPicPr>
            <a:picLocks noChangeAspect="1"/>
          </p:cNvPicPr>
          <p:nvPr/>
        </p:nvPicPr>
        <p:blipFill>
          <a:blip r:embed="rId2"/>
          <a:stretch>
            <a:fillRect/>
          </a:stretch>
        </p:blipFill>
        <p:spPr>
          <a:xfrm>
            <a:off x="8819384" y="4396776"/>
            <a:ext cx="2175342" cy="2036048"/>
          </a:xfrm>
          <a:prstGeom prst="rect">
            <a:avLst/>
          </a:prstGeom>
        </p:spPr>
      </p:pic>
      <p:pic>
        <p:nvPicPr>
          <p:cNvPr id="9" name="Picture 8"/>
          <p:cNvPicPr>
            <a:picLocks noChangeAspect="1"/>
          </p:cNvPicPr>
          <p:nvPr/>
        </p:nvPicPr>
        <p:blipFill>
          <a:blip r:embed="rId3"/>
          <a:stretch>
            <a:fillRect/>
          </a:stretch>
        </p:blipFill>
        <p:spPr>
          <a:xfrm>
            <a:off x="1029150" y="4666960"/>
            <a:ext cx="6139606" cy="1494574"/>
          </a:xfrm>
          <a:prstGeom prst="rect">
            <a:avLst/>
          </a:prstGeom>
        </p:spPr>
      </p:pic>
      <p:pic>
        <p:nvPicPr>
          <p:cNvPr id="11" name="Picture 10"/>
          <p:cNvPicPr>
            <a:picLocks noChangeAspect="1"/>
          </p:cNvPicPr>
          <p:nvPr/>
        </p:nvPicPr>
        <p:blipFill rotWithShape="1">
          <a:blip r:embed="rId4"/>
          <a:srcRect l="3473" t="5470"/>
          <a:stretch/>
        </p:blipFill>
        <p:spPr>
          <a:xfrm rot="5400000">
            <a:off x="3209650" y="364329"/>
            <a:ext cx="1624286" cy="6218079"/>
          </a:xfrm>
          <a:prstGeom prst="rect">
            <a:avLst/>
          </a:prstGeom>
        </p:spPr>
      </p:pic>
      <p:sp>
        <p:nvSpPr>
          <p:cNvPr id="15" name="Footer Placeholder 4"/>
          <p:cNvSpPr>
            <a:spLocks noGrp="1"/>
          </p:cNvSpPr>
          <p:nvPr>
            <p:ph type="ftr" sz="quarter" idx="3"/>
          </p:nvPr>
        </p:nvSpPr>
        <p:spPr>
          <a:xfrm>
            <a:off x="2031093" y="6432824"/>
            <a:ext cx="9098844" cy="215436"/>
          </a:xfrm>
        </p:spPr>
        <p:txBody>
          <a:bodyPr/>
          <a:lstStyle/>
          <a:p>
            <a:pPr fontAlgn="auto">
              <a:spcBef>
                <a:spcPts val="0"/>
              </a:spcBef>
              <a:spcAft>
                <a:spcPts val="0"/>
              </a:spcAft>
            </a:pPr>
            <a:r>
              <a:rPr lang="en-US"/>
              <a:t>The Hall probe measurement system for the APS-U dipole magnets; C. Doose; IMMW22; September 26-30, 2022</a:t>
            </a:r>
            <a:endParaRPr lang="en-US" dirty="0"/>
          </a:p>
        </p:txBody>
      </p:sp>
      <p:pic>
        <p:nvPicPr>
          <p:cNvPr id="6" name="Picture 5" descr="A picture containing indoor, miller&#10;&#10;Description automatically generated">
            <a:extLst>
              <a:ext uri="{FF2B5EF4-FFF2-40B4-BE49-F238E27FC236}">
                <a16:creationId xmlns:a16="http://schemas.microsoft.com/office/drawing/2014/main" id="{F8431C68-4D82-4A7C-BD3A-1A1AFB9A17CB}"/>
              </a:ext>
            </a:extLst>
          </p:cNvPr>
          <p:cNvPicPr>
            <a:picLocks noChangeAspect="1"/>
          </p:cNvPicPr>
          <p:nvPr/>
        </p:nvPicPr>
        <p:blipFill>
          <a:blip r:embed="rId5"/>
          <a:stretch>
            <a:fillRect/>
          </a:stretch>
        </p:blipFill>
        <p:spPr>
          <a:xfrm>
            <a:off x="8431249" y="812924"/>
            <a:ext cx="2729245" cy="3638993"/>
          </a:xfrm>
          <a:prstGeom prst="rect">
            <a:avLst/>
          </a:prstGeom>
        </p:spPr>
      </p:pic>
    </p:spTree>
    <p:extLst>
      <p:ext uri="{BB962C8B-B14F-4D97-AF65-F5344CB8AC3E}">
        <p14:creationId xmlns:p14="http://schemas.microsoft.com/office/powerpoint/2010/main" val="114421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479C50-1B65-43D5-A71B-F93C02CEED5F}"/>
              </a:ext>
            </a:extLst>
          </p:cNvPr>
          <p:cNvSpPr>
            <a:spLocks noGrp="1"/>
          </p:cNvSpPr>
          <p:nvPr>
            <p:ph type="sldNum" sz="quarter" idx="10"/>
          </p:nvPr>
        </p:nvSpPr>
        <p:spPr/>
        <p:txBody>
          <a:bodyPr/>
          <a:lstStyle/>
          <a:p>
            <a:fld id="{AEFAAC5A-9C4F-4278-920D-DF2BAB595749}" type="slidenum">
              <a:rPr lang="en-US" smtClean="0">
                <a:latin typeface="Arial"/>
              </a:rPr>
              <a:pPr/>
              <a:t>10</a:t>
            </a:fld>
            <a:endParaRPr lang="en-US" dirty="0">
              <a:latin typeface="Arial"/>
            </a:endParaRPr>
          </a:p>
        </p:txBody>
      </p:sp>
      <p:sp>
        <p:nvSpPr>
          <p:cNvPr id="4" name="Text Placeholder 3">
            <a:extLst>
              <a:ext uri="{FF2B5EF4-FFF2-40B4-BE49-F238E27FC236}">
                <a16:creationId xmlns:a16="http://schemas.microsoft.com/office/drawing/2014/main" id="{8121491B-276E-41EB-B020-5585D147FC3A}"/>
              </a:ext>
            </a:extLst>
          </p:cNvPr>
          <p:cNvSpPr>
            <a:spLocks noGrp="1"/>
          </p:cNvSpPr>
          <p:nvPr>
            <p:ph type="body" sz="quarter" idx="13"/>
          </p:nvPr>
        </p:nvSpPr>
        <p:spPr>
          <a:xfrm>
            <a:off x="609600" y="1111046"/>
            <a:ext cx="5364480" cy="5011726"/>
          </a:xfrm>
          <a:ln>
            <a:solidFill>
              <a:srgbClr val="000000"/>
            </a:solidFill>
          </a:ln>
        </p:spPr>
        <p:txBody>
          <a:bodyPr/>
          <a:lstStyle/>
          <a:p>
            <a:r>
              <a:rPr lang="en-US" sz="2200" dirty="0">
                <a:latin typeface="Calibri" panose="020F0502020204030204" pitchFamily="34" charset="0"/>
                <a:cs typeface="Calibri" panose="020F0502020204030204" pitchFamily="34" charset="0"/>
              </a:rPr>
              <a:t>There are four flavors of APSU dipole magnets. All have five sets of poles with the maximum on-axis field at pole-1 and minimum at pole-5.</a:t>
            </a:r>
          </a:p>
          <a:p>
            <a:r>
              <a:rPr lang="en-US" sz="2200" dirty="0">
                <a:latin typeface="Calibri" panose="020F0502020204030204" pitchFamily="34" charset="0"/>
                <a:cs typeface="Calibri" panose="020F0502020204030204" pitchFamily="34" charset="0"/>
              </a:rPr>
              <a:t>The pole gaps are all 28-mm, the coils determine the field strength for each set of poles.</a:t>
            </a:r>
          </a:p>
          <a:p>
            <a:r>
              <a:rPr lang="en-US" sz="2200" dirty="0">
                <a:latin typeface="Calibri" panose="020F0502020204030204" pitchFamily="34" charset="0"/>
                <a:cs typeface="Calibri" panose="020F0502020204030204" pitchFamily="34" charset="0"/>
              </a:rPr>
              <a:t>A small SMR was used to map the upper and lower poles using a Laser-Tracker.  An average mid-plane was fitted, and a “Magnet Frame” was created based on this. A model of the poles, mid-plane and exterior magnet fiducials was saved and used for magnet measurements and installation.</a:t>
            </a:r>
          </a:p>
        </p:txBody>
      </p:sp>
      <p:sp>
        <p:nvSpPr>
          <p:cNvPr id="6" name="Title 5">
            <a:extLst>
              <a:ext uri="{FF2B5EF4-FFF2-40B4-BE49-F238E27FC236}">
                <a16:creationId xmlns:a16="http://schemas.microsoft.com/office/drawing/2014/main" id="{BE161BEC-2184-49B5-AE69-4F648C0C8421}"/>
              </a:ext>
            </a:extLst>
          </p:cNvPr>
          <p:cNvSpPr>
            <a:spLocks noGrp="1"/>
          </p:cNvSpPr>
          <p:nvPr>
            <p:ph type="title"/>
          </p:nvPr>
        </p:nvSpPr>
        <p:spPr>
          <a:xfrm>
            <a:off x="609601" y="179725"/>
            <a:ext cx="11163868" cy="561989"/>
          </a:xfrm>
        </p:spPr>
        <p:txBody>
          <a:bodyPr/>
          <a:lstStyle/>
          <a:p>
            <a:r>
              <a:rPr lang="en-US" dirty="0"/>
              <a:t>Dipole Magnet design and pre-survey</a:t>
            </a:r>
          </a:p>
        </p:txBody>
      </p:sp>
      <p:sp>
        <p:nvSpPr>
          <p:cNvPr id="7" name="Footer Placeholder 6">
            <a:extLst>
              <a:ext uri="{FF2B5EF4-FFF2-40B4-BE49-F238E27FC236}">
                <a16:creationId xmlns:a16="http://schemas.microsoft.com/office/drawing/2014/main" id="{34DD377F-7C2D-4589-87D5-8810D060680E}"/>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pic>
        <p:nvPicPr>
          <p:cNvPr id="9" name="Picture 8" descr="A picture containing indoor, miller&#10;&#10;Description automatically generated">
            <a:extLst>
              <a:ext uri="{FF2B5EF4-FFF2-40B4-BE49-F238E27FC236}">
                <a16:creationId xmlns:a16="http://schemas.microsoft.com/office/drawing/2014/main" id="{F27A7079-932E-4856-A4E0-65CD7517FBCB}"/>
              </a:ext>
            </a:extLst>
          </p:cNvPr>
          <p:cNvPicPr>
            <a:picLocks noChangeAspect="1"/>
          </p:cNvPicPr>
          <p:nvPr/>
        </p:nvPicPr>
        <p:blipFill rotWithShape="1">
          <a:blip r:embed="rId2"/>
          <a:srcRect l="32626"/>
          <a:stretch/>
        </p:blipFill>
        <p:spPr>
          <a:xfrm>
            <a:off x="10311316" y="2904785"/>
            <a:ext cx="1710726" cy="3121266"/>
          </a:xfrm>
          <a:prstGeom prst="rect">
            <a:avLst/>
          </a:prstGeom>
        </p:spPr>
      </p:pic>
      <p:pic>
        <p:nvPicPr>
          <p:cNvPr id="11" name="Picture 10" descr="Diagram&#10;&#10;Description automatically generated">
            <a:extLst>
              <a:ext uri="{FF2B5EF4-FFF2-40B4-BE49-F238E27FC236}">
                <a16:creationId xmlns:a16="http://schemas.microsoft.com/office/drawing/2014/main" id="{FD828316-BA63-431E-B29B-1DB71E8DC090}"/>
              </a:ext>
            </a:extLst>
          </p:cNvPr>
          <p:cNvPicPr>
            <a:picLocks noChangeAspect="1"/>
          </p:cNvPicPr>
          <p:nvPr/>
        </p:nvPicPr>
        <p:blipFill rotWithShape="1">
          <a:blip r:embed="rId3"/>
          <a:srcRect t="12353" r="22043"/>
          <a:stretch/>
        </p:blipFill>
        <p:spPr>
          <a:xfrm>
            <a:off x="6308462" y="1111046"/>
            <a:ext cx="5559074" cy="1547110"/>
          </a:xfrm>
          <a:prstGeom prst="rect">
            <a:avLst/>
          </a:prstGeom>
        </p:spPr>
      </p:pic>
      <p:pic>
        <p:nvPicPr>
          <p:cNvPr id="13" name="Picture 12">
            <a:extLst>
              <a:ext uri="{FF2B5EF4-FFF2-40B4-BE49-F238E27FC236}">
                <a16:creationId xmlns:a16="http://schemas.microsoft.com/office/drawing/2014/main" id="{812008EB-01A6-47CA-9B7E-FE0EBB530FBC}"/>
              </a:ext>
            </a:extLst>
          </p:cNvPr>
          <p:cNvPicPr>
            <a:picLocks noChangeAspect="1"/>
          </p:cNvPicPr>
          <p:nvPr/>
        </p:nvPicPr>
        <p:blipFill>
          <a:blip r:embed="rId4"/>
          <a:stretch>
            <a:fillRect/>
          </a:stretch>
        </p:blipFill>
        <p:spPr>
          <a:xfrm>
            <a:off x="6210628" y="2911267"/>
            <a:ext cx="4000500" cy="2924175"/>
          </a:xfrm>
          <a:prstGeom prst="rect">
            <a:avLst/>
          </a:prstGeom>
        </p:spPr>
      </p:pic>
      <p:sp>
        <p:nvSpPr>
          <p:cNvPr id="14" name="TextBox 13">
            <a:extLst>
              <a:ext uri="{FF2B5EF4-FFF2-40B4-BE49-F238E27FC236}">
                <a16:creationId xmlns:a16="http://schemas.microsoft.com/office/drawing/2014/main" id="{E79ACDDC-9A1A-4AB1-AD5A-771EB83BE016}"/>
              </a:ext>
            </a:extLst>
          </p:cNvPr>
          <p:cNvSpPr txBox="1"/>
          <p:nvPr/>
        </p:nvSpPr>
        <p:spPr>
          <a:xfrm>
            <a:off x="6586322" y="5796530"/>
            <a:ext cx="3459922" cy="369332"/>
          </a:xfrm>
          <a:prstGeom prst="rect">
            <a:avLst/>
          </a:prstGeom>
          <a:noFill/>
        </p:spPr>
        <p:txBody>
          <a:bodyPr wrap="none" rtlCol="0">
            <a:spAutoFit/>
          </a:bodyPr>
          <a:lstStyle/>
          <a:p>
            <a:r>
              <a:rPr lang="en-US" dirty="0">
                <a:solidFill>
                  <a:srgbClr val="000000"/>
                </a:solidFill>
                <a:latin typeface="Calibri" panose="020F0502020204030204" pitchFamily="34" charset="0"/>
                <a:cs typeface="Calibri" panose="020F0502020204030204" pitchFamily="34" charset="0"/>
              </a:rPr>
              <a:t>Typical field plot along magnet axis</a:t>
            </a:r>
          </a:p>
        </p:txBody>
      </p:sp>
    </p:spTree>
    <p:extLst>
      <p:ext uri="{BB962C8B-B14F-4D97-AF65-F5344CB8AC3E}">
        <p14:creationId xmlns:p14="http://schemas.microsoft.com/office/powerpoint/2010/main" val="795666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C2521E-538D-44F3-A4FE-0267DE4208E4}"/>
              </a:ext>
            </a:extLst>
          </p:cNvPr>
          <p:cNvSpPr>
            <a:spLocks noGrp="1"/>
          </p:cNvSpPr>
          <p:nvPr>
            <p:ph type="sldNum" sz="quarter" idx="10"/>
          </p:nvPr>
        </p:nvSpPr>
        <p:spPr/>
        <p:txBody>
          <a:bodyPr/>
          <a:lstStyle/>
          <a:p>
            <a:fld id="{AEFAAC5A-9C4F-4278-920D-DF2BAB595749}" type="slidenum">
              <a:rPr lang="en-US" smtClean="0">
                <a:latin typeface="Arial"/>
              </a:rPr>
              <a:pPr/>
              <a:t>11</a:t>
            </a:fld>
            <a:endParaRPr lang="en-US" dirty="0">
              <a:latin typeface="Arial"/>
            </a:endParaRPr>
          </a:p>
        </p:txBody>
      </p:sp>
      <p:sp>
        <p:nvSpPr>
          <p:cNvPr id="4" name="Text Placeholder 3">
            <a:extLst>
              <a:ext uri="{FF2B5EF4-FFF2-40B4-BE49-F238E27FC236}">
                <a16:creationId xmlns:a16="http://schemas.microsoft.com/office/drawing/2014/main" id="{EDE0D7DC-EBB8-48EF-8AB8-D7384B453064}"/>
              </a:ext>
            </a:extLst>
          </p:cNvPr>
          <p:cNvSpPr>
            <a:spLocks noGrp="1"/>
          </p:cNvSpPr>
          <p:nvPr>
            <p:ph type="body" sz="quarter" idx="13"/>
          </p:nvPr>
        </p:nvSpPr>
        <p:spPr>
          <a:xfrm>
            <a:off x="561323" y="1298918"/>
            <a:ext cx="5708036" cy="4790595"/>
          </a:xfrm>
          <a:ln>
            <a:solidFill>
              <a:srgbClr val="000000"/>
            </a:solidFill>
          </a:ln>
        </p:spPr>
        <p:txBody>
          <a:bodyPr/>
          <a:lstStyle/>
          <a:p>
            <a:pPr>
              <a:spcBef>
                <a:spcPts val="1200"/>
              </a:spcBef>
              <a:spcAft>
                <a:spcPts val="0"/>
              </a:spcAft>
            </a:pPr>
            <a:r>
              <a:rPr lang="en-US" sz="2300" dirty="0">
                <a:latin typeface="Calibri" panose="020F0502020204030204" pitchFamily="34" charset="0"/>
                <a:cs typeface="Calibri" panose="020F0502020204030204" pitchFamily="34" charset="0"/>
              </a:rPr>
              <a:t>The </a:t>
            </a:r>
            <a:r>
              <a:rPr lang="en-US" sz="2300" b="1" i="1" dirty="0">
                <a:latin typeface="Calibri" panose="020F0502020204030204" pitchFamily="34" charset="0"/>
                <a:cs typeface="Calibri" panose="020F0502020204030204" pitchFamily="34" charset="0"/>
              </a:rPr>
              <a:t>stage-frame</a:t>
            </a:r>
            <a:r>
              <a:rPr lang="en-US" sz="2300" dirty="0">
                <a:latin typeface="Calibri" panose="020F0502020204030204" pitchFamily="34" charset="0"/>
                <a:cs typeface="Calibri" panose="020F0502020204030204" pitchFamily="34" charset="0"/>
              </a:rPr>
              <a:t> was defined by fiducials permanently mounted near the corners of the stage support structure. </a:t>
            </a:r>
          </a:p>
          <a:p>
            <a:pPr>
              <a:spcBef>
                <a:spcPts val="1200"/>
              </a:spcBef>
              <a:spcAft>
                <a:spcPts val="0"/>
              </a:spcAft>
            </a:pPr>
            <a:r>
              <a:rPr lang="en-US" sz="2300" dirty="0">
                <a:latin typeface="Calibri" panose="020F0502020204030204" pitchFamily="34" charset="0"/>
                <a:cs typeface="Calibri" panose="020F0502020204030204" pitchFamily="34" charset="0"/>
              </a:rPr>
              <a:t>The stage-frame is a true cartesian coordinate system with the origin placed </a:t>
            </a:r>
            <a:br>
              <a:rPr lang="en-US" sz="2300" dirty="0">
                <a:latin typeface="Calibri" panose="020F0502020204030204" pitchFamily="34" charset="0"/>
                <a:cs typeface="Calibri" panose="020F0502020204030204" pitchFamily="34" charset="0"/>
              </a:rPr>
            </a:br>
            <a:r>
              <a:rPr lang="en-US" sz="2300" dirty="0">
                <a:latin typeface="Calibri" panose="020F0502020204030204" pitchFamily="34" charset="0"/>
                <a:cs typeface="Calibri" panose="020F0502020204030204" pitchFamily="34" charset="0"/>
              </a:rPr>
              <a:t>at the upstream inboard fiducial point.</a:t>
            </a:r>
          </a:p>
          <a:p>
            <a:pPr>
              <a:spcBef>
                <a:spcPts val="1200"/>
              </a:spcBef>
              <a:spcAft>
                <a:spcPts val="0"/>
              </a:spcAft>
            </a:pPr>
            <a:r>
              <a:rPr lang="en-US" sz="2300" dirty="0">
                <a:latin typeface="Calibri" panose="020F0502020204030204" pitchFamily="34" charset="0"/>
                <a:cs typeface="Calibri" panose="020F0502020204030204" pitchFamily="34" charset="0"/>
              </a:rPr>
              <a:t>The as-built motion of the XYZ stages was calibrated relative to the stage-frame.</a:t>
            </a:r>
          </a:p>
          <a:p>
            <a:pPr>
              <a:spcBef>
                <a:spcPts val="1200"/>
              </a:spcBef>
              <a:spcAft>
                <a:spcPts val="0"/>
              </a:spcAft>
            </a:pPr>
            <a:r>
              <a:rPr lang="en-US" sz="2300" dirty="0">
                <a:latin typeface="Calibri" panose="020F0502020204030204" pitchFamily="34" charset="0"/>
                <a:cs typeface="Calibri" panose="020F0502020204030204" pitchFamily="34" charset="0"/>
              </a:rPr>
              <a:t>The as-built stage </a:t>
            </a:r>
            <a:r>
              <a:rPr lang="en-US" sz="2300" b="1" i="1" dirty="0">
                <a:latin typeface="Calibri" panose="020F0502020204030204" pitchFamily="34" charset="0"/>
                <a:cs typeface="Calibri" panose="020F0502020204030204" pitchFamily="34" charset="0"/>
              </a:rPr>
              <a:t>motion vectors</a:t>
            </a:r>
            <a:r>
              <a:rPr lang="en-US" sz="2300" dirty="0">
                <a:latin typeface="Calibri" panose="020F0502020204030204" pitchFamily="34" charset="0"/>
                <a:cs typeface="Calibri" panose="020F0502020204030204" pitchFamily="34" charset="0"/>
              </a:rPr>
              <a:t> (not necessarily orthogonal) were used to move the probe to any desired point in the stage coordinate system.</a:t>
            </a:r>
          </a:p>
        </p:txBody>
      </p:sp>
      <p:sp>
        <p:nvSpPr>
          <p:cNvPr id="5" name="Text Placeholder 4">
            <a:extLst>
              <a:ext uri="{FF2B5EF4-FFF2-40B4-BE49-F238E27FC236}">
                <a16:creationId xmlns:a16="http://schemas.microsoft.com/office/drawing/2014/main" id="{805F2C27-CF2E-4D8C-BD51-74485E6C7C88}"/>
              </a:ext>
            </a:extLst>
          </p:cNvPr>
          <p:cNvSpPr>
            <a:spLocks noGrp="1"/>
          </p:cNvSpPr>
          <p:nvPr>
            <p:ph type="body" sz="quarter" idx="14"/>
          </p:nvPr>
        </p:nvSpPr>
        <p:spPr>
          <a:xfrm>
            <a:off x="6395460" y="1007085"/>
            <a:ext cx="5455833" cy="5354386"/>
          </a:xfrm>
          <a:ln>
            <a:solidFill>
              <a:srgbClr val="000000"/>
            </a:solidFill>
          </a:ln>
        </p:spPr>
        <p:txBody>
          <a:bodyPr/>
          <a:lstStyle/>
          <a:p>
            <a:pPr>
              <a:spcBef>
                <a:spcPts val="1200"/>
              </a:spcBef>
              <a:spcAft>
                <a:spcPts val="0"/>
              </a:spcAft>
            </a:pPr>
            <a:r>
              <a:rPr lang="en-US" sz="2300" dirty="0">
                <a:latin typeface="Calibri" panose="020F0502020204030204" pitchFamily="34" charset="0"/>
                <a:cs typeface="Calibri" panose="020F0502020204030204" pitchFamily="34" charset="0"/>
              </a:rPr>
              <a:t>The </a:t>
            </a:r>
            <a:r>
              <a:rPr lang="en-US" sz="2300" b="1" i="1" dirty="0">
                <a:latin typeface="Calibri" panose="020F0502020204030204" pitchFamily="34" charset="0"/>
                <a:cs typeface="Calibri" panose="020F0502020204030204" pitchFamily="34" charset="0"/>
              </a:rPr>
              <a:t>magnet-frame</a:t>
            </a:r>
            <a:r>
              <a:rPr lang="en-US" sz="2300" dirty="0">
                <a:latin typeface="Calibri" panose="020F0502020204030204" pitchFamily="34" charset="0"/>
                <a:cs typeface="Calibri" panose="020F0502020204030204" pitchFamily="34" charset="0"/>
              </a:rPr>
              <a:t> was defined during </a:t>
            </a:r>
            <a:br>
              <a:rPr lang="en-US" sz="2300" dirty="0">
                <a:latin typeface="Calibri" panose="020F0502020204030204" pitchFamily="34" charset="0"/>
                <a:cs typeface="Calibri" panose="020F0502020204030204" pitchFamily="34" charset="0"/>
              </a:rPr>
            </a:br>
            <a:r>
              <a:rPr lang="en-US" sz="2300" dirty="0">
                <a:latin typeface="Calibri" panose="020F0502020204030204" pitchFamily="34" charset="0"/>
                <a:cs typeface="Calibri" panose="020F0502020204030204" pitchFamily="34" charset="0"/>
              </a:rPr>
              <a:t>pre-survey of each magnet.</a:t>
            </a:r>
          </a:p>
          <a:p>
            <a:pPr>
              <a:spcBef>
                <a:spcPts val="1200"/>
              </a:spcBef>
              <a:spcAft>
                <a:spcPts val="0"/>
              </a:spcAft>
            </a:pPr>
            <a:r>
              <a:rPr lang="en-US" sz="2300" dirty="0">
                <a:latin typeface="Calibri" panose="020F0502020204030204" pitchFamily="34" charset="0"/>
                <a:cs typeface="Calibri" panose="020F0502020204030204" pitchFamily="34" charset="0"/>
              </a:rPr>
              <a:t>Pre-survey involved mapping the upper and lower poles, all magnet fiducials, and the upstream and downstream magnet faces. An average mid-plane and geometric center were then derived.</a:t>
            </a:r>
          </a:p>
          <a:p>
            <a:pPr>
              <a:spcBef>
                <a:spcPts val="1200"/>
              </a:spcBef>
              <a:spcAft>
                <a:spcPts val="0"/>
              </a:spcAft>
            </a:pPr>
            <a:r>
              <a:rPr lang="en-US" sz="2300" dirty="0">
                <a:latin typeface="Calibri" panose="020F0502020204030204" pitchFamily="34" charset="0"/>
                <a:cs typeface="Calibri" panose="020F0502020204030204" pitchFamily="34" charset="0"/>
              </a:rPr>
              <a:t>The magnet frame XYZ vectors and origin were defined using the pre-survey data.</a:t>
            </a:r>
          </a:p>
          <a:p>
            <a:pPr>
              <a:spcBef>
                <a:spcPts val="1200"/>
              </a:spcBef>
              <a:spcAft>
                <a:spcPts val="0"/>
              </a:spcAft>
            </a:pPr>
            <a:r>
              <a:rPr lang="en-US" sz="2300" dirty="0">
                <a:latin typeface="Calibri" panose="020F0502020204030204" pitchFamily="34" charset="0"/>
                <a:cs typeface="Calibri" panose="020F0502020204030204" pitchFamily="34" charset="0"/>
              </a:rPr>
              <a:t>Any desired point in the magnet frame was first transformed to the stage-frame and then the Hall probe was moved to that point using the motion vectors.</a:t>
            </a:r>
          </a:p>
          <a:p>
            <a:pPr>
              <a:spcBef>
                <a:spcPts val="1200"/>
              </a:spcBef>
              <a:spcAft>
                <a:spcPts val="0"/>
              </a:spcAft>
            </a:pPr>
            <a:endParaRPr lang="en-US" sz="2300"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5799C1D4-E724-4521-A7CF-F3E4ED2FDB8F}"/>
              </a:ext>
            </a:extLst>
          </p:cNvPr>
          <p:cNvSpPr>
            <a:spLocks noGrp="1"/>
          </p:cNvSpPr>
          <p:nvPr>
            <p:ph type="title"/>
          </p:nvPr>
        </p:nvSpPr>
        <p:spPr>
          <a:xfrm>
            <a:off x="609601" y="179725"/>
            <a:ext cx="11163868" cy="559577"/>
          </a:xfrm>
        </p:spPr>
        <p:txBody>
          <a:bodyPr/>
          <a:lstStyle/>
          <a:p>
            <a:r>
              <a:rPr lang="en-US" dirty="0"/>
              <a:t>Stage and Magnet frames</a:t>
            </a:r>
          </a:p>
        </p:txBody>
      </p:sp>
      <p:sp>
        <p:nvSpPr>
          <p:cNvPr id="7" name="Footer Placeholder 6">
            <a:extLst>
              <a:ext uri="{FF2B5EF4-FFF2-40B4-BE49-F238E27FC236}">
                <a16:creationId xmlns:a16="http://schemas.microsoft.com/office/drawing/2014/main" id="{5D2D5CEE-300E-4A51-8988-D1388A99B451}"/>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25068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D6B7EC-F840-44F8-9B78-7A16681891E9}"/>
              </a:ext>
            </a:extLst>
          </p:cNvPr>
          <p:cNvSpPr>
            <a:spLocks noGrp="1"/>
          </p:cNvSpPr>
          <p:nvPr>
            <p:ph type="sldNum" sz="quarter" idx="10"/>
          </p:nvPr>
        </p:nvSpPr>
        <p:spPr/>
        <p:txBody>
          <a:bodyPr/>
          <a:lstStyle/>
          <a:p>
            <a:fld id="{AEFAAC5A-9C4F-4278-920D-DF2BAB595749}" type="slidenum">
              <a:rPr lang="en-US" smtClean="0">
                <a:latin typeface="Arial"/>
              </a:rPr>
              <a:pPr/>
              <a:t>12</a:t>
            </a:fld>
            <a:endParaRPr lang="en-US" dirty="0">
              <a:latin typeface="Arial"/>
            </a:endParaRPr>
          </a:p>
        </p:txBody>
      </p:sp>
      <p:sp>
        <p:nvSpPr>
          <p:cNvPr id="6" name="Title 5">
            <a:extLst>
              <a:ext uri="{FF2B5EF4-FFF2-40B4-BE49-F238E27FC236}">
                <a16:creationId xmlns:a16="http://schemas.microsoft.com/office/drawing/2014/main" id="{C5CFD506-2C31-46C8-B890-D513B67D6E95}"/>
              </a:ext>
            </a:extLst>
          </p:cNvPr>
          <p:cNvSpPr>
            <a:spLocks noGrp="1"/>
          </p:cNvSpPr>
          <p:nvPr>
            <p:ph type="title"/>
          </p:nvPr>
        </p:nvSpPr>
        <p:spPr>
          <a:xfrm>
            <a:off x="609601" y="179725"/>
            <a:ext cx="11163868" cy="535105"/>
          </a:xfrm>
        </p:spPr>
        <p:txBody>
          <a:bodyPr/>
          <a:lstStyle/>
          <a:p>
            <a:r>
              <a:rPr lang="en-US" dirty="0"/>
              <a:t>Reaching any arbitrary point in stage coordinates</a:t>
            </a:r>
          </a:p>
        </p:txBody>
      </p:sp>
      <p:sp>
        <p:nvSpPr>
          <p:cNvPr id="7" name="Footer Placeholder 6">
            <a:extLst>
              <a:ext uri="{FF2B5EF4-FFF2-40B4-BE49-F238E27FC236}">
                <a16:creationId xmlns:a16="http://schemas.microsoft.com/office/drawing/2014/main" id="{1047E4DF-BFD3-4C17-949C-E94BE267206C}"/>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
        <p:nvSpPr>
          <p:cNvPr id="24" name="TextBox 23">
            <a:extLst>
              <a:ext uri="{FF2B5EF4-FFF2-40B4-BE49-F238E27FC236}">
                <a16:creationId xmlns:a16="http://schemas.microsoft.com/office/drawing/2014/main" id="{12B7A6F0-D708-4A8D-BF3E-6C45D3E9F125}"/>
              </a:ext>
            </a:extLst>
          </p:cNvPr>
          <p:cNvSpPr txBox="1"/>
          <p:nvPr/>
        </p:nvSpPr>
        <p:spPr>
          <a:xfrm>
            <a:off x="613276" y="751426"/>
            <a:ext cx="8278027" cy="461665"/>
          </a:xfrm>
          <a:prstGeom prst="rect">
            <a:avLst/>
          </a:prstGeom>
          <a:noFill/>
        </p:spPr>
        <p:txBody>
          <a:bodyPr wrap="square" rtlCol="0">
            <a:spAutoFit/>
          </a:bodyPr>
          <a:lstStyle/>
          <a:p>
            <a:r>
              <a:rPr lang="en-US" sz="2400" dirty="0">
                <a:solidFill>
                  <a:srgbClr val="000000"/>
                </a:solidFill>
                <a:latin typeface="Calibri" panose="020F0502020204030204" pitchFamily="34" charset="0"/>
                <a:cs typeface="Calibri" panose="020F0502020204030204" pitchFamily="34" charset="0"/>
              </a:rPr>
              <a:t>Components of stage motion unit vectors in stage coordinates:</a:t>
            </a:r>
          </a:p>
        </p:txBody>
      </p:sp>
      <p:grpSp>
        <p:nvGrpSpPr>
          <p:cNvPr id="5" name="Group 4">
            <a:extLst>
              <a:ext uri="{FF2B5EF4-FFF2-40B4-BE49-F238E27FC236}">
                <a16:creationId xmlns:a16="http://schemas.microsoft.com/office/drawing/2014/main" id="{689BC35C-8C7B-4E6B-BF46-07811AD4A403}"/>
              </a:ext>
            </a:extLst>
          </p:cNvPr>
          <p:cNvGrpSpPr/>
          <p:nvPr/>
        </p:nvGrpSpPr>
        <p:grpSpPr>
          <a:xfrm>
            <a:off x="938519" y="1262977"/>
            <a:ext cx="9153689" cy="994968"/>
            <a:chOff x="607774" y="1097601"/>
            <a:chExt cx="9153689" cy="994968"/>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B72BF88-BF20-40C5-9FEE-8D3EDC11CD8C}"/>
                    </a:ext>
                  </a:extLst>
                </p:cNvPr>
                <p:cNvSpPr txBox="1"/>
                <p:nvPr/>
              </p:nvSpPr>
              <p:spPr>
                <a:xfrm>
                  <a:off x="607774" y="1097601"/>
                  <a:ext cx="2735660"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𝑥</m:t>
                                          </m:r>
                                        </m:e>
                                      </m:acc>
                                    </m:e>
                                    <m:sub>
                                      <m:r>
                                        <a:rPr lang="en-US" b="0" i="1" smtClean="0">
                                          <a:solidFill>
                                            <a:srgbClr val="000000"/>
                                          </a:solidFill>
                                          <a:latin typeface="Cambria Math" panose="02040503050406030204" pitchFamily="18" charset="0"/>
                                        </a:rPr>
                                        <m:t>𝑚𝑜𝑡𝑖𝑜𝑛</m:t>
                                      </m:r>
                                    </m:sub>
                                  </m:sSub>
                                </m:e>
                              </m:m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e>
                                      </m:acc>
                                    </m:e>
                                    <m:sub>
                                      <m:r>
                                        <a:rPr lang="en-US" b="0" i="1" smtClean="0">
                                          <a:solidFill>
                                            <a:srgbClr val="000000"/>
                                          </a:solidFill>
                                          <a:latin typeface="Cambria Math" panose="02040503050406030204" pitchFamily="18" charset="0"/>
                                        </a:rPr>
                                        <m:t>𝑚𝑜𝑡𝑖𝑜𝑛</m:t>
                                      </m:r>
                                    </m:sub>
                                  </m:sSub>
                                </m:e>
                              </m:m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e>
                                      </m:acc>
                                    </m:e>
                                    <m:sub>
                                      <m:r>
                                        <a:rPr lang="en-US" b="0" i="1" smtClean="0">
                                          <a:solidFill>
                                            <a:srgbClr val="000000"/>
                                          </a:solidFill>
                                          <a:latin typeface="Cambria Math" panose="02040503050406030204" pitchFamily="18" charset="0"/>
                                        </a:rPr>
                                        <m:t>𝑚𝑜𝑡𝑖𝑜𝑛</m:t>
                                      </m:r>
                                    </m:sub>
                                  </m:sSub>
                                </m:e>
                              </m:mr>
                            </m:m>
                          </m:e>
                        </m:d>
                        <m:r>
                          <a:rPr lang="en-US" b="0" i="1" smtClean="0">
                            <a:solidFill>
                              <a:srgbClr val="000000"/>
                            </a:solidFill>
                            <a:latin typeface="Cambria Math" panose="02040503050406030204" pitchFamily="18" charset="0"/>
                          </a:rPr>
                          <m:t>=</m:t>
                        </m:r>
                        <m:d>
                          <m:dPr>
                            <m:begChr m:val="["/>
                            <m:endChr m:val="]"/>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𝐵</m:t>
                            </m:r>
                          </m:e>
                        </m:d>
                        <m:d>
                          <m:dPr>
                            <m:begChr m:val="["/>
                            <m:endChr m:val="]"/>
                            <m:ctrlPr>
                              <a:rPr lang="en-US" b="0" i="1" smtClean="0">
                                <a:solidFill>
                                  <a:srgbClr val="000000"/>
                                </a:solidFill>
                                <a:latin typeface="Cambria Math" panose="02040503050406030204" pitchFamily="18" charset="0"/>
                              </a:rPr>
                            </m:ctrlPr>
                          </m:dPr>
                          <m:e>
                            <m:d>
                              <m:dPr>
                                <m:ctrlPr>
                                  <a:rPr lang="en-US" b="0"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acc>
                                        <m:accPr>
                                          <m:chr m:val="̂"/>
                                          <m:ctrlPr>
                                            <a:rPr lang="en-US" i="1" smtClean="0">
                                              <a:solidFill>
                                                <a:srgbClr val="000000"/>
                                              </a:solidFill>
                                              <a:latin typeface="Cambria Math" panose="02040503050406030204" pitchFamily="18" charset="0"/>
                                            </a:rPr>
                                          </m:ctrlPr>
                                        </m:accPr>
                                        <m:e>
                                          <m:r>
                                            <m:rPr>
                                              <m:brk m:alnAt="7"/>
                                            </m:rPr>
                                            <a:rPr lang="en-US" i="1" smtClean="0">
                                              <a:solidFill>
                                                <a:srgbClr val="000000"/>
                                              </a:solidFill>
                                              <a:latin typeface="Cambria Math" panose="02040503050406030204" pitchFamily="18" charset="0"/>
                                            </a:rPr>
                                            <m:t>𝑥</m:t>
                                          </m:r>
                                          <m:r>
                                            <m:rPr>
                                              <m:sty m:val="p"/>
                                            </m:rPr>
                                            <a:rPr lang="en-US" i="1" baseline="-25000" smtClean="0">
                                              <a:solidFill>
                                                <a:srgbClr val="000000"/>
                                              </a:solidFill>
                                              <a:latin typeface="Cambria Math" panose="02040503050406030204" pitchFamily="18" charset="0"/>
                                            </a:rPr>
                                            <m:t>s</m:t>
                                          </m:r>
                                        </m:e>
                                      </m:acc>
                                    </m:e>
                                  </m:mr>
                                  <m:m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r>
                                            <m:rPr>
                                              <m:sty m:val="p"/>
                                            </m:rPr>
                                            <a:rPr lang="en-US" i="1" baseline="-25000" smtClean="0">
                                              <a:solidFill>
                                                <a:srgbClr val="000000"/>
                                              </a:solidFill>
                                              <a:latin typeface="Cambria Math" panose="02040503050406030204" pitchFamily="18" charset="0"/>
                                            </a:rPr>
                                            <m:t>s</m:t>
                                          </m:r>
                                        </m:e>
                                      </m:acc>
                                    </m:e>
                                  </m:mr>
                                  <m:m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r>
                                            <m:rPr>
                                              <m:sty m:val="p"/>
                                            </m:rPr>
                                            <a:rPr lang="en-US" i="1" baseline="-25000" smtClean="0">
                                              <a:solidFill>
                                                <a:srgbClr val="000000"/>
                                              </a:solidFill>
                                              <a:latin typeface="Cambria Math" panose="02040503050406030204" pitchFamily="18" charset="0"/>
                                            </a:rPr>
                                            <m:t>s</m:t>
                                          </m:r>
                                        </m:e>
                                      </m:acc>
                                    </m:e>
                                  </m:mr>
                                </m:m>
                              </m:e>
                            </m:d>
                          </m:e>
                        </m:d>
                      </m:oMath>
                    </m:oMathPara>
                  </a14:m>
                  <a:endParaRPr lang="en-US" dirty="0">
                    <a:solidFill>
                      <a:srgbClr val="000000"/>
                    </a:solidFill>
                  </a:endParaRPr>
                </a:p>
              </p:txBody>
            </p:sp>
          </mc:Choice>
          <mc:Fallback xmlns="">
            <p:sp>
              <p:nvSpPr>
                <p:cNvPr id="15" name="TextBox 14">
                  <a:extLst>
                    <a:ext uri="{FF2B5EF4-FFF2-40B4-BE49-F238E27FC236}">
                      <a16:creationId xmlns:a16="http://schemas.microsoft.com/office/drawing/2014/main" id="{7B72BF88-BF20-40C5-9FEE-8D3EDC11CD8C}"/>
                    </a:ext>
                  </a:extLst>
                </p:cNvPr>
                <p:cNvSpPr txBox="1">
                  <a:spLocks noRot="1" noChangeAspect="1" noMove="1" noResize="1" noEditPoints="1" noAdjustHandles="1" noChangeArrowheads="1" noChangeShapeType="1" noTextEdit="1"/>
                </p:cNvSpPr>
                <p:nvPr/>
              </p:nvSpPr>
              <p:spPr>
                <a:xfrm>
                  <a:off x="607774" y="1097601"/>
                  <a:ext cx="2735660" cy="98405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D6D8932-82DE-40C9-AE6D-E48ECAF9A455}"/>
                    </a:ext>
                  </a:extLst>
                </p:cNvPr>
                <p:cNvSpPr txBox="1"/>
                <p:nvPr/>
              </p:nvSpPr>
              <p:spPr>
                <a:xfrm>
                  <a:off x="3294192" y="1151774"/>
                  <a:ext cx="2660301" cy="8613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𝐵</m:t>
                            </m:r>
                          </m:e>
                        </m:d>
                        <m:r>
                          <a:rPr lang="en-US"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mcs>
                                  <m:mc>
                                    <m:mcPr>
                                      <m:count m:val="3"/>
                                      <m:mcJc m:val="center"/>
                                    </m:mcPr>
                                  </m:mc>
                                </m:mcs>
                                <m:ctrlPr>
                                  <a:rPr lang="en-US" i="1">
                                    <a:solidFill>
                                      <a:srgbClr val="000000"/>
                                    </a:solidFill>
                                    <a:latin typeface="Cambria Math" panose="02040503050406030204" pitchFamily="18" charset="0"/>
                                  </a:rPr>
                                </m:ctrlPr>
                              </m:mPr>
                              <m:mr>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𝑥𝑥</m:t>
                                  </m:r>
                                </m:e>
                                <m:e>
                                  <m:r>
                                    <a:rPr lang="en-US" b="0" i="1" smtClean="0">
                                      <a:solidFill>
                                        <a:srgbClr val="000000"/>
                                      </a:solidFill>
                                      <a:latin typeface="Cambria Math" panose="02040503050406030204" pitchFamily="18" charset="0"/>
                                    </a:rPr>
                                    <m:t>𝑏</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𝑦</m:t>
                                  </m:r>
                                </m:e>
                                <m:e>
                                  <m:r>
                                    <a:rPr lang="en-US" b="0" i="1" smtClean="0">
                                      <a:solidFill>
                                        <a:srgbClr val="000000"/>
                                      </a:solidFill>
                                      <a:latin typeface="Cambria Math" panose="02040503050406030204" pitchFamily="18" charset="0"/>
                                    </a:rPr>
                                    <m:t>𝑏</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𝑧</m:t>
                                  </m:r>
                                </m:e>
                              </m:mr>
                              <m:mr>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𝑦</m:t>
                                  </m:r>
                                  <m:r>
                                    <a:rPr lang="en-US" i="1" baseline="-25000">
                                      <a:solidFill>
                                        <a:srgbClr val="000000"/>
                                      </a:solidFill>
                                      <a:latin typeface="Cambria Math" panose="02040503050406030204" pitchFamily="18" charset="0"/>
                                    </a:rPr>
                                    <m:t>𝑥</m:t>
                                  </m:r>
                                </m:e>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𝑦𝑦</m:t>
                                  </m:r>
                                </m:e>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𝑦𝑧</m:t>
                                  </m:r>
                                </m:e>
                              </m:mr>
                              <m:mr>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𝑧</m:t>
                                  </m:r>
                                  <m:r>
                                    <a:rPr lang="en-US" i="1" baseline="-25000">
                                      <a:solidFill>
                                        <a:srgbClr val="000000"/>
                                      </a:solidFill>
                                      <a:latin typeface="Cambria Math" panose="02040503050406030204" pitchFamily="18" charset="0"/>
                                    </a:rPr>
                                    <m:t>𝑥</m:t>
                                  </m:r>
                                </m:e>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𝑧𝑦</m:t>
                                  </m:r>
                                </m:e>
                                <m:e>
                                  <m:r>
                                    <a:rPr lang="en-US" b="0" i="1" smtClean="0">
                                      <a:solidFill>
                                        <a:srgbClr val="000000"/>
                                      </a:solidFill>
                                      <a:latin typeface="Cambria Math" panose="02040503050406030204" pitchFamily="18" charset="0"/>
                                    </a:rPr>
                                    <m:t>𝑏</m:t>
                                  </m:r>
                                  <m:r>
                                    <a:rPr lang="en-US" b="0" i="1" baseline="-25000" smtClean="0">
                                      <a:solidFill>
                                        <a:srgbClr val="000000"/>
                                      </a:solidFill>
                                      <a:latin typeface="Cambria Math" panose="02040503050406030204" pitchFamily="18" charset="0"/>
                                    </a:rPr>
                                    <m:t>𝑧𝑧</m:t>
                                  </m:r>
                                </m:e>
                              </m:mr>
                            </m:m>
                          </m:e>
                        </m:d>
                      </m:oMath>
                    </m:oMathPara>
                  </a14:m>
                  <a:endParaRPr lang="en-US" dirty="0">
                    <a:solidFill>
                      <a:srgbClr val="000000"/>
                    </a:solidFill>
                  </a:endParaRPr>
                </a:p>
              </p:txBody>
            </p:sp>
          </mc:Choice>
          <mc:Fallback xmlns="">
            <p:sp>
              <p:nvSpPr>
                <p:cNvPr id="23" name="TextBox 22">
                  <a:extLst>
                    <a:ext uri="{FF2B5EF4-FFF2-40B4-BE49-F238E27FC236}">
                      <a16:creationId xmlns:a16="http://schemas.microsoft.com/office/drawing/2014/main" id="{1D6D8932-82DE-40C9-AE6D-E48ECAF9A455}"/>
                    </a:ext>
                  </a:extLst>
                </p:cNvPr>
                <p:cNvSpPr txBox="1">
                  <a:spLocks noRot="1" noChangeAspect="1" noMove="1" noResize="1" noEditPoints="1" noAdjustHandles="1" noChangeArrowheads="1" noChangeShapeType="1" noTextEdit="1"/>
                </p:cNvSpPr>
                <p:nvPr/>
              </p:nvSpPr>
              <p:spPr>
                <a:xfrm>
                  <a:off x="3294192" y="1151774"/>
                  <a:ext cx="2660301" cy="8613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60435D-6063-41E2-9889-45144B138410}"/>
                    </a:ext>
                  </a:extLst>
                </p:cNvPr>
                <p:cNvSpPr txBox="1"/>
                <p:nvPr/>
              </p:nvSpPr>
              <p:spPr>
                <a:xfrm>
                  <a:off x="5607752" y="1145591"/>
                  <a:ext cx="4153711" cy="36933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𝑥</m:t>
                              </m:r>
                            </m:e>
                          </m:acc>
                        </m:e>
                        <m:sub>
                          <m:r>
                            <a:rPr lang="en-US" b="0" i="1" smtClean="0">
                              <a:solidFill>
                                <a:srgbClr val="000000"/>
                              </a:solidFill>
                              <a:latin typeface="Cambria Math" panose="02040503050406030204" pitchFamily="18" charset="0"/>
                            </a:rPr>
                            <m:t>𝑚𝑜𝑡𝑖𝑜𝑛</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3" name="TextBox 2">
                  <a:extLst>
                    <a:ext uri="{FF2B5EF4-FFF2-40B4-BE49-F238E27FC236}">
                      <a16:creationId xmlns:a16="http://schemas.microsoft.com/office/drawing/2014/main" id="{EB60435D-6063-41E2-9889-45144B138410}"/>
                    </a:ext>
                  </a:extLst>
                </p:cNvPr>
                <p:cNvSpPr txBox="1">
                  <a:spLocks noRot="1" noChangeAspect="1" noMove="1" noResize="1" noEditPoints="1" noAdjustHandles="1" noChangeArrowheads="1" noChangeShapeType="1" noTextEdit="1"/>
                </p:cNvSpPr>
                <p:nvPr/>
              </p:nvSpPr>
              <p:spPr>
                <a:xfrm>
                  <a:off x="5607752" y="1145591"/>
                  <a:ext cx="4153711" cy="369332"/>
                </a:xfrm>
                <a:prstGeom prst="rect">
                  <a:avLst/>
                </a:prstGeom>
                <a:blipFill>
                  <a:blip r:embed="rId5"/>
                  <a:stretch>
                    <a:fillRect l="-733" t="-6557"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6B0A022-0E6B-4783-A796-33C1FF0DCE5E}"/>
                    </a:ext>
                  </a:extLst>
                </p:cNvPr>
                <p:cNvSpPr txBox="1"/>
                <p:nvPr/>
              </p:nvSpPr>
              <p:spPr>
                <a:xfrm>
                  <a:off x="5607751" y="1723237"/>
                  <a:ext cx="4153711" cy="36933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e>
                          </m:acc>
                        </m:e>
                        <m:sub>
                          <m:r>
                            <a:rPr lang="en-US" b="0" i="1" smtClean="0">
                              <a:solidFill>
                                <a:srgbClr val="000000"/>
                              </a:solidFill>
                              <a:latin typeface="Cambria Math" panose="02040503050406030204" pitchFamily="18" charset="0"/>
                            </a:rPr>
                            <m:t>𝑚𝑜𝑡𝑖𝑜𝑛</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25" name="TextBox 24">
                  <a:extLst>
                    <a:ext uri="{FF2B5EF4-FFF2-40B4-BE49-F238E27FC236}">
                      <a16:creationId xmlns:a16="http://schemas.microsoft.com/office/drawing/2014/main" id="{F6B0A022-0E6B-4783-A796-33C1FF0DCE5E}"/>
                    </a:ext>
                  </a:extLst>
                </p:cNvPr>
                <p:cNvSpPr txBox="1">
                  <a:spLocks noRot="1" noChangeAspect="1" noMove="1" noResize="1" noEditPoints="1" noAdjustHandles="1" noChangeArrowheads="1" noChangeShapeType="1" noTextEdit="1"/>
                </p:cNvSpPr>
                <p:nvPr/>
              </p:nvSpPr>
              <p:spPr>
                <a:xfrm>
                  <a:off x="5607751" y="1723237"/>
                  <a:ext cx="4153711" cy="369332"/>
                </a:xfrm>
                <a:prstGeom prst="rect">
                  <a:avLst/>
                </a:prstGeom>
                <a:blipFill>
                  <a:blip r:embed="rId6"/>
                  <a:stretch>
                    <a:fillRect l="-733"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76B2CD-91AA-4BDC-839C-380B5EE1823E}"/>
                    </a:ext>
                  </a:extLst>
                </p:cNvPr>
                <p:cNvSpPr txBox="1"/>
                <p:nvPr/>
              </p:nvSpPr>
              <p:spPr>
                <a:xfrm>
                  <a:off x="5607751" y="1442771"/>
                  <a:ext cx="4153711" cy="36933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e>
                          </m:acc>
                        </m:e>
                        <m:sub>
                          <m:r>
                            <a:rPr lang="en-US" b="0" i="1" smtClean="0">
                              <a:solidFill>
                                <a:srgbClr val="000000"/>
                              </a:solidFill>
                              <a:latin typeface="Cambria Math" panose="02040503050406030204" pitchFamily="18" charset="0"/>
                            </a:rPr>
                            <m:t>𝑚𝑜𝑡𝑖𝑜𝑛</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26" name="TextBox 25">
                  <a:extLst>
                    <a:ext uri="{FF2B5EF4-FFF2-40B4-BE49-F238E27FC236}">
                      <a16:creationId xmlns:a16="http://schemas.microsoft.com/office/drawing/2014/main" id="{5576B2CD-91AA-4BDC-839C-380B5EE1823E}"/>
                    </a:ext>
                  </a:extLst>
                </p:cNvPr>
                <p:cNvSpPr txBox="1">
                  <a:spLocks noRot="1" noChangeAspect="1" noMove="1" noResize="1" noEditPoints="1" noAdjustHandles="1" noChangeArrowheads="1" noChangeShapeType="1" noTextEdit="1"/>
                </p:cNvSpPr>
                <p:nvPr/>
              </p:nvSpPr>
              <p:spPr>
                <a:xfrm>
                  <a:off x="5607751" y="1442771"/>
                  <a:ext cx="4153711" cy="369332"/>
                </a:xfrm>
                <a:prstGeom prst="rect">
                  <a:avLst/>
                </a:prstGeom>
                <a:blipFill>
                  <a:blip r:embed="rId7"/>
                  <a:stretch>
                    <a:fillRect l="-733" t="-6667" b="-20000"/>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0FD36E04-695A-4C58-9C83-D947CE7CCCCE}"/>
              </a:ext>
            </a:extLst>
          </p:cNvPr>
          <p:cNvGrpSpPr/>
          <p:nvPr/>
        </p:nvGrpSpPr>
        <p:grpSpPr>
          <a:xfrm>
            <a:off x="1064979" y="2809162"/>
            <a:ext cx="6055675" cy="1041611"/>
            <a:chOff x="559134" y="2351954"/>
            <a:chExt cx="6055675" cy="1041611"/>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848FA64-72F5-4C4C-B559-8ED5D7DBAD7F}"/>
                    </a:ext>
                  </a:extLst>
                </p:cNvPr>
                <p:cNvSpPr txBox="1"/>
                <p:nvPr/>
              </p:nvSpPr>
              <p:spPr>
                <a:xfrm>
                  <a:off x="559134" y="2351954"/>
                  <a:ext cx="6055675" cy="369332"/>
                </a:xfrm>
                <a:prstGeom prst="rect">
                  <a:avLst/>
                </a:prstGeom>
                <a:noFill/>
              </p:spPr>
              <p:txBody>
                <a:bodyPr wrap="square">
                  <a:spAutoFit/>
                </a:bodyPr>
                <a:lstStyle/>
                <a:p>
                  <a:pPr marL="0" indent="0">
                    <a:buNone/>
                  </a:pPr>
                  <a14:m>
                    <m:oMathPara xmlns:m="http://schemas.openxmlformats.org/officeDocument/2006/math">
                      <m:oMathParaPr>
                        <m:jc m:val="left"/>
                      </m:oMathParaPr>
                      <m:oMath xmlns:m="http://schemas.openxmlformats.org/officeDocument/2006/math">
                        <m:d>
                          <m:dPr>
                            <m:ctrlPr>
                              <a:rPr lang="en-US" i="1" smtClean="0">
                                <a:solidFill>
                                  <a:srgbClr val="000000"/>
                                </a:solidFill>
                                <a:latin typeface="Cambria Math" panose="02040503050406030204" pitchFamily="18" charset="0"/>
                              </a:rPr>
                            </m:ctrlPr>
                          </m:dPr>
                          <m:e>
                            <m:r>
                              <m:rPr>
                                <m:brk m:alnAt="7"/>
                              </m:rPr>
                              <a:rPr lang="en-US" i="1">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𝑠</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𝑦</m:t>
                            </m:r>
                            <m:r>
                              <a:rPr lang="en-US" b="0" i="1" baseline="-25000" smtClean="0">
                                <a:solidFill>
                                  <a:srgbClr val="000000"/>
                                </a:solidFill>
                                <a:latin typeface="Cambria Math" panose="02040503050406030204" pitchFamily="18" charset="0"/>
                              </a:rPr>
                              <m:t>𝑠</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𝑧</m:t>
                            </m:r>
                            <m:r>
                              <a:rPr lang="en-US" b="0" i="1" baseline="-25000" smtClean="0">
                                <a:solidFill>
                                  <a:srgbClr val="000000"/>
                                </a:solidFill>
                                <a:latin typeface="Cambria Math" panose="02040503050406030204" pitchFamily="18" charset="0"/>
                              </a:rPr>
                              <m:t>𝑠</m:t>
                            </m:r>
                          </m:e>
                        </m:d>
                        <m:r>
                          <a:rPr lang="en-US">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𝑑𝑒𝑠𝑖𝑟𝑒𝑑</m:t>
                        </m:r>
                        <m:r>
                          <a:rPr lang="en-US" b="0" i="0"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𝑝𝑜𝑖𝑛𝑡</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𝑖𝑛</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𝑠𝑡𝑎𝑔𝑒</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𝑐𝑜𝑜𝑟𝑑𝑖𝑛𝑎𝑡𝑒</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𝑠𝑦𝑠𝑡𝑒𝑚</m:t>
                        </m:r>
                      </m:oMath>
                    </m:oMathPara>
                  </a14:m>
                  <a:endParaRPr lang="en-US" i="1" dirty="0">
                    <a:solidFill>
                      <a:srgbClr val="000000"/>
                    </a:solidFill>
                  </a:endParaRPr>
                </a:p>
              </p:txBody>
            </p:sp>
          </mc:Choice>
          <mc:Fallback xmlns="">
            <p:sp>
              <p:nvSpPr>
                <p:cNvPr id="27" name="TextBox 26">
                  <a:extLst>
                    <a:ext uri="{FF2B5EF4-FFF2-40B4-BE49-F238E27FC236}">
                      <a16:creationId xmlns:a16="http://schemas.microsoft.com/office/drawing/2014/main" id="{C848FA64-72F5-4C4C-B559-8ED5D7DBAD7F}"/>
                    </a:ext>
                  </a:extLst>
                </p:cNvPr>
                <p:cNvSpPr txBox="1">
                  <a:spLocks noRot="1" noChangeAspect="1" noMove="1" noResize="1" noEditPoints="1" noAdjustHandles="1" noChangeArrowheads="1" noChangeShapeType="1" noTextEdit="1"/>
                </p:cNvSpPr>
                <p:nvPr/>
              </p:nvSpPr>
              <p:spPr>
                <a:xfrm>
                  <a:off x="559134" y="2351954"/>
                  <a:ext cx="6055675" cy="369332"/>
                </a:xfrm>
                <a:prstGeom prst="rect">
                  <a:avLst/>
                </a:prstGeom>
                <a:blipFill>
                  <a:blip r:embed="rId8"/>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94EEB7A-1BFC-4BA0-A5F3-7FCC76023048}"/>
                    </a:ext>
                  </a:extLst>
                </p:cNvPr>
                <p:cNvSpPr txBox="1"/>
                <p:nvPr/>
              </p:nvSpPr>
              <p:spPr>
                <a:xfrm>
                  <a:off x="559134" y="3024233"/>
                  <a:ext cx="5846326"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i="1" smtClean="0">
                                <a:solidFill>
                                  <a:srgbClr val="000000"/>
                                </a:solidFill>
                                <a:latin typeface="Cambria Math" panose="02040503050406030204" pitchFamily="18" charset="0"/>
                              </a:rPr>
                            </m:ctrlPr>
                          </m:dPr>
                          <m:e>
                            <m:r>
                              <m:rPr>
                                <m:brk m:alnAt="7"/>
                              </m:rPr>
                              <a:rPr lang="en-US" i="1">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𝑝𝑐</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𝑦</m:t>
                            </m:r>
                            <m:r>
                              <a:rPr lang="en-US" i="1" baseline="-25000">
                                <a:solidFill>
                                  <a:srgbClr val="000000"/>
                                </a:solidFill>
                                <a:latin typeface="Cambria Math" panose="02040503050406030204" pitchFamily="18" charset="0"/>
                              </a:rPr>
                              <m:t>𝑝𝑐</m:t>
                            </m:r>
                            <m:r>
                              <a:rPr lang="en-US" i="1" baseline="-2500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𝑧</m:t>
                            </m:r>
                            <m:r>
                              <a:rPr lang="en-US" i="1" baseline="-25000">
                                <a:solidFill>
                                  <a:srgbClr val="000000"/>
                                </a:solidFill>
                                <a:latin typeface="Cambria Math" panose="02040503050406030204" pitchFamily="18" charset="0"/>
                              </a:rPr>
                              <m:t>𝑝𝑐</m:t>
                            </m:r>
                          </m:e>
                        </m:d>
                        <m:r>
                          <a:rPr lang="en-US">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𝑠𝑡𝑎𝑔𝑒</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𝑒𝑛𝑐𝑜𝑑𝑒𝑟</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𝑣𝑎𝑙𝑢𝑒𝑠</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𝑎𝑡</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𝑟𝑒𝑓</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𝑚𝑎𝑔</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𝑐𝑒𝑛𝑡𝑒𝑟</m:t>
                        </m:r>
                      </m:oMath>
                    </m:oMathPara>
                  </a14:m>
                  <a:endParaRPr lang="en-US" i="1" dirty="0">
                    <a:solidFill>
                      <a:srgbClr val="000000"/>
                    </a:solidFill>
                  </a:endParaRPr>
                </a:p>
              </p:txBody>
            </p:sp>
          </mc:Choice>
          <mc:Fallback xmlns="">
            <p:sp>
              <p:nvSpPr>
                <p:cNvPr id="28" name="TextBox 27">
                  <a:extLst>
                    <a:ext uri="{FF2B5EF4-FFF2-40B4-BE49-F238E27FC236}">
                      <a16:creationId xmlns:a16="http://schemas.microsoft.com/office/drawing/2014/main" id="{794EEB7A-1BFC-4BA0-A5F3-7FCC76023048}"/>
                    </a:ext>
                  </a:extLst>
                </p:cNvPr>
                <p:cNvSpPr txBox="1">
                  <a:spLocks noRot="1" noChangeAspect="1" noMove="1" noResize="1" noEditPoints="1" noAdjustHandles="1" noChangeArrowheads="1" noChangeShapeType="1" noTextEdit="1"/>
                </p:cNvSpPr>
                <p:nvPr/>
              </p:nvSpPr>
              <p:spPr>
                <a:xfrm>
                  <a:off x="559134" y="3024233"/>
                  <a:ext cx="5846326" cy="369332"/>
                </a:xfrm>
                <a:prstGeom prst="rect">
                  <a:avLst/>
                </a:prstGeom>
                <a:blipFill>
                  <a:blip r:embed="rId9"/>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85AE479-50F6-4E6C-859F-55193F7001DC}"/>
                    </a:ext>
                  </a:extLst>
                </p:cNvPr>
                <p:cNvSpPr txBox="1"/>
                <p:nvPr/>
              </p:nvSpPr>
              <p:spPr>
                <a:xfrm>
                  <a:off x="559134" y="2688094"/>
                  <a:ext cx="527051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i="1" smtClean="0">
                                <a:solidFill>
                                  <a:srgbClr val="000000"/>
                                </a:solidFill>
                                <a:latin typeface="Cambria Math" panose="02040503050406030204" pitchFamily="18" charset="0"/>
                              </a:rPr>
                            </m:ctrlPr>
                          </m:dPr>
                          <m:e>
                            <m:r>
                              <m:rPr>
                                <m:brk m:alnAt="7"/>
                              </m:rPr>
                              <a:rPr lang="en-US" i="1">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𝑟</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𝑦</m:t>
                            </m:r>
                            <m:r>
                              <a:rPr lang="en-US" b="0" i="1" baseline="-25000" smtClean="0">
                                <a:solidFill>
                                  <a:srgbClr val="000000"/>
                                </a:solidFill>
                                <a:latin typeface="Cambria Math" panose="02040503050406030204" pitchFamily="18" charset="0"/>
                              </a:rPr>
                              <m:t>𝑟</m:t>
                            </m:r>
                            <m:r>
                              <a:rPr lang="en-US" i="1" baseline="-2500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𝑧</m:t>
                            </m:r>
                            <m:r>
                              <a:rPr lang="en-US" b="0" i="1" baseline="-25000" smtClean="0">
                                <a:solidFill>
                                  <a:srgbClr val="000000"/>
                                </a:solidFill>
                                <a:latin typeface="Cambria Math" panose="02040503050406030204" pitchFamily="18" charset="0"/>
                              </a:rPr>
                              <m:t>𝑟</m:t>
                            </m:r>
                          </m:e>
                        </m:d>
                        <m:r>
                          <a:rPr lang="en-US">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𝑟𝑒𝑓</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𝑚𝑎𝑔</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𝑐𝑒𝑛𝑡𝑒𝑟</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𝑖𝑛</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𝑠𝑡𝑎𝑔𝑒</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𝑐𝑜𝑜𝑟𝑑𝑖𝑛𝑎𝑡𝑒𝑠</m:t>
                        </m:r>
                      </m:oMath>
                    </m:oMathPara>
                  </a14:m>
                  <a:endParaRPr lang="en-US" b="0" i="1" dirty="0">
                    <a:solidFill>
                      <a:srgbClr val="000000"/>
                    </a:solidFill>
                    <a:ea typeface="Cambria Math" panose="02040503050406030204" pitchFamily="18" charset="0"/>
                  </a:endParaRPr>
                </a:p>
              </p:txBody>
            </p:sp>
          </mc:Choice>
          <mc:Fallback xmlns="">
            <p:sp>
              <p:nvSpPr>
                <p:cNvPr id="29" name="TextBox 28">
                  <a:extLst>
                    <a:ext uri="{FF2B5EF4-FFF2-40B4-BE49-F238E27FC236}">
                      <a16:creationId xmlns:a16="http://schemas.microsoft.com/office/drawing/2014/main" id="{A85AE479-50F6-4E6C-859F-55193F7001DC}"/>
                    </a:ext>
                  </a:extLst>
                </p:cNvPr>
                <p:cNvSpPr txBox="1">
                  <a:spLocks noRot="1" noChangeAspect="1" noMove="1" noResize="1" noEditPoints="1" noAdjustHandles="1" noChangeArrowheads="1" noChangeShapeType="1" noTextEdit="1"/>
                </p:cNvSpPr>
                <p:nvPr/>
              </p:nvSpPr>
              <p:spPr>
                <a:xfrm>
                  <a:off x="559134" y="2688094"/>
                  <a:ext cx="5270510" cy="369332"/>
                </a:xfrm>
                <a:prstGeom prst="rect">
                  <a:avLst/>
                </a:prstGeom>
                <a:blipFill>
                  <a:blip r:embed="rId10"/>
                  <a:stretch>
                    <a:fillRect b="-13115"/>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5A2866F7-737E-4FD9-8FBD-B0B723320ED2}"/>
              </a:ext>
            </a:extLst>
          </p:cNvPr>
          <p:cNvSpPr txBox="1"/>
          <p:nvPr/>
        </p:nvSpPr>
        <p:spPr>
          <a:xfrm>
            <a:off x="613276" y="4026872"/>
            <a:ext cx="9318663" cy="461665"/>
          </a:xfrm>
          <a:prstGeom prst="rect">
            <a:avLst/>
          </a:prstGeom>
          <a:noFill/>
        </p:spPr>
        <p:txBody>
          <a:bodyPr wrap="square" rtlCol="0">
            <a:spAutoFit/>
          </a:bodyPr>
          <a:lstStyle/>
          <a:p>
            <a:r>
              <a:rPr lang="en-US" sz="2400" dirty="0">
                <a:solidFill>
                  <a:srgbClr val="000000"/>
                </a:solidFill>
                <a:latin typeface="Calibri" panose="020F0502020204030204" pitchFamily="34" charset="0"/>
                <a:cs typeface="Calibri" panose="020F0502020204030204" pitchFamily="34" charset="0"/>
              </a:rPr>
              <a:t>Stage encoder values needed to reach any desired stage coordinates:</a:t>
            </a:r>
          </a:p>
        </p:txBody>
      </p:sp>
      <p:graphicFrame>
        <p:nvGraphicFramePr>
          <p:cNvPr id="4" name="Object 3">
            <a:extLst>
              <a:ext uri="{FF2B5EF4-FFF2-40B4-BE49-F238E27FC236}">
                <a16:creationId xmlns:a16="http://schemas.microsoft.com/office/drawing/2014/main" id="{071A192F-4C41-416D-A0DA-5F62A95DE419}"/>
              </a:ext>
            </a:extLst>
          </p:cNvPr>
          <p:cNvGraphicFramePr>
            <a:graphicFrameLocks noChangeAspect="1"/>
          </p:cNvGraphicFramePr>
          <p:nvPr>
            <p:extLst>
              <p:ext uri="{D42A27DB-BD31-4B8C-83A1-F6EECF244321}">
                <p14:modId xmlns:p14="http://schemas.microsoft.com/office/powerpoint/2010/main" val="3952374547"/>
              </p:ext>
            </p:extLst>
          </p:nvPr>
        </p:nvGraphicFramePr>
        <p:xfrm>
          <a:off x="1147256" y="4620083"/>
          <a:ext cx="4449395" cy="1592993"/>
        </p:xfrm>
        <a:graphic>
          <a:graphicData uri="http://schemas.openxmlformats.org/presentationml/2006/ole">
            <mc:AlternateContent xmlns:mc="http://schemas.openxmlformats.org/markup-compatibility/2006">
              <mc:Choice xmlns:v="urn:schemas-microsoft-com:vml" Requires="v">
                <p:oleObj name="Equation" r:id="rId11" imgW="2057400" imgH="736560" progId="Equation.DSMT4">
                  <p:embed/>
                </p:oleObj>
              </mc:Choice>
              <mc:Fallback>
                <p:oleObj name="Equation" r:id="rId11" imgW="2057400" imgH="736560" progId="Equation.DSMT4">
                  <p:embed/>
                  <p:pic>
                    <p:nvPicPr>
                      <p:cNvPr id="4" name="Object 3">
                        <a:extLst>
                          <a:ext uri="{FF2B5EF4-FFF2-40B4-BE49-F238E27FC236}">
                            <a16:creationId xmlns:a16="http://schemas.microsoft.com/office/drawing/2014/main" id="{071A192F-4C41-416D-A0DA-5F62A95DE419}"/>
                          </a:ext>
                        </a:extLst>
                      </p:cNvPr>
                      <p:cNvPicPr/>
                      <p:nvPr/>
                    </p:nvPicPr>
                    <p:blipFill>
                      <a:blip r:embed="rId12"/>
                      <a:stretch>
                        <a:fillRect/>
                      </a:stretch>
                    </p:blipFill>
                    <p:spPr>
                      <a:xfrm>
                        <a:off x="1147256" y="4620083"/>
                        <a:ext cx="4449395" cy="1592993"/>
                      </a:xfrm>
                      <a:prstGeom prst="rect">
                        <a:avLst/>
                      </a:prstGeom>
                      <a:ln w="12700">
                        <a:solidFill>
                          <a:srgbClr val="000000"/>
                        </a:solidFill>
                      </a:ln>
                    </p:spPr>
                  </p:pic>
                </p:oleObj>
              </mc:Fallback>
            </mc:AlternateContent>
          </a:graphicData>
        </a:graphic>
      </p:graphicFrame>
      <p:sp>
        <p:nvSpPr>
          <p:cNvPr id="31" name="TextBox 30">
            <a:extLst>
              <a:ext uri="{FF2B5EF4-FFF2-40B4-BE49-F238E27FC236}">
                <a16:creationId xmlns:a16="http://schemas.microsoft.com/office/drawing/2014/main" id="{2FAE15FD-8F73-4EE7-AE47-979CB453037F}"/>
              </a:ext>
            </a:extLst>
          </p:cNvPr>
          <p:cNvSpPr txBox="1"/>
          <p:nvPr/>
        </p:nvSpPr>
        <p:spPr>
          <a:xfrm>
            <a:off x="6731540" y="4677915"/>
            <a:ext cx="4610911" cy="1477328"/>
          </a:xfrm>
          <a:prstGeom prst="rect">
            <a:avLst/>
          </a:prstGeom>
          <a:noFill/>
          <a:ln>
            <a:solidFill>
              <a:srgbClr val="000000"/>
            </a:solidFill>
          </a:ln>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The stages can be asked to place the Hall probe at any desired point in space, by knowing the directions of motion of each stage, and the encoder positions when the probe is at the center of the reference magnet.</a:t>
            </a:r>
          </a:p>
        </p:txBody>
      </p:sp>
      <p:sp>
        <p:nvSpPr>
          <p:cNvPr id="19" name="TextBox 18">
            <a:extLst>
              <a:ext uri="{FF2B5EF4-FFF2-40B4-BE49-F238E27FC236}">
                <a16:creationId xmlns:a16="http://schemas.microsoft.com/office/drawing/2014/main" id="{7B8F655D-EA50-4F00-ABC2-78DE49E7F11C}"/>
              </a:ext>
            </a:extLst>
          </p:cNvPr>
          <p:cNvSpPr txBox="1"/>
          <p:nvPr/>
        </p:nvSpPr>
        <p:spPr>
          <a:xfrm>
            <a:off x="9738976" y="1104546"/>
            <a:ext cx="2287924" cy="1477328"/>
          </a:xfrm>
          <a:prstGeom prst="rect">
            <a:avLst/>
          </a:prstGeom>
          <a:noFill/>
          <a:ln>
            <a:solidFill>
              <a:srgbClr val="000000"/>
            </a:solidFill>
          </a:ln>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The [𝐵]  matrix is derived from survey data of the as-built motion of the stages in the stage-frame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6722A41-014D-4CDB-9B8D-51353D84566F}"/>
                  </a:ext>
                </a:extLst>
              </p:cNvPr>
              <p:cNvSpPr txBox="1"/>
              <p:nvPr/>
            </p:nvSpPr>
            <p:spPr>
              <a:xfrm>
                <a:off x="1118072" y="2324907"/>
                <a:ext cx="6702966" cy="369332"/>
              </a:xfrm>
              <a:prstGeom prst="rect">
                <a:avLst/>
              </a:prstGeom>
              <a:no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Note: </a:t>
                </a:r>
                <a:r>
                  <a:rPr lang="en-US" dirty="0">
                    <a:solidFill>
                      <a:srgbClr val="000000"/>
                    </a:solidFill>
                  </a:rPr>
                  <a:t>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𝑥</m:t>
                            </m:r>
                          </m:e>
                        </m:acc>
                      </m:e>
                      <m:sub>
                        <m:r>
                          <a:rPr lang="en-US" b="0" i="1" smtClean="0">
                            <a:solidFill>
                              <a:srgbClr val="000000"/>
                            </a:solidFill>
                            <a:latin typeface="Cambria Math" panose="02040503050406030204" pitchFamily="18" charset="0"/>
                          </a:rPr>
                          <m:t>𝑚𝑜𝑡𝑖𝑜𝑛</m:t>
                        </m:r>
                      </m:sub>
                    </m:sSub>
                  </m:oMath>
                </a14:m>
                <a:r>
                  <a:rPr lang="en-US" dirty="0">
                    <a:solidFill>
                      <a:srgbClr val="000000"/>
                    </a:solidFill>
                  </a:rPr>
                  <a:t>,  </a:t>
                </a:r>
                <a14:m>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e>
                        </m:acc>
                      </m:e>
                      <m:sub>
                        <m:r>
                          <a:rPr lang="en-US" i="1">
                            <a:solidFill>
                              <a:srgbClr val="000000"/>
                            </a:solidFill>
                            <a:latin typeface="Cambria Math" panose="02040503050406030204" pitchFamily="18" charset="0"/>
                          </a:rPr>
                          <m:t>𝑚𝑜𝑡𝑖𝑜𝑛</m:t>
                        </m:r>
                      </m:sub>
                    </m:sSub>
                  </m:oMath>
                </a14:m>
                <a:r>
                  <a:rPr lang="en-US" dirty="0">
                    <a:solidFill>
                      <a:srgbClr val="000000"/>
                    </a:solidFill>
                  </a:rPr>
                  <a:t>,  </a:t>
                </a:r>
                <a14:m>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e>
                        </m:acc>
                      </m:e>
                      <m:sub>
                        <m:r>
                          <a:rPr lang="en-US" i="1">
                            <a:solidFill>
                              <a:srgbClr val="000000"/>
                            </a:solidFill>
                            <a:latin typeface="Cambria Math" panose="02040503050406030204" pitchFamily="18" charset="0"/>
                          </a:rPr>
                          <m:t>𝑚𝑜𝑡𝑖𝑜𝑛</m:t>
                        </m:r>
                      </m:sub>
                    </m:sSub>
                  </m:oMath>
                </a14:m>
                <a:r>
                  <a:rPr lang="en-US" dirty="0">
                    <a:solidFill>
                      <a:srgbClr val="000000"/>
                    </a:solidFill>
                  </a:rPr>
                  <a:t> </a:t>
                </a:r>
                <a:r>
                  <a:rPr lang="en-US" dirty="0">
                    <a:solidFill>
                      <a:srgbClr val="000000"/>
                    </a:solidFill>
                    <a:latin typeface="Calibri" panose="020F0502020204030204" pitchFamily="34" charset="0"/>
                    <a:cs typeface="Calibri" panose="020F0502020204030204" pitchFamily="34" charset="0"/>
                  </a:rPr>
                  <a:t> are not necessarily orthogonal!</a:t>
                </a:r>
                <a:r>
                  <a:rPr lang="en-US" dirty="0">
                    <a:solidFill>
                      <a:srgbClr val="000000"/>
                    </a:solidFill>
                  </a:rPr>
                  <a:t> </a:t>
                </a:r>
              </a:p>
            </p:txBody>
          </p:sp>
        </mc:Choice>
        <mc:Fallback xmlns="">
          <p:sp>
            <p:nvSpPr>
              <p:cNvPr id="8" name="TextBox 7">
                <a:extLst>
                  <a:ext uri="{FF2B5EF4-FFF2-40B4-BE49-F238E27FC236}">
                    <a16:creationId xmlns:a16="http://schemas.microsoft.com/office/drawing/2014/main" id="{76722A41-014D-4CDB-9B8D-51353D84566F}"/>
                  </a:ext>
                </a:extLst>
              </p:cNvPr>
              <p:cNvSpPr txBox="1">
                <a:spLocks noRot="1" noChangeAspect="1" noMove="1" noResize="1" noEditPoints="1" noAdjustHandles="1" noChangeArrowheads="1" noChangeShapeType="1" noTextEdit="1"/>
              </p:cNvSpPr>
              <p:nvPr/>
            </p:nvSpPr>
            <p:spPr>
              <a:xfrm>
                <a:off x="1118072" y="2324907"/>
                <a:ext cx="6702966" cy="369332"/>
              </a:xfrm>
              <a:prstGeom prst="rect">
                <a:avLst/>
              </a:prstGeom>
              <a:blipFill>
                <a:blip r:embed="rId13"/>
                <a:stretch>
                  <a:fillRect l="-727"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1347723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D6B7EC-F840-44F8-9B78-7A16681891E9}"/>
              </a:ext>
            </a:extLst>
          </p:cNvPr>
          <p:cNvSpPr>
            <a:spLocks noGrp="1"/>
          </p:cNvSpPr>
          <p:nvPr>
            <p:ph type="sldNum" sz="quarter" idx="10"/>
          </p:nvPr>
        </p:nvSpPr>
        <p:spPr/>
        <p:txBody>
          <a:bodyPr/>
          <a:lstStyle/>
          <a:p>
            <a:fld id="{AEFAAC5A-9C4F-4278-920D-DF2BAB595749}" type="slidenum">
              <a:rPr lang="en-US" smtClean="0">
                <a:latin typeface="Arial"/>
              </a:rPr>
              <a:pPr/>
              <a:t>13</a:t>
            </a:fld>
            <a:endParaRPr lang="en-US" dirty="0">
              <a:latin typeface="Arial"/>
            </a:endParaRPr>
          </a:p>
        </p:txBody>
      </p:sp>
      <p:sp>
        <p:nvSpPr>
          <p:cNvPr id="6" name="Title 5">
            <a:extLst>
              <a:ext uri="{FF2B5EF4-FFF2-40B4-BE49-F238E27FC236}">
                <a16:creationId xmlns:a16="http://schemas.microsoft.com/office/drawing/2014/main" id="{C5CFD506-2C31-46C8-B890-D513B67D6E95}"/>
              </a:ext>
            </a:extLst>
          </p:cNvPr>
          <p:cNvSpPr>
            <a:spLocks noGrp="1"/>
          </p:cNvSpPr>
          <p:nvPr>
            <p:ph type="title"/>
          </p:nvPr>
        </p:nvSpPr>
        <p:spPr>
          <a:xfrm>
            <a:off x="609601" y="179725"/>
            <a:ext cx="11163868" cy="535105"/>
          </a:xfrm>
        </p:spPr>
        <p:txBody>
          <a:bodyPr/>
          <a:lstStyle/>
          <a:p>
            <a:r>
              <a:rPr lang="en-US" dirty="0"/>
              <a:t>Conversion between magnet and stage coordinates</a:t>
            </a:r>
          </a:p>
        </p:txBody>
      </p:sp>
      <p:sp>
        <p:nvSpPr>
          <p:cNvPr id="7" name="Footer Placeholder 6">
            <a:extLst>
              <a:ext uri="{FF2B5EF4-FFF2-40B4-BE49-F238E27FC236}">
                <a16:creationId xmlns:a16="http://schemas.microsoft.com/office/drawing/2014/main" id="{1047E4DF-BFD3-4C17-949C-E94BE267206C}"/>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
        <p:nvSpPr>
          <p:cNvPr id="24" name="TextBox 23">
            <a:extLst>
              <a:ext uri="{FF2B5EF4-FFF2-40B4-BE49-F238E27FC236}">
                <a16:creationId xmlns:a16="http://schemas.microsoft.com/office/drawing/2014/main" id="{12B7A6F0-D708-4A8D-BF3E-6C45D3E9F125}"/>
              </a:ext>
            </a:extLst>
          </p:cNvPr>
          <p:cNvSpPr txBox="1"/>
          <p:nvPr/>
        </p:nvSpPr>
        <p:spPr>
          <a:xfrm>
            <a:off x="817346" y="868162"/>
            <a:ext cx="8278027" cy="461665"/>
          </a:xfrm>
          <a:prstGeom prst="rect">
            <a:avLst/>
          </a:prstGeom>
          <a:noFill/>
        </p:spPr>
        <p:txBody>
          <a:bodyPr wrap="square" rtlCol="0">
            <a:spAutoFit/>
          </a:bodyPr>
          <a:lstStyle/>
          <a:p>
            <a:r>
              <a:rPr lang="en-US" sz="2400" dirty="0">
                <a:solidFill>
                  <a:srgbClr val="000000"/>
                </a:solidFill>
                <a:latin typeface="Calibri" panose="020F0502020204030204" pitchFamily="34" charset="0"/>
                <a:cs typeface="Calibri" panose="020F0502020204030204" pitchFamily="34" charset="0"/>
              </a:rPr>
              <a:t>Components of Magnet Frame unit vectors in stage coordinates:</a:t>
            </a:r>
          </a:p>
        </p:txBody>
      </p:sp>
      <p:sp>
        <p:nvSpPr>
          <p:cNvPr id="30" name="TextBox 29">
            <a:extLst>
              <a:ext uri="{FF2B5EF4-FFF2-40B4-BE49-F238E27FC236}">
                <a16:creationId xmlns:a16="http://schemas.microsoft.com/office/drawing/2014/main" id="{5A2866F7-737E-4FD9-8FBD-B0B723320ED2}"/>
              </a:ext>
            </a:extLst>
          </p:cNvPr>
          <p:cNvSpPr txBox="1"/>
          <p:nvPr/>
        </p:nvSpPr>
        <p:spPr>
          <a:xfrm>
            <a:off x="817346" y="3543733"/>
            <a:ext cx="9318663" cy="461665"/>
          </a:xfrm>
          <a:prstGeom prst="rect">
            <a:avLst/>
          </a:prstGeom>
          <a:noFill/>
        </p:spPr>
        <p:txBody>
          <a:bodyPr wrap="square" rtlCol="0">
            <a:spAutoFit/>
          </a:bodyPr>
          <a:lstStyle/>
          <a:p>
            <a:r>
              <a:rPr lang="en-US" sz="2400" dirty="0">
                <a:solidFill>
                  <a:srgbClr val="000000"/>
                </a:solidFill>
                <a:latin typeface="Calibri" panose="020F0502020204030204" pitchFamily="34" charset="0"/>
                <a:cs typeface="Calibri" panose="020F0502020204030204" pitchFamily="34" charset="0"/>
              </a:rPr>
              <a:t>Stage coordinates corresponding to any desired magnet coordinates:</a:t>
            </a:r>
          </a:p>
        </p:txBody>
      </p:sp>
      <p:sp>
        <p:nvSpPr>
          <p:cNvPr id="31" name="TextBox 30">
            <a:extLst>
              <a:ext uri="{FF2B5EF4-FFF2-40B4-BE49-F238E27FC236}">
                <a16:creationId xmlns:a16="http://schemas.microsoft.com/office/drawing/2014/main" id="{2FAE15FD-8F73-4EE7-AE47-979CB453037F}"/>
              </a:ext>
            </a:extLst>
          </p:cNvPr>
          <p:cNvSpPr txBox="1"/>
          <p:nvPr/>
        </p:nvSpPr>
        <p:spPr>
          <a:xfrm>
            <a:off x="5525098" y="4270684"/>
            <a:ext cx="6248371" cy="1754326"/>
          </a:xfrm>
          <a:prstGeom prst="rect">
            <a:avLst/>
          </a:prstGeom>
          <a:noFill/>
          <a:ln>
            <a:solidFill>
              <a:srgbClr val="000000"/>
            </a:solidFill>
          </a:ln>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The stages can be asked to place the Hall probe at any desired point in the magnet frame using this transformation, and the equations on the previous slide.</a:t>
            </a:r>
          </a:p>
          <a:p>
            <a:r>
              <a:rPr lang="en-US" dirty="0">
                <a:solidFill>
                  <a:srgbClr val="000000"/>
                </a:solidFill>
                <a:latin typeface="Calibri" panose="020F0502020204030204" pitchFamily="34" charset="0"/>
                <a:cs typeface="Calibri" panose="020F0502020204030204" pitchFamily="34" charset="0"/>
              </a:rPr>
              <a:t>Conversely, any set of encoder positions can be converted into either the stage frame coordinates or the magnet frame coordinates using reverse transformations.</a:t>
            </a:r>
          </a:p>
        </p:txBody>
      </p:sp>
      <p:grpSp>
        <p:nvGrpSpPr>
          <p:cNvPr id="8" name="Group 7">
            <a:extLst>
              <a:ext uri="{FF2B5EF4-FFF2-40B4-BE49-F238E27FC236}">
                <a16:creationId xmlns:a16="http://schemas.microsoft.com/office/drawing/2014/main" id="{94839049-1B94-4B3F-8906-B80DE410C37F}"/>
              </a:ext>
            </a:extLst>
          </p:cNvPr>
          <p:cNvGrpSpPr/>
          <p:nvPr/>
        </p:nvGrpSpPr>
        <p:grpSpPr>
          <a:xfrm>
            <a:off x="938526" y="1379713"/>
            <a:ext cx="9153689" cy="1017538"/>
            <a:chOff x="607774" y="1262977"/>
            <a:chExt cx="9153689" cy="1017538"/>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B72BF88-BF20-40C5-9FEE-8D3EDC11CD8C}"/>
                    </a:ext>
                  </a:extLst>
                </p:cNvPr>
                <p:cNvSpPr txBox="1"/>
                <p:nvPr/>
              </p:nvSpPr>
              <p:spPr>
                <a:xfrm>
                  <a:off x="607774" y="1262977"/>
                  <a:ext cx="2735660" cy="10016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𝑥</m:t>
                                          </m:r>
                                        </m:e>
                                      </m:acc>
                                    </m:e>
                                    <m:sub>
                                      <m:r>
                                        <a:rPr lang="en-US" b="0" i="1" smtClean="0">
                                          <a:solidFill>
                                            <a:srgbClr val="000000"/>
                                          </a:solidFill>
                                          <a:latin typeface="Cambria Math" panose="02040503050406030204" pitchFamily="18" charset="0"/>
                                        </a:rPr>
                                        <m:t>𝑚𝑎𝑔</m:t>
                                      </m:r>
                                    </m:sub>
                                  </m:sSub>
                                </m:e>
                              </m:m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e>
                                      </m:acc>
                                    </m:e>
                                    <m:sub>
                                      <m:r>
                                        <a:rPr lang="en-US" b="0" i="1" smtClean="0">
                                          <a:solidFill>
                                            <a:srgbClr val="000000"/>
                                          </a:solidFill>
                                          <a:latin typeface="Cambria Math" panose="02040503050406030204" pitchFamily="18" charset="0"/>
                                        </a:rPr>
                                        <m:t>𝑚𝑎𝑔</m:t>
                                      </m:r>
                                    </m:sub>
                                  </m:sSub>
                                </m:e>
                              </m:m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e>
                                      </m:acc>
                                    </m:e>
                                    <m:sub>
                                      <m:r>
                                        <a:rPr lang="en-US" b="0" i="1" smtClean="0">
                                          <a:solidFill>
                                            <a:srgbClr val="000000"/>
                                          </a:solidFill>
                                          <a:latin typeface="Cambria Math" panose="02040503050406030204" pitchFamily="18" charset="0"/>
                                        </a:rPr>
                                        <m:t>𝑚𝑎𝑔</m:t>
                                      </m:r>
                                    </m:sub>
                                  </m:sSub>
                                </m:e>
                              </m:mr>
                            </m:m>
                          </m:e>
                        </m:d>
                        <m:r>
                          <a:rPr lang="en-US" b="0" i="1" smtClean="0">
                            <a:solidFill>
                              <a:srgbClr val="000000"/>
                            </a:solidFill>
                            <a:latin typeface="Cambria Math" panose="02040503050406030204" pitchFamily="18" charset="0"/>
                          </a:rPr>
                          <m:t>=</m:t>
                        </m:r>
                        <m:d>
                          <m:dPr>
                            <m:begChr m:val="["/>
                            <m:endChr m:val="]"/>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𝐴</m:t>
                            </m:r>
                          </m:e>
                        </m:d>
                        <m:d>
                          <m:dPr>
                            <m:begChr m:val="["/>
                            <m:endChr m:val="]"/>
                            <m:ctrlPr>
                              <a:rPr lang="en-US" b="0" i="1" smtClean="0">
                                <a:solidFill>
                                  <a:srgbClr val="000000"/>
                                </a:solidFill>
                                <a:latin typeface="Cambria Math" panose="02040503050406030204" pitchFamily="18" charset="0"/>
                              </a:rPr>
                            </m:ctrlPr>
                          </m:dPr>
                          <m:e>
                            <m:d>
                              <m:dPr>
                                <m:ctrlPr>
                                  <a:rPr lang="en-US" b="0"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acc>
                                        <m:accPr>
                                          <m:chr m:val="̂"/>
                                          <m:ctrlPr>
                                            <a:rPr lang="en-US" i="1" smtClean="0">
                                              <a:solidFill>
                                                <a:srgbClr val="000000"/>
                                              </a:solidFill>
                                              <a:latin typeface="Cambria Math" panose="02040503050406030204" pitchFamily="18" charset="0"/>
                                            </a:rPr>
                                          </m:ctrlPr>
                                        </m:accPr>
                                        <m:e>
                                          <m:r>
                                            <m:rPr>
                                              <m:brk m:alnAt="7"/>
                                            </m:rPr>
                                            <a:rPr lang="en-US" i="1" smtClean="0">
                                              <a:solidFill>
                                                <a:srgbClr val="000000"/>
                                              </a:solidFill>
                                              <a:latin typeface="Cambria Math" panose="02040503050406030204" pitchFamily="18" charset="0"/>
                                            </a:rPr>
                                            <m:t>𝑥</m:t>
                                          </m:r>
                                          <m:r>
                                            <m:rPr>
                                              <m:sty m:val="p"/>
                                            </m:rPr>
                                            <a:rPr lang="en-US" i="1" baseline="-25000" smtClean="0">
                                              <a:solidFill>
                                                <a:srgbClr val="000000"/>
                                              </a:solidFill>
                                              <a:latin typeface="Cambria Math" panose="02040503050406030204" pitchFamily="18" charset="0"/>
                                            </a:rPr>
                                            <m:t>s</m:t>
                                          </m:r>
                                        </m:e>
                                      </m:acc>
                                    </m:e>
                                  </m:mr>
                                  <m:m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r>
                                            <m:rPr>
                                              <m:sty m:val="p"/>
                                            </m:rPr>
                                            <a:rPr lang="en-US" i="1" baseline="-25000" smtClean="0">
                                              <a:solidFill>
                                                <a:srgbClr val="000000"/>
                                              </a:solidFill>
                                              <a:latin typeface="Cambria Math" panose="02040503050406030204" pitchFamily="18" charset="0"/>
                                            </a:rPr>
                                            <m:t>s</m:t>
                                          </m:r>
                                        </m:e>
                                      </m:acc>
                                    </m:e>
                                  </m:mr>
                                  <m:m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r>
                                            <m:rPr>
                                              <m:sty m:val="p"/>
                                            </m:rPr>
                                            <a:rPr lang="en-US" i="1" baseline="-25000" smtClean="0">
                                              <a:solidFill>
                                                <a:srgbClr val="000000"/>
                                              </a:solidFill>
                                              <a:latin typeface="Cambria Math" panose="02040503050406030204" pitchFamily="18" charset="0"/>
                                            </a:rPr>
                                            <m:t>s</m:t>
                                          </m:r>
                                        </m:e>
                                      </m:acc>
                                    </m:e>
                                  </m:mr>
                                </m:m>
                              </m:e>
                            </m:d>
                          </m:e>
                        </m:d>
                      </m:oMath>
                    </m:oMathPara>
                  </a14:m>
                  <a:endParaRPr lang="en-US" dirty="0">
                    <a:solidFill>
                      <a:srgbClr val="000000"/>
                    </a:solidFill>
                  </a:endParaRPr>
                </a:p>
              </p:txBody>
            </p:sp>
          </mc:Choice>
          <mc:Fallback xmlns="">
            <p:sp>
              <p:nvSpPr>
                <p:cNvPr id="15" name="TextBox 14">
                  <a:extLst>
                    <a:ext uri="{FF2B5EF4-FFF2-40B4-BE49-F238E27FC236}">
                      <a16:creationId xmlns:a16="http://schemas.microsoft.com/office/drawing/2014/main" id="{7B72BF88-BF20-40C5-9FEE-8D3EDC11CD8C}"/>
                    </a:ext>
                  </a:extLst>
                </p:cNvPr>
                <p:cNvSpPr txBox="1">
                  <a:spLocks noRot="1" noChangeAspect="1" noMove="1" noResize="1" noEditPoints="1" noAdjustHandles="1" noChangeArrowheads="1" noChangeShapeType="1" noTextEdit="1"/>
                </p:cNvSpPr>
                <p:nvPr/>
              </p:nvSpPr>
              <p:spPr>
                <a:xfrm>
                  <a:off x="607774" y="1262977"/>
                  <a:ext cx="2735660" cy="100162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60435D-6063-41E2-9889-45144B138410}"/>
                    </a:ext>
                  </a:extLst>
                </p:cNvPr>
                <p:cNvSpPr txBox="1"/>
                <p:nvPr/>
              </p:nvSpPr>
              <p:spPr>
                <a:xfrm>
                  <a:off x="5607752" y="1310967"/>
                  <a:ext cx="4153711" cy="39190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𝑥</m:t>
                              </m:r>
                            </m:e>
                          </m:acc>
                        </m:e>
                        <m:sub>
                          <m:r>
                            <a:rPr lang="en-US" b="0" i="1" smtClean="0">
                              <a:solidFill>
                                <a:srgbClr val="000000"/>
                              </a:solidFill>
                              <a:latin typeface="Cambria Math" panose="02040503050406030204" pitchFamily="18" charset="0"/>
                            </a:rPr>
                            <m:t>𝑚𝑎𝑔</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3" name="TextBox 2">
                  <a:extLst>
                    <a:ext uri="{FF2B5EF4-FFF2-40B4-BE49-F238E27FC236}">
                      <a16:creationId xmlns:a16="http://schemas.microsoft.com/office/drawing/2014/main" id="{EB60435D-6063-41E2-9889-45144B138410}"/>
                    </a:ext>
                  </a:extLst>
                </p:cNvPr>
                <p:cNvSpPr txBox="1">
                  <a:spLocks noRot="1" noChangeAspect="1" noMove="1" noResize="1" noEditPoints="1" noAdjustHandles="1" noChangeArrowheads="1" noChangeShapeType="1" noTextEdit="1"/>
                </p:cNvSpPr>
                <p:nvPr/>
              </p:nvSpPr>
              <p:spPr>
                <a:xfrm>
                  <a:off x="5607752" y="1310967"/>
                  <a:ext cx="4153711" cy="391902"/>
                </a:xfrm>
                <a:prstGeom prst="rect">
                  <a:avLst/>
                </a:prstGeom>
                <a:blipFill>
                  <a:blip r:embed="rId3"/>
                  <a:stretch>
                    <a:fillRect l="-733" t="-4688" b="-14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6B0A022-0E6B-4783-A796-33C1FF0DCE5E}"/>
                    </a:ext>
                  </a:extLst>
                </p:cNvPr>
                <p:cNvSpPr txBox="1"/>
                <p:nvPr/>
              </p:nvSpPr>
              <p:spPr>
                <a:xfrm>
                  <a:off x="5607751" y="1888613"/>
                  <a:ext cx="4153711" cy="39190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e>
                          </m:acc>
                        </m:e>
                        <m:sub>
                          <m:r>
                            <a:rPr lang="en-US" b="0" i="1" smtClean="0">
                              <a:solidFill>
                                <a:srgbClr val="000000"/>
                              </a:solidFill>
                              <a:latin typeface="Cambria Math" panose="02040503050406030204" pitchFamily="18" charset="0"/>
                            </a:rPr>
                            <m:t>𝑚𝑎𝑔</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25" name="TextBox 24">
                  <a:extLst>
                    <a:ext uri="{FF2B5EF4-FFF2-40B4-BE49-F238E27FC236}">
                      <a16:creationId xmlns:a16="http://schemas.microsoft.com/office/drawing/2014/main" id="{F6B0A022-0E6B-4783-A796-33C1FF0DCE5E}"/>
                    </a:ext>
                  </a:extLst>
                </p:cNvPr>
                <p:cNvSpPr txBox="1">
                  <a:spLocks noRot="1" noChangeAspect="1" noMove="1" noResize="1" noEditPoints="1" noAdjustHandles="1" noChangeArrowheads="1" noChangeShapeType="1" noTextEdit="1"/>
                </p:cNvSpPr>
                <p:nvPr/>
              </p:nvSpPr>
              <p:spPr>
                <a:xfrm>
                  <a:off x="5607751" y="1888613"/>
                  <a:ext cx="4153711" cy="391902"/>
                </a:xfrm>
                <a:prstGeom prst="rect">
                  <a:avLst/>
                </a:prstGeom>
                <a:blipFill>
                  <a:blip r:embed="rId4"/>
                  <a:stretch>
                    <a:fillRect l="-733" t="-4688" b="-14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76B2CD-91AA-4BDC-839C-380B5EE1823E}"/>
                    </a:ext>
                  </a:extLst>
                </p:cNvPr>
                <p:cNvSpPr txBox="1"/>
                <p:nvPr/>
              </p:nvSpPr>
              <p:spPr>
                <a:xfrm>
                  <a:off x="5607751" y="1608147"/>
                  <a:ext cx="4153711" cy="39190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e>
                          </m:acc>
                        </m:e>
                        <m:sub>
                          <m:r>
                            <a:rPr lang="en-US" b="0" i="1" smtClean="0">
                              <a:solidFill>
                                <a:srgbClr val="000000"/>
                              </a:solidFill>
                              <a:latin typeface="Cambria Math" panose="02040503050406030204" pitchFamily="18" charset="0"/>
                            </a:rPr>
                            <m:t>𝑚𝑎𝑔</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26" name="TextBox 25">
                  <a:extLst>
                    <a:ext uri="{FF2B5EF4-FFF2-40B4-BE49-F238E27FC236}">
                      <a16:creationId xmlns:a16="http://schemas.microsoft.com/office/drawing/2014/main" id="{5576B2CD-91AA-4BDC-839C-380B5EE1823E}"/>
                    </a:ext>
                  </a:extLst>
                </p:cNvPr>
                <p:cNvSpPr txBox="1">
                  <a:spLocks noRot="1" noChangeAspect="1" noMove="1" noResize="1" noEditPoints="1" noAdjustHandles="1" noChangeArrowheads="1" noChangeShapeType="1" noTextEdit="1"/>
                </p:cNvSpPr>
                <p:nvPr/>
              </p:nvSpPr>
              <p:spPr>
                <a:xfrm>
                  <a:off x="5607751" y="1608147"/>
                  <a:ext cx="4153711" cy="391902"/>
                </a:xfrm>
                <a:prstGeom prst="rect">
                  <a:avLst/>
                </a:prstGeom>
                <a:blipFill>
                  <a:blip r:embed="rId5"/>
                  <a:stretch>
                    <a:fillRect l="-733" t="-4688" b="-14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B651D33-C229-49C9-8C06-7F8890438E95}"/>
                    </a:ext>
                  </a:extLst>
                </p:cNvPr>
                <p:cNvSpPr txBox="1"/>
                <p:nvPr/>
              </p:nvSpPr>
              <p:spPr>
                <a:xfrm>
                  <a:off x="3295456" y="1338525"/>
                  <a:ext cx="2660301" cy="8107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𝐴</m:t>
                            </m:r>
                          </m:e>
                        </m:d>
                        <m:r>
                          <a:rPr lang="en-US"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mcs>
                                  <m:mc>
                                    <m:mcPr>
                                      <m:count m:val="3"/>
                                      <m:mcJc m:val="center"/>
                                    </m:mcPr>
                                  </m:mc>
                                </m:mcs>
                                <m:ctrlPr>
                                  <a:rPr lang="en-US" i="1">
                                    <a:solidFill>
                                      <a:srgbClr val="000000"/>
                                    </a:solidFill>
                                    <a:latin typeface="Cambria Math" panose="02040503050406030204" pitchFamily="18" charset="0"/>
                                  </a:rPr>
                                </m:ctrlPr>
                              </m:mPr>
                              <m:mr>
                                <m:e>
                                  <m:r>
                                    <m:rPr>
                                      <m:brk m:alnAt="7"/>
                                    </m:rPr>
                                    <a:rPr lang="en-US" b="0" i="1" smtClean="0">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𝑥𝑥</m:t>
                                  </m:r>
                                </m:e>
                                <m:e>
                                  <m:r>
                                    <m:rPr>
                                      <m:brk m:alnAt="7"/>
                                    </m:rPr>
                                    <a:rPr lang="en-US" i="1">
                                      <a:solidFill>
                                        <a:srgbClr val="000000"/>
                                      </a:solidFill>
                                      <a:latin typeface="Cambria Math" panose="02040503050406030204" pitchFamily="18" charset="0"/>
                                    </a:rPr>
                                    <m:t>𝑎</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𝑦</m:t>
                                  </m:r>
                                </m:e>
                                <m:e>
                                  <m:r>
                                    <m:rPr>
                                      <m:brk m:alnAt="7"/>
                                    </m:rPr>
                                    <a:rPr lang="en-US" i="1">
                                      <a:solidFill>
                                        <a:srgbClr val="000000"/>
                                      </a:solidFill>
                                      <a:latin typeface="Cambria Math" panose="02040503050406030204" pitchFamily="18" charset="0"/>
                                    </a:rPr>
                                    <m:t>𝑎</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𝑧</m:t>
                                  </m:r>
                                </m:e>
                              </m:mr>
                              <m:mr>
                                <m:e>
                                  <m:r>
                                    <m:rPr>
                                      <m:brk m:alnAt="7"/>
                                    </m:rPr>
                                    <a:rPr lang="en-US" i="1">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𝑦</m:t>
                                  </m:r>
                                  <m:r>
                                    <a:rPr lang="en-US" i="1" baseline="-25000">
                                      <a:solidFill>
                                        <a:srgbClr val="000000"/>
                                      </a:solidFill>
                                      <a:latin typeface="Cambria Math" panose="02040503050406030204" pitchFamily="18" charset="0"/>
                                    </a:rPr>
                                    <m:t>𝑥</m:t>
                                  </m:r>
                                </m:e>
                                <m:e>
                                  <m:r>
                                    <m:rPr>
                                      <m:brk m:alnAt="7"/>
                                    </m:rPr>
                                    <a:rPr lang="en-US" i="1">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𝑦𝑦</m:t>
                                  </m:r>
                                </m:e>
                                <m:e>
                                  <m:r>
                                    <m:rPr>
                                      <m:brk m:alnAt="7"/>
                                    </m:rPr>
                                    <a:rPr lang="en-US" i="1">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𝑦𝑧</m:t>
                                  </m:r>
                                </m:e>
                              </m:mr>
                              <m:mr>
                                <m:e>
                                  <m:r>
                                    <m:rPr>
                                      <m:brk m:alnAt="7"/>
                                    </m:rPr>
                                    <a:rPr lang="en-US" i="1">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𝑧</m:t>
                                  </m:r>
                                  <m:r>
                                    <a:rPr lang="en-US" i="1" baseline="-25000">
                                      <a:solidFill>
                                        <a:srgbClr val="000000"/>
                                      </a:solidFill>
                                      <a:latin typeface="Cambria Math" panose="02040503050406030204" pitchFamily="18" charset="0"/>
                                    </a:rPr>
                                    <m:t>𝑥</m:t>
                                  </m:r>
                                </m:e>
                                <m:e>
                                  <m:r>
                                    <m:rPr>
                                      <m:brk m:alnAt="7"/>
                                    </m:rPr>
                                    <a:rPr lang="en-US" i="1">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𝑧𝑦</m:t>
                                  </m:r>
                                </m:e>
                                <m:e>
                                  <m:r>
                                    <m:rPr>
                                      <m:brk m:alnAt="7"/>
                                    </m:rPr>
                                    <a:rPr lang="en-US" i="1">
                                      <a:solidFill>
                                        <a:srgbClr val="000000"/>
                                      </a:solidFill>
                                      <a:latin typeface="Cambria Math" panose="02040503050406030204" pitchFamily="18" charset="0"/>
                                    </a:rPr>
                                    <m:t>𝑎</m:t>
                                  </m:r>
                                  <m:r>
                                    <a:rPr lang="en-US" b="0" i="1" baseline="-25000" smtClean="0">
                                      <a:solidFill>
                                        <a:srgbClr val="000000"/>
                                      </a:solidFill>
                                      <a:latin typeface="Cambria Math" panose="02040503050406030204" pitchFamily="18" charset="0"/>
                                    </a:rPr>
                                    <m:t>𝑧𝑧</m:t>
                                  </m:r>
                                </m:e>
                              </m:mr>
                            </m:m>
                          </m:e>
                        </m:d>
                      </m:oMath>
                    </m:oMathPara>
                  </a14:m>
                  <a:endParaRPr lang="en-US" dirty="0">
                    <a:solidFill>
                      <a:srgbClr val="000000"/>
                    </a:solidFill>
                  </a:endParaRPr>
                </a:p>
              </p:txBody>
            </p:sp>
          </mc:Choice>
          <mc:Fallback xmlns="">
            <p:sp>
              <p:nvSpPr>
                <p:cNvPr id="18" name="TextBox 17">
                  <a:extLst>
                    <a:ext uri="{FF2B5EF4-FFF2-40B4-BE49-F238E27FC236}">
                      <a16:creationId xmlns:a16="http://schemas.microsoft.com/office/drawing/2014/main" id="{7B651D33-C229-49C9-8C06-7F8890438E95}"/>
                    </a:ext>
                  </a:extLst>
                </p:cNvPr>
                <p:cNvSpPr txBox="1">
                  <a:spLocks noRot="1" noChangeAspect="1" noMove="1" noResize="1" noEditPoints="1" noAdjustHandles="1" noChangeArrowheads="1" noChangeShapeType="1" noTextEdit="1"/>
                </p:cNvSpPr>
                <p:nvPr/>
              </p:nvSpPr>
              <p:spPr>
                <a:xfrm>
                  <a:off x="3295456" y="1338525"/>
                  <a:ext cx="2660301" cy="810735"/>
                </a:xfrm>
                <a:prstGeom prst="rect">
                  <a:avLst/>
                </a:prstGeom>
                <a:blipFill>
                  <a:blip r:embed="rId6"/>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8D877481-E4C5-40EF-A6C1-776355864F27}"/>
              </a:ext>
            </a:extLst>
          </p:cNvPr>
          <p:cNvGrpSpPr/>
          <p:nvPr/>
        </p:nvGrpSpPr>
        <p:grpSpPr>
          <a:xfrm>
            <a:off x="1105206" y="2608139"/>
            <a:ext cx="6055675" cy="733256"/>
            <a:chOff x="774454" y="2491403"/>
            <a:chExt cx="6055675" cy="733256"/>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848FA64-72F5-4C4C-B559-8ED5D7DBAD7F}"/>
                    </a:ext>
                  </a:extLst>
                </p:cNvPr>
                <p:cNvSpPr txBox="1"/>
                <p:nvPr/>
              </p:nvSpPr>
              <p:spPr>
                <a:xfrm>
                  <a:off x="774454" y="2855327"/>
                  <a:ext cx="6055675" cy="369332"/>
                </a:xfrm>
                <a:prstGeom prst="rect">
                  <a:avLst/>
                </a:prstGeom>
                <a:noFill/>
              </p:spPr>
              <p:txBody>
                <a:bodyPr wrap="square">
                  <a:spAutoFit/>
                </a:bodyPr>
                <a:lstStyle/>
                <a:p>
                  <a:pPr marL="0" indent="0">
                    <a:buNone/>
                  </a:pPr>
                  <a14:m>
                    <m:oMathPara xmlns:m="http://schemas.openxmlformats.org/officeDocument/2006/math">
                      <m:oMathParaPr>
                        <m:jc m:val="left"/>
                      </m:oMathParaPr>
                      <m:oMath xmlns:m="http://schemas.openxmlformats.org/officeDocument/2006/math">
                        <m:d>
                          <m:dPr>
                            <m:ctrlPr>
                              <a:rPr lang="en-US" i="1" smtClean="0">
                                <a:solidFill>
                                  <a:srgbClr val="000000"/>
                                </a:solidFill>
                                <a:latin typeface="Cambria Math" panose="02040503050406030204" pitchFamily="18" charset="0"/>
                              </a:rPr>
                            </m:ctrlPr>
                          </m:dPr>
                          <m:e>
                            <m:r>
                              <m:rPr>
                                <m:brk m:alnAt="7"/>
                              </m:rPr>
                              <a:rPr lang="en-US" i="1">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𝑚</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𝑦</m:t>
                            </m:r>
                            <m:r>
                              <a:rPr lang="en-US" b="0" i="1" baseline="-25000" smtClean="0">
                                <a:solidFill>
                                  <a:srgbClr val="000000"/>
                                </a:solidFill>
                                <a:latin typeface="Cambria Math" panose="02040503050406030204" pitchFamily="18" charset="0"/>
                              </a:rPr>
                              <m:t>𝑚</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𝑧</m:t>
                            </m:r>
                            <m:r>
                              <a:rPr lang="en-US" b="0" i="1" baseline="-25000" smtClean="0">
                                <a:solidFill>
                                  <a:srgbClr val="000000"/>
                                </a:solidFill>
                                <a:latin typeface="Cambria Math" panose="02040503050406030204" pitchFamily="18" charset="0"/>
                              </a:rPr>
                              <m:t>𝑚</m:t>
                            </m:r>
                          </m:e>
                        </m:d>
                        <m:r>
                          <a:rPr lang="en-US">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𝑑𝑒𝑠𝑖𝑟𝑒𝑑</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𝑝𝑜𝑖𝑛𝑡</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𝑖𝑛</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𝑚𝑎𝑔𝑛𝑒𝑡</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𝑐𝑜𝑜𝑟𝑑𝑖𝑛𝑎𝑡𝑒</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𝑠𝑦𝑠𝑡𝑒𝑚</m:t>
                        </m:r>
                      </m:oMath>
                    </m:oMathPara>
                  </a14:m>
                  <a:endParaRPr lang="en-US" i="1" dirty="0">
                    <a:solidFill>
                      <a:srgbClr val="000000"/>
                    </a:solidFill>
                  </a:endParaRPr>
                </a:p>
              </p:txBody>
            </p:sp>
          </mc:Choice>
          <mc:Fallback xmlns="">
            <p:sp>
              <p:nvSpPr>
                <p:cNvPr id="27" name="TextBox 26">
                  <a:extLst>
                    <a:ext uri="{FF2B5EF4-FFF2-40B4-BE49-F238E27FC236}">
                      <a16:creationId xmlns:a16="http://schemas.microsoft.com/office/drawing/2014/main" id="{C848FA64-72F5-4C4C-B559-8ED5D7DBAD7F}"/>
                    </a:ext>
                  </a:extLst>
                </p:cNvPr>
                <p:cNvSpPr txBox="1">
                  <a:spLocks noRot="1" noChangeAspect="1" noMove="1" noResize="1" noEditPoints="1" noAdjustHandles="1" noChangeArrowheads="1" noChangeShapeType="1" noTextEdit="1"/>
                </p:cNvSpPr>
                <p:nvPr/>
              </p:nvSpPr>
              <p:spPr>
                <a:xfrm>
                  <a:off x="774454" y="2855327"/>
                  <a:ext cx="6055675" cy="369332"/>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45393D4-0463-4632-AB59-141B7323E645}"/>
                    </a:ext>
                  </a:extLst>
                </p:cNvPr>
                <p:cNvSpPr txBox="1"/>
                <p:nvPr/>
              </p:nvSpPr>
              <p:spPr>
                <a:xfrm>
                  <a:off x="774454" y="2491403"/>
                  <a:ext cx="5134857"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i="1" smtClean="0">
                                <a:solidFill>
                                  <a:srgbClr val="000000"/>
                                </a:solidFill>
                                <a:latin typeface="Cambria Math" panose="02040503050406030204" pitchFamily="18" charset="0"/>
                              </a:rPr>
                            </m:ctrlPr>
                          </m:dPr>
                          <m:e>
                            <m:r>
                              <m:rPr>
                                <m:brk m:alnAt="7"/>
                              </m:rPr>
                              <a:rPr lang="en-US" i="1">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𝑜</m:t>
                            </m:r>
                            <m:r>
                              <a:rPr lang="en-US" b="0" i="1" baseline="-2500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𝑦</m:t>
                            </m:r>
                            <m:r>
                              <a:rPr lang="en-US" b="0" i="1" baseline="-25000" smtClean="0">
                                <a:solidFill>
                                  <a:srgbClr val="000000"/>
                                </a:solidFill>
                                <a:latin typeface="Cambria Math" panose="02040503050406030204" pitchFamily="18" charset="0"/>
                              </a:rPr>
                              <m:t>𝑜</m:t>
                            </m:r>
                            <m:r>
                              <a:rPr lang="en-US" i="1" baseline="-2500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𝑧</m:t>
                            </m:r>
                            <m:r>
                              <a:rPr lang="en-US" b="0" i="1" baseline="-25000" smtClean="0">
                                <a:solidFill>
                                  <a:srgbClr val="000000"/>
                                </a:solidFill>
                                <a:latin typeface="Cambria Math" panose="02040503050406030204" pitchFamily="18" charset="0"/>
                              </a:rPr>
                              <m:t>𝑜</m:t>
                            </m:r>
                          </m:e>
                        </m:d>
                        <m:r>
                          <a:rPr lang="en-US">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𝑚𝑎𝑔𝑛𝑒𝑡</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𝑐𝑒𝑛𝑡𝑒𝑟</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𝑖𝑛</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𝑠𝑡𝑎𝑔𝑒</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𝑐𝑜𝑜𝑟𝑑𝑖𝑛𝑎𝑡𝑒𝑠</m:t>
                        </m:r>
                      </m:oMath>
                    </m:oMathPara>
                  </a14:m>
                  <a:endParaRPr lang="en-US" dirty="0">
                    <a:solidFill>
                      <a:srgbClr val="000000"/>
                    </a:solidFill>
                  </a:endParaRPr>
                </a:p>
              </p:txBody>
            </p:sp>
          </mc:Choice>
          <mc:Fallback xmlns="">
            <p:sp>
              <p:nvSpPr>
                <p:cNvPr id="19" name="TextBox 18">
                  <a:extLst>
                    <a:ext uri="{FF2B5EF4-FFF2-40B4-BE49-F238E27FC236}">
                      <a16:creationId xmlns:a16="http://schemas.microsoft.com/office/drawing/2014/main" id="{C45393D4-0463-4632-AB59-141B7323E645}"/>
                    </a:ext>
                  </a:extLst>
                </p:cNvPr>
                <p:cNvSpPr txBox="1">
                  <a:spLocks noRot="1" noChangeAspect="1" noMove="1" noResize="1" noEditPoints="1" noAdjustHandles="1" noChangeArrowheads="1" noChangeShapeType="1" noTextEdit="1"/>
                </p:cNvSpPr>
                <p:nvPr/>
              </p:nvSpPr>
              <p:spPr>
                <a:xfrm>
                  <a:off x="774454" y="2491403"/>
                  <a:ext cx="5134857" cy="369332"/>
                </a:xfrm>
                <a:prstGeom prst="rect">
                  <a:avLst/>
                </a:prstGeom>
                <a:blipFill>
                  <a:blip r:embed="rId8"/>
                  <a:stretch>
                    <a:fillRect b="-1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8F61085-52C1-4C6F-96A7-C208F3B1FCE3}"/>
                  </a:ext>
                </a:extLst>
              </p:cNvPr>
              <p:cNvSpPr txBox="1"/>
              <p:nvPr/>
            </p:nvSpPr>
            <p:spPr>
              <a:xfrm>
                <a:off x="1180301" y="4488452"/>
                <a:ext cx="3779400" cy="10832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600" b="0" i="1" smtClean="0">
                              <a:solidFill>
                                <a:srgbClr val="000000"/>
                              </a:solidFill>
                              <a:latin typeface="Cambria Math" panose="02040503050406030204" pitchFamily="18" charset="0"/>
                            </a:rPr>
                          </m:ctrlPr>
                        </m:dPr>
                        <m:e>
                          <m:m>
                            <m:mPr>
                              <m:mcs>
                                <m:mc>
                                  <m:mcPr>
                                    <m:count m:val="1"/>
                                    <m:mcJc m:val="center"/>
                                  </m:mcPr>
                                </m:mc>
                              </m:mcs>
                              <m:ctrlPr>
                                <a:rPr lang="en-US" sz="2600" i="1" smtClean="0">
                                  <a:solidFill>
                                    <a:srgbClr val="000000"/>
                                  </a:solidFill>
                                  <a:latin typeface="Cambria Math" panose="02040503050406030204" pitchFamily="18" charset="0"/>
                                </a:rPr>
                              </m:ctrlPr>
                            </m:mPr>
                            <m:mr>
                              <m:e>
                                <m:r>
                                  <m:rPr>
                                    <m:brk m:alnAt="7"/>
                                  </m:rPr>
                                  <a:rPr lang="en-US" sz="2600" i="1">
                                    <a:solidFill>
                                      <a:srgbClr val="000000"/>
                                    </a:solidFill>
                                    <a:latin typeface="Cambria Math" panose="02040503050406030204" pitchFamily="18" charset="0"/>
                                  </a:rPr>
                                  <m:t>𝑥</m:t>
                                </m:r>
                                <m:r>
                                  <m:rPr>
                                    <m:sty m:val="p"/>
                                  </m:rPr>
                                  <a:rPr lang="en-US" sz="2600" i="1" baseline="-25000" smtClean="0">
                                    <a:solidFill>
                                      <a:srgbClr val="000000"/>
                                    </a:solidFill>
                                    <a:latin typeface="Cambria Math" panose="02040503050406030204" pitchFamily="18" charset="0"/>
                                  </a:rPr>
                                  <m:t>s</m:t>
                                </m:r>
                              </m:e>
                            </m:mr>
                            <m:mr>
                              <m:e>
                                <m:r>
                                  <a:rPr lang="en-US" sz="2600" i="1">
                                    <a:solidFill>
                                      <a:srgbClr val="000000"/>
                                    </a:solidFill>
                                    <a:latin typeface="Cambria Math" panose="02040503050406030204" pitchFamily="18" charset="0"/>
                                  </a:rPr>
                                  <m:t>𝑦</m:t>
                                </m:r>
                                <m:r>
                                  <m:rPr>
                                    <m:sty m:val="p"/>
                                  </m:rPr>
                                  <a:rPr lang="en-US" sz="2600" i="1" baseline="-25000" smtClean="0">
                                    <a:solidFill>
                                      <a:srgbClr val="000000"/>
                                    </a:solidFill>
                                    <a:latin typeface="Cambria Math" panose="02040503050406030204" pitchFamily="18" charset="0"/>
                                  </a:rPr>
                                  <m:t>s</m:t>
                                </m:r>
                              </m:e>
                            </m:mr>
                            <m:mr>
                              <m:e>
                                <m:r>
                                  <a:rPr lang="en-US" sz="2600" i="1">
                                    <a:solidFill>
                                      <a:srgbClr val="000000"/>
                                    </a:solidFill>
                                    <a:latin typeface="Cambria Math" panose="02040503050406030204" pitchFamily="18" charset="0"/>
                                  </a:rPr>
                                  <m:t>𝑧</m:t>
                                </m:r>
                                <m:r>
                                  <m:rPr>
                                    <m:sty m:val="p"/>
                                  </m:rPr>
                                  <a:rPr lang="en-US" sz="2600" i="1" baseline="-25000" smtClean="0">
                                    <a:solidFill>
                                      <a:srgbClr val="000000"/>
                                    </a:solidFill>
                                    <a:latin typeface="Cambria Math" panose="02040503050406030204" pitchFamily="18" charset="0"/>
                                  </a:rPr>
                                  <m:t>s</m:t>
                                </m:r>
                              </m:e>
                            </m:mr>
                          </m:m>
                        </m:e>
                      </m:d>
                      <m:r>
                        <a:rPr lang="en-US" sz="2600" b="0" i="1" smtClean="0">
                          <a:solidFill>
                            <a:srgbClr val="000000"/>
                          </a:solidFill>
                          <a:latin typeface="Cambria Math" panose="02040503050406030204" pitchFamily="18" charset="0"/>
                        </a:rPr>
                        <m:t>=</m:t>
                      </m:r>
                      <m:d>
                        <m:dPr>
                          <m:ctrlPr>
                            <a:rPr lang="en-US" sz="2600" b="0" i="1" smtClean="0">
                              <a:solidFill>
                                <a:srgbClr val="000000"/>
                              </a:solidFill>
                              <a:latin typeface="Cambria Math" panose="02040503050406030204" pitchFamily="18" charset="0"/>
                            </a:rPr>
                          </m:ctrlPr>
                        </m:dPr>
                        <m:e>
                          <m:m>
                            <m:mPr>
                              <m:mcs>
                                <m:mc>
                                  <m:mcPr>
                                    <m:count m:val="1"/>
                                    <m:mcJc m:val="center"/>
                                  </m:mcPr>
                                </m:mc>
                              </m:mcs>
                              <m:ctrlPr>
                                <a:rPr lang="en-US" sz="2600" i="1" smtClean="0">
                                  <a:solidFill>
                                    <a:srgbClr val="000000"/>
                                  </a:solidFill>
                                  <a:latin typeface="Cambria Math" panose="02040503050406030204" pitchFamily="18" charset="0"/>
                                </a:rPr>
                              </m:ctrlPr>
                            </m:mPr>
                            <m:mr>
                              <m:e>
                                <m:r>
                                  <m:rPr>
                                    <m:brk m:alnAt="7"/>
                                  </m:rPr>
                                  <a:rPr lang="en-US" sz="2600" i="1">
                                    <a:solidFill>
                                      <a:srgbClr val="000000"/>
                                    </a:solidFill>
                                    <a:latin typeface="Cambria Math" panose="02040503050406030204" pitchFamily="18" charset="0"/>
                                  </a:rPr>
                                  <m:t>𝑥</m:t>
                                </m:r>
                                <m:r>
                                  <a:rPr lang="en-US" sz="2600" b="0" i="1" baseline="-25000" smtClean="0">
                                    <a:solidFill>
                                      <a:srgbClr val="000000"/>
                                    </a:solidFill>
                                    <a:latin typeface="Cambria Math" panose="02040503050406030204" pitchFamily="18" charset="0"/>
                                  </a:rPr>
                                  <m:t>𝑜</m:t>
                                </m:r>
                              </m:e>
                            </m:mr>
                            <m:mr>
                              <m:e>
                                <m:r>
                                  <a:rPr lang="en-US" sz="2600" i="1">
                                    <a:solidFill>
                                      <a:srgbClr val="000000"/>
                                    </a:solidFill>
                                    <a:latin typeface="Cambria Math" panose="02040503050406030204" pitchFamily="18" charset="0"/>
                                  </a:rPr>
                                  <m:t>𝑦</m:t>
                                </m:r>
                                <m:r>
                                  <a:rPr lang="en-US" sz="2600" b="0" i="1" baseline="-25000" smtClean="0">
                                    <a:solidFill>
                                      <a:srgbClr val="000000"/>
                                    </a:solidFill>
                                    <a:latin typeface="Cambria Math" panose="02040503050406030204" pitchFamily="18" charset="0"/>
                                  </a:rPr>
                                  <m:t>𝑜</m:t>
                                </m:r>
                              </m:e>
                            </m:mr>
                            <m:mr>
                              <m:e>
                                <m:r>
                                  <a:rPr lang="en-US" sz="2600" i="1">
                                    <a:solidFill>
                                      <a:srgbClr val="000000"/>
                                    </a:solidFill>
                                    <a:latin typeface="Cambria Math" panose="02040503050406030204" pitchFamily="18" charset="0"/>
                                  </a:rPr>
                                  <m:t>𝑧</m:t>
                                </m:r>
                                <m:r>
                                  <a:rPr lang="en-US" sz="2600" b="0" i="1" baseline="-25000" smtClean="0">
                                    <a:solidFill>
                                      <a:srgbClr val="000000"/>
                                    </a:solidFill>
                                    <a:latin typeface="Cambria Math" panose="02040503050406030204" pitchFamily="18" charset="0"/>
                                  </a:rPr>
                                  <m:t>𝑜</m:t>
                                </m:r>
                              </m:e>
                            </m:mr>
                          </m:m>
                        </m:e>
                      </m:d>
                      <m:r>
                        <a:rPr lang="en-US" sz="2600" b="0" i="1" smtClean="0">
                          <a:solidFill>
                            <a:srgbClr val="000000"/>
                          </a:solidFill>
                          <a:latin typeface="Cambria Math" panose="02040503050406030204" pitchFamily="18" charset="0"/>
                        </a:rPr>
                        <m:t>+</m:t>
                      </m:r>
                      <m:d>
                        <m:dPr>
                          <m:begChr m:val="["/>
                          <m:endChr m:val="]"/>
                          <m:ctrlPr>
                            <a:rPr lang="en-US" sz="2600" i="1" smtClean="0">
                              <a:solidFill>
                                <a:srgbClr val="000000"/>
                              </a:solidFill>
                              <a:latin typeface="Cambria Math" panose="02040503050406030204" pitchFamily="18" charset="0"/>
                            </a:rPr>
                          </m:ctrlPr>
                        </m:dPr>
                        <m:e>
                          <m:r>
                            <a:rPr lang="en-US" sz="2600" b="0" i="1" smtClean="0">
                              <a:solidFill>
                                <a:srgbClr val="000000"/>
                              </a:solidFill>
                              <a:latin typeface="Cambria Math" panose="02040503050406030204" pitchFamily="18" charset="0"/>
                            </a:rPr>
                            <m:t>𝐴</m:t>
                          </m:r>
                        </m:e>
                      </m:d>
                      <m:r>
                        <a:rPr lang="en-US" sz="2600" b="0" i="1" baseline="30000" smtClean="0">
                          <a:solidFill>
                            <a:srgbClr val="000000"/>
                          </a:solidFill>
                          <a:latin typeface="Cambria Math" panose="02040503050406030204" pitchFamily="18" charset="0"/>
                        </a:rPr>
                        <m:t>𝑇</m:t>
                      </m:r>
                      <m:d>
                        <m:dPr>
                          <m:ctrlPr>
                            <a:rPr lang="en-US" sz="2600" b="0" i="1" smtClean="0">
                              <a:solidFill>
                                <a:srgbClr val="000000"/>
                              </a:solidFill>
                              <a:latin typeface="Cambria Math" panose="02040503050406030204" pitchFamily="18" charset="0"/>
                            </a:rPr>
                          </m:ctrlPr>
                        </m:dPr>
                        <m:e>
                          <m:m>
                            <m:mPr>
                              <m:mcs>
                                <m:mc>
                                  <m:mcPr>
                                    <m:count m:val="1"/>
                                    <m:mcJc m:val="center"/>
                                  </m:mcPr>
                                </m:mc>
                              </m:mcs>
                              <m:ctrlPr>
                                <a:rPr lang="en-US" sz="2600" i="1" smtClean="0">
                                  <a:solidFill>
                                    <a:srgbClr val="000000"/>
                                  </a:solidFill>
                                  <a:latin typeface="Cambria Math" panose="02040503050406030204" pitchFamily="18" charset="0"/>
                                </a:rPr>
                              </m:ctrlPr>
                            </m:mPr>
                            <m:mr>
                              <m:e>
                                <m:r>
                                  <m:rPr>
                                    <m:brk m:alnAt="7"/>
                                  </m:rPr>
                                  <a:rPr lang="en-US" sz="2600" i="1">
                                    <a:solidFill>
                                      <a:srgbClr val="000000"/>
                                    </a:solidFill>
                                    <a:latin typeface="Cambria Math" panose="02040503050406030204" pitchFamily="18" charset="0"/>
                                  </a:rPr>
                                  <m:t>𝑥</m:t>
                                </m:r>
                                <m:r>
                                  <a:rPr lang="en-US" sz="2600" b="0" i="1" baseline="-25000" smtClean="0">
                                    <a:solidFill>
                                      <a:srgbClr val="000000"/>
                                    </a:solidFill>
                                    <a:latin typeface="Cambria Math" panose="02040503050406030204" pitchFamily="18" charset="0"/>
                                  </a:rPr>
                                  <m:t>𝑚</m:t>
                                </m:r>
                              </m:e>
                            </m:mr>
                            <m:mr>
                              <m:e>
                                <m:r>
                                  <a:rPr lang="en-US" sz="2600" i="1">
                                    <a:solidFill>
                                      <a:srgbClr val="000000"/>
                                    </a:solidFill>
                                    <a:latin typeface="Cambria Math" panose="02040503050406030204" pitchFamily="18" charset="0"/>
                                  </a:rPr>
                                  <m:t>𝑦</m:t>
                                </m:r>
                                <m:r>
                                  <a:rPr lang="en-US" sz="2600" b="0" i="1" baseline="-25000" smtClean="0">
                                    <a:solidFill>
                                      <a:srgbClr val="000000"/>
                                    </a:solidFill>
                                    <a:latin typeface="Cambria Math" panose="02040503050406030204" pitchFamily="18" charset="0"/>
                                  </a:rPr>
                                  <m:t>𝑚</m:t>
                                </m:r>
                              </m:e>
                            </m:mr>
                            <m:mr>
                              <m:e>
                                <m:r>
                                  <a:rPr lang="en-US" sz="2600" b="0" i="1" smtClean="0">
                                    <a:solidFill>
                                      <a:srgbClr val="000000"/>
                                    </a:solidFill>
                                    <a:latin typeface="Cambria Math" panose="02040503050406030204" pitchFamily="18" charset="0"/>
                                  </a:rPr>
                                  <m:t>𝑧</m:t>
                                </m:r>
                                <m:r>
                                  <a:rPr lang="en-US" sz="2600" b="0" i="1" baseline="-25000" smtClean="0">
                                    <a:solidFill>
                                      <a:srgbClr val="000000"/>
                                    </a:solidFill>
                                    <a:latin typeface="Cambria Math" panose="02040503050406030204" pitchFamily="18" charset="0"/>
                                  </a:rPr>
                                  <m:t>𝑚</m:t>
                                </m:r>
                              </m:e>
                            </m:mr>
                          </m:m>
                        </m:e>
                      </m:d>
                    </m:oMath>
                  </m:oMathPara>
                </a14:m>
                <a:endParaRPr lang="en-US" sz="2600" dirty="0">
                  <a:solidFill>
                    <a:srgbClr val="000000"/>
                  </a:solidFill>
                </a:endParaRPr>
              </a:p>
            </p:txBody>
          </p:sp>
        </mc:Choice>
        <mc:Fallback xmlns="">
          <p:sp>
            <p:nvSpPr>
              <p:cNvPr id="20" name="TextBox 19">
                <a:extLst>
                  <a:ext uri="{FF2B5EF4-FFF2-40B4-BE49-F238E27FC236}">
                    <a16:creationId xmlns:a16="http://schemas.microsoft.com/office/drawing/2014/main" id="{98F61085-52C1-4C6F-96A7-C208F3B1FCE3}"/>
                  </a:ext>
                </a:extLst>
              </p:cNvPr>
              <p:cNvSpPr txBox="1">
                <a:spLocks noRot="1" noChangeAspect="1" noMove="1" noResize="1" noEditPoints="1" noAdjustHandles="1" noChangeArrowheads="1" noChangeShapeType="1" noTextEdit="1"/>
              </p:cNvSpPr>
              <p:nvPr/>
            </p:nvSpPr>
            <p:spPr>
              <a:xfrm>
                <a:off x="1180301" y="4488452"/>
                <a:ext cx="3779400" cy="1083245"/>
              </a:xfrm>
              <a:prstGeom prst="rect">
                <a:avLst/>
              </a:prstGeom>
              <a:blipFill>
                <a:blip r:embed="rId9"/>
                <a:stretch>
                  <a:fillRect b="-2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421A167-0D92-462E-9D5A-5ED7EE2070A4}"/>
                  </a:ext>
                </a:extLst>
              </p:cNvPr>
              <p:cNvSpPr txBox="1"/>
              <p:nvPr/>
            </p:nvSpPr>
            <p:spPr>
              <a:xfrm>
                <a:off x="9786024" y="1280358"/>
                <a:ext cx="2065265" cy="1200329"/>
              </a:xfrm>
              <a:prstGeom prst="rect">
                <a:avLst/>
              </a:prstGeom>
              <a:noFill/>
              <a:ln>
                <a:solidFill>
                  <a:srgbClr val="000000"/>
                </a:solidFill>
              </a:ln>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The </a:t>
                </a:r>
                <a14:m>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𝐴</m:t>
                        </m:r>
                      </m:e>
                    </m:d>
                  </m:oMath>
                </a14:m>
                <a:r>
                  <a:rPr lang="en-US" dirty="0">
                    <a:solidFill>
                      <a:srgbClr val="000000"/>
                    </a:solidFill>
                    <a:latin typeface="Calibri" panose="020F0502020204030204" pitchFamily="34" charset="0"/>
                    <a:cs typeface="Calibri" panose="020F0502020204030204" pitchFamily="34" charset="0"/>
                  </a:rPr>
                  <a:t> matrix is derived from survey data of the magnet under test.</a:t>
                </a:r>
              </a:p>
            </p:txBody>
          </p:sp>
        </mc:Choice>
        <mc:Fallback xmlns="">
          <p:sp>
            <p:nvSpPr>
              <p:cNvPr id="21" name="TextBox 20">
                <a:extLst>
                  <a:ext uri="{FF2B5EF4-FFF2-40B4-BE49-F238E27FC236}">
                    <a16:creationId xmlns:a16="http://schemas.microsoft.com/office/drawing/2014/main" id="{0421A167-0D92-462E-9D5A-5ED7EE2070A4}"/>
                  </a:ext>
                </a:extLst>
              </p:cNvPr>
              <p:cNvSpPr txBox="1">
                <a:spLocks noRot="1" noChangeAspect="1" noMove="1" noResize="1" noEditPoints="1" noAdjustHandles="1" noChangeArrowheads="1" noChangeShapeType="1" noTextEdit="1"/>
              </p:cNvSpPr>
              <p:nvPr/>
            </p:nvSpPr>
            <p:spPr>
              <a:xfrm>
                <a:off x="9786024" y="1280358"/>
                <a:ext cx="2065265" cy="1200329"/>
              </a:xfrm>
              <a:prstGeom prst="rect">
                <a:avLst/>
              </a:prstGeom>
              <a:blipFill>
                <a:blip r:embed="rId10"/>
                <a:stretch>
                  <a:fillRect l="-2053" t="-2010" r="-3812" b="-6533"/>
                </a:stretch>
              </a:blipFill>
              <a:ln>
                <a:solidFill>
                  <a:srgbClr val="000000"/>
                </a:solidFill>
              </a:ln>
            </p:spPr>
            <p:txBody>
              <a:bodyPr/>
              <a:lstStyle/>
              <a:p>
                <a:r>
                  <a:rPr lang="en-US">
                    <a:noFill/>
                  </a:rPr>
                  <a:t> </a:t>
                </a:r>
              </a:p>
            </p:txBody>
          </p:sp>
        </mc:Fallback>
      </mc:AlternateContent>
    </p:spTree>
    <p:extLst>
      <p:ext uri="{BB962C8B-B14F-4D97-AF65-F5344CB8AC3E}">
        <p14:creationId xmlns:p14="http://schemas.microsoft.com/office/powerpoint/2010/main" val="2269623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D6B7EC-F840-44F8-9B78-7A16681891E9}"/>
              </a:ext>
            </a:extLst>
          </p:cNvPr>
          <p:cNvSpPr>
            <a:spLocks noGrp="1"/>
          </p:cNvSpPr>
          <p:nvPr>
            <p:ph type="sldNum" sz="quarter" idx="10"/>
          </p:nvPr>
        </p:nvSpPr>
        <p:spPr/>
        <p:txBody>
          <a:bodyPr/>
          <a:lstStyle/>
          <a:p>
            <a:fld id="{AEFAAC5A-9C4F-4278-920D-DF2BAB595749}" type="slidenum">
              <a:rPr lang="en-US" smtClean="0">
                <a:latin typeface="Arial"/>
              </a:rPr>
              <a:pPr/>
              <a:t>14</a:t>
            </a:fld>
            <a:endParaRPr lang="en-US" dirty="0">
              <a:latin typeface="Arial"/>
            </a:endParaRPr>
          </a:p>
        </p:txBody>
      </p:sp>
      <p:sp>
        <p:nvSpPr>
          <p:cNvPr id="6" name="Title 5">
            <a:extLst>
              <a:ext uri="{FF2B5EF4-FFF2-40B4-BE49-F238E27FC236}">
                <a16:creationId xmlns:a16="http://schemas.microsoft.com/office/drawing/2014/main" id="{C5CFD506-2C31-46C8-B890-D513B67D6E95}"/>
              </a:ext>
            </a:extLst>
          </p:cNvPr>
          <p:cNvSpPr>
            <a:spLocks noGrp="1"/>
          </p:cNvSpPr>
          <p:nvPr>
            <p:ph type="title"/>
          </p:nvPr>
        </p:nvSpPr>
        <p:spPr>
          <a:xfrm>
            <a:off x="609601" y="179725"/>
            <a:ext cx="11163868" cy="535105"/>
          </a:xfrm>
        </p:spPr>
        <p:txBody>
          <a:bodyPr/>
          <a:lstStyle/>
          <a:p>
            <a:r>
              <a:rPr lang="en-US" dirty="0"/>
              <a:t>Hall probe sensitive directions</a:t>
            </a:r>
          </a:p>
        </p:txBody>
      </p:sp>
      <p:sp>
        <p:nvSpPr>
          <p:cNvPr id="7" name="Footer Placeholder 6">
            <a:extLst>
              <a:ext uri="{FF2B5EF4-FFF2-40B4-BE49-F238E27FC236}">
                <a16:creationId xmlns:a16="http://schemas.microsoft.com/office/drawing/2014/main" id="{1047E4DF-BFD3-4C17-949C-E94BE267206C}"/>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2B7A6F0-D708-4A8D-BF3E-6C45D3E9F125}"/>
                  </a:ext>
                </a:extLst>
              </p:cNvPr>
              <p:cNvSpPr txBox="1"/>
              <p:nvPr/>
            </p:nvSpPr>
            <p:spPr>
              <a:xfrm>
                <a:off x="817346" y="868162"/>
                <a:ext cx="11374654" cy="457561"/>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000000"/>
                    </a:solidFill>
                    <a:latin typeface="Calibri" panose="020F0502020204030204" pitchFamily="34" charset="0"/>
                    <a:cs typeface="Calibri" panose="020F0502020204030204" pitchFamily="34" charset="0"/>
                  </a:rPr>
                  <a:t>The </a:t>
                </a:r>
                <a:r>
                  <a:rPr lang="en-US" sz="2200" i="1" dirty="0">
                    <a:solidFill>
                      <a:srgbClr val="000000"/>
                    </a:solidFill>
                    <a:latin typeface="Times New Roman" panose="02020603050405020304" pitchFamily="18" charset="0"/>
                    <a:cs typeface="Times New Roman" panose="02020603050405020304" pitchFamily="18" charset="0"/>
                  </a:rPr>
                  <a:t>B</a:t>
                </a:r>
                <a:r>
                  <a:rPr lang="en-US" sz="2200" i="1" baseline="-25000" dirty="0">
                    <a:solidFill>
                      <a:srgbClr val="000000"/>
                    </a:solidFill>
                    <a:latin typeface="Times New Roman" panose="02020603050405020304" pitchFamily="18" charset="0"/>
                    <a:cs typeface="Times New Roman" panose="02020603050405020304" pitchFamily="18" charset="0"/>
                  </a:rPr>
                  <a:t>x</a:t>
                </a:r>
                <a:r>
                  <a:rPr lang="en-US" sz="2200" dirty="0">
                    <a:solidFill>
                      <a:srgbClr val="000000"/>
                    </a:solidFill>
                    <a:latin typeface="Calibri" panose="020F0502020204030204" pitchFamily="34" charset="0"/>
                    <a:cs typeface="Calibri" panose="020F0502020204030204" pitchFamily="34" charset="0"/>
                  </a:rPr>
                  <a:t>, </a:t>
                </a:r>
                <a:r>
                  <a:rPr lang="en-US" sz="2200" i="1" dirty="0">
                    <a:solidFill>
                      <a:srgbClr val="000000"/>
                    </a:solidFill>
                    <a:latin typeface="Times New Roman" panose="02020603050405020304" pitchFamily="18" charset="0"/>
                    <a:cs typeface="Times New Roman" panose="02020603050405020304" pitchFamily="18" charset="0"/>
                  </a:rPr>
                  <a:t>B</a:t>
                </a:r>
                <a:r>
                  <a:rPr lang="en-US" sz="2200" i="1" baseline="-25000" dirty="0">
                    <a:solidFill>
                      <a:srgbClr val="000000"/>
                    </a:solidFill>
                    <a:latin typeface="Times New Roman" panose="02020603050405020304" pitchFamily="18" charset="0"/>
                    <a:cs typeface="Times New Roman" panose="02020603050405020304" pitchFamily="18" charset="0"/>
                  </a:rPr>
                  <a:t>y</a:t>
                </a:r>
                <a:r>
                  <a:rPr lang="en-US" sz="2200" dirty="0">
                    <a:solidFill>
                      <a:srgbClr val="000000"/>
                    </a:solidFill>
                    <a:latin typeface="Calibri" panose="020F0502020204030204" pitchFamily="34" charset="0"/>
                    <a:cs typeface="Calibri" panose="020F0502020204030204" pitchFamily="34" charset="0"/>
                  </a:rPr>
                  <a:t> and </a:t>
                </a:r>
                <a:r>
                  <a:rPr lang="en-US" sz="2200" i="1" dirty="0" err="1">
                    <a:solidFill>
                      <a:srgbClr val="000000"/>
                    </a:solidFill>
                    <a:latin typeface="Times New Roman" panose="02020603050405020304" pitchFamily="18" charset="0"/>
                    <a:cs typeface="Times New Roman" panose="02020603050405020304" pitchFamily="18" charset="0"/>
                  </a:rPr>
                  <a:t>B</a:t>
                </a:r>
                <a:r>
                  <a:rPr lang="en-US" sz="2200" i="1" baseline="-25000" dirty="0" err="1">
                    <a:solidFill>
                      <a:srgbClr val="000000"/>
                    </a:solidFill>
                    <a:latin typeface="Times New Roman" panose="02020603050405020304" pitchFamily="18" charset="0"/>
                    <a:cs typeface="Times New Roman" panose="02020603050405020304" pitchFamily="18" charset="0"/>
                  </a:rPr>
                  <a:t>z</a:t>
                </a:r>
                <a:r>
                  <a:rPr lang="en-US" sz="2200" dirty="0">
                    <a:solidFill>
                      <a:srgbClr val="000000"/>
                    </a:solidFill>
                    <a:latin typeface="Calibri" panose="020F0502020204030204" pitchFamily="34" charset="0"/>
                    <a:cs typeface="Calibri" panose="020F0502020204030204" pitchFamily="34" charset="0"/>
                  </a:rPr>
                  <a:t> probes measure fields along respective vectors </a:t>
                </a:r>
                <a14:m>
                  <m:oMath xmlns:m="http://schemas.openxmlformats.org/officeDocument/2006/math">
                    <m:sSub>
                      <m:sSubPr>
                        <m:ctrlPr>
                          <a:rPr lang="en-US" sz="2200" i="1" smtClean="0">
                            <a:solidFill>
                              <a:srgbClr val="000000"/>
                            </a:solidFill>
                            <a:latin typeface="Cambria Math" panose="02040503050406030204" pitchFamily="18" charset="0"/>
                          </a:rPr>
                        </m:ctrlPr>
                      </m:sSubPr>
                      <m:e>
                        <m:acc>
                          <m:accPr>
                            <m:chr m:val="̂"/>
                            <m:ctrlPr>
                              <a:rPr lang="en-US" sz="2200" i="1" smtClean="0">
                                <a:solidFill>
                                  <a:srgbClr val="000000"/>
                                </a:solidFill>
                                <a:latin typeface="Cambria Math" panose="02040503050406030204" pitchFamily="18" charset="0"/>
                              </a:rPr>
                            </m:ctrlPr>
                          </m:accPr>
                          <m:e>
                            <m:r>
                              <a:rPr lang="en-US" sz="2200" b="0" i="1" smtClean="0">
                                <a:solidFill>
                                  <a:srgbClr val="000000"/>
                                </a:solidFill>
                                <a:latin typeface="Cambria Math" panose="02040503050406030204" pitchFamily="18" charset="0"/>
                              </a:rPr>
                              <m:t>𝑝</m:t>
                            </m:r>
                          </m:e>
                        </m:acc>
                      </m:e>
                      <m:sub>
                        <m:r>
                          <a:rPr lang="en-US" sz="2200" b="0" i="1" smtClean="0">
                            <a:solidFill>
                              <a:srgbClr val="000000"/>
                            </a:solidFill>
                            <a:latin typeface="Cambria Math" panose="02040503050406030204" pitchFamily="18" charset="0"/>
                          </a:rPr>
                          <m:t>𝑥</m:t>
                        </m:r>
                      </m:sub>
                    </m:sSub>
                  </m:oMath>
                </a14:m>
                <a:r>
                  <a:rPr lang="en-US" sz="2200" dirty="0">
                    <a:solidFill>
                      <a:srgbClr val="000000"/>
                    </a:solidFill>
                    <a:latin typeface="Calibri" panose="020F0502020204030204" pitchFamily="34" charset="0"/>
                    <a:cs typeface="Calibri" panose="020F0502020204030204" pitchFamily="34" charset="0"/>
                  </a:rPr>
                  <a:t>, </a:t>
                </a:r>
                <a14:m>
                  <m:oMath xmlns:m="http://schemas.openxmlformats.org/officeDocument/2006/math">
                    <m:sSub>
                      <m:sSubPr>
                        <m:ctrlPr>
                          <a:rPr lang="en-US" sz="2200" i="1">
                            <a:solidFill>
                              <a:srgbClr val="000000"/>
                            </a:solidFill>
                            <a:latin typeface="Cambria Math" panose="02040503050406030204" pitchFamily="18" charset="0"/>
                          </a:rPr>
                        </m:ctrlPr>
                      </m:sSubPr>
                      <m:e>
                        <m:acc>
                          <m:accPr>
                            <m:chr m:val="̂"/>
                            <m:ctrlPr>
                              <a:rPr lang="en-US" sz="2200" i="1">
                                <a:solidFill>
                                  <a:srgbClr val="000000"/>
                                </a:solidFill>
                                <a:latin typeface="Cambria Math" panose="02040503050406030204" pitchFamily="18" charset="0"/>
                              </a:rPr>
                            </m:ctrlPr>
                          </m:accPr>
                          <m:e>
                            <m:r>
                              <a:rPr lang="en-US" sz="2200" i="1">
                                <a:solidFill>
                                  <a:srgbClr val="000000"/>
                                </a:solidFill>
                                <a:latin typeface="Cambria Math" panose="02040503050406030204" pitchFamily="18" charset="0"/>
                              </a:rPr>
                              <m:t>𝑝</m:t>
                            </m:r>
                          </m:e>
                        </m:acc>
                      </m:e>
                      <m:sub>
                        <m:r>
                          <a:rPr lang="en-US" sz="2200" b="0" i="1" smtClean="0">
                            <a:solidFill>
                              <a:srgbClr val="000000"/>
                            </a:solidFill>
                            <a:latin typeface="Cambria Math" panose="02040503050406030204" pitchFamily="18" charset="0"/>
                          </a:rPr>
                          <m:t>𝑦</m:t>
                        </m:r>
                      </m:sub>
                    </m:sSub>
                  </m:oMath>
                </a14:m>
                <a:r>
                  <a:rPr lang="en-US" sz="2200" dirty="0">
                    <a:solidFill>
                      <a:srgbClr val="000000"/>
                    </a:solidFill>
                    <a:latin typeface="Calibri" panose="020F0502020204030204" pitchFamily="34" charset="0"/>
                    <a:cs typeface="Calibri" panose="020F0502020204030204" pitchFamily="34" charset="0"/>
                  </a:rPr>
                  <a:t> and </a:t>
                </a:r>
                <a14:m>
                  <m:oMath xmlns:m="http://schemas.openxmlformats.org/officeDocument/2006/math">
                    <m:sSub>
                      <m:sSubPr>
                        <m:ctrlPr>
                          <a:rPr lang="en-US" sz="2200" i="1">
                            <a:solidFill>
                              <a:srgbClr val="000000"/>
                            </a:solidFill>
                            <a:latin typeface="Cambria Math" panose="02040503050406030204" pitchFamily="18" charset="0"/>
                          </a:rPr>
                        </m:ctrlPr>
                      </m:sSubPr>
                      <m:e>
                        <m:acc>
                          <m:accPr>
                            <m:chr m:val="̂"/>
                            <m:ctrlPr>
                              <a:rPr lang="en-US" sz="2200" i="1">
                                <a:solidFill>
                                  <a:srgbClr val="000000"/>
                                </a:solidFill>
                                <a:latin typeface="Cambria Math" panose="02040503050406030204" pitchFamily="18" charset="0"/>
                              </a:rPr>
                            </m:ctrlPr>
                          </m:accPr>
                          <m:e>
                            <m:r>
                              <a:rPr lang="en-US" sz="2200" i="1">
                                <a:solidFill>
                                  <a:srgbClr val="000000"/>
                                </a:solidFill>
                                <a:latin typeface="Cambria Math" panose="02040503050406030204" pitchFamily="18" charset="0"/>
                              </a:rPr>
                              <m:t>𝑝</m:t>
                            </m:r>
                          </m:e>
                        </m:acc>
                      </m:e>
                      <m:sub>
                        <m:r>
                          <a:rPr lang="en-US" sz="2200" b="0" i="1" smtClean="0">
                            <a:solidFill>
                              <a:srgbClr val="000000"/>
                            </a:solidFill>
                            <a:latin typeface="Cambria Math" panose="02040503050406030204" pitchFamily="18" charset="0"/>
                          </a:rPr>
                          <m:t>𝑧</m:t>
                        </m:r>
                      </m:sub>
                    </m:sSub>
                  </m:oMath>
                </a14:m>
                <a:r>
                  <a:rPr lang="en-US" sz="2200" dirty="0">
                    <a:solidFill>
                      <a:srgbClr val="000000"/>
                    </a:solidFill>
                    <a:latin typeface="Calibri" panose="020F0502020204030204" pitchFamily="34" charset="0"/>
                    <a:cs typeface="Calibri" panose="020F0502020204030204" pitchFamily="34" charset="0"/>
                  </a:rPr>
                  <a:t>:</a:t>
                </a:r>
              </a:p>
            </p:txBody>
          </p:sp>
        </mc:Choice>
        <mc:Fallback xmlns="">
          <p:sp>
            <p:nvSpPr>
              <p:cNvPr id="24" name="TextBox 23">
                <a:extLst>
                  <a:ext uri="{FF2B5EF4-FFF2-40B4-BE49-F238E27FC236}">
                    <a16:creationId xmlns:a16="http://schemas.microsoft.com/office/drawing/2014/main" id="{12B7A6F0-D708-4A8D-BF3E-6C45D3E9F125}"/>
                  </a:ext>
                </a:extLst>
              </p:cNvPr>
              <p:cNvSpPr txBox="1">
                <a:spLocks noRot="1" noChangeAspect="1" noMove="1" noResize="1" noEditPoints="1" noAdjustHandles="1" noChangeArrowheads="1" noChangeShapeType="1" noTextEdit="1"/>
              </p:cNvSpPr>
              <p:nvPr/>
            </p:nvSpPr>
            <p:spPr>
              <a:xfrm>
                <a:off x="817346" y="868162"/>
                <a:ext cx="11374654" cy="457561"/>
              </a:xfrm>
              <a:prstGeom prst="rect">
                <a:avLst/>
              </a:prstGeom>
              <a:blipFill>
                <a:blip r:embed="rId2"/>
                <a:stretch>
                  <a:fillRect l="-589" t="-8000" b="-22667"/>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94839049-1B94-4B3F-8906-B80DE410C37F}"/>
              </a:ext>
            </a:extLst>
          </p:cNvPr>
          <p:cNvGrpSpPr/>
          <p:nvPr/>
        </p:nvGrpSpPr>
        <p:grpSpPr>
          <a:xfrm>
            <a:off x="938526" y="1331073"/>
            <a:ext cx="9153689" cy="1001621"/>
            <a:chOff x="607774" y="1262977"/>
            <a:chExt cx="9153689" cy="1001621"/>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B72BF88-BF20-40C5-9FEE-8D3EDC11CD8C}"/>
                    </a:ext>
                  </a:extLst>
                </p:cNvPr>
                <p:cNvSpPr txBox="1"/>
                <p:nvPr/>
              </p:nvSpPr>
              <p:spPr>
                <a:xfrm>
                  <a:off x="607774" y="1262977"/>
                  <a:ext cx="2735660" cy="10016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𝑝</m:t>
                                          </m:r>
                                        </m:e>
                                      </m:acc>
                                    </m:e>
                                    <m:sub>
                                      <m:r>
                                        <a:rPr lang="en-US" b="0" i="1" smtClean="0">
                                          <a:solidFill>
                                            <a:srgbClr val="000000"/>
                                          </a:solidFill>
                                          <a:latin typeface="Cambria Math" panose="02040503050406030204" pitchFamily="18" charset="0"/>
                                        </a:rPr>
                                        <m:t>𝑥</m:t>
                                      </m:r>
                                    </m:sub>
                                  </m:sSub>
                                </m:e>
                              </m:m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𝑝</m:t>
                                          </m:r>
                                        </m:e>
                                      </m:acc>
                                    </m:e>
                                    <m:sub>
                                      <m:r>
                                        <a:rPr lang="en-US" b="0" i="1" smtClean="0">
                                          <a:solidFill>
                                            <a:srgbClr val="000000"/>
                                          </a:solidFill>
                                          <a:latin typeface="Cambria Math" panose="02040503050406030204" pitchFamily="18" charset="0"/>
                                        </a:rPr>
                                        <m:t>𝑦</m:t>
                                      </m:r>
                                    </m:sub>
                                  </m:sSub>
                                </m:e>
                              </m:mr>
                              <m:mr>
                                <m:e>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𝑝</m:t>
                                          </m:r>
                                        </m:e>
                                      </m:acc>
                                    </m:e>
                                    <m:sub>
                                      <m:r>
                                        <a:rPr lang="en-US" b="0" i="1" smtClean="0">
                                          <a:solidFill>
                                            <a:srgbClr val="000000"/>
                                          </a:solidFill>
                                          <a:latin typeface="Cambria Math" panose="02040503050406030204" pitchFamily="18" charset="0"/>
                                        </a:rPr>
                                        <m:t>𝑧</m:t>
                                      </m:r>
                                    </m:sub>
                                  </m:sSub>
                                </m:e>
                              </m:mr>
                            </m:m>
                          </m:e>
                        </m:d>
                        <m:r>
                          <a:rPr lang="en-US" b="0" i="1" smtClean="0">
                            <a:solidFill>
                              <a:srgbClr val="000000"/>
                            </a:solidFill>
                            <a:latin typeface="Cambria Math" panose="02040503050406030204" pitchFamily="18" charset="0"/>
                          </a:rPr>
                          <m:t>=</m:t>
                        </m:r>
                        <m:d>
                          <m:dPr>
                            <m:begChr m:val="["/>
                            <m:endChr m:val="]"/>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𝑃</m:t>
                            </m:r>
                          </m:e>
                        </m:d>
                        <m:d>
                          <m:dPr>
                            <m:begChr m:val="["/>
                            <m:endChr m:val="]"/>
                            <m:ctrlPr>
                              <a:rPr lang="en-US" b="0" i="1" smtClean="0">
                                <a:solidFill>
                                  <a:srgbClr val="000000"/>
                                </a:solidFill>
                                <a:latin typeface="Cambria Math" panose="02040503050406030204" pitchFamily="18" charset="0"/>
                              </a:rPr>
                            </m:ctrlPr>
                          </m:dPr>
                          <m:e>
                            <m:d>
                              <m:dPr>
                                <m:ctrlPr>
                                  <a:rPr lang="en-US" b="0"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acc>
                                        <m:accPr>
                                          <m:chr m:val="̂"/>
                                          <m:ctrlPr>
                                            <a:rPr lang="en-US" i="1" smtClean="0">
                                              <a:solidFill>
                                                <a:srgbClr val="000000"/>
                                              </a:solidFill>
                                              <a:latin typeface="Cambria Math" panose="02040503050406030204" pitchFamily="18" charset="0"/>
                                            </a:rPr>
                                          </m:ctrlPr>
                                        </m:accPr>
                                        <m:e>
                                          <m:r>
                                            <m:rPr>
                                              <m:brk m:alnAt="7"/>
                                            </m:rPr>
                                            <a:rPr lang="en-US" i="1" smtClean="0">
                                              <a:solidFill>
                                                <a:srgbClr val="000000"/>
                                              </a:solidFill>
                                              <a:latin typeface="Cambria Math" panose="02040503050406030204" pitchFamily="18" charset="0"/>
                                            </a:rPr>
                                            <m:t>𝑥</m:t>
                                          </m:r>
                                          <m:r>
                                            <m:rPr>
                                              <m:sty m:val="p"/>
                                            </m:rPr>
                                            <a:rPr lang="en-US" i="1" baseline="-25000" smtClean="0">
                                              <a:solidFill>
                                                <a:srgbClr val="000000"/>
                                              </a:solidFill>
                                              <a:latin typeface="Cambria Math" panose="02040503050406030204" pitchFamily="18" charset="0"/>
                                            </a:rPr>
                                            <m:t>s</m:t>
                                          </m:r>
                                        </m:e>
                                      </m:acc>
                                    </m:e>
                                  </m:mr>
                                  <m:m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𝑦</m:t>
                                          </m:r>
                                          <m:r>
                                            <m:rPr>
                                              <m:sty m:val="p"/>
                                            </m:rPr>
                                            <a:rPr lang="en-US" i="1" baseline="-25000" smtClean="0">
                                              <a:solidFill>
                                                <a:srgbClr val="000000"/>
                                              </a:solidFill>
                                              <a:latin typeface="Cambria Math" panose="02040503050406030204" pitchFamily="18" charset="0"/>
                                            </a:rPr>
                                            <m:t>s</m:t>
                                          </m:r>
                                        </m:e>
                                      </m:acc>
                                    </m:e>
                                  </m:mr>
                                  <m:m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𝑧</m:t>
                                          </m:r>
                                          <m:r>
                                            <m:rPr>
                                              <m:sty m:val="p"/>
                                            </m:rPr>
                                            <a:rPr lang="en-US" i="1" baseline="-25000" smtClean="0">
                                              <a:solidFill>
                                                <a:srgbClr val="000000"/>
                                              </a:solidFill>
                                              <a:latin typeface="Cambria Math" panose="02040503050406030204" pitchFamily="18" charset="0"/>
                                            </a:rPr>
                                            <m:t>s</m:t>
                                          </m:r>
                                        </m:e>
                                      </m:acc>
                                    </m:e>
                                  </m:mr>
                                </m:m>
                              </m:e>
                            </m:d>
                          </m:e>
                        </m:d>
                      </m:oMath>
                    </m:oMathPara>
                  </a14:m>
                  <a:endParaRPr lang="en-US" dirty="0">
                    <a:solidFill>
                      <a:srgbClr val="000000"/>
                    </a:solidFill>
                  </a:endParaRPr>
                </a:p>
              </p:txBody>
            </p:sp>
          </mc:Choice>
          <mc:Fallback xmlns="">
            <p:sp>
              <p:nvSpPr>
                <p:cNvPr id="15" name="TextBox 14">
                  <a:extLst>
                    <a:ext uri="{FF2B5EF4-FFF2-40B4-BE49-F238E27FC236}">
                      <a16:creationId xmlns:a16="http://schemas.microsoft.com/office/drawing/2014/main" id="{7B72BF88-BF20-40C5-9FEE-8D3EDC11CD8C}"/>
                    </a:ext>
                  </a:extLst>
                </p:cNvPr>
                <p:cNvSpPr txBox="1">
                  <a:spLocks noRot="1" noChangeAspect="1" noMove="1" noResize="1" noEditPoints="1" noAdjustHandles="1" noChangeArrowheads="1" noChangeShapeType="1" noTextEdit="1"/>
                </p:cNvSpPr>
                <p:nvPr/>
              </p:nvSpPr>
              <p:spPr>
                <a:xfrm>
                  <a:off x="607774" y="1262977"/>
                  <a:ext cx="2735660" cy="10016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60435D-6063-41E2-9889-45144B138410}"/>
                    </a:ext>
                  </a:extLst>
                </p:cNvPr>
                <p:cNvSpPr txBox="1"/>
                <p:nvPr/>
              </p:nvSpPr>
              <p:spPr>
                <a:xfrm>
                  <a:off x="5607752" y="1310967"/>
                  <a:ext cx="4153711" cy="362984"/>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𝑝</m:t>
                              </m:r>
                            </m:e>
                          </m:acc>
                        </m:e>
                        <m:sub>
                          <m:r>
                            <a:rPr lang="en-US" b="0" i="1" smtClean="0">
                              <a:solidFill>
                                <a:srgbClr val="000000"/>
                              </a:solidFill>
                              <a:latin typeface="Cambria Math" panose="02040503050406030204" pitchFamily="18" charset="0"/>
                            </a:rPr>
                            <m:t>𝑥</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3" name="TextBox 2">
                  <a:extLst>
                    <a:ext uri="{FF2B5EF4-FFF2-40B4-BE49-F238E27FC236}">
                      <a16:creationId xmlns:a16="http://schemas.microsoft.com/office/drawing/2014/main" id="{EB60435D-6063-41E2-9889-45144B138410}"/>
                    </a:ext>
                  </a:extLst>
                </p:cNvPr>
                <p:cNvSpPr txBox="1">
                  <a:spLocks noRot="1" noChangeAspect="1" noMove="1" noResize="1" noEditPoints="1" noAdjustHandles="1" noChangeArrowheads="1" noChangeShapeType="1" noTextEdit="1"/>
                </p:cNvSpPr>
                <p:nvPr/>
              </p:nvSpPr>
              <p:spPr>
                <a:xfrm>
                  <a:off x="5607752" y="1310967"/>
                  <a:ext cx="4153711" cy="362984"/>
                </a:xfrm>
                <a:prstGeom prst="rect">
                  <a:avLst/>
                </a:prstGeom>
                <a:blipFill>
                  <a:blip r:embed="rId4"/>
                  <a:stretch>
                    <a:fillRect l="-733"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6B0A022-0E6B-4783-A796-33C1FF0DCE5E}"/>
                    </a:ext>
                  </a:extLst>
                </p:cNvPr>
                <p:cNvSpPr txBox="1"/>
                <p:nvPr/>
              </p:nvSpPr>
              <p:spPr>
                <a:xfrm>
                  <a:off x="5607751" y="1888613"/>
                  <a:ext cx="4153711" cy="362984"/>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𝑝</m:t>
                              </m:r>
                            </m:e>
                          </m:acc>
                        </m:e>
                        <m:sub>
                          <m:r>
                            <a:rPr lang="en-US" b="0" i="1" smtClean="0">
                              <a:solidFill>
                                <a:srgbClr val="000000"/>
                              </a:solidFill>
                              <a:latin typeface="Cambria Math" panose="02040503050406030204" pitchFamily="18" charset="0"/>
                            </a:rPr>
                            <m:t>𝑧</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25" name="TextBox 24">
                  <a:extLst>
                    <a:ext uri="{FF2B5EF4-FFF2-40B4-BE49-F238E27FC236}">
                      <a16:creationId xmlns:a16="http://schemas.microsoft.com/office/drawing/2014/main" id="{F6B0A022-0E6B-4783-A796-33C1FF0DCE5E}"/>
                    </a:ext>
                  </a:extLst>
                </p:cNvPr>
                <p:cNvSpPr txBox="1">
                  <a:spLocks noRot="1" noChangeAspect="1" noMove="1" noResize="1" noEditPoints="1" noAdjustHandles="1" noChangeArrowheads="1" noChangeShapeType="1" noTextEdit="1"/>
                </p:cNvSpPr>
                <p:nvPr/>
              </p:nvSpPr>
              <p:spPr>
                <a:xfrm>
                  <a:off x="5607751" y="1888613"/>
                  <a:ext cx="4153711" cy="362984"/>
                </a:xfrm>
                <a:prstGeom prst="rect">
                  <a:avLst/>
                </a:prstGeom>
                <a:blipFill>
                  <a:blip r:embed="rId5"/>
                  <a:stretch>
                    <a:fillRect l="-733"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76B2CD-91AA-4BDC-839C-380B5EE1823E}"/>
                    </a:ext>
                  </a:extLst>
                </p:cNvPr>
                <p:cNvSpPr txBox="1"/>
                <p:nvPr/>
              </p:nvSpPr>
              <p:spPr>
                <a:xfrm>
                  <a:off x="5607751" y="1608147"/>
                  <a:ext cx="4153711" cy="391902"/>
                </a:xfrm>
                <a:prstGeom prst="rect">
                  <a:avLst/>
                </a:prstGeom>
                <a:noFill/>
              </p:spPr>
              <p:txBody>
                <a:bodyPr wrap="square" rtlCol="0">
                  <a:spAutoFit/>
                </a:bodyPr>
                <a:lstStyle/>
                <a:p>
                  <a:r>
                    <a:rPr lang="en-US" sz="1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rgbClr val="000000"/>
                      </a:solidFill>
                      <a:latin typeface="Calibri" panose="020F0502020204030204" pitchFamily="34" charset="0"/>
                      <a:cs typeface="Calibri" panose="020F0502020204030204" pitchFamily="34" charset="0"/>
                    </a:rPr>
                    <a:t>components of </a:t>
                  </a:r>
                  <a14:m>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𝑝</m:t>
                              </m:r>
                            </m:e>
                          </m:acc>
                        </m:e>
                        <m:sub>
                          <m:r>
                            <a:rPr lang="en-US" b="0" i="1" smtClean="0">
                              <a:solidFill>
                                <a:srgbClr val="000000"/>
                              </a:solidFill>
                              <a:latin typeface="Cambria Math" panose="02040503050406030204" pitchFamily="18" charset="0"/>
                            </a:rPr>
                            <m:t>𝑦</m:t>
                          </m:r>
                        </m:sub>
                      </m:sSub>
                    </m:oMath>
                  </a14:m>
                  <a:r>
                    <a:rPr lang="en-US" sz="1600" dirty="0">
                      <a:solidFill>
                        <a:srgbClr val="000000"/>
                      </a:solidFill>
                      <a:latin typeface="Calibri" panose="020F0502020204030204" pitchFamily="34" charset="0"/>
                      <a:cs typeface="Calibri" panose="020F0502020204030204" pitchFamily="34" charset="0"/>
                    </a:rPr>
                    <a:t> in stage frame</a:t>
                  </a:r>
                </a:p>
              </p:txBody>
            </p:sp>
          </mc:Choice>
          <mc:Fallback xmlns="">
            <p:sp>
              <p:nvSpPr>
                <p:cNvPr id="26" name="TextBox 25">
                  <a:extLst>
                    <a:ext uri="{FF2B5EF4-FFF2-40B4-BE49-F238E27FC236}">
                      <a16:creationId xmlns:a16="http://schemas.microsoft.com/office/drawing/2014/main" id="{5576B2CD-91AA-4BDC-839C-380B5EE1823E}"/>
                    </a:ext>
                  </a:extLst>
                </p:cNvPr>
                <p:cNvSpPr txBox="1">
                  <a:spLocks noRot="1" noChangeAspect="1" noMove="1" noResize="1" noEditPoints="1" noAdjustHandles="1" noChangeArrowheads="1" noChangeShapeType="1" noTextEdit="1"/>
                </p:cNvSpPr>
                <p:nvPr/>
              </p:nvSpPr>
              <p:spPr>
                <a:xfrm>
                  <a:off x="5607751" y="1608147"/>
                  <a:ext cx="4153711" cy="391902"/>
                </a:xfrm>
                <a:prstGeom prst="rect">
                  <a:avLst/>
                </a:prstGeom>
                <a:blipFill>
                  <a:blip r:embed="rId6"/>
                  <a:stretch>
                    <a:fillRect l="-733" t="-4688" b="-14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B651D33-C229-49C9-8C06-7F8890438E95}"/>
                    </a:ext>
                  </a:extLst>
                </p:cNvPr>
                <p:cNvSpPr txBox="1"/>
                <p:nvPr/>
              </p:nvSpPr>
              <p:spPr>
                <a:xfrm>
                  <a:off x="3295456" y="1338525"/>
                  <a:ext cx="2660301" cy="8255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𝑃</m:t>
                            </m:r>
                          </m:e>
                        </m:d>
                        <m:r>
                          <a:rPr lang="en-US"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mcs>
                                  <m:mc>
                                    <m:mcPr>
                                      <m:count m:val="3"/>
                                      <m:mcJc m:val="center"/>
                                    </m:mcPr>
                                  </m:mc>
                                </m:mcs>
                                <m:ctrlPr>
                                  <a:rPr lang="en-US" i="1">
                                    <a:solidFill>
                                      <a:srgbClr val="000000"/>
                                    </a:solidFill>
                                    <a:latin typeface="Cambria Math" panose="02040503050406030204" pitchFamily="18" charset="0"/>
                                  </a:rPr>
                                </m:ctrlPr>
                              </m:mPr>
                              <m:mr>
                                <m:e>
                                  <m:r>
                                    <m:rPr>
                                      <m:brk m:alnAt="7"/>
                                    </m:rP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𝑥𝑥</m:t>
                                  </m:r>
                                </m:e>
                                <m:e>
                                  <m:r>
                                    <a:rPr lang="en-US" b="0" i="1" smtClean="0">
                                      <a:solidFill>
                                        <a:srgbClr val="000000"/>
                                      </a:solidFill>
                                      <a:latin typeface="Cambria Math" panose="02040503050406030204" pitchFamily="18" charset="0"/>
                                    </a:rPr>
                                    <m:t>𝑝</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𝑦</m:t>
                                  </m:r>
                                </m:e>
                                <m:e>
                                  <m:r>
                                    <a:rPr lang="en-US" b="0" i="1" smtClean="0">
                                      <a:solidFill>
                                        <a:srgbClr val="000000"/>
                                      </a:solidFill>
                                      <a:latin typeface="Cambria Math" panose="02040503050406030204" pitchFamily="18" charset="0"/>
                                    </a:rPr>
                                    <m:t>𝑝</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𝑧</m:t>
                                  </m:r>
                                </m:e>
                              </m:mr>
                              <m:mr>
                                <m:e>
                                  <m: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𝑦</m:t>
                                  </m:r>
                                  <m:r>
                                    <a:rPr lang="en-US" i="1" baseline="-25000">
                                      <a:solidFill>
                                        <a:srgbClr val="000000"/>
                                      </a:solidFill>
                                      <a:latin typeface="Cambria Math" panose="02040503050406030204" pitchFamily="18" charset="0"/>
                                    </a:rPr>
                                    <m:t>𝑥</m:t>
                                  </m:r>
                                </m:e>
                                <m:e>
                                  <m: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𝑦𝑦</m:t>
                                  </m:r>
                                </m:e>
                                <m:e>
                                  <m: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𝑦𝑧</m:t>
                                  </m:r>
                                </m:e>
                              </m:mr>
                              <m:mr>
                                <m:e>
                                  <m: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𝑧</m:t>
                                  </m:r>
                                  <m:r>
                                    <a:rPr lang="en-US" i="1" baseline="-25000">
                                      <a:solidFill>
                                        <a:srgbClr val="000000"/>
                                      </a:solidFill>
                                      <a:latin typeface="Cambria Math" panose="02040503050406030204" pitchFamily="18" charset="0"/>
                                    </a:rPr>
                                    <m:t>𝑥</m:t>
                                  </m:r>
                                </m:e>
                                <m:e>
                                  <m: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𝑧𝑦</m:t>
                                  </m:r>
                                </m:e>
                                <m:e>
                                  <m:r>
                                    <a:rPr lang="en-US" b="0"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𝑧𝑧</m:t>
                                  </m:r>
                                </m:e>
                              </m:mr>
                            </m:m>
                          </m:e>
                        </m:d>
                      </m:oMath>
                    </m:oMathPara>
                  </a14:m>
                  <a:endParaRPr lang="en-US" dirty="0">
                    <a:solidFill>
                      <a:srgbClr val="000000"/>
                    </a:solidFill>
                  </a:endParaRPr>
                </a:p>
              </p:txBody>
            </p:sp>
          </mc:Choice>
          <mc:Fallback xmlns="">
            <p:sp>
              <p:nvSpPr>
                <p:cNvPr id="18" name="TextBox 17">
                  <a:extLst>
                    <a:ext uri="{FF2B5EF4-FFF2-40B4-BE49-F238E27FC236}">
                      <a16:creationId xmlns:a16="http://schemas.microsoft.com/office/drawing/2014/main" id="{7B651D33-C229-49C9-8C06-7F8890438E95}"/>
                    </a:ext>
                  </a:extLst>
                </p:cNvPr>
                <p:cNvSpPr txBox="1">
                  <a:spLocks noRot="1" noChangeAspect="1" noMove="1" noResize="1" noEditPoints="1" noAdjustHandles="1" noChangeArrowheads="1" noChangeShapeType="1" noTextEdit="1"/>
                </p:cNvSpPr>
                <p:nvPr/>
              </p:nvSpPr>
              <p:spPr>
                <a:xfrm>
                  <a:off x="3295456" y="1338525"/>
                  <a:ext cx="2660301" cy="82554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9563D1B-346C-48A0-ADAD-7E84E844CCBD}"/>
                  </a:ext>
                </a:extLst>
              </p:cNvPr>
              <p:cNvSpPr txBox="1"/>
              <p:nvPr/>
            </p:nvSpPr>
            <p:spPr>
              <a:xfrm>
                <a:off x="454179" y="2412370"/>
                <a:ext cx="8602272" cy="3993401"/>
              </a:xfrm>
              <a:prstGeom prst="rect">
                <a:avLst/>
              </a:prstGeom>
              <a:noFill/>
              <a:ln>
                <a:solidFill>
                  <a:srgbClr val="000000"/>
                </a:solidFill>
              </a:ln>
            </p:spPr>
            <p:txBody>
              <a:bodyPr wrap="square" rtlCol="0">
                <a:spAutoFit/>
              </a:bodyPr>
              <a:lstStyle/>
              <a:p>
                <a:pPr marL="342900" indent="-34290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A determination of all nine components requires a well-known reference field.</a:t>
                </a:r>
              </a:p>
              <a:p>
                <a:pPr marL="342900" indent="-34290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For APS-U dipoles, the field in the center of a sufficiently long pole is assumed to be normal to the pole midplane.  This normal vector is known from survey.</a:t>
                </a:r>
              </a:p>
              <a:p>
                <a:pPr marL="342900" indent="-34290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The </a:t>
                </a:r>
                <a:r>
                  <a:rPr lang="en-US" i="1" dirty="0">
                    <a:solidFill>
                      <a:srgbClr val="000000"/>
                    </a:solidFill>
                    <a:latin typeface="Times New Roman" panose="02020603050405020304" pitchFamily="18" charset="0"/>
                    <a:cs typeface="Times New Roman" panose="02020603050405020304" pitchFamily="18" charset="0"/>
                  </a:rPr>
                  <a:t>B</a:t>
                </a:r>
                <a:r>
                  <a:rPr lang="en-US" i="1" baseline="-25000" dirty="0">
                    <a:solidFill>
                      <a:srgbClr val="000000"/>
                    </a:solidFill>
                    <a:latin typeface="Times New Roman" panose="02020603050405020304" pitchFamily="18" charset="0"/>
                    <a:cs typeface="Times New Roman" panose="02020603050405020304" pitchFamily="18" charset="0"/>
                  </a:rPr>
                  <a:t>x</a:t>
                </a:r>
                <a:r>
                  <a:rPr lang="en-US" dirty="0">
                    <a:solidFill>
                      <a:srgbClr val="000000"/>
                    </a:solidFill>
                    <a:latin typeface="Calibri" panose="020F0502020204030204" pitchFamily="34" charset="0"/>
                    <a:cs typeface="Calibri" panose="020F0502020204030204" pitchFamily="34" charset="0"/>
                  </a:rPr>
                  <a:t> and </a:t>
                </a:r>
                <a:r>
                  <a:rPr lang="en-US" i="1" dirty="0" err="1">
                    <a:solidFill>
                      <a:srgbClr val="000000"/>
                    </a:solidFill>
                    <a:latin typeface="Times New Roman" panose="02020603050405020304" pitchFamily="18" charset="0"/>
                    <a:cs typeface="Times New Roman" panose="02020603050405020304" pitchFamily="18" charset="0"/>
                  </a:rPr>
                  <a:t>B</a:t>
                </a:r>
                <a:r>
                  <a:rPr lang="en-US" i="1" baseline="-25000" dirty="0" err="1">
                    <a:solidFill>
                      <a:srgbClr val="000000"/>
                    </a:solidFill>
                    <a:latin typeface="Times New Roman" panose="02020603050405020304" pitchFamily="18" charset="0"/>
                    <a:cs typeface="Times New Roman" panose="02020603050405020304" pitchFamily="18" charset="0"/>
                  </a:rPr>
                  <a:t>z</a:t>
                </a:r>
                <a:r>
                  <a:rPr lang="en-US" dirty="0">
                    <a:solidFill>
                      <a:srgbClr val="000000"/>
                    </a:solidFill>
                    <a:latin typeface="Calibri" panose="020F0502020204030204" pitchFamily="34" charset="0"/>
                    <a:cs typeface="Calibri" panose="020F0502020204030204" pitchFamily="34" charset="0"/>
                  </a:rPr>
                  <a:t> fields are generally small and cross terms between two minor components can be neglected.  Thus, </a:t>
                </a:r>
                <a14:m>
                  <m:oMath xmlns:m="http://schemas.openxmlformats.org/officeDocument/2006/math">
                    <m:r>
                      <a:rPr lang="en-US" b="0" i="1" smtClean="0">
                        <a:solidFill>
                          <a:srgbClr val="000000"/>
                        </a:solidFill>
                        <a:latin typeface="Cambria Math" panose="02040503050406030204" pitchFamily="18" charset="0"/>
                      </a:rPr>
                      <m:t>𝑝</m:t>
                    </m:r>
                    <m:r>
                      <a:rPr lang="en-US" i="1" baseline="-25000">
                        <a:solidFill>
                          <a:srgbClr val="000000"/>
                        </a:solidFill>
                        <a:latin typeface="Cambria Math" panose="02040503050406030204" pitchFamily="18" charset="0"/>
                      </a:rPr>
                      <m:t>𝑥</m:t>
                    </m:r>
                    <m:r>
                      <a:rPr lang="en-US" b="0" i="1" baseline="-25000" smtClean="0">
                        <a:solidFill>
                          <a:srgbClr val="000000"/>
                        </a:solidFill>
                        <a:latin typeface="Cambria Math" panose="02040503050406030204" pitchFamily="18" charset="0"/>
                      </a:rPr>
                      <m:t>𝑧</m:t>
                    </m:r>
                  </m:oMath>
                </a14:m>
                <a:r>
                  <a:rPr lang="en-US" dirty="0">
                    <a:solidFill>
                      <a:srgbClr val="000000"/>
                    </a:solidFill>
                    <a:latin typeface="Calibri" panose="020F0502020204030204" pitchFamily="34" charset="0"/>
                    <a:cs typeface="Calibri" panose="020F0502020204030204" pitchFamily="34" charset="0"/>
                  </a:rPr>
                  <a:t> and </a:t>
                </a:r>
                <a14:m>
                  <m:oMath xmlns:m="http://schemas.openxmlformats.org/officeDocument/2006/math">
                    <m:r>
                      <a:rPr lang="en-US" i="1">
                        <a:solidFill>
                          <a:srgbClr val="000000"/>
                        </a:solidFill>
                        <a:latin typeface="Cambria Math" panose="02040503050406030204" pitchFamily="18" charset="0"/>
                      </a:rPr>
                      <m:t>𝑝</m:t>
                    </m:r>
                    <m:r>
                      <a:rPr lang="en-US" i="1" baseline="-25000">
                        <a:solidFill>
                          <a:srgbClr val="000000"/>
                        </a:solidFill>
                        <a:latin typeface="Cambria Math" panose="02040503050406030204" pitchFamily="18" charset="0"/>
                      </a:rPr>
                      <m:t>𝑧</m:t>
                    </m:r>
                    <m:r>
                      <a:rPr lang="en-US" b="0" i="1" baseline="-25000" smtClean="0">
                        <a:solidFill>
                          <a:srgbClr val="000000"/>
                        </a:solidFill>
                        <a:latin typeface="Cambria Math" panose="02040503050406030204" pitchFamily="18" charset="0"/>
                      </a:rPr>
                      <m:t>𝑥</m:t>
                    </m:r>
                  </m:oMath>
                </a14:m>
                <a:r>
                  <a:rPr lang="en-US" dirty="0">
                    <a:solidFill>
                      <a:srgbClr val="000000"/>
                    </a:solidFill>
                    <a:latin typeface="Calibri" panose="020F0502020204030204" pitchFamily="34" charset="0"/>
                    <a:cs typeface="Calibri" panose="020F0502020204030204" pitchFamily="34" charset="0"/>
                  </a:rPr>
                  <a:t> are assumed to be zero.</a:t>
                </a:r>
              </a:p>
              <a:p>
                <a:pPr marL="342900" indent="-34290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The field is predominantly </a:t>
                </a:r>
                <a:r>
                  <a:rPr lang="en-US" i="1" dirty="0">
                    <a:solidFill>
                      <a:srgbClr val="000000"/>
                    </a:solidFill>
                    <a:latin typeface="Times New Roman" panose="02020603050405020304" pitchFamily="18" charset="0"/>
                    <a:cs typeface="Times New Roman" panose="02020603050405020304" pitchFamily="18" charset="0"/>
                  </a:rPr>
                  <a:t>B</a:t>
                </a:r>
                <a:r>
                  <a:rPr lang="en-US" i="1" baseline="-25000" dirty="0">
                    <a:solidFill>
                      <a:srgbClr val="000000"/>
                    </a:solidFill>
                    <a:latin typeface="Times New Roman" panose="02020603050405020304" pitchFamily="18" charset="0"/>
                    <a:cs typeface="Times New Roman" panose="02020603050405020304" pitchFamily="18" charset="0"/>
                  </a:rPr>
                  <a:t>y</a:t>
                </a:r>
                <a:r>
                  <a:rPr lang="en-US" dirty="0">
                    <a:solidFill>
                      <a:srgbClr val="000000"/>
                    </a:solidFill>
                    <a:latin typeface="Calibri" panose="020F0502020204030204" pitchFamily="34" charset="0"/>
                    <a:cs typeface="Calibri" panose="020F0502020204030204" pitchFamily="34" charset="0"/>
                  </a:rPr>
                  <a:t> and presence of small </a:t>
                </a:r>
                <a:r>
                  <a:rPr lang="en-US" i="1" dirty="0">
                    <a:solidFill>
                      <a:srgbClr val="000000"/>
                    </a:solidFill>
                    <a:latin typeface="Times New Roman" panose="02020603050405020304" pitchFamily="18" charset="0"/>
                    <a:cs typeface="Times New Roman" panose="02020603050405020304" pitchFamily="18" charset="0"/>
                  </a:rPr>
                  <a:t>B</a:t>
                </a:r>
                <a:r>
                  <a:rPr lang="en-US" i="1" baseline="-25000" dirty="0">
                    <a:solidFill>
                      <a:srgbClr val="000000"/>
                    </a:solidFill>
                    <a:latin typeface="Times New Roman" panose="02020603050405020304" pitchFamily="18" charset="0"/>
                    <a:cs typeface="Times New Roman" panose="02020603050405020304" pitchFamily="18" charset="0"/>
                  </a:rPr>
                  <a:t>x</a:t>
                </a:r>
                <a:r>
                  <a:rPr lang="en-US" dirty="0">
                    <a:solidFill>
                      <a:srgbClr val="000000"/>
                    </a:solidFill>
                    <a:latin typeface="Calibri" panose="020F0502020204030204" pitchFamily="34" charset="0"/>
                    <a:cs typeface="Calibri" panose="020F0502020204030204" pitchFamily="34" charset="0"/>
                  </a:rPr>
                  <a:t> and </a:t>
                </a:r>
                <a:r>
                  <a:rPr lang="en-US" i="1" dirty="0" err="1">
                    <a:solidFill>
                      <a:srgbClr val="000000"/>
                    </a:solidFill>
                    <a:latin typeface="Times New Roman" panose="02020603050405020304" pitchFamily="18" charset="0"/>
                    <a:cs typeface="Times New Roman" panose="02020603050405020304" pitchFamily="18" charset="0"/>
                  </a:rPr>
                  <a:t>B</a:t>
                </a:r>
                <a:r>
                  <a:rPr lang="en-US" i="1" baseline="-25000" dirty="0" err="1">
                    <a:solidFill>
                      <a:srgbClr val="000000"/>
                    </a:solidFill>
                    <a:latin typeface="Times New Roman" panose="02020603050405020304" pitchFamily="18" charset="0"/>
                    <a:cs typeface="Times New Roman" panose="02020603050405020304" pitchFamily="18" charset="0"/>
                  </a:rPr>
                  <a:t>z</a:t>
                </a:r>
                <a:r>
                  <a:rPr lang="en-US" dirty="0">
                    <a:solidFill>
                      <a:srgbClr val="000000"/>
                    </a:solidFill>
                    <a:latin typeface="Calibri" panose="020F0502020204030204" pitchFamily="34" charset="0"/>
                    <a:cs typeface="Calibri" panose="020F0502020204030204" pitchFamily="34" charset="0"/>
                  </a:rPr>
                  <a:t>, as well as small misalignment (~1 </a:t>
                </a:r>
                <a:r>
                  <a:rPr lang="en-US" dirty="0" err="1">
                    <a:solidFill>
                      <a:srgbClr val="000000"/>
                    </a:solidFill>
                    <a:latin typeface="Calibri" panose="020F0502020204030204" pitchFamily="34" charset="0"/>
                    <a:cs typeface="Calibri" panose="020F0502020204030204" pitchFamily="34" charset="0"/>
                  </a:rPr>
                  <a:t>mr</a:t>
                </a:r>
                <a:r>
                  <a:rPr lang="en-US" dirty="0">
                    <a:solidFill>
                      <a:srgbClr val="000000"/>
                    </a:solidFill>
                    <a:latin typeface="Calibri" panose="020F0502020204030204" pitchFamily="34" charset="0"/>
                    <a:cs typeface="Calibri" panose="020F0502020204030204" pitchFamily="34" charset="0"/>
                  </a:rPr>
                  <a:t>) of the </a:t>
                </a:r>
                <a:r>
                  <a:rPr lang="en-US" i="1" dirty="0">
                    <a:solidFill>
                      <a:srgbClr val="000000"/>
                    </a:solidFill>
                    <a:latin typeface="Times New Roman" panose="02020603050405020304" pitchFamily="18" charset="0"/>
                    <a:cs typeface="Times New Roman" panose="02020603050405020304" pitchFamily="18" charset="0"/>
                  </a:rPr>
                  <a:t>B</a:t>
                </a:r>
                <a:r>
                  <a:rPr lang="en-US" i="1" baseline="-25000" dirty="0">
                    <a:solidFill>
                      <a:srgbClr val="000000"/>
                    </a:solidFill>
                    <a:latin typeface="Times New Roman" panose="02020603050405020304" pitchFamily="18" charset="0"/>
                    <a:cs typeface="Times New Roman" panose="02020603050405020304" pitchFamily="18" charset="0"/>
                  </a:rPr>
                  <a:t>y</a:t>
                </a:r>
                <a:r>
                  <a:rPr lang="en-US" dirty="0">
                    <a:solidFill>
                      <a:srgbClr val="000000"/>
                    </a:solidFill>
                    <a:latin typeface="Calibri" panose="020F0502020204030204" pitchFamily="34" charset="0"/>
                    <a:cs typeface="Calibri" panose="020F0502020204030204" pitchFamily="34" charset="0"/>
                  </a:rPr>
                  <a:t> probe, does not influence the field reading. We assume </a:t>
                </a:r>
                <a14:m>
                  <m:oMath xmlns:m="http://schemas.openxmlformats.org/officeDocument/2006/math">
                    <m:r>
                      <a:rPr lang="en-US" i="1" smtClean="0">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𝑦𝑥</m:t>
                    </m:r>
                  </m:oMath>
                </a14:m>
                <a:r>
                  <a:rPr lang="en-US" dirty="0">
                    <a:solidFill>
                      <a:srgbClr val="000000"/>
                    </a:solidFill>
                    <a:latin typeface="Calibri" panose="020F0502020204030204" pitchFamily="34" charset="0"/>
                    <a:cs typeface="Calibri" panose="020F0502020204030204" pitchFamily="34" charset="0"/>
                  </a:rPr>
                  <a:t> and </a:t>
                </a:r>
                <a14:m>
                  <m:oMath xmlns:m="http://schemas.openxmlformats.org/officeDocument/2006/math">
                    <m:r>
                      <a:rPr lang="en-US" i="1">
                        <a:solidFill>
                          <a:srgbClr val="000000"/>
                        </a:solidFill>
                        <a:latin typeface="Cambria Math" panose="02040503050406030204" pitchFamily="18" charset="0"/>
                      </a:rPr>
                      <m:t>𝑝</m:t>
                    </m:r>
                    <m:r>
                      <a:rPr lang="en-US" b="0" i="1" baseline="-25000" smtClean="0">
                        <a:solidFill>
                          <a:srgbClr val="000000"/>
                        </a:solidFill>
                        <a:latin typeface="Cambria Math" panose="02040503050406030204" pitchFamily="18" charset="0"/>
                      </a:rPr>
                      <m:t>𝑦𝑧</m:t>
                    </m:r>
                  </m:oMath>
                </a14:m>
                <a:r>
                  <a:rPr lang="en-US" dirty="0">
                    <a:solidFill>
                      <a:srgbClr val="000000"/>
                    </a:solidFill>
                    <a:latin typeface="Calibri" panose="020F0502020204030204" pitchFamily="34" charset="0"/>
                    <a:cs typeface="Calibri" panose="020F0502020204030204" pitchFamily="34" charset="0"/>
                  </a:rPr>
                  <a:t> also to be zero.</a:t>
                </a:r>
              </a:p>
              <a:p>
                <a:pPr marL="342900" indent="-34290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The remaining [</a:t>
                </a:r>
                <a:r>
                  <a:rPr lang="en-US" i="1" dirty="0">
                    <a:solidFill>
                      <a:srgbClr val="000000"/>
                    </a:solidFill>
                    <a:latin typeface="Times New Roman" panose="02020603050405020304" pitchFamily="18" charset="0"/>
                    <a:cs typeface="Times New Roman" panose="02020603050405020304" pitchFamily="18" charset="0"/>
                  </a:rPr>
                  <a:t>P</a:t>
                </a:r>
                <a:r>
                  <a:rPr lang="en-US" dirty="0">
                    <a:solidFill>
                      <a:srgbClr val="000000"/>
                    </a:solidFill>
                    <a:latin typeface="Calibri" panose="020F0502020204030204" pitchFamily="34" charset="0"/>
                    <a:cs typeface="Calibri" panose="020F0502020204030204" pitchFamily="34" charset="0"/>
                  </a:rPr>
                  <a:t>] matrix elements can be derived from the as-measured </a:t>
                </a:r>
                <a:r>
                  <a:rPr lang="en-US" i="1" dirty="0">
                    <a:solidFill>
                      <a:srgbClr val="000000"/>
                    </a:solidFill>
                    <a:latin typeface="Times New Roman" panose="02020603050405020304" pitchFamily="18" charset="0"/>
                    <a:cs typeface="Times New Roman" panose="02020603050405020304" pitchFamily="18" charset="0"/>
                  </a:rPr>
                  <a:t>B</a:t>
                </a:r>
                <a:r>
                  <a:rPr lang="en-US" i="1" baseline="-25000" dirty="0">
                    <a:solidFill>
                      <a:srgbClr val="000000"/>
                    </a:solidFill>
                    <a:latin typeface="Times New Roman" panose="02020603050405020304" pitchFamily="18" charset="0"/>
                    <a:cs typeface="Times New Roman" panose="02020603050405020304" pitchFamily="18" charset="0"/>
                  </a:rPr>
                  <a:t>x</a:t>
                </a:r>
                <a:r>
                  <a:rPr lang="en-US" dirty="0">
                    <a:solidFill>
                      <a:srgbClr val="000000"/>
                    </a:solidFill>
                    <a:latin typeface="Calibri" panose="020F0502020204030204" pitchFamily="34" charset="0"/>
                    <a:cs typeface="Calibri" panose="020F0502020204030204" pitchFamily="34" charset="0"/>
                  </a:rPr>
                  <a:t>, </a:t>
                </a:r>
                <a:r>
                  <a:rPr lang="en-US" i="1" dirty="0">
                    <a:solidFill>
                      <a:srgbClr val="000000"/>
                    </a:solidFill>
                    <a:latin typeface="Times New Roman" panose="02020603050405020304" pitchFamily="18" charset="0"/>
                    <a:cs typeface="Times New Roman" panose="02020603050405020304" pitchFamily="18" charset="0"/>
                  </a:rPr>
                  <a:t>B</a:t>
                </a:r>
                <a:r>
                  <a:rPr lang="en-US" i="1" baseline="-25000" dirty="0">
                    <a:solidFill>
                      <a:srgbClr val="000000"/>
                    </a:solidFill>
                    <a:latin typeface="Times New Roman" panose="02020603050405020304" pitchFamily="18" charset="0"/>
                    <a:cs typeface="Times New Roman" panose="02020603050405020304" pitchFamily="18" charset="0"/>
                  </a:rPr>
                  <a:t>y</a:t>
                </a:r>
                <a:r>
                  <a:rPr lang="en-US" dirty="0">
                    <a:solidFill>
                      <a:srgbClr val="000000"/>
                    </a:solidFill>
                    <a:latin typeface="Calibri" panose="020F0502020204030204" pitchFamily="34" charset="0"/>
                    <a:cs typeface="Calibri" panose="020F0502020204030204" pitchFamily="34" charset="0"/>
                  </a:rPr>
                  <a:t> and </a:t>
                </a:r>
                <a:r>
                  <a:rPr lang="en-US" i="1" dirty="0" err="1">
                    <a:solidFill>
                      <a:srgbClr val="000000"/>
                    </a:solidFill>
                    <a:latin typeface="Times New Roman" panose="02020603050405020304" pitchFamily="18" charset="0"/>
                    <a:cs typeface="Times New Roman" panose="02020603050405020304" pitchFamily="18" charset="0"/>
                  </a:rPr>
                  <a:t>B</a:t>
                </a:r>
                <a:r>
                  <a:rPr lang="en-US" i="1" baseline="-25000" dirty="0" err="1">
                    <a:solidFill>
                      <a:srgbClr val="000000"/>
                    </a:solidFill>
                    <a:latin typeface="Times New Roman" panose="02020603050405020304" pitchFamily="18" charset="0"/>
                    <a:cs typeface="Times New Roman" panose="02020603050405020304" pitchFamily="18" charset="0"/>
                  </a:rPr>
                  <a:t>z</a:t>
                </a:r>
                <a:r>
                  <a:rPr lang="en-US" dirty="0">
                    <a:solidFill>
                      <a:srgbClr val="000000"/>
                    </a:solidFill>
                    <a:latin typeface="Calibri" panose="020F0502020204030204" pitchFamily="34" charset="0"/>
                    <a:cs typeface="Calibri" panose="020F0502020204030204" pitchFamily="34" charset="0"/>
                  </a:rPr>
                  <a:t> fields in the center of a long pole.</a:t>
                </a:r>
              </a:p>
              <a:p>
                <a:pPr marL="342900" indent="-34290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The raw field readings can be converted to stage frame, or the magnet frame, using transformations.</a:t>
                </a:r>
              </a:p>
            </p:txBody>
          </p:sp>
        </mc:Choice>
        <mc:Fallback xmlns="">
          <p:sp>
            <p:nvSpPr>
              <p:cNvPr id="21" name="TextBox 20">
                <a:extLst>
                  <a:ext uri="{FF2B5EF4-FFF2-40B4-BE49-F238E27FC236}">
                    <a16:creationId xmlns:a16="http://schemas.microsoft.com/office/drawing/2014/main" id="{59563D1B-346C-48A0-ADAD-7E84E844CCBD}"/>
                  </a:ext>
                </a:extLst>
              </p:cNvPr>
              <p:cNvSpPr txBox="1">
                <a:spLocks noRot="1" noChangeAspect="1" noMove="1" noResize="1" noEditPoints="1" noAdjustHandles="1" noChangeArrowheads="1" noChangeShapeType="1" noTextEdit="1"/>
              </p:cNvSpPr>
              <p:nvPr/>
            </p:nvSpPr>
            <p:spPr>
              <a:xfrm>
                <a:off x="454179" y="2412370"/>
                <a:ext cx="8602272" cy="3993401"/>
              </a:xfrm>
              <a:prstGeom prst="rect">
                <a:avLst/>
              </a:prstGeom>
              <a:blipFill>
                <a:blip r:embed="rId8"/>
                <a:stretch>
                  <a:fillRect l="-425" t="-761" r="-920" b="-1370"/>
                </a:stretch>
              </a:blipFill>
              <a:ln>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9370C1E-4F49-46E8-BED9-2F887DDC1DA9}"/>
                  </a:ext>
                </a:extLst>
              </p:cNvPr>
              <p:cNvSpPr txBox="1"/>
              <p:nvPr/>
            </p:nvSpPr>
            <p:spPr>
              <a:xfrm>
                <a:off x="9277474" y="3524693"/>
                <a:ext cx="2749426" cy="1199111"/>
              </a:xfrm>
              <a:prstGeom prst="rect">
                <a:avLst/>
              </a:prstGeom>
              <a:noFill/>
              <a:ln>
                <a:solidFill>
                  <a:srgbClr val="000000"/>
                </a:solidFill>
              </a:ln>
            </p:spPr>
            <p:txBody>
              <a:bodyPr wrap="square">
                <a:spAutoFit/>
              </a:bodyPr>
              <a:lstStyle/>
              <a:p>
                <a14:m>
                  <m:oMath xmlns:m="http://schemas.openxmlformats.org/officeDocument/2006/math">
                    <m:d>
                      <m:dPr>
                        <m:ctrlPr>
                          <a:rPr lang="en-US" i="1" smtClean="0">
                            <a:solidFill>
                              <a:srgbClr val="000000"/>
                            </a:solidFill>
                            <a:latin typeface="Cambria Math" panose="02040503050406030204" pitchFamily="18" charset="0"/>
                          </a:rPr>
                        </m:ctrlPr>
                      </m:dPr>
                      <m:e>
                        <m:m>
                          <m:mPr>
                            <m:mcs>
                              <m:mc>
                                <m:mcPr>
                                  <m:count m:val="1"/>
                                  <m:mcJc m:val="center"/>
                                </m:mcPr>
                              </m:mc>
                            </m:mcs>
                            <m:ctrlPr>
                              <a:rPr lang="en-US" i="1" smtClean="0">
                                <a:solidFill>
                                  <a:srgbClr val="000000"/>
                                </a:solidFill>
                                <a:latin typeface="Cambria Math" panose="02040503050406030204" pitchFamily="18" charset="0"/>
                              </a:rPr>
                            </m:ctrlPr>
                          </m:mPr>
                          <m:mr>
                            <m:e>
                              <m:sSubSup>
                                <m:sSubSupPr>
                                  <m:ctrlPr>
                                    <a:rPr lang="en-US" i="1" smtClean="0">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𝑥</m:t>
                                  </m:r>
                                </m:sub>
                                <m:sup>
                                  <m:d>
                                    <m:dPr>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𝑚</m:t>
                                      </m:r>
                                    </m:e>
                                  </m:d>
                                </m:sup>
                              </m:sSubSup>
                            </m:e>
                          </m:mr>
                          <m:mr>
                            <m:e>
                              <m:sSubSup>
                                <m:sSubSupPr>
                                  <m:ctrlPr>
                                    <a:rPr lang="en-US" i="1" smtClean="0">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𝑦</m:t>
                                  </m:r>
                                </m:sub>
                                <m:sup>
                                  <m:d>
                                    <m:dPr>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𝑚</m:t>
                                      </m:r>
                                    </m:e>
                                  </m:d>
                                </m:sup>
                              </m:sSubSup>
                            </m:e>
                          </m:mr>
                          <m:mr>
                            <m:e>
                              <m:sSubSup>
                                <m:sSubSupPr>
                                  <m:ctrlPr>
                                    <a:rPr lang="en-US" i="1" smtClean="0">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𝑧</m:t>
                                  </m:r>
                                </m:sub>
                                <m:sup>
                                  <m:d>
                                    <m:dPr>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𝑚</m:t>
                                      </m:r>
                                    </m:e>
                                  </m:d>
                                </m:sup>
                              </m:sSubSup>
                            </m:e>
                          </m:mr>
                        </m:m>
                      </m:e>
                    </m:d>
                    <m:r>
                      <a:rPr lang="en-US" b="0" i="1" smtClean="0">
                        <a:solidFill>
                          <a:srgbClr val="000000"/>
                        </a:solidFill>
                        <a:latin typeface="Cambria Math" panose="02040503050406030204" pitchFamily="18" charset="0"/>
                      </a:rPr>
                      <m:t>=</m:t>
                    </m:r>
                    <m:d>
                      <m:dPr>
                        <m:begChr m:val="["/>
                        <m:endChr m:val="]"/>
                        <m:ctrlPr>
                          <a:rPr lang="en-US" b="0"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𝐴</m:t>
                        </m:r>
                      </m:e>
                    </m:d>
                  </m:oMath>
                </a14:m>
                <a:r>
                  <a:rPr lang="en-US" dirty="0">
                    <a:solidFill>
                      <a:srgbClr val="000000"/>
                    </a:solidFill>
                  </a:rPr>
                  <a:t> </a:t>
                </a:r>
                <a14:m>
                  <m:oMath xmlns:m="http://schemas.openxmlformats.org/officeDocument/2006/math">
                    <m:sSup>
                      <m:sSupPr>
                        <m:ctrlPr>
                          <a:rPr lang="en-US" i="1">
                            <a:solidFill>
                              <a:srgbClr val="000000"/>
                            </a:solidFill>
                            <a:latin typeface="Cambria Math" panose="02040503050406030204" pitchFamily="18" charset="0"/>
                          </a:rPr>
                        </m:ctrlPr>
                      </m:sSupPr>
                      <m:e>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𝑃</m:t>
                            </m:r>
                          </m:e>
                        </m:d>
                      </m:e>
                      <m:sup>
                        <m:r>
                          <a:rPr lang="en-US" i="1">
                            <a:solidFill>
                              <a:srgbClr val="000000"/>
                            </a:solidFill>
                            <a:latin typeface="Cambria Math" panose="02040503050406030204" pitchFamily="18" charset="0"/>
                          </a:rPr>
                          <m:t>−1</m:t>
                        </m:r>
                      </m:sup>
                    </m:sSup>
                    <m:d>
                      <m:dPr>
                        <m:begChr m:val="["/>
                        <m:endChr m:val="]"/>
                        <m:ctrlPr>
                          <a:rPr lang="en-US" i="1">
                            <a:solidFill>
                              <a:srgbClr val="000000"/>
                            </a:solidFill>
                            <a:latin typeface="Cambria Math" panose="02040503050406030204" pitchFamily="18" charset="0"/>
                          </a:rPr>
                        </m:ctrlPr>
                      </m:dPr>
                      <m:e>
                        <m:m>
                          <m:mPr>
                            <m:mcs>
                              <m:mc>
                                <m:mcPr>
                                  <m:count m:val="1"/>
                                  <m:mcJc m:val="center"/>
                                </m:mcPr>
                              </m:mc>
                            </m:mcs>
                            <m:ctrlPr>
                              <a:rPr lang="en-US" i="1">
                                <a:solidFill>
                                  <a:srgbClr val="000000"/>
                                </a:solidFill>
                                <a:latin typeface="Cambria Math" panose="02040503050406030204" pitchFamily="18" charset="0"/>
                              </a:rPr>
                            </m:ctrlPr>
                          </m:mPr>
                          <m:m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𝐵</m:t>
                                  </m:r>
                                  <m:r>
                                    <a:rPr lang="en-US" i="1" baseline="-25000">
                                      <a:solidFill>
                                        <a:srgbClr val="000000"/>
                                      </a:solidFill>
                                      <a:latin typeface="Cambria Math" panose="02040503050406030204" pitchFamily="18" charset="0"/>
                                    </a:rPr>
                                    <m:t>𝑥</m:t>
                                  </m:r>
                                </m:e>
                              </m:acc>
                            </m:e>
                          </m:mr>
                          <m:m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𝐵</m:t>
                                  </m:r>
                                  <m:r>
                                    <a:rPr lang="en-US" i="1" baseline="-25000">
                                      <a:solidFill>
                                        <a:srgbClr val="000000"/>
                                      </a:solidFill>
                                      <a:latin typeface="Cambria Math" panose="02040503050406030204" pitchFamily="18" charset="0"/>
                                    </a:rPr>
                                    <m:t>𝑦</m:t>
                                  </m:r>
                                </m:e>
                              </m:acc>
                            </m:e>
                          </m:mr>
                          <m:m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𝐵</m:t>
                                  </m:r>
                                  <m:r>
                                    <a:rPr lang="en-US" i="1" baseline="-25000">
                                      <a:solidFill>
                                        <a:srgbClr val="000000"/>
                                      </a:solidFill>
                                      <a:latin typeface="Cambria Math" panose="02040503050406030204" pitchFamily="18" charset="0"/>
                                    </a:rPr>
                                    <m:t>𝑧</m:t>
                                  </m:r>
                                </m:e>
                              </m:acc>
                            </m:e>
                          </m:mr>
                        </m:m>
                      </m:e>
                    </m:d>
                  </m:oMath>
                </a14:m>
                <a:endParaRPr lang="en-US" dirty="0">
                  <a:solidFill>
                    <a:srgbClr val="000000"/>
                  </a:solidFill>
                </a:endParaRPr>
              </a:p>
            </p:txBody>
          </p:sp>
        </mc:Choice>
        <mc:Fallback xmlns="">
          <p:sp>
            <p:nvSpPr>
              <p:cNvPr id="13" name="TextBox 12">
                <a:extLst>
                  <a:ext uri="{FF2B5EF4-FFF2-40B4-BE49-F238E27FC236}">
                    <a16:creationId xmlns:a16="http://schemas.microsoft.com/office/drawing/2014/main" id="{99370C1E-4F49-46E8-BED9-2F887DDC1DA9}"/>
                  </a:ext>
                </a:extLst>
              </p:cNvPr>
              <p:cNvSpPr txBox="1">
                <a:spLocks noRot="1" noChangeAspect="1" noMove="1" noResize="1" noEditPoints="1" noAdjustHandles="1" noChangeArrowheads="1" noChangeShapeType="1" noTextEdit="1"/>
              </p:cNvSpPr>
              <p:nvPr/>
            </p:nvSpPr>
            <p:spPr>
              <a:xfrm>
                <a:off x="9277474" y="3524693"/>
                <a:ext cx="2749426" cy="1199111"/>
              </a:xfrm>
              <a:prstGeom prst="rect">
                <a:avLst/>
              </a:prstGeom>
              <a:blipFill>
                <a:blip r:embed="rId9"/>
                <a:stretch>
                  <a:fillRect/>
                </a:stretch>
              </a:blipFill>
              <a:ln>
                <a:solidFill>
                  <a:srgbClr val="000000"/>
                </a:solid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03F7D2B7-C57C-4883-BA88-8C0EE38508FE}"/>
              </a:ext>
            </a:extLst>
          </p:cNvPr>
          <p:cNvSpPr txBox="1"/>
          <p:nvPr/>
        </p:nvSpPr>
        <p:spPr>
          <a:xfrm>
            <a:off x="9277474" y="2509611"/>
            <a:ext cx="2749426" cy="923330"/>
          </a:xfrm>
          <a:prstGeom prst="rect">
            <a:avLst/>
          </a:prstGeom>
          <a:no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Conversion directly from raw-field readings to magnet-frame: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F58A34D-8EE6-499B-B2FD-889968FD9289}"/>
                  </a:ext>
                </a:extLst>
              </p:cNvPr>
              <p:cNvSpPr txBox="1"/>
              <p:nvPr/>
            </p:nvSpPr>
            <p:spPr>
              <a:xfrm>
                <a:off x="9163459" y="4890928"/>
                <a:ext cx="2970449" cy="396327"/>
              </a:xfrm>
              <a:prstGeom prst="rect">
                <a:avLst/>
              </a:prstGeom>
              <a:noFill/>
            </p:spPr>
            <p:txBody>
              <a:bodyPr wrap="square" rtlCol="0">
                <a:spAutoFit/>
              </a:bodyPr>
              <a:lstStyle/>
              <a:p>
                <a14:m>
                  <m:oMath xmlns:m="http://schemas.openxmlformats.org/officeDocument/2006/math">
                    <m:acc>
                      <m:accPr>
                        <m:chr m:val="̅"/>
                        <m:ctrlPr>
                          <a:rPr lang="en-US" i="1" smtClean="0">
                            <a:solidFill>
                              <a:srgbClr val="000000"/>
                            </a:solidFill>
                            <a:latin typeface="Cambria Math" panose="02040503050406030204" pitchFamily="18" charset="0"/>
                          </a:rPr>
                        </m:ctrlPr>
                      </m:accPr>
                      <m:e>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𝑥</m:t>
                            </m:r>
                          </m:sub>
                        </m:sSub>
                      </m:e>
                    </m:acc>
                  </m:oMath>
                </a14:m>
                <a:r>
                  <a:rPr lang="en-US" dirty="0">
                    <a:solidFill>
                      <a:srgbClr val="000000"/>
                    </a:solidFill>
                    <a:latin typeface="Calibri" panose="020F0502020204030204" pitchFamily="34" charset="0"/>
                    <a:cs typeface="Calibri" panose="020F0502020204030204" pitchFamily="34" charset="0"/>
                  </a:rPr>
                  <a:t>, </a:t>
                </a:r>
                <a14:m>
                  <m:oMath xmlns:m="http://schemas.openxmlformats.org/officeDocument/2006/math">
                    <m:acc>
                      <m:accPr>
                        <m:chr m:val="̅"/>
                        <m:ctrlPr>
                          <a:rPr lang="en-US" i="1">
                            <a:solidFill>
                              <a:srgbClr val="000000"/>
                            </a:solidFill>
                            <a:latin typeface="Cambria Math" panose="02040503050406030204" pitchFamily="18" charset="0"/>
                          </a:rPr>
                        </m:ctrlPr>
                      </m:acc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𝑦</m:t>
                            </m:r>
                          </m:sub>
                        </m:sSub>
                      </m:e>
                    </m:acc>
                  </m:oMath>
                </a14:m>
                <a:r>
                  <a:rPr lang="en-US" dirty="0">
                    <a:solidFill>
                      <a:srgbClr val="000000"/>
                    </a:solidFill>
                    <a:latin typeface="Calibri" panose="020F0502020204030204" pitchFamily="34" charset="0"/>
                    <a:cs typeface="Calibri" panose="020F0502020204030204" pitchFamily="34" charset="0"/>
                  </a:rPr>
                  <a:t> and </a:t>
                </a:r>
                <a14:m>
                  <m:oMath xmlns:m="http://schemas.openxmlformats.org/officeDocument/2006/math">
                    <m:acc>
                      <m:accPr>
                        <m:chr m:val="̅"/>
                        <m:ctrlPr>
                          <a:rPr lang="en-US" i="1">
                            <a:solidFill>
                              <a:srgbClr val="000000"/>
                            </a:solidFill>
                            <a:latin typeface="Cambria Math" panose="02040503050406030204" pitchFamily="18" charset="0"/>
                          </a:rPr>
                        </m:ctrlPr>
                      </m:acc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𝑧</m:t>
                            </m:r>
                          </m:sub>
                        </m:sSub>
                      </m:e>
                    </m:acc>
                  </m:oMath>
                </a14:m>
                <a:r>
                  <a:rPr lang="en-US" dirty="0">
                    <a:solidFill>
                      <a:srgbClr val="000000"/>
                    </a:solidFill>
                    <a:latin typeface="Calibri" panose="020F0502020204030204" pitchFamily="34" charset="0"/>
                    <a:cs typeface="Calibri" panose="020F0502020204030204" pitchFamily="34" charset="0"/>
                  </a:rPr>
                  <a:t> :  raw readings</a:t>
                </a:r>
              </a:p>
            </p:txBody>
          </p:sp>
        </mc:Choice>
        <mc:Fallback xmlns="">
          <p:sp>
            <p:nvSpPr>
              <p:cNvPr id="16" name="TextBox 15">
                <a:extLst>
                  <a:ext uri="{FF2B5EF4-FFF2-40B4-BE49-F238E27FC236}">
                    <a16:creationId xmlns:a16="http://schemas.microsoft.com/office/drawing/2014/main" id="{3F58A34D-8EE6-499B-B2FD-889968FD9289}"/>
                  </a:ext>
                </a:extLst>
              </p:cNvPr>
              <p:cNvSpPr txBox="1">
                <a:spLocks noRot="1" noChangeAspect="1" noMove="1" noResize="1" noEditPoints="1" noAdjustHandles="1" noChangeArrowheads="1" noChangeShapeType="1" noTextEdit="1"/>
              </p:cNvSpPr>
              <p:nvPr/>
            </p:nvSpPr>
            <p:spPr>
              <a:xfrm>
                <a:off x="9163459" y="4890928"/>
                <a:ext cx="2970449" cy="396327"/>
              </a:xfrm>
              <a:prstGeom prst="rect">
                <a:avLst/>
              </a:prstGeom>
              <a:blipFill>
                <a:blip r:embed="rId10"/>
                <a:stretch>
                  <a:fillRect t="-6154"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C4B7561-4BAE-40F3-ADD4-F5E06C4FE68D}"/>
                  </a:ext>
                </a:extLst>
              </p:cNvPr>
              <p:cNvSpPr txBox="1"/>
              <p:nvPr/>
            </p:nvSpPr>
            <p:spPr>
              <a:xfrm>
                <a:off x="9104815" y="5317555"/>
                <a:ext cx="2970449" cy="733149"/>
              </a:xfrm>
              <a:prstGeom prst="rect">
                <a:avLst/>
              </a:prstGeom>
              <a:no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 </a:t>
                </a:r>
                <a14:m>
                  <m:oMath xmlns:m="http://schemas.openxmlformats.org/officeDocument/2006/math">
                    <m:sSubSup>
                      <m:sSubSupPr>
                        <m:ctrlPr>
                          <a:rPr lang="en-US" i="1" smtClean="0">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𝑥</m:t>
                        </m:r>
                      </m:sub>
                      <m:sup>
                        <m:d>
                          <m:dPr>
                            <m:ctrlPr>
                              <a:rPr lang="en-US"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𝑚</m:t>
                            </m:r>
                          </m:e>
                        </m:d>
                      </m:sup>
                    </m:sSubSup>
                  </m:oMath>
                </a14:m>
                <a:r>
                  <a:rPr lang="en-US" dirty="0">
                    <a:solidFill>
                      <a:srgbClr val="000000"/>
                    </a:solidFill>
                    <a:latin typeface="Calibri" panose="020F0502020204030204" pitchFamily="34" charset="0"/>
                    <a:cs typeface="Calibri" panose="020F0502020204030204" pitchFamily="34" charset="0"/>
                  </a:rPr>
                  <a:t>, </a:t>
                </a:r>
                <a14:m>
                  <m:oMath xmlns:m="http://schemas.openxmlformats.org/officeDocument/2006/math">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𝑦</m:t>
                        </m:r>
                      </m:sub>
                      <m:sup>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𝑚</m:t>
                            </m:r>
                          </m:e>
                        </m:d>
                      </m:sup>
                    </m:sSubSup>
                  </m:oMath>
                </a14:m>
                <a:r>
                  <a:rPr lang="en-US" dirty="0">
                    <a:solidFill>
                      <a:srgbClr val="000000"/>
                    </a:solidFill>
                    <a:latin typeface="Calibri" panose="020F0502020204030204" pitchFamily="34" charset="0"/>
                    <a:cs typeface="Calibri" panose="020F0502020204030204" pitchFamily="34" charset="0"/>
                  </a:rPr>
                  <a:t>,  </a:t>
                </a:r>
                <a14:m>
                  <m:oMath xmlns:m="http://schemas.openxmlformats.org/officeDocument/2006/math">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𝐵</m:t>
                        </m:r>
                      </m:e>
                      <m:sub>
                        <m:r>
                          <a:rPr lang="en-US" b="0" i="1" smtClean="0">
                            <a:solidFill>
                              <a:srgbClr val="000000"/>
                            </a:solidFill>
                            <a:latin typeface="Cambria Math" panose="02040503050406030204" pitchFamily="18" charset="0"/>
                          </a:rPr>
                          <m:t>𝑧</m:t>
                        </m:r>
                      </m:sub>
                      <m:sup>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𝑚</m:t>
                            </m:r>
                          </m:e>
                        </m:d>
                      </m:sup>
                    </m:sSubSup>
                  </m:oMath>
                </a14:m>
                <a:r>
                  <a:rPr lang="en-US" dirty="0">
                    <a:solidFill>
                      <a:srgbClr val="000000"/>
                    </a:solidFill>
                    <a:latin typeface="Calibri" panose="020F0502020204030204" pitchFamily="34" charset="0"/>
                    <a:cs typeface="Calibri" panose="020F0502020204030204" pitchFamily="34" charset="0"/>
                  </a:rPr>
                  <a:t>:  </a:t>
                </a:r>
                <a:br>
                  <a:rPr lang="en-US" dirty="0">
                    <a:solidFill>
                      <a:srgbClr val="000000"/>
                    </a:solidFill>
                    <a:latin typeface="Calibri" panose="020F0502020204030204" pitchFamily="34" charset="0"/>
                    <a:cs typeface="Calibri" panose="020F0502020204030204" pitchFamily="34" charset="0"/>
                  </a:rPr>
                </a:br>
                <a:r>
                  <a:rPr lang="en-US" dirty="0">
                    <a:solidFill>
                      <a:srgbClr val="000000"/>
                    </a:solidFill>
                    <a:latin typeface="Calibri" panose="020F0502020204030204" pitchFamily="34" charset="0"/>
                    <a:cs typeface="Calibri" panose="020F0502020204030204" pitchFamily="34" charset="0"/>
                  </a:rPr>
                  <a:t>Components in magnet frame</a:t>
                </a:r>
              </a:p>
            </p:txBody>
          </p:sp>
        </mc:Choice>
        <mc:Fallback xmlns="">
          <p:sp>
            <p:nvSpPr>
              <p:cNvPr id="17" name="TextBox 16">
                <a:extLst>
                  <a:ext uri="{FF2B5EF4-FFF2-40B4-BE49-F238E27FC236}">
                    <a16:creationId xmlns:a16="http://schemas.microsoft.com/office/drawing/2014/main" id="{3C4B7561-4BAE-40F3-ADD4-F5E06C4FE68D}"/>
                  </a:ext>
                </a:extLst>
              </p:cNvPr>
              <p:cNvSpPr txBox="1">
                <a:spLocks noRot="1" noChangeAspect="1" noMove="1" noResize="1" noEditPoints="1" noAdjustHandles="1" noChangeArrowheads="1" noChangeShapeType="1" noTextEdit="1"/>
              </p:cNvSpPr>
              <p:nvPr/>
            </p:nvSpPr>
            <p:spPr>
              <a:xfrm>
                <a:off x="9104815" y="5317555"/>
                <a:ext cx="2970449" cy="733149"/>
              </a:xfrm>
              <a:prstGeom prst="rect">
                <a:avLst/>
              </a:prstGeom>
              <a:blipFill>
                <a:blip r:embed="rId11"/>
                <a:stretch>
                  <a:fillRect l="-1848" r="-1437" b="-11570"/>
                </a:stretch>
              </a:blipFill>
            </p:spPr>
            <p:txBody>
              <a:bodyPr/>
              <a:lstStyle/>
              <a:p>
                <a:r>
                  <a:rPr lang="en-US">
                    <a:noFill/>
                  </a:rPr>
                  <a:t> </a:t>
                </a:r>
              </a:p>
            </p:txBody>
          </p:sp>
        </mc:Fallback>
      </mc:AlternateContent>
    </p:spTree>
    <p:extLst>
      <p:ext uri="{BB962C8B-B14F-4D97-AF65-F5344CB8AC3E}">
        <p14:creationId xmlns:p14="http://schemas.microsoft.com/office/powerpoint/2010/main" val="2710432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2E214C-56C5-4622-91DA-033136833465}"/>
              </a:ext>
            </a:extLst>
          </p:cNvPr>
          <p:cNvSpPr>
            <a:spLocks noGrp="1"/>
          </p:cNvSpPr>
          <p:nvPr>
            <p:ph type="sldNum" sz="quarter" idx="10"/>
          </p:nvPr>
        </p:nvSpPr>
        <p:spPr/>
        <p:txBody>
          <a:bodyPr/>
          <a:lstStyle/>
          <a:p>
            <a:fld id="{AEFAAC5A-9C4F-4278-920D-DF2BAB595749}" type="slidenum">
              <a:rPr lang="en-US" smtClean="0">
                <a:latin typeface="Arial"/>
              </a:rPr>
              <a:pPr/>
              <a:t>15</a:t>
            </a:fld>
            <a:endParaRPr lang="en-US" dirty="0">
              <a:latin typeface="Arial"/>
            </a:endParaRPr>
          </a:p>
        </p:txBody>
      </p:sp>
      <p:sp>
        <p:nvSpPr>
          <p:cNvPr id="4" name="Text Placeholder 3">
            <a:extLst>
              <a:ext uri="{FF2B5EF4-FFF2-40B4-BE49-F238E27FC236}">
                <a16:creationId xmlns:a16="http://schemas.microsoft.com/office/drawing/2014/main" id="{FA2DC3C7-6D35-4489-92E7-D8D4043F9FC3}"/>
              </a:ext>
            </a:extLst>
          </p:cNvPr>
          <p:cNvSpPr>
            <a:spLocks noGrp="1"/>
          </p:cNvSpPr>
          <p:nvPr>
            <p:ph type="body" sz="quarter" idx="13"/>
          </p:nvPr>
        </p:nvSpPr>
        <p:spPr>
          <a:xfrm>
            <a:off x="609599" y="1015822"/>
            <a:ext cx="5364480" cy="4962191"/>
          </a:xfrm>
          <a:ln>
            <a:solidFill>
              <a:srgbClr val="000000"/>
            </a:solidFill>
          </a:ln>
        </p:spPr>
        <p:txBody>
          <a:bodyPr/>
          <a:lstStyle/>
          <a:p>
            <a:pPr>
              <a:spcBef>
                <a:spcPts val="1200"/>
              </a:spcBef>
              <a:spcAft>
                <a:spcPts val="0"/>
              </a:spcAft>
            </a:pPr>
            <a:r>
              <a:rPr lang="en-US" dirty="0">
                <a:latin typeface="Calibri" panose="020F0502020204030204" pitchFamily="34" charset="0"/>
                <a:cs typeface="Calibri" panose="020F0502020204030204" pitchFamily="34" charset="0"/>
              </a:rPr>
              <a:t>The magnet and stage system were surveyed to determine the magnet vectors in the stage-frame.</a:t>
            </a:r>
          </a:p>
          <a:p>
            <a:pPr>
              <a:spcBef>
                <a:spcPts val="1200"/>
              </a:spcBef>
              <a:spcAft>
                <a:spcPts val="0"/>
              </a:spcAft>
            </a:pPr>
            <a:r>
              <a:rPr lang="en-US" dirty="0">
                <a:latin typeface="Calibri" panose="020F0502020204030204" pitchFamily="34" charset="0"/>
                <a:cs typeface="Calibri" panose="020F0502020204030204" pitchFamily="34" charset="0"/>
              </a:rPr>
              <a:t>Hall probe zero offset was performed.</a:t>
            </a:r>
          </a:p>
          <a:p>
            <a:pPr>
              <a:spcBef>
                <a:spcPts val="1200"/>
              </a:spcBef>
              <a:spcAft>
                <a:spcPts val="0"/>
              </a:spcAft>
            </a:pPr>
            <a:r>
              <a:rPr lang="en-US" dirty="0">
                <a:latin typeface="Calibri" panose="020F0502020204030204" pitchFamily="34" charset="0"/>
                <a:cs typeface="Calibri" panose="020F0502020204030204" pitchFamily="34" charset="0"/>
              </a:rPr>
              <a:t>Hall probe sensitivity and calibration matrix were determined</a:t>
            </a:r>
          </a:p>
          <a:p>
            <a:pPr>
              <a:spcBef>
                <a:spcPts val="1200"/>
              </a:spcBef>
              <a:spcAft>
                <a:spcPts val="0"/>
              </a:spcAft>
            </a:pPr>
            <a:r>
              <a:rPr lang="en-US" dirty="0">
                <a:latin typeface="Calibri" panose="020F0502020204030204" pitchFamily="34" charset="0"/>
                <a:cs typeface="Calibri" panose="020F0502020204030204" pitchFamily="34" charset="0"/>
              </a:rPr>
              <a:t>Reference magnet center was measured magnetically</a:t>
            </a:r>
          </a:p>
          <a:p>
            <a:pPr>
              <a:spcBef>
                <a:spcPts val="1200"/>
              </a:spcBef>
              <a:spcAft>
                <a:spcPts val="0"/>
              </a:spcAft>
            </a:pPr>
            <a:r>
              <a:rPr lang="en-US" dirty="0">
                <a:latin typeface="Calibri" panose="020F0502020204030204" pitchFamily="34" charset="0"/>
                <a:cs typeface="Calibri" panose="020F0502020204030204" pitchFamily="34" charset="0"/>
              </a:rPr>
              <a:t>Magnet current was cycled and set to a previously determined nominal measurement value</a:t>
            </a:r>
          </a:p>
        </p:txBody>
      </p:sp>
      <p:sp>
        <p:nvSpPr>
          <p:cNvPr id="5" name="Text Placeholder 4">
            <a:extLst>
              <a:ext uri="{FF2B5EF4-FFF2-40B4-BE49-F238E27FC236}">
                <a16:creationId xmlns:a16="http://schemas.microsoft.com/office/drawing/2014/main" id="{DB8CDCB1-ED58-455E-A62A-DBBAD71AE6C7}"/>
              </a:ext>
            </a:extLst>
          </p:cNvPr>
          <p:cNvSpPr>
            <a:spLocks noGrp="1"/>
          </p:cNvSpPr>
          <p:nvPr>
            <p:ph type="body" sz="quarter" idx="14"/>
          </p:nvPr>
        </p:nvSpPr>
        <p:spPr>
          <a:xfrm>
            <a:off x="6217922" y="1008673"/>
            <a:ext cx="5364480" cy="4969340"/>
          </a:xfrm>
          <a:ln>
            <a:solidFill>
              <a:srgbClr val="000000"/>
            </a:solidFill>
          </a:ln>
        </p:spPr>
        <p:txBody>
          <a:bodyPr/>
          <a:lstStyle/>
          <a:p>
            <a:r>
              <a:rPr lang="en-US" dirty="0">
                <a:latin typeface="Calibri" panose="020F0502020204030204" pitchFamily="34" charset="0"/>
                <a:cs typeface="Calibri" panose="020F0502020204030204" pitchFamily="34" charset="0"/>
              </a:rPr>
              <a:t>One on-axis Z-scan was performed at the nominal current, the results determined how much the field clamp needed to be adjusted.</a:t>
            </a:r>
          </a:p>
          <a:p>
            <a:r>
              <a:rPr lang="en-US" dirty="0">
                <a:latin typeface="Calibri" panose="020F0502020204030204" pitchFamily="34" charset="0"/>
                <a:cs typeface="Calibri" panose="020F0502020204030204" pitchFamily="34" charset="0"/>
              </a:rPr>
              <a:t>After the field clamp was tuned, a series of Z-scans at many X-positions were performed at the nominal current and ±5% of nominal.</a:t>
            </a:r>
          </a:p>
          <a:p>
            <a:r>
              <a:rPr lang="en-US" dirty="0">
                <a:latin typeface="Calibri" panose="020F0502020204030204" pitchFamily="34" charset="0"/>
                <a:cs typeface="Calibri" panose="020F0502020204030204" pitchFamily="34" charset="0"/>
              </a:rPr>
              <a:t>Measurements were also performed energizing the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and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field integral correction coils.</a:t>
            </a:r>
          </a:p>
          <a:p>
            <a:r>
              <a:rPr lang="en-US" dirty="0">
                <a:latin typeface="Calibri" panose="020F0502020204030204" pitchFamily="34" charset="0"/>
                <a:cs typeface="Calibri" panose="020F0502020204030204" pitchFamily="34" charset="0"/>
              </a:rPr>
              <a:t>Typical total measurement time was five hours per magnet.</a:t>
            </a:r>
          </a:p>
          <a:p>
            <a:pPr marL="0" indent="0">
              <a:buNone/>
            </a:pPr>
            <a:endParaRPr lang="en-US"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F79BD28F-0B50-4D9C-991F-88D88725C55F}"/>
              </a:ext>
            </a:extLst>
          </p:cNvPr>
          <p:cNvSpPr>
            <a:spLocks noGrp="1"/>
          </p:cNvSpPr>
          <p:nvPr>
            <p:ph type="title"/>
          </p:nvPr>
        </p:nvSpPr>
        <p:spPr>
          <a:xfrm>
            <a:off x="609601" y="179725"/>
            <a:ext cx="11163868" cy="555503"/>
          </a:xfrm>
        </p:spPr>
        <p:txBody>
          <a:bodyPr/>
          <a:lstStyle/>
          <a:p>
            <a:r>
              <a:rPr lang="en-US" dirty="0"/>
              <a:t>Typical measurement sequence</a:t>
            </a:r>
          </a:p>
        </p:txBody>
      </p:sp>
      <p:sp>
        <p:nvSpPr>
          <p:cNvPr id="7" name="Footer Placeholder 6">
            <a:extLst>
              <a:ext uri="{FF2B5EF4-FFF2-40B4-BE49-F238E27FC236}">
                <a16:creationId xmlns:a16="http://schemas.microsoft.com/office/drawing/2014/main" id="{05A3C8EC-E324-4166-A5EA-E57F1EF32CB8}"/>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2196712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9F98E-19A0-4B5D-BA2B-9748ED588F6D}"/>
              </a:ext>
            </a:extLst>
          </p:cNvPr>
          <p:cNvSpPr>
            <a:spLocks noGrp="1"/>
          </p:cNvSpPr>
          <p:nvPr>
            <p:ph type="sldNum" sz="quarter" idx="10"/>
          </p:nvPr>
        </p:nvSpPr>
        <p:spPr/>
        <p:txBody>
          <a:bodyPr/>
          <a:lstStyle/>
          <a:p>
            <a:fld id="{AEFAAC5A-9C4F-4278-920D-DF2BAB595749}" type="slidenum">
              <a:rPr lang="en-US" smtClean="0">
                <a:latin typeface="Arial"/>
              </a:rPr>
              <a:pPr/>
              <a:t>16</a:t>
            </a:fld>
            <a:endParaRPr lang="en-US" dirty="0">
              <a:latin typeface="Arial"/>
            </a:endParaRPr>
          </a:p>
        </p:txBody>
      </p:sp>
      <p:sp>
        <p:nvSpPr>
          <p:cNvPr id="4" name="Text Placeholder 3">
            <a:extLst>
              <a:ext uri="{FF2B5EF4-FFF2-40B4-BE49-F238E27FC236}">
                <a16:creationId xmlns:a16="http://schemas.microsoft.com/office/drawing/2014/main" id="{C4C23A81-BAFE-4341-9F03-76F82C02D5CD}"/>
              </a:ext>
            </a:extLst>
          </p:cNvPr>
          <p:cNvSpPr>
            <a:spLocks noGrp="1"/>
          </p:cNvSpPr>
          <p:nvPr>
            <p:ph type="body" sz="quarter" idx="13"/>
          </p:nvPr>
        </p:nvSpPr>
        <p:spPr>
          <a:xfrm>
            <a:off x="930615" y="1288027"/>
            <a:ext cx="5884915" cy="4422110"/>
          </a:xfrm>
          <a:ln>
            <a:solidFill>
              <a:srgbClr val="000000"/>
            </a:solidFill>
          </a:ln>
        </p:spPr>
        <p:txBody>
          <a:bodyPr/>
          <a:lstStyle/>
          <a:p>
            <a:r>
              <a:rPr lang="en-US" dirty="0">
                <a:latin typeface="Calibri" panose="020F0502020204030204" pitchFamily="34" charset="0"/>
                <a:cs typeface="Calibri" panose="020F0502020204030204" pitchFamily="34" charset="0"/>
              </a:rPr>
              <a:t>The integrated field was adjusted by changing the gap between steel field-clamps on the ends of the yoke.</a:t>
            </a:r>
          </a:p>
          <a:p>
            <a:r>
              <a:rPr lang="en-US" dirty="0">
                <a:latin typeface="Calibri" panose="020F0502020204030204" pitchFamily="34" charset="0"/>
                <a:cs typeface="Calibri" panose="020F0502020204030204" pitchFamily="34" charset="0"/>
              </a:rPr>
              <a:t>After an initial Z-scan was performed the required change in the field-clamp gap was calculated based on the difference between the measured and desired integrated field strength.</a:t>
            </a:r>
          </a:p>
          <a:p>
            <a:r>
              <a:rPr lang="en-US" dirty="0">
                <a:latin typeface="Calibri" panose="020F0502020204030204" pitchFamily="34" charset="0"/>
                <a:cs typeface="Calibri" panose="020F0502020204030204" pitchFamily="34" charset="0"/>
              </a:rPr>
              <a:t>Typically, only one iteration of adjusting the high-field end clamps was required to obtain the required integrated field.</a:t>
            </a:r>
          </a:p>
        </p:txBody>
      </p:sp>
      <p:sp>
        <p:nvSpPr>
          <p:cNvPr id="6" name="Title 5">
            <a:extLst>
              <a:ext uri="{FF2B5EF4-FFF2-40B4-BE49-F238E27FC236}">
                <a16:creationId xmlns:a16="http://schemas.microsoft.com/office/drawing/2014/main" id="{6C7E4F26-8B4E-4BE3-A643-DA4FC500E0B6}"/>
              </a:ext>
            </a:extLst>
          </p:cNvPr>
          <p:cNvSpPr>
            <a:spLocks noGrp="1"/>
          </p:cNvSpPr>
          <p:nvPr>
            <p:ph type="title"/>
          </p:nvPr>
        </p:nvSpPr>
        <p:spPr/>
        <p:txBody>
          <a:bodyPr/>
          <a:lstStyle/>
          <a:p>
            <a:r>
              <a:rPr lang="en-US" dirty="0"/>
              <a:t>Integrated field tuning with field clamps</a:t>
            </a:r>
          </a:p>
        </p:txBody>
      </p:sp>
      <p:sp>
        <p:nvSpPr>
          <p:cNvPr id="7" name="Footer Placeholder 6">
            <a:extLst>
              <a:ext uri="{FF2B5EF4-FFF2-40B4-BE49-F238E27FC236}">
                <a16:creationId xmlns:a16="http://schemas.microsoft.com/office/drawing/2014/main" id="{5682D29B-64EA-46FA-8D2D-11F0EA8B7090}"/>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grpSp>
        <p:nvGrpSpPr>
          <p:cNvPr id="11" name="Group 10">
            <a:extLst>
              <a:ext uri="{FF2B5EF4-FFF2-40B4-BE49-F238E27FC236}">
                <a16:creationId xmlns:a16="http://schemas.microsoft.com/office/drawing/2014/main" id="{567BB371-5146-4FB4-A1E7-BACC3FA5988C}"/>
              </a:ext>
            </a:extLst>
          </p:cNvPr>
          <p:cNvGrpSpPr/>
          <p:nvPr/>
        </p:nvGrpSpPr>
        <p:grpSpPr>
          <a:xfrm>
            <a:off x="7227648" y="953755"/>
            <a:ext cx="4235046" cy="5205926"/>
            <a:chOff x="7791855" y="905115"/>
            <a:chExt cx="4235046" cy="5205926"/>
          </a:xfrm>
        </p:grpSpPr>
        <p:pic>
          <p:nvPicPr>
            <p:cNvPr id="9" name="Picture 8" descr="A picture containing indoor, miller&#10;&#10;Description automatically generated">
              <a:extLst>
                <a:ext uri="{FF2B5EF4-FFF2-40B4-BE49-F238E27FC236}">
                  <a16:creationId xmlns:a16="http://schemas.microsoft.com/office/drawing/2014/main" id="{56786301-5226-4436-BE0F-F72CBEB93C31}"/>
                </a:ext>
              </a:extLst>
            </p:cNvPr>
            <p:cNvPicPr>
              <a:picLocks noChangeAspect="1"/>
            </p:cNvPicPr>
            <p:nvPr/>
          </p:nvPicPr>
          <p:blipFill>
            <a:blip r:embed="rId2"/>
            <a:stretch>
              <a:fillRect/>
            </a:stretch>
          </p:blipFill>
          <p:spPr>
            <a:xfrm>
              <a:off x="7791855" y="905115"/>
              <a:ext cx="4235046" cy="5205926"/>
            </a:xfrm>
            <a:prstGeom prst="rect">
              <a:avLst/>
            </a:prstGeom>
          </p:spPr>
        </p:pic>
        <p:sp>
          <p:nvSpPr>
            <p:cNvPr id="10" name="TextBox 9">
              <a:extLst>
                <a:ext uri="{FF2B5EF4-FFF2-40B4-BE49-F238E27FC236}">
                  <a16:creationId xmlns:a16="http://schemas.microsoft.com/office/drawing/2014/main" id="{219ADB2F-D198-4DCB-ADBF-C490677E6CDE}"/>
                </a:ext>
              </a:extLst>
            </p:cNvPr>
            <p:cNvSpPr txBox="1"/>
            <p:nvPr/>
          </p:nvSpPr>
          <p:spPr>
            <a:xfrm>
              <a:off x="7883423" y="2782669"/>
              <a:ext cx="2172390" cy="646331"/>
            </a:xfrm>
            <a:prstGeom prst="rect">
              <a:avLst/>
            </a:prstGeom>
            <a:noFill/>
          </p:spPr>
          <p:txBody>
            <a:bodyPr wrap="none" rtlCol="0">
              <a:spAutoFit/>
            </a:bodyPr>
            <a:lstStyle/>
            <a:p>
              <a:r>
                <a:rPr lang="en-US" b="1" dirty="0">
                  <a:ln>
                    <a:solidFill>
                      <a:srgbClr val="000000"/>
                    </a:solidFill>
                  </a:ln>
                  <a:solidFill>
                    <a:schemeClr val="bg1"/>
                  </a:solidFill>
                </a:rPr>
                <a:t>Field-clamps</a:t>
              </a:r>
            </a:p>
            <a:p>
              <a:r>
                <a:rPr lang="en-US" b="1" dirty="0">
                  <a:ln>
                    <a:solidFill>
                      <a:srgbClr val="000000"/>
                    </a:solidFill>
                  </a:ln>
                  <a:solidFill>
                    <a:schemeClr val="bg1"/>
                  </a:solidFill>
                </a:rPr>
                <a:t>with fixing screws</a:t>
              </a:r>
            </a:p>
          </p:txBody>
        </p:sp>
        <p:cxnSp>
          <p:nvCxnSpPr>
            <p:cNvPr id="12" name="Straight Arrow Connector 11">
              <a:extLst>
                <a:ext uri="{FF2B5EF4-FFF2-40B4-BE49-F238E27FC236}">
                  <a16:creationId xmlns:a16="http://schemas.microsoft.com/office/drawing/2014/main" id="{C6752999-8DF5-49AA-A3B3-A3BFA6EF8B38}"/>
                </a:ext>
              </a:extLst>
            </p:cNvPr>
            <p:cNvCxnSpPr>
              <a:cxnSpLocks/>
            </p:cNvCxnSpPr>
            <p:nvPr/>
          </p:nvCxnSpPr>
          <p:spPr>
            <a:xfrm flipV="1">
              <a:off x="9863452" y="2021304"/>
              <a:ext cx="352264" cy="106681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494444A-E678-4848-A8FE-40EC995B5D89}"/>
                </a:ext>
              </a:extLst>
            </p:cNvPr>
            <p:cNvCxnSpPr>
              <a:cxnSpLocks/>
            </p:cNvCxnSpPr>
            <p:nvPr/>
          </p:nvCxnSpPr>
          <p:spPr>
            <a:xfrm>
              <a:off x="9863452" y="3429000"/>
              <a:ext cx="282497" cy="172423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99292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A17E-2EA9-40D6-83ED-9A805505FE3A}"/>
              </a:ext>
            </a:extLst>
          </p:cNvPr>
          <p:cNvSpPr>
            <a:spLocks noGrp="1"/>
          </p:cNvSpPr>
          <p:nvPr>
            <p:ph type="title"/>
          </p:nvPr>
        </p:nvSpPr>
        <p:spPr>
          <a:xfrm>
            <a:off x="609601" y="179725"/>
            <a:ext cx="11163868" cy="617943"/>
          </a:xfrm>
        </p:spPr>
        <p:txBody>
          <a:bodyPr/>
          <a:lstStyle/>
          <a:p>
            <a:r>
              <a:rPr lang="en-US" dirty="0"/>
              <a:t>Integrated field errors in M2 dipoles</a:t>
            </a:r>
          </a:p>
        </p:txBody>
      </p:sp>
      <p:sp>
        <p:nvSpPr>
          <p:cNvPr id="4" name="Slide Number Placeholder 3">
            <a:extLst>
              <a:ext uri="{FF2B5EF4-FFF2-40B4-BE49-F238E27FC236}">
                <a16:creationId xmlns:a16="http://schemas.microsoft.com/office/drawing/2014/main" id="{2A6CF742-9236-4725-A3DA-38C59D10A60C}"/>
              </a:ext>
            </a:extLst>
          </p:cNvPr>
          <p:cNvSpPr>
            <a:spLocks noGrp="1"/>
          </p:cNvSpPr>
          <p:nvPr>
            <p:ph type="sldNum" sz="quarter" idx="12"/>
          </p:nvPr>
        </p:nvSpPr>
        <p:spPr/>
        <p:txBody>
          <a:bodyPr/>
          <a:lstStyle/>
          <a:p>
            <a:pPr>
              <a:defRPr/>
            </a:pPr>
            <a:fld id="{D8294B01-9356-4A99-BF43-1EB6DE2E19CF}" type="slidenum">
              <a:rPr lang="en-US" smtClean="0"/>
              <a:pPr>
                <a:defRPr/>
              </a:pPr>
              <a:t>17</a:t>
            </a:fld>
            <a:endParaRPr lang="en-US" dirty="0"/>
          </a:p>
        </p:txBody>
      </p:sp>
      <p:sp>
        <p:nvSpPr>
          <p:cNvPr id="5" name="Footer Placeholder 4">
            <a:extLst>
              <a:ext uri="{FF2B5EF4-FFF2-40B4-BE49-F238E27FC236}">
                <a16:creationId xmlns:a16="http://schemas.microsoft.com/office/drawing/2014/main" id="{788F29C5-605F-4CC6-9ED2-396AACD8C499}"/>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pic>
        <p:nvPicPr>
          <p:cNvPr id="6" name="Picture 5">
            <a:extLst>
              <a:ext uri="{FF2B5EF4-FFF2-40B4-BE49-F238E27FC236}">
                <a16:creationId xmlns:a16="http://schemas.microsoft.com/office/drawing/2014/main" id="{D5195D2C-867A-41BC-8476-B20B363A0B72}"/>
              </a:ext>
            </a:extLst>
          </p:cNvPr>
          <p:cNvPicPr>
            <a:picLocks noChangeAspect="1"/>
          </p:cNvPicPr>
          <p:nvPr/>
        </p:nvPicPr>
        <p:blipFill rotWithShape="1">
          <a:blip r:embed="rId2"/>
          <a:srcRect b="1892"/>
          <a:stretch/>
        </p:blipFill>
        <p:spPr>
          <a:xfrm>
            <a:off x="2406330" y="870053"/>
            <a:ext cx="7379339" cy="5585135"/>
          </a:xfrm>
          <a:prstGeom prst="rect">
            <a:avLst/>
          </a:prstGeom>
        </p:spPr>
      </p:pic>
      <p:sp>
        <p:nvSpPr>
          <p:cNvPr id="7" name="Oval 6">
            <a:extLst>
              <a:ext uri="{FF2B5EF4-FFF2-40B4-BE49-F238E27FC236}">
                <a16:creationId xmlns:a16="http://schemas.microsoft.com/office/drawing/2014/main" id="{591A7B2D-BD5F-4A11-B25C-4172E47ABE0F}"/>
              </a:ext>
            </a:extLst>
          </p:cNvPr>
          <p:cNvSpPr/>
          <p:nvPr/>
        </p:nvSpPr>
        <p:spPr>
          <a:xfrm>
            <a:off x="5739319" y="1498060"/>
            <a:ext cx="1877438" cy="525293"/>
          </a:xfrm>
          <a:prstGeom prst="ellipse">
            <a:avLst/>
          </a:prstGeom>
          <a:noFill/>
          <a:ln w="285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974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597"/>
            <a:ext cx="8372901" cy="590296"/>
          </a:xfrm>
        </p:spPr>
        <p:txBody>
          <a:bodyPr/>
          <a:lstStyle/>
          <a:p>
            <a:r>
              <a:rPr lang="en-US" dirty="0"/>
              <a:t>Summary</a:t>
            </a:r>
          </a:p>
        </p:txBody>
      </p:sp>
      <p:sp>
        <p:nvSpPr>
          <p:cNvPr id="3" name="Content Placeholder 2"/>
          <p:cNvSpPr>
            <a:spLocks noGrp="1"/>
          </p:cNvSpPr>
          <p:nvPr>
            <p:ph idx="1"/>
          </p:nvPr>
        </p:nvSpPr>
        <p:spPr>
          <a:xfrm>
            <a:off x="605642" y="680639"/>
            <a:ext cx="11421258" cy="5658282"/>
          </a:xfrm>
        </p:spPr>
        <p:txBody>
          <a:bodyPr/>
          <a:lstStyle/>
          <a:p>
            <a:pPr>
              <a:lnSpc>
                <a:spcPct val="110000"/>
              </a:lnSpc>
              <a:spcBef>
                <a:spcPts val="600"/>
              </a:spcBef>
              <a:spcAft>
                <a:spcPts val="0"/>
              </a:spcAft>
            </a:pPr>
            <a:r>
              <a:rPr lang="en-US" sz="2200" dirty="0">
                <a:latin typeface="Calibri" panose="020F0502020204030204" pitchFamily="34" charset="0"/>
                <a:cs typeface="Calibri" panose="020F0502020204030204" pitchFamily="34" charset="0"/>
              </a:rPr>
              <a:t>The upgrade of APS at Argonne will require measurements of 1355 magnets for the new storage ring, including 160 longitudinal gradient dipoles of four different flavors.</a:t>
            </a:r>
          </a:p>
          <a:p>
            <a:pPr>
              <a:lnSpc>
                <a:spcPct val="110000"/>
              </a:lnSpc>
              <a:spcBef>
                <a:spcPts val="600"/>
              </a:spcBef>
              <a:spcAft>
                <a:spcPts val="0"/>
              </a:spcAft>
            </a:pPr>
            <a:r>
              <a:rPr lang="en-US" sz="2200" dirty="0"/>
              <a:t>A new Hall probe-based system was designed and built to measure and </a:t>
            </a:r>
            <a:r>
              <a:rPr lang="en-US" sz="2200" dirty="0" err="1"/>
              <a:t>fiducialize</a:t>
            </a:r>
            <a:r>
              <a:rPr lang="en-US" sz="2200" dirty="0"/>
              <a:t> these dipole magnets.</a:t>
            </a:r>
          </a:p>
          <a:p>
            <a:pPr>
              <a:lnSpc>
                <a:spcPct val="110000"/>
              </a:lnSpc>
              <a:spcBef>
                <a:spcPts val="600"/>
              </a:spcBef>
              <a:spcAft>
                <a:spcPts val="0"/>
              </a:spcAft>
            </a:pPr>
            <a:r>
              <a:rPr lang="en-US" sz="2200" dirty="0">
                <a:latin typeface="Calibri" panose="020F0502020204030204" pitchFamily="34" charset="0"/>
                <a:cs typeface="Calibri" panose="020F0502020204030204" pitchFamily="34" charset="0"/>
              </a:rPr>
              <a:t>The Hall probe system was designed such that a precise alignment of the magnet relative to the measurement stages was not</a:t>
            </a:r>
            <a:r>
              <a:rPr lang="en-US" sz="2200" dirty="0"/>
              <a:t> required.  The motion of the Hall probe was corrected using motion vectors and transformations between the stage-frame and the magnet-frame.</a:t>
            </a:r>
          </a:p>
          <a:p>
            <a:pPr>
              <a:lnSpc>
                <a:spcPct val="110000"/>
              </a:lnSpc>
              <a:spcBef>
                <a:spcPts val="600"/>
              </a:spcBef>
              <a:spcAft>
                <a:spcPts val="0"/>
              </a:spcAft>
            </a:pPr>
            <a:r>
              <a:rPr lang="en-US" sz="2200" dirty="0"/>
              <a:t>The sensitivity (magnitude and direction) of the Hall probe elements were calibrated in-situ prior to performing measurements of each magnet.</a:t>
            </a:r>
          </a:p>
          <a:p>
            <a:pPr>
              <a:lnSpc>
                <a:spcPct val="110000"/>
              </a:lnSpc>
              <a:spcBef>
                <a:spcPts val="600"/>
              </a:spcBef>
              <a:spcAft>
                <a:spcPts val="0"/>
              </a:spcAft>
            </a:pPr>
            <a:r>
              <a:rPr lang="en-US" sz="2200" dirty="0">
                <a:latin typeface="Calibri" panose="020F0502020204030204" pitchFamily="34" charset="0"/>
                <a:cs typeface="Calibri" panose="020F0502020204030204" pitchFamily="34" charset="0"/>
              </a:rPr>
              <a:t>The</a:t>
            </a:r>
            <a:r>
              <a:rPr lang="en-US" sz="2200" dirty="0"/>
              <a:t> integrated field strengths of the dipole magnets were tuned to within ±0.05% of the desired value.</a:t>
            </a:r>
          </a:p>
          <a:p>
            <a:pPr>
              <a:lnSpc>
                <a:spcPct val="110000"/>
              </a:lnSpc>
              <a:spcBef>
                <a:spcPts val="600"/>
              </a:spcBef>
              <a:spcAft>
                <a:spcPts val="0"/>
              </a:spcAft>
            </a:pPr>
            <a:r>
              <a:rPr lang="en-US" sz="2200" dirty="0"/>
              <a:t>All of t</a:t>
            </a:r>
            <a:r>
              <a:rPr lang="en-US" sz="2200" dirty="0">
                <a:latin typeface="Calibri" panose="020F0502020204030204" pitchFamily="34" charset="0"/>
                <a:cs typeface="Calibri" panose="020F0502020204030204" pitchFamily="34" charset="0"/>
              </a:rPr>
              <a:t>he</a:t>
            </a:r>
            <a:r>
              <a:rPr lang="en-US" sz="2200" dirty="0"/>
              <a:t> 160 dipole magnets were measured over a 20-month time period from January 2021 </a:t>
            </a:r>
            <a:br>
              <a:rPr lang="en-US" sz="2200" dirty="0"/>
            </a:br>
            <a:r>
              <a:rPr lang="en-US" sz="2200" dirty="0"/>
              <a:t>to August 2022.  The system performed flawlessly throughout the </a:t>
            </a:r>
            <a:r>
              <a:rPr lang="en-US" sz="2200"/>
              <a:t>measurement campaign.</a:t>
            </a:r>
            <a:endParaRPr lang="en-US" sz="2200" dirty="0">
              <a:latin typeface="Calibri" panose="020F0502020204030204" pitchFamily="34" charset="0"/>
              <a:cs typeface="Calibri" panose="020F0502020204030204" pitchFamily="34" charset="0"/>
            </a:endParaRPr>
          </a:p>
          <a:p>
            <a:pPr>
              <a:lnSpc>
                <a:spcPct val="110000"/>
              </a:lnSpc>
              <a:spcBef>
                <a:spcPts val="600"/>
              </a:spcBef>
              <a:spcAft>
                <a:spcPts val="0"/>
              </a:spcAft>
            </a:pPr>
            <a:endParaRPr lang="en-US" sz="2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18</a:t>
            </a:fld>
            <a:endParaRPr lang="en-US" dirty="0"/>
          </a:p>
        </p:txBody>
      </p:sp>
      <p:sp>
        <p:nvSpPr>
          <p:cNvPr id="5" name="Footer Placeholder 4"/>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923261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a:t>
            </a:fld>
            <a:endParaRPr lang="en-US" dirty="0"/>
          </a:p>
        </p:txBody>
      </p:sp>
      <p:sp>
        <p:nvSpPr>
          <p:cNvPr id="5" name="Footer Placeholder 4"/>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
        <p:nvSpPr>
          <p:cNvPr id="8" name="Content Placeholder 2">
            <a:extLst>
              <a:ext uri="{FF2B5EF4-FFF2-40B4-BE49-F238E27FC236}">
                <a16:creationId xmlns:a16="http://schemas.microsoft.com/office/drawing/2014/main" id="{26864374-B916-0EBD-0A67-9D16040AA8F3}"/>
              </a:ext>
            </a:extLst>
          </p:cNvPr>
          <p:cNvSpPr>
            <a:spLocks noGrp="1"/>
          </p:cNvSpPr>
          <p:nvPr/>
        </p:nvSpPr>
        <p:spPr>
          <a:xfrm>
            <a:off x="2455945" y="1684621"/>
            <a:ext cx="7280110" cy="2675623"/>
          </a:xfrm>
          <a:prstGeom prst="rect">
            <a:avLst/>
          </a:prstGeom>
        </p:spPr>
        <p:txBody>
          <a:bodyPr vert="horz" lIns="0" tIns="0" rIns="0" bIns="45720" numCol="1" spcCol="914400" rtlCol="0">
            <a:noAutofit/>
          </a:bodyPr>
          <a:lstStyle>
            <a:lvl1pPr marL="274320" indent="-274320" algn="l" defTabSz="457200" rtl="0" eaLnBrk="1" latinLnBrk="0" hangingPunct="1">
              <a:spcBef>
                <a:spcPts val="0"/>
              </a:spcBef>
              <a:spcAft>
                <a:spcPts val="600"/>
              </a:spcAft>
              <a:buClr>
                <a:schemeClr val="tx2">
                  <a:lumMod val="75000"/>
                </a:schemeClr>
              </a:buClr>
              <a:buFont typeface="Wingdings" charset="2"/>
              <a:buChar char="§"/>
              <a:defRPr sz="2600" kern="1200" baseline="0">
                <a:solidFill>
                  <a:srgbClr val="000000"/>
                </a:solidFill>
                <a:latin typeface="Calibri" panose="020F0502020204030204" pitchFamily="34" charset="0"/>
                <a:ea typeface="+mn-ea"/>
                <a:cs typeface="Calibri" panose="020F0502020204030204" pitchFamily="34" charset="0"/>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400" kern="1200">
                <a:solidFill>
                  <a:srgbClr val="000000"/>
                </a:solidFill>
                <a:latin typeface="Calibri" panose="020F0502020204030204" pitchFamily="34" charset="0"/>
                <a:ea typeface="+mn-ea"/>
                <a:cs typeface="Calibri" panose="020F0502020204030204" pitchFamily="34" charset="0"/>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2200" kern="1200">
                <a:solidFill>
                  <a:srgbClr val="000000"/>
                </a:solidFill>
                <a:latin typeface="Calibri" panose="020F0502020204030204" pitchFamily="34" charset="0"/>
                <a:ea typeface="+mn-ea"/>
                <a:cs typeface="Calibri" panose="020F0502020204030204" pitchFamily="34" charset="0"/>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0"/>
              </a:spcAft>
              <a:buNone/>
              <a:tabLst>
                <a:tab pos="227013" algn="l"/>
                <a:tab pos="4514850" algn="l"/>
              </a:tabLst>
            </a:pPr>
            <a:r>
              <a:rPr lang="en-US" sz="2500" dirty="0"/>
              <a:t>	</a:t>
            </a:r>
            <a:r>
              <a:rPr lang="en-US" sz="2500" dirty="0">
                <a:latin typeface="Calibri" panose="020F0502020204030204" pitchFamily="34" charset="0"/>
                <a:cs typeface="Calibri" panose="020F0502020204030204" pitchFamily="34" charset="0"/>
              </a:rPr>
              <a:t>Nicholas Bechtold 	Ralph Bechtold</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a:t>
            </a:r>
            <a:r>
              <a:rPr lang="en-US" sz="2500" dirty="0" err="1">
                <a:latin typeface="Calibri" panose="020F0502020204030204" pitchFamily="34" charset="0"/>
                <a:cs typeface="Calibri" panose="020F0502020204030204" pitchFamily="34" charset="0"/>
              </a:rPr>
              <a:t>Gentillo</a:t>
            </a:r>
            <a:r>
              <a:rPr lang="en-US" sz="2500" dirty="0">
                <a:latin typeface="Calibri" panose="020F0502020204030204" pitchFamily="34" charset="0"/>
                <a:cs typeface="Calibri" panose="020F0502020204030204" pitchFamily="34" charset="0"/>
              </a:rPr>
              <a:t> </a:t>
            </a:r>
            <a:r>
              <a:rPr lang="en-US" sz="2500" dirty="0" err="1">
                <a:latin typeface="Calibri" panose="020F0502020204030204" pitchFamily="34" charset="0"/>
                <a:cs typeface="Calibri" panose="020F0502020204030204" pitchFamily="34" charset="0"/>
              </a:rPr>
              <a:t>Curescu</a:t>
            </a:r>
            <a:r>
              <a:rPr lang="en-US" sz="2500" dirty="0"/>
              <a:t>	</a:t>
            </a:r>
            <a:r>
              <a:rPr lang="en-US" sz="2500" dirty="0">
                <a:latin typeface="Calibri" panose="020F0502020204030204" pitchFamily="34" charset="0"/>
                <a:cs typeface="Calibri" panose="020F0502020204030204" pitchFamily="34" charset="0"/>
              </a:rPr>
              <a:t>Evan Carter</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Aric Donnelly	Michael Johnson</a:t>
            </a:r>
          </a:p>
          <a:p>
            <a:pPr marL="0" indent="0">
              <a:spcBef>
                <a:spcPts val="1200"/>
              </a:spcBef>
              <a:spcAft>
                <a:spcPts val="0"/>
              </a:spcAft>
              <a:buNone/>
              <a:tabLst>
                <a:tab pos="227013" algn="l"/>
                <a:tab pos="4514850" algn="l"/>
              </a:tabLst>
            </a:pPr>
            <a:r>
              <a:rPr lang="en-US" sz="2500" dirty="0"/>
              <a:t>	</a:t>
            </a:r>
            <a:r>
              <a:rPr lang="en-US" sz="2500" dirty="0">
                <a:latin typeface="Calibri" panose="020F0502020204030204" pitchFamily="34" charset="0"/>
                <a:cs typeface="Calibri" panose="020F0502020204030204" pitchFamily="34" charset="0"/>
              </a:rPr>
              <a:t>Kris Mietsner	Jamal Pegues</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Robert Soliday	</a:t>
            </a:r>
          </a:p>
        </p:txBody>
      </p:sp>
    </p:spTree>
    <p:extLst>
      <p:ext uri="{BB962C8B-B14F-4D97-AF65-F5344CB8AC3E}">
        <p14:creationId xmlns:p14="http://schemas.microsoft.com/office/powerpoint/2010/main" val="2347356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675190" y="835476"/>
            <a:ext cx="10998001" cy="5635990"/>
          </a:xfrm>
        </p:spPr>
        <p:txBody>
          <a:bodyPr/>
          <a:lstStyle/>
          <a:p>
            <a:pPr>
              <a:spcBef>
                <a:spcPts val="1200"/>
              </a:spcBef>
              <a:spcAft>
                <a:spcPts val="0"/>
              </a:spcAft>
            </a:pPr>
            <a:r>
              <a:rPr lang="en-US" sz="2500" dirty="0">
                <a:latin typeface="Calibri" panose="020F0502020204030204" pitchFamily="34" charset="0"/>
                <a:cs typeface="Calibri" panose="020F0502020204030204" pitchFamily="34" charset="0"/>
              </a:rPr>
              <a:t>It is planned to upgrade the Advanced Photon Source (APS) currently operating</a:t>
            </a: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at Argonne National Laboratory to provide much brighter beams of X-rays </a:t>
            </a: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(the APS-U project).</a:t>
            </a:r>
          </a:p>
          <a:p>
            <a:pPr>
              <a:spcBef>
                <a:spcPts val="1200"/>
              </a:spcBef>
              <a:spcAft>
                <a:spcPts val="0"/>
              </a:spcAft>
            </a:pPr>
            <a:r>
              <a:rPr lang="en-US" sz="2500" dirty="0"/>
              <a:t>This upgrade requires a completely new lattice using relatively small bore and high field density magnets with 30 µm rms magnet to magnet alignment tolerance.</a:t>
            </a:r>
          </a:p>
          <a:p>
            <a:pPr>
              <a:spcBef>
                <a:spcPts val="1200"/>
              </a:spcBef>
              <a:spcAft>
                <a:spcPts val="0"/>
              </a:spcAft>
            </a:pPr>
            <a:r>
              <a:rPr lang="en-US" sz="2500" dirty="0"/>
              <a:t>The 160 main dipole magnets utilize a longitudinal gradient using five separate pole sections per magnet yielding a beam trajectory with a varying bend radius.</a:t>
            </a:r>
          </a:p>
          <a:p>
            <a:pPr>
              <a:spcBef>
                <a:spcPts val="1200"/>
              </a:spcBef>
              <a:spcAft>
                <a:spcPts val="0"/>
              </a:spcAft>
            </a:pPr>
            <a:r>
              <a:rPr lang="en-US" sz="2500" dirty="0"/>
              <a:t>Since a single power supply is used for all the dipole magnets, the integrated fields are tuned, during magnetic measurements, using adjustable field clamps.</a:t>
            </a:r>
          </a:p>
          <a:p>
            <a:pPr>
              <a:spcBef>
                <a:spcPts val="1200"/>
              </a:spcBef>
              <a:spcAft>
                <a:spcPts val="0"/>
              </a:spcAft>
            </a:pPr>
            <a:r>
              <a:rPr lang="en-US" sz="2500" dirty="0"/>
              <a:t>This presentation describes the Hall probe measurement system, HP1, used to measure and tune these longitudinal gradient dipole magnets.   </a:t>
            </a:r>
            <a:endParaRPr lang="en-US" sz="25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2</a:t>
            </a:fld>
            <a:endParaRPr lang="en-US" dirty="0"/>
          </a:p>
        </p:txBody>
      </p:sp>
      <p:sp>
        <p:nvSpPr>
          <p:cNvPr id="5" name="Footer Placeholder 4"/>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313736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79725"/>
            <a:ext cx="11163868" cy="472028"/>
          </a:xfrm>
        </p:spPr>
        <p:txBody>
          <a:bodyPr/>
          <a:lstStyle/>
          <a:p>
            <a:r>
              <a:rPr lang="en-US" dirty="0"/>
              <a:t>Outline</a:t>
            </a:r>
          </a:p>
        </p:txBody>
      </p:sp>
      <p:sp>
        <p:nvSpPr>
          <p:cNvPr id="3" name="Content Placeholder 2"/>
          <p:cNvSpPr>
            <a:spLocks noGrp="1"/>
          </p:cNvSpPr>
          <p:nvPr>
            <p:ph idx="1"/>
          </p:nvPr>
        </p:nvSpPr>
        <p:spPr>
          <a:xfrm>
            <a:off x="675190" y="806292"/>
            <a:ext cx="10841619" cy="5635990"/>
          </a:xfrm>
        </p:spPr>
        <p:txBody>
          <a:bodyPr/>
          <a:lstStyle/>
          <a:p>
            <a:pPr>
              <a:spcBef>
                <a:spcPts val="600"/>
              </a:spcBef>
              <a:spcAft>
                <a:spcPts val="0"/>
              </a:spcAft>
            </a:pPr>
            <a:r>
              <a:rPr lang="en-US" dirty="0">
                <a:latin typeface="Calibri" panose="020F0502020204030204" pitchFamily="34" charset="0"/>
                <a:cs typeface="Calibri" panose="020F0502020204030204" pitchFamily="34" charset="0"/>
              </a:rPr>
              <a:t>Design features of the Hall probe system</a:t>
            </a:r>
          </a:p>
          <a:p>
            <a:pPr>
              <a:spcBef>
                <a:spcPts val="600"/>
              </a:spcBef>
              <a:spcAft>
                <a:spcPts val="0"/>
              </a:spcAft>
            </a:pPr>
            <a:r>
              <a:rPr lang="en-US" dirty="0"/>
              <a:t>M</a:t>
            </a:r>
            <a:r>
              <a:rPr lang="en-US" dirty="0">
                <a:latin typeface="Calibri" panose="020F0502020204030204" pitchFamily="34" charset="0"/>
                <a:cs typeface="Calibri" panose="020F0502020204030204" pitchFamily="34" charset="0"/>
              </a:rPr>
              <a:t>easurement system overview</a:t>
            </a:r>
          </a:p>
          <a:p>
            <a:pPr lvl="1">
              <a:spcBef>
                <a:spcPts val="400"/>
              </a:spcBef>
              <a:spcAft>
                <a:spcPts val="0"/>
              </a:spcAft>
            </a:pPr>
            <a:r>
              <a:rPr lang="en-US" dirty="0"/>
              <a:t>Motion stages</a:t>
            </a:r>
          </a:p>
          <a:p>
            <a:pPr lvl="1">
              <a:spcBef>
                <a:spcPts val="400"/>
              </a:spcBef>
              <a:spcAft>
                <a:spcPts val="0"/>
              </a:spcAft>
            </a:pPr>
            <a:r>
              <a:rPr lang="en-US" dirty="0">
                <a:latin typeface="Calibri" panose="020F0502020204030204" pitchFamily="34" charset="0"/>
                <a:cs typeface="Calibri" panose="020F0502020204030204" pitchFamily="34" charset="0"/>
              </a:rPr>
              <a:t>Reference magnet and zero-Gauss chamber</a:t>
            </a:r>
          </a:p>
          <a:p>
            <a:pPr lvl="1">
              <a:spcBef>
                <a:spcPts val="400"/>
              </a:spcBef>
              <a:spcAft>
                <a:spcPts val="0"/>
              </a:spcAft>
            </a:pPr>
            <a:r>
              <a:rPr lang="en-US" dirty="0">
                <a:latin typeface="Calibri" panose="020F0502020204030204" pitchFamily="34" charset="0"/>
                <a:cs typeface="Calibri" panose="020F0502020204030204" pitchFamily="34" charset="0"/>
              </a:rPr>
              <a:t>Hall and NMR probe assembly</a:t>
            </a:r>
          </a:p>
          <a:p>
            <a:pPr lvl="1">
              <a:spcBef>
                <a:spcPts val="400"/>
              </a:spcBef>
              <a:spcAft>
                <a:spcPts val="0"/>
              </a:spcAft>
            </a:pPr>
            <a:r>
              <a:rPr lang="en-US" dirty="0"/>
              <a:t>Magnet base</a:t>
            </a:r>
            <a:endParaRPr lang="en-US" dirty="0">
              <a:latin typeface="Calibri" panose="020F0502020204030204" pitchFamily="34" charset="0"/>
              <a:cs typeface="Calibri" panose="020F0502020204030204" pitchFamily="34" charset="0"/>
            </a:endParaRPr>
          </a:p>
          <a:p>
            <a:pPr>
              <a:spcBef>
                <a:spcPts val="600"/>
              </a:spcBef>
              <a:spcAft>
                <a:spcPts val="0"/>
              </a:spcAft>
            </a:pPr>
            <a:r>
              <a:rPr lang="en-US" dirty="0"/>
              <a:t>APSU dipole magnet design and pre-survey</a:t>
            </a:r>
            <a:endParaRPr lang="en-US" dirty="0">
              <a:latin typeface="Calibri" panose="020F0502020204030204" pitchFamily="34" charset="0"/>
              <a:cs typeface="Calibri" panose="020F0502020204030204" pitchFamily="34" charset="0"/>
            </a:endParaRPr>
          </a:p>
          <a:p>
            <a:pPr>
              <a:spcBef>
                <a:spcPts val="600"/>
              </a:spcBef>
              <a:spcAft>
                <a:spcPts val="0"/>
              </a:spcAft>
            </a:pPr>
            <a:r>
              <a:rPr lang="en-US" dirty="0"/>
              <a:t>Motion vectors, Stage and Magnet frames</a:t>
            </a:r>
          </a:p>
          <a:p>
            <a:pPr>
              <a:spcBef>
                <a:spcPts val="600"/>
              </a:spcBef>
              <a:spcAft>
                <a:spcPts val="0"/>
              </a:spcAft>
            </a:pPr>
            <a:r>
              <a:rPr lang="en-US" dirty="0">
                <a:latin typeface="Calibri" panose="020F0502020204030204" pitchFamily="34" charset="0"/>
                <a:cs typeface="Calibri" panose="020F0502020204030204" pitchFamily="34" charset="0"/>
              </a:rPr>
              <a:t>Various coordinate transformations</a:t>
            </a:r>
          </a:p>
          <a:p>
            <a:pPr>
              <a:spcBef>
                <a:spcPts val="600"/>
              </a:spcBef>
              <a:spcAft>
                <a:spcPts val="0"/>
              </a:spcAft>
            </a:pPr>
            <a:r>
              <a:rPr lang="en-US" dirty="0"/>
              <a:t>Calibration of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x</a:t>
            </a:r>
            <a:r>
              <a:rPr lang="en-US" i="1" dirty="0"/>
              <a:t>,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y</a:t>
            </a:r>
            <a:r>
              <a:rPr lang="en-US" i="1" dirty="0"/>
              <a:t> </a:t>
            </a:r>
            <a:r>
              <a:rPr lang="en-US" dirty="0"/>
              <a:t>and </a:t>
            </a:r>
            <a:r>
              <a:rPr lang="en-US" i="1" dirty="0" err="1">
                <a:latin typeface="Times New Roman" panose="02020603050405020304" pitchFamily="18" charset="0"/>
                <a:cs typeface="Times New Roman" panose="02020603050405020304" pitchFamily="18" charset="0"/>
              </a:rPr>
              <a:t>B</a:t>
            </a:r>
            <a:r>
              <a:rPr lang="en-US" baseline="-25000" dirty="0" err="1">
                <a:latin typeface="Times New Roman" panose="02020603050405020304" pitchFamily="18" charset="0"/>
                <a:cs typeface="Times New Roman" panose="02020603050405020304" pitchFamily="18" charset="0"/>
              </a:rPr>
              <a:t>z</a:t>
            </a:r>
            <a:r>
              <a:rPr lang="en-US" dirty="0"/>
              <a:t> Hall probe sensitive directions</a:t>
            </a:r>
            <a:endParaRPr lang="en-US" dirty="0">
              <a:latin typeface="Calibri" panose="020F0502020204030204" pitchFamily="34" charset="0"/>
              <a:cs typeface="Calibri" panose="020F0502020204030204" pitchFamily="34" charset="0"/>
            </a:endParaRPr>
          </a:p>
          <a:p>
            <a:pPr>
              <a:spcBef>
                <a:spcPts val="600"/>
              </a:spcBef>
              <a:spcAft>
                <a:spcPts val="0"/>
              </a:spcAft>
            </a:pPr>
            <a:r>
              <a:rPr lang="en-US" dirty="0"/>
              <a:t>Measurement sequence</a:t>
            </a:r>
          </a:p>
          <a:p>
            <a:pPr>
              <a:spcBef>
                <a:spcPts val="600"/>
              </a:spcBef>
              <a:spcAft>
                <a:spcPts val="0"/>
              </a:spcAft>
            </a:pPr>
            <a:r>
              <a:rPr lang="en-US" dirty="0">
                <a:latin typeface="Calibri" panose="020F0502020204030204" pitchFamily="34" charset="0"/>
                <a:cs typeface="Calibri" panose="020F0502020204030204" pitchFamily="34" charset="0"/>
              </a:rPr>
              <a:t>End-field clamp </a:t>
            </a:r>
            <a:r>
              <a:rPr lang="en-US" dirty="0"/>
              <a:t>tuning</a:t>
            </a:r>
            <a:endParaRPr lang="en-US" dirty="0">
              <a:latin typeface="Calibri" panose="020F0502020204030204" pitchFamily="34" charset="0"/>
              <a:cs typeface="Calibri" panose="020F0502020204030204" pitchFamily="34" charset="0"/>
            </a:endParaRPr>
          </a:p>
          <a:p>
            <a:pPr>
              <a:spcBef>
                <a:spcPts val="600"/>
              </a:spcBef>
              <a:spcAft>
                <a:spcPts val="0"/>
              </a:spcAft>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3</a:t>
            </a:fld>
            <a:endParaRPr lang="en-US" dirty="0"/>
          </a:p>
        </p:txBody>
      </p:sp>
      <p:sp>
        <p:nvSpPr>
          <p:cNvPr id="5" name="Footer Placeholder 4"/>
          <p:cNvSpPr>
            <a:spLocks noGrp="1"/>
          </p:cNvSpPr>
          <p:nvPr>
            <p:ph type="ftr" sz="quarter" idx="3"/>
          </p:nvPr>
        </p:nvSpPr>
        <p:spPr/>
        <p:txBody>
          <a:bodyPr/>
          <a:lstStyle/>
          <a:p>
            <a:r>
              <a:rPr lang="en-US" sz="1100"/>
              <a:t>The Hall probe measurement system for the APS-U dipole magnets; C. Doose; IMMW22; September 26-30, 2022</a:t>
            </a:r>
            <a:endParaRPr lang="en-US" dirty="0"/>
          </a:p>
        </p:txBody>
      </p:sp>
    </p:spTree>
    <p:extLst>
      <p:ext uri="{BB962C8B-B14F-4D97-AF65-F5344CB8AC3E}">
        <p14:creationId xmlns:p14="http://schemas.microsoft.com/office/powerpoint/2010/main" val="268449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1B7E7-2EC8-4E4E-88AE-68F39D53D789}"/>
              </a:ext>
            </a:extLst>
          </p:cNvPr>
          <p:cNvSpPr>
            <a:spLocks noGrp="1"/>
          </p:cNvSpPr>
          <p:nvPr>
            <p:ph type="sldNum" sz="quarter" idx="10"/>
          </p:nvPr>
        </p:nvSpPr>
        <p:spPr/>
        <p:txBody>
          <a:bodyPr/>
          <a:lstStyle/>
          <a:p>
            <a:fld id="{AEFAAC5A-9C4F-4278-920D-DF2BAB595749}" type="slidenum">
              <a:rPr lang="en-US" smtClean="0">
                <a:latin typeface="Arial"/>
              </a:rPr>
              <a:pPr/>
              <a:t>4</a:t>
            </a:fld>
            <a:endParaRPr lang="en-US" dirty="0">
              <a:latin typeface="Arial"/>
            </a:endParaRPr>
          </a:p>
        </p:txBody>
      </p:sp>
      <p:sp>
        <p:nvSpPr>
          <p:cNvPr id="4" name="Text Placeholder 3">
            <a:extLst>
              <a:ext uri="{FF2B5EF4-FFF2-40B4-BE49-F238E27FC236}">
                <a16:creationId xmlns:a16="http://schemas.microsoft.com/office/drawing/2014/main" id="{DD27C4B4-0411-4975-8D72-3B33D5210ACE}"/>
              </a:ext>
            </a:extLst>
          </p:cNvPr>
          <p:cNvSpPr>
            <a:spLocks noGrp="1"/>
          </p:cNvSpPr>
          <p:nvPr>
            <p:ph type="body" sz="quarter" idx="13"/>
          </p:nvPr>
        </p:nvSpPr>
        <p:spPr>
          <a:xfrm>
            <a:off x="609599" y="974750"/>
            <a:ext cx="11163868" cy="5202314"/>
          </a:xfrm>
        </p:spPr>
        <p:txBody>
          <a:bodyPr/>
          <a:lstStyle/>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Ease of magnet installation without the need for aligning the magnet to the measurement system stage motion. This is accomplished by using “pre-survey” data to define the geometric magnet-frame and creating a survey model of the measurement stage and magnet frames.</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Uses a 3-axis Hall probe, </a:t>
            </a:r>
            <a:r>
              <a:rPr lang="en-US" sz="2200" dirty="0" err="1">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Senis</a:t>
            </a:r>
            <a:r>
              <a:rPr lang="en-US" sz="2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F3A type.</a:t>
            </a:r>
            <a:endPar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Motion of the Hall probe can be specified in either the stage or magnet frames.</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Ability to calibrate the Hall probe sensitivity against NMR using the magnet under test</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C</a:t>
            </a: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orrect for angular errors of the XYZ individual elements.</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Ability to accurately locate the active area of the Hall probe elements using a permanent magnet skew-quadrupole “Reference Magnet”.</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 zero-Gauss chamber for measuring the Hall offset prior to measurements.</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Perform on-the-fly Hall probe mapping along a grid specified in the </a:t>
            </a:r>
            <a:r>
              <a:rPr lang="en-US" sz="2200" b="1" i="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magnet-frame</a:t>
            </a: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95000"/>
              </a:lnSpc>
              <a:spcBef>
                <a:spcPts val="1000"/>
              </a:spcBef>
              <a:spcAft>
                <a:spcPts val="0"/>
              </a:spcAft>
              <a:buFont typeface="+mj-lt"/>
              <a:buAutoNum type="arabicPeriod"/>
            </a:pPr>
            <a:r>
              <a:rPr lang="en-US" sz="2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Instantly calculate the integrated field from one or multiple Hall probe line scans to enable tuning the end-field clamps.</a:t>
            </a:r>
          </a:p>
          <a:p>
            <a:pPr marL="0" indent="0">
              <a:lnSpc>
                <a:spcPct val="95000"/>
              </a:lnSpc>
              <a:spcBef>
                <a:spcPts val="1000"/>
              </a:spcBef>
              <a:buNone/>
            </a:pPr>
            <a:endParaRPr lang="en-US" dirty="0"/>
          </a:p>
        </p:txBody>
      </p:sp>
      <p:sp>
        <p:nvSpPr>
          <p:cNvPr id="6" name="Title 5">
            <a:extLst>
              <a:ext uri="{FF2B5EF4-FFF2-40B4-BE49-F238E27FC236}">
                <a16:creationId xmlns:a16="http://schemas.microsoft.com/office/drawing/2014/main" id="{CA9988C5-AE58-44E8-8C1C-4B69E2D22E95}"/>
              </a:ext>
            </a:extLst>
          </p:cNvPr>
          <p:cNvSpPr>
            <a:spLocks noGrp="1"/>
          </p:cNvSpPr>
          <p:nvPr>
            <p:ph type="title"/>
          </p:nvPr>
        </p:nvSpPr>
        <p:spPr>
          <a:xfrm>
            <a:off x="609601" y="145041"/>
            <a:ext cx="11163868" cy="716651"/>
          </a:xfrm>
        </p:spPr>
        <p:txBody>
          <a:bodyPr/>
          <a:lstStyle/>
          <a:p>
            <a:r>
              <a:rPr lang="en-US" dirty="0"/>
              <a:t>Design features of the measurement system</a:t>
            </a:r>
          </a:p>
        </p:txBody>
      </p:sp>
      <p:sp>
        <p:nvSpPr>
          <p:cNvPr id="7" name="Footer Placeholder 6">
            <a:extLst>
              <a:ext uri="{FF2B5EF4-FFF2-40B4-BE49-F238E27FC236}">
                <a16:creationId xmlns:a16="http://schemas.microsoft.com/office/drawing/2014/main" id="{C1F00D01-738A-40C3-BE2E-0BAB7A0E4573}"/>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spTree>
    <p:extLst>
      <p:ext uri="{BB962C8B-B14F-4D97-AF65-F5344CB8AC3E}">
        <p14:creationId xmlns:p14="http://schemas.microsoft.com/office/powerpoint/2010/main" val="1578934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D3FC72-8FED-4458-B864-776F31B37EED}"/>
              </a:ext>
            </a:extLst>
          </p:cNvPr>
          <p:cNvSpPr>
            <a:spLocks noGrp="1"/>
          </p:cNvSpPr>
          <p:nvPr>
            <p:ph type="sldNum" sz="quarter" idx="10"/>
          </p:nvPr>
        </p:nvSpPr>
        <p:spPr/>
        <p:txBody>
          <a:bodyPr/>
          <a:lstStyle/>
          <a:p>
            <a:fld id="{AEFAAC5A-9C4F-4278-920D-DF2BAB595749}" type="slidenum">
              <a:rPr lang="en-US" smtClean="0">
                <a:latin typeface="Arial"/>
              </a:rPr>
              <a:pPr/>
              <a:t>5</a:t>
            </a:fld>
            <a:endParaRPr lang="en-US" dirty="0">
              <a:latin typeface="Arial"/>
            </a:endParaRPr>
          </a:p>
        </p:txBody>
      </p:sp>
      <p:sp>
        <p:nvSpPr>
          <p:cNvPr id="4" name="Text Placeholder 3">
            <a:extLst>
              <a:ext uri="{FF2B5EF4-FFF2-40B4-BE49-F238E27FC236}">
                <a16:creationId xmlns:a16="http://schemas.microsoft.com/office/drawing/2014/main" id="{8DE8BFF0-7A3D-4198-A5B5-F6A0F9CCEA75}"/>
              </a:ext>
            </a:extLst>
          </p:cNvPr>
          <p:cNvSpPr>
            <a:spLocks noGrp="1"/>
          </p:cNvSpPr>
          <p:nvPr>
            <p:ph type="body" sz="quarter" idx="13"/>
          </p:nvPr>
        </p:nvSpPr>
        <p:spPr>
          <a:xfrm>
            <a:off x="542548" y="1376830"/>
            <a:ext cx="6192459" cy="4245757"/>
          </a:xfrm>
          <a:ln>
            <a:solidFill>
              <a:srgbClr val="000000"/>
            </a:solidFill>
          </a:ln>
        </p:spPr>
        <p:txBody>
          <a:bodyPr/>
          <a:lstStyle/>
          <a:p>
            <a:r>
              <a:rPr lang="en-US" dirty="0">
                <a:latin typeface="Calibri" panose="020F0502020204030204" pitchFamily="34" charset="0"/>
                <a:cs typeface="Calibri" panose="020F0502020204030204" pitchFamily="34" charset="0"/>
              </a:rPr>
              <a:t>3.5-m Z-stage</a:t>
            </a:r>
          </a:p>
          <a:p>
            <a:r>
              <a:rPr lang="en-US" dirty="0">
                <a:latin typeface="Calibri" panose="020F0502020204030204" pitchFamily="34" charset="0"/>
                <a:cs typeface="Calibri" panose="020F0502020204030204" pitchFamily="34" charset="0"/>
              </a:rPr>
              <a:t>200-mm X and Y stages</a:t>
            </a:r>
          </a:p>
          <a:p>
            <a:r>
              <a:rPr lang="en-US" dirty="0">
                <a:latin typeface="Calibri" panose="020F0502020204030204" pitchFamily="34" charset="0"/>
                <a:cs typeface="Calibri" panose="020F0502020204030204" pitchFamily="34" charset="0"/>
              </a:rPr>
              <a:t>Rotary stage with Hall/NMR probe assembly</a:t>
            </a:r>
          </a:p>
          <a:p>
            <a:r>
              <a:rPr lang="en-US" dirty="0">
                <a:latin typeface="Calibri" panose="020F0502020204030204" pitchFamily="34" charset="0"/>
                <a:cs typeface="Calibri" panose="020F0502020204030204" pitchFamily="34" charset="0"/>
              </a:rPr>
              <a:t>Magnet support base nominally locates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magnet position</a:t>
            </a:r>
          </a:p>
          <a:p>
            <a:r>
              <a:rPr lang="en-US" dirty="0">
                <a:latin typeface="Calibri" panose="020F0502020204030204" pitchFamily="34" charset="0"/>
                <a:cs typeface="Calibri" panose="020F0502020204030204" pitchFamily="34" charset="0"/>
              </a:rPr>
              <a:t>Permanent magnet reference</a:t>
            </a:r>
          </a:p>
          <a:p>
            <a:r>
              <a:rPr lang="en-US">
                <a:latin typeface="Calibri" panose="020F0502020204030204" pitchFamily="34" charset="0"/>
                <a:cs typeface="Calibri" panose="020F0502020204030204" pitchFamily="34" charset="0"/>
              </a:rPr>
              <a:t>Three </a:t>
            </a:r>
            <a:r>
              <a:rPr lang="en-US" dirty="0">
                <a:latin typeface="Calibri" panose="020F0502020204030204" pitchFamily="34" charset="0"/>
                <a:cs typeface="Calibri" panose="020F0502020204030204" pitchFamily="34" charset="0"/>
              </a:rPr>
              <a:t>SMR nests define stage-frame</a:t>
            </a:r>
          </a:p>
          <a:p>
            <a:r>
              <a:rPr lang="en-US" dirty="0">
                <a:latin typeface="Calibri" panose="020F0502020204030204" pitchFamily="34" charset="0"/>
                <a:cs typeface="Calibri" panose="020F0502020204030204" pitchFamily="34" charset="0"/>
              </a:rPr>
              <a:t>Stage origin defined on upstream inboard side</a:t>
            </a:r>
          </a:p>
          <a:p>
            <a:r>
              <a:rPr lang="en-US" dirty="0">
                <a:latin typeface="Calibri" panose="020F0502020204030204" pitchFamily="34" charset="0"/>
                <a:cs typeface="Calibri" panose="020F0502020204030204" pitchFamily="34" charset="0"/>
              </a:rPr>
              <a:t>Hall probe motion can be in stage or magnet frame.</a:t>
            </a:r>
          </a:p>
          <a:p>
            <a:endParaRPr lang="en-US"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CBF283A4-981D-43C1-83E9-DA18BB2C1290}"/>
              </a:ext>
            </a:extLst>
          </p:cNvPr>
          <p:cNvSpPr>
            <a:spLocks noGrp="1"/>
          </p:cNvSpPr>
          <p:nvPr>
            <p:ph type="title"/>
          </p:nvPr>
        </p:nvSpPr>
        <p:spPr>
          <a:xfrm>
            <a:off x="463681" y="179725"/>
            <a:ext cx="6390967" cy="705021"/>
          </a:xfrm>
        </p:spPr>
        <p:txBody>
          <a:bodyPr/>
          <a:lstStyle/>
          <a:p>
            <a:pPr>
              <a:spcBef>
                <a:spcPts val="600"/>
              </a:spcBef>
              <a:spcAft>
                <a:spcPts val="0"/>
              </a:spcAft>
            </a:pPr>
            <a:r>
              <a:rPr lang="en-US" dirty="0">
                <a:latin typeface="Calibri" panose="020F0502020204030204" pitchFamily="34" charset="0"/>
                <a:cs typeface="Calibri" panose="020F0502020204030204" pitchFamily="34" charset="0"/>
              </a:rPr>
              <a:t>Hall probe system  overview</a:t>
            </a:r>
          </a:p>
        </p:txBody>
      </p:sp>
      <p:sp>
        <p:nvSpPr>
          <p:cNvPr id="7" name="Footer Placeholder 6">
            <a:extLst>
              <a:ext uri="{FF2B5EF4-FFF2-40B4-BE49-F238E27FC236}">
                <a16:creationId xmlns:a16="http://schemas.microsoft.com/office/drawing/2014/main" id="{9A4759B0-748E-4A4E-BE1A-95795576308D}"/>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pic>
        <p:nvPicPr>
          <p:cNvPr id="8" name="Content Placeholder 5">
            <a:extLst>
              <a:ext uri="{FF2B5EF4-FFF2-40B4-BE49-F238E27FC236}">
                <a16:creationId xmlns:a16="http://schemas.microsoft.com/office/drawing/2014/main" id="{78B2E00A-8AE2-4DCA-B5A0-B4A0E22265D8}"/>
              </a:ext>
            </a:extLst>
          </p:cNvPr>
          <p:cNvPicPr>
            <a:picLocks noGrp="1" noChangeAspect="1"/>
          </p:cNvPicPr>
          <p:nvPr>
            <p:ph idx="1"/>
          </p:nvPr>
        </p:nvPicPr>
        <p:blipFill rotWithShape="1">
          <a:blip r:embed="rId3"/>
          <a:srcRect l="6288" t="15564" r="25004" b="21836"/>
          <a:stretch/>
        </p:blipFill>
        <p:spPr>
          <a:xfrm>
            <a:off x="6900666" y="262645"/>
            <a:ext cx="5012722" cy="6089337"/>
          </a:xfrm>
          <a:prstGeom prst="rect">
            <a:avLst/>
          </a:prstGeom>
        </p:spPr>
      </p:pic>
      <p:grpSp>
        <p:nvGrpSpPr>
          <p:cNvPr id="9" name="Group 8">
            <a:extLst>
              <a:ext uri="{FF2B5EF4-FFF2-40B4-BE49-F238E27FC236}">
                <a16:creationId xmlns:a16="http://schemas.microsoft.com/office/drawing/2014/main" id="{610916D6-19ED-4191-A867-9A17B65D333B}"/>
              </a:ext>
            </a:extLst>
          </p:cNvPr>
          <p:cNvGrpSpPr/>
          <p:nvPr/>
        </p:nvGrpSpPr>
        <p:grpSpPr>
          <a:xfrm>
            <a:off x="10347745" y="3137515"/>
            <a:ext cx="1636736" cy="1726974"/>
            <a:chOff x="10347745" y="3137515"/>
            <a:chExt cx="1636736" cy="1726974"/>
          </a:xfrm>
        </p:grpSpPr>
        <p:grpSp>
          <p:nvGrpSpPr>
            <p:cNvPr id="18" name="Group 17">
              <a:extLst>
                <a:ext uri="{FF2B5EF4-FFF2-40B4-BE49-F238E27FC236}">
                  <a16:creationId xmlns:a16="http://schemas.microsoft.com/office/drawing/2014/main" id="{54BD100C-2D3B-4B7F-937E-EC07E230C579}"/>
                </a:ext>
              </a:extLst>
            </p:cNvPr>
            <p:cNvGrpSpPr/>
            <p:nvPr/>
          </p:nvGrpSpPr>
          <p:grpSpPr>
            <a:xfrm>
              <a:off x="10425525" y="3137515"/>
              <a:ext cx="1277714" cy="1328133"/>
              <a:chOff x="10571445" y="3137515"/>
              <a:chExt cx="1277714" cy="1328133"/>
            </a:xfrm>
          </p:grpSpPr>
          <p:cxnSp>
            <p:nvCxnSpPr>
              <p:cNvPr id="10" name="Straight Arrow Connector 9">
                <a:extLst>
                  <a:ext uri="{FF2B5EF4-FFF2-40B4-BE49-F238E27FC236}">
                    <a16:creationId xmlns:a16="http://schemas.microsoft.com/office/drawing/2014/main" id="{402860E3-6E32-4E1A-AE80-3D14A516118E}"/>
                  </a:ext>
                </a:extLst>
              </p:cNvPr>
              <p:cNvCxnSpPr>
                <a:cxnSpLocks/>
              </p:cNvCxnSpPr>
              <p:nvPr/>
            </p:nvCxnSpPr>
            <p:spPr>
              <a:xfrm flipH="1" flipV="1">
                <a:off x="10723809" y="3487907"/>
                <a:ext cx="1125350" cy="687117"/>
              </a:xfrm>
              <a:prstGeom prst="straightConnector1">
                <a:avLst/>
              </a:prstGeom>
              <a:ln w="539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0D0D58A-9D39-49AB-B1E4-06788210B962}"/>
                  </a:ext>
                </a:extLst>
              </p:cNvPr>
              <p:cNvCxnSpPr>
                <a:cxnSpLocks/>
              </p:cNvCxnSpPr>
              <p:nvPr/>
            </p:nvCxnSpPr>
            <p:spPr>
              <a:xfrm flipH="1">
                <a:off x="10571445" y="4204937"/>
                <a:ext cx="1277714" cy="260711"/>
              </a:xfrm>
              <a:prstGeom prst="straightConnector1">
                <a:avLst/>
              </a:prstGeom>
              <a:ln w="539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574B7CD-1F33-4FB2-9263-1260E78D8503}"/>
                  </a:ext>
                </a:extLst>
              </p:cNvPr>
              <p:cNvCxnSpPr>
                <a:cxnSpLocks/>
              </p:cNvCxnSpPr>
              <p:nvPr/>
            </p:nvCxnSpPr>
            <p:spPr>
              <a:xfrm flipH="1" flipV="1">
                <a:off x="11802402" y="3137515"/>
                <a:ext cx="25454" cy="1037509"/>
              </a:xfrm>
              <a:prstGeom prst="straightConnector1">
                <a:avLst/>
              </a:prstGeom>
              <a:ln w="53975">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6E7DF13F-05CD-4F31-9623-C8953B5CDB35}"/>
                </a:ext>
              </a:extLst>
            </p:cNvPr>
            <p:cNvSpPr txBox="1"/>
            <p:nvPr/>
          </p:nvSpPr>
          <p:spPr>
            <a:xfrm>
              <a:off x="10558225" y="3163713"/>
              <a:ext cx="348909" cy="369332"/>
            </a:xfrm>
            <a:prstGeom prst="rect">
              <a:avLst/>
            </a:prstGeom>
            <a:noFill/>
          </p:spPr>
          <p:txBody>
            <a:bodyPr wrap="square" rtlCol="0">
              <a:spAutoFit/>
            </a:bodyPr>
            <a:lstStyle/>
            <a:p>
              <a:r>
                <a:rPr lang="en-US" b="1" dirty="0">
                  <a:solidFill>
                    <a:schemeClr val="bg1"/>
                  </a:solidFill>
                </a:rPr>
                <a:t>Z</a:t>
              </a:r>
            </a:p>
          </p:txBody>
        </p:sp>
        <p:sp>
          <p:nvSpPr>
            <p:cNvPr id="23" name="TextBox 22">
              <a:extLst>
                <a:ext uri="{FF2B5EF4-FFF2-40B4-BE49-F238E27FC236}">
                  <a16:creationId xmlns:a16="http://schemas.microsoft.com/office/drawing/2014/main" id="{BFA81C5F-E3E0-45F5-8C91-75D2D60B5C03}"/>
                </a:ext>
              </a:extLst>
            </p:cNvPr>
            <p:cNvSpPr txBox="1"/>
            <p:nvPr/>
          </p:nvSpPr>
          <p:spPr>
            <a:xfrm>
              <a:off x="10347745" y="4495157"/>
              <a:ext cx="348909" cy="369332"/>
            </a:xfrm>
            <a:prstGeom prst="rect">
              <a:avLst/>
            </a:prstGeom>
            <a:noFill/>
          </p:spPr>
          <p:txBody>
            <a:bodyPr wrap="square" rtlCol="0">
              <a:spAutoFit/>
            </a:bodyPr>
            <a:lstStyle/>
            <a:p>
              <a:r>
                <a:rPr lang="en-US" b="1" dirty="0">
                  <a:ln>
                    <a:solidFill>
                      <a:schemeClr val="bg1"/>
                    </a:solidFill>
                  </a:ln>
                  <a:solidFill>
                    <a:schemeClr val="bg1"/>
                  </a:solidFill>
                </a:rPr>
                <a:t>X</a:t>
              </a:r>
            </a:p>
          </p:txBody>
        </p:sp>
        <p:sp>
          <p:nvSpPr>
            <p:cNvPr id="24" name="TextBox 23">
              <a:extLst>
                <a:ext uri="{FF2B5EF4-FFF2-40B4-BE49-F238E27FC236}">
                  <a16:creationId xmlns:a16="http://schemas.microsoft.com/office/drawing/2014/main" id="{9F3F0B69-4056-4A2E-8B1C-3C5A706AAC19}"/>
                </a:ext>
              </a:extLst>
            </p:cNvPr>
            <p:cNvSpPr txBox="1"/>
            <p:nvPr/>
          </p:nvSpPr>
          <p:spPr>
            <a:xfrm>
              <a:off x="11639463" y="3541032"/>
              <a:ext cx="345018" cy="369332"/>
            </a:xfrm>
            <a:prstGeom prst="rect">
              <a:avLst/>
            </a:prstGeom>
            <a:noFill/>
          </p:spPr>
          <p:txBody>
            <a:bodyPr wrap="square" rtlCol="0">
              <a:spAutoFit/>
            </a:bodyPr>
            <a:lstStyle/>
            <a:p>
              <a:r>
                <a:rPr lang="en-US" b="1" dirty="0">
                  <a:solidFill>
                    <a:schemeClr val="bg1"/>
                  </a:solidFill>
                </a:rPr>
                <a:t>Y</a:t>
              </a:r>
            </a:p>
          </p:txBody>
        </p:sp>
      </p:grpSp>
      <p:grpSp>
        <p:nvGrpSpPr>
          <p:cNvPr id="3" name="Group 2">
            <a:extLst>
              <a:ext uri="{FF2B5EF4-FFF2-40B4-BE49-F238E27FC236}">
                <a16:creationId xmlns:a16="http://schemas.microsoft.com/office/drawing/2014/main" id="{23CC4C7F-3D96-41BC-AACA-E22B0C1154F9}"/>
              </a:ext>
            </a:extLst>
          </p:cNvPr>
          <p:cNvGrpSpPr/>
          <p:nvPr/>
        </p:nvGrpSpPr>
        <p:grpSpPr>
          <a:xfrm>
            <a:off x="9893035" y="4338429"/>
            <a:ext cx="2120630" cy="1795483"/>
            <a:chOff x="9893035" y="4338429"/>
            <a:chExt cx="2120630" cy="1795483"/>
          </a:xfrm>
        </p:grpSpPr>
        <p:sp>
          <p:nvSpPr>
            <p:cNvPr id="21" name="TextBox 20">
              <a:extLst>
                <a:ext uri="{FF2B5EF4-FFF2-40B4-BE49-F238E27FC236}">
                  <a16:creationId xmlns:a16="http://schemas.microsoft.com/office/drawing/2014/main" id="{C0ED5134-640E-46F5-BFEE-4CE214E39574}"/>
                </a:ext>
              </a:extLst>
            </p:cNvPr>
            <p:cNvSpPr txBox="1"/>
            <p:nvPr/>
          </p:nvSpPr>
          <p:spPr>
            <a:xfrm>
              <a:off x="9893035" y="5764580"/>
              <a:ext cx="2120630" cy="369332"/>
            </a:xfrm>
            <a:prstGeom prst="rect">
              <a:avLst/>
            </a:prstGeom>
            <a:noFill/>
          </p:spPr>
          <p:txBody>
            <a:bodyPr wrap="square" rtlCol="0">
              <a:spAutoFit/>
            </a:bodyPr>
            <a:lstStyle/>
            <a:p>
              <a:r>
                <a:rPr lang="en-US" dirty="0">
                  <a:solidFill>
                    <a:schemeClr val="bg1"/>
                  </a:solidFill>
                </a:rPr>
                <a:t>Stage  SMR nests</a:t>
              </a:r>
            </a:p>
          </p:txBody>
        </p:sp>
        <p:cxnSp>
          <p:nvCxnSpPr>
            <p:cNvPr id="5" name="Straight Arrow Connector 4">
              <a:extLst>
                <a:ext uri="{FF2B5EF4-FFF2-40B4-BE49-F238E27FC236}">
                  <a16:creationId xmlns:a16="http://schemas.microsoft.com/office/drawing/2014/main" id="{1F55C3E6-1518-49B0-AD8B-123A9BDF63DC}"/>
                </a:ext>
              </a:extLst>
            </p:cNvPr>
            <p:cNvCxnSpPr>
              <a:cxnSpLocks/>
            </p:cNvCxnSpPr>
            <p:nvPr/>
          </p:nvCxnSpPr>
          <p:spPr>
            <a:xfrm flipH="1" flipV="1">
              <a:off x="10016567" y="4714583"/>
              <a:ext cx="1031590" cy="1049997"/>
            </a:xfrm>
            <a:prstGeom prst="straightConnector1">
              <a:avLst/>
            </a:prstGeom>
            <a:ln w="19050">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88096FA-E5CF-4E99-8416-145BFD3374B6}"/>
                </a:ext>
              </a:extLst>
            </p:cNvPr>
            <p:cNvCxnSpPr>
              <a:cxnSpLocks/>
            </p:cNvCxnSpPr>
            <p:nvPr/>
          </p:nvCxnSpPr>
          <p:spPr>
            <a:xfrm flipV="1">
              <a:off x="11064382" y="4338429"/>
              <a:ext cx="539435" cy="1426151"/>
            </a:xfrm>
            <a:prstGeom prst="straightConnector1">
              <a:avLst/>
            </a:prstGeom>
            <a:ln w="19050">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6C2E30F3-67AB-4DC5-851D-DCA3AE3BE838}"/>
              </a:ext>
            </a:extLst>
          </p:cNvPr>
          <p:cNvGrpSpPr/>
          <p:nvPr/>
        </p:nvGrpSpPr>
        <p:grpSpPr>
          <a:xfrm>
            <a:off x="9191878" y="884746"/>
            <a:ext cx="2755880" cy="1517268"/>
            <a:chOff x="9275930" y="884746"/>
            <a:chExt cx="2755880" cy="1517268"/>
          </a:xfrm>
        </p:grpSpPr>
        <p:sp>
          <p:nvSpPr>
            <p:cNvPr id="25" name="TextBox 24">
              <a:extLst>
                <a:ext uri="{FF2B5EF4-FFF2-40B4-BE49-F238E27FC236}">
                  <a16:creationId xmlns:a16="http://schemas.microsoft.com/office/drawing/2014/main" id="{F0CBCC27-38E8-4034-9808-275C6802A700}"/>
                </a:ext>
              </a:extLst>
            </p:cNvPr>
            <p:cNvSpPr txBox="1"/>
            <p:nvPr/>
          </p:nvSpPr>
          <p:spPr>
            <a:xfrm>
              <a:off x="9275930" y="2032682"/>
              <a:ext cx="1420724" cy="369332"/>
            </a:xfrm>
            <a:prstGeom prst="rect">
              <a:avLst/>
            </a:prstGeom>
            <a:noFill/>
          </p:spPr>
          <p:txBody>
            <a:bodyPr wrap="square" rtlCol="0">
              <a:spAutoFit/>
            </a:bodyPr>
            <a:lstStyle/>
            <a:p>
              <a:r>
                <a:rPr lang="en-US" b="1" dirty="0">
                  <a:ln>
                    <a:solidFill>
                      <a:srgbClr val="000000"/>
                    </a:solidFill>
                  </a:ln>
                  <a:solidFill>
                    <a:schemeClr val="bg1"/>
                  </a:solidFill>
                </a:rPr>
                <a:t>Hall probe</a:t>
              </a:r>
            </a:p>
          </p:txBody>
        </p:sp>
        <p:cxnSp>
          <p:nvCxnSpPr>
            <p:cNvPr id="27" name="Straight Arrow Connector 26">
              <a:extLst>
                <a:ext uri="{FF2B5EF4-FFF2-40B4-BE49-F238E27FC236}">
                  <a16:creationId xmlns:a16="http://schemas.microsoft.com/office/drawing/2014/main" id="{2255223B-5C2D-4426-8EE9-ED66DD48DB33}"/>
                </a:ext>
              </a:extLst>
            </p:cNvPr>
            <p:cNvCxnSpPr>
              <a:cxnSpLocks/>
            </p:cNvCxnSpPr>
            <p:nvPr/>
          </p:nvCxnSpPr>
          <p:spPr>
            <a:xfrm flipV="1">
              <a:off x="10285659" y="1851440"/>
              <a:ext cx="144675" cy="278121"/>
            </a:xfrm>
            <a:prstGeom prst="straightConnector1">
              <a:avLst/>
            </a:prstGeom>
            <a:ln w="19050">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6851431-545B-47F8-9F3B-92096AA87AE3}"/>
                </a:ext>
              </a:extLst>
            </p:cNvPr>
            <p:cNvSpPr txBox="1"/>
            <p:nvPr/>
          </p:nvSpPr>
          <p:spPr>
            <a:xfrm>
              <a:off x="10850842" y="884746"/>
              <a:ext cx="1180968" cy="584775"/>
            </a:xfrm>
            <a:prstGeom prst="rect">
              <a:avLst/>
            </a:prstGeom>
            <a:noFill/>
          </p:spPr>
          <p:txBody>
            <a:bodyPr wrap="square" rtlCol="0">
              <a:spAutoFit/>
            </a:bodyPr>
            <a:lstStyle/>
            <a:p>
              <a:r>
                <a:rPr lang="en-US" sz="1600" b="1" dirty="0">
                  <a:ln>
                    <a:solidFill>
                      <a:srgbClr val="000000"/>
                    </a:solidFill>
                  </a:ln>
                  <a:solidFill>
                    <a:schemeClr val="bg1"/>
                  </a:solidFill>
                </a:rPr>
                <a:t>Reference</a:t>
              </a:r>
              <a:br>
                <a:rPr lang="en-US" sz="1600" b="1" dirty="0">
                  <a:ln>
                    <a:solidFill>
                      <a:srgbClr val="000000"/>
                    </a:solidFill>
                  </a:ln>
                  <a:solidFill>
                    <a:schemeClr val="bg1"/>
                  </a:solidFill>
                </a:rPr>
              </a:br>
              <a:r>
                <a:rPr lang="en-US" sz="1600" b="1" dirty="0">
                  <a:ln>
                    <a:solidFill>
                      <a:srgbClr val="000000"/>
                    </a:solidFill>
                  </a:ln>
                  <a:solidFill>
                    <a:schemeClr val="bg1"/>
                  </a:solidFill>
                </a:rPr>
                <a:t>Magnet</a:t>
              </a:r>
            </a:p>
          </p:txBody>
        </p:sp>
        <p:cxnSp>
          <p:nvCxnSpPr>
            <p:cNvPr id="29" name="Straight Arrow Connector 28">
              <a:extLst>
                <a:ext uri="{FF2B5EF4-FFF2-40B4-BE49-F238E27FC236}">
                  <a16:creationId xmlns:a16="http://schemas.microsoft.com/office/drawing/2014/main" id="{CE924CAC-3FF5-42F4-A130-1BCC1B50A39C}"/>
                </a:ext>
              </a:extLst>
            </p:cNvPr>
            <p:cNvCxnSpPr>
              <a:cxnSpLocks/>
            </p:cNvCxnSpPr>
            <p:nvPr/>
          </p:nvCxnSpPr>
          <p:spPr>
            <a:xfrm>
              <a:off x="11273032" y="1441214"/>
              <a:ext cx="0" cy="249813"/>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5847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FA4BA2-91DF-4688-8CAE-6C6A12895DB6}"/>
              </a:ext>
            </a:extLst>
          </p:cNvPr>
          <p:cNvSpPr>
            <a:spLocks noGrp="1"/>
          </p:cNvSpPr>
          <p:nvPr>
            <p:ph type="sldNum" sz="quarter" idx="10"/>
          </p:nvPr>
        </p:nvSpPr>
        <p:spPr/>
        <p:txBody>
          <a:bodyPr/>
          <a:lstStyle/>
          <a:p>
            <a:fld id="{AEFAAC5A-9C4F-4278-920D-DF2BAB595749}" type="slidenum">
              <a:rPr lang="en-US" smtClean="0">
                <a:latin typeface="Arial"/>
              </a:rPr>
              <a:pPr/>
              <a:t>6</a:t>
            </a:fld>
            <a:endParaRPr lang="en-US" dirty="0">
              <a:latin typeface="Arial"/>
            </a:endParaRPr>
          </a:p>
        </p:txBody>
      </p:sp>
      <p:sp>
        <p:nvSpPr>
          <p:cNvPr id="4" name="Text Placeholder 3">
            <a:extLst>
              <a:ext uri="{FF2B5EF4-FFF2-40B4-BE49-F238E27FC236}">
                <a16:creationId xmlns:a16="http://schemas.microsoft.com/office/drawing/2014/main" id="{846A2C90-C6FD-4675-80AD-4FB05061C63D}"/>
              </a:ext>
            </a:extLst>
          </p:cNvPr>
          <p:cNvSpPr>
            <a:spLocks noGrp="1"/>
          </p:cNvSpPr>
          <p:nvPr>
            <p:ph type="body" sz="quarter" idx="13"/>
          </p:nvPr>
        </p:nvSpPr>
        <p:spPr>
          <a:xfrm>
            <a:off x="609600" y="1101213"/>
            <a:ext cx="5762017" cy="4891025"/>
          </a:xfrm>
          <a:ln>
            <a:solidFill>
              <a:srgbClr val="000000"/>
            </a:solidFill>
          </a:ln>
        </p:spPr>
        <p:txBody>
          <a:bodyPr/>
          <a:lstStyle/>
          <a:p>
            <a:pPr>
              <a:spcBef>
                <a:spcPts val="1200"/>
              </a:spcBef>
              <a:spcAft>
                <a:spcPts val="0"/>
              </a:spcAft>
            </a:pPr>
            <a:r>
              <a:rPr lang="en-US" dirty="0">
                <a:latin typeface="Calibri" panose="020F0502020204030204" pitchFamily="34" charset="0"/>
                <a:cs typeface="Calibri" panose="020F0502020204030204" pitchFamily="34" charset="0"/>
              </a:rPr>
              <a:t>The reference magnet is used to find the active area of the Hall probe elements in the stage-frame.</a:t>
            </a:r>
          </a:p>
          <a:p>
            <a:pPr>
              <a:spcBef>
                <a:spcPts val="1200"/>
              </a:spcBef>
              <a:spcAft>
                <a:spcPts val="0"/>
              </a:spcAft>
            </a:pPr>
            <a:r>
              <a:rPr lang="en-US" dirty="0">
                <a:latin typeface="Calibri" panose="020F0502020204030204" pitchFamily="34" charset="0"/>
                <a:cs typeface="Calibri" panose="020F0502020204030204" pitchFamily="34" charset="0"/>
              </a:rPr>
              <a:t>It is composed of two cylindrical permanent magnets configured as a skew-quadrupole. The assembly is located with three pins for repeatable location on it’s base.</a:t>
            </a:r>
          </a:p>
          <a:p>
            <a:pPr>
              <a:spcBef>
                <a:spcPts val="1200"/>
              </a:spcBef>
              <a:spcAft>
                <a:spcPts val="0"/>
              </a:spcAft>
            </a:pPr>
            <a:r>
              <a:rPr lang="en-US" dirty="0">
                <a:latin typeface="Calibri" panose="020F0502020204030204" pitchFamily="34" charset="0"/>
                <a:cs typeface="Calibri" panose="020F0502020204030204" pitchFamily="34" charset="0"/>
              </a:rPr>
              <a:t>The assembly was calibrated magnetically and surveyed. The frame contains SMR nests and a model of the nests and derived magnetic center is used for each measurement run.</a:t>
            </a:r>
          </a:p>
        </p:txBody>
      </p:sp>
      <p:sp>
        <p:nvSpPr>
          <p:cNvPr id="6" name="Title 5">
            <a:extLst>
              <a:ext uri="{FF2B5EF4-FFF2-40B4-BE49-F238E27FC236}">
                <a16:creationId xmlns:a16="http://schemas.microsoft.com/office/drawing/2014/main" id="{914779C5-8D53-4DC1-B782-EABE45C96602}"/>
              </a:ext>
            </a:extLst>
          </p:cNvPr>
          <p:cNvSpPr>
            <a:spLocks noGrp="1"/>
          </p:cNvSpPr>
          <p:nvPr>
            <p:ph type="title"/>
          </p:nvPr>
        </p:nvSpPr>
        <p:spPr>
          <a:xfrm>
            <a:off x="609601" y="179725"/>
            <a:ext cx="11163868" cy="565077"/>
          </a:xfrm>
        </p:spPr>
        <p:txBody>
          <a:bodyPr/>
          <a:lstStyle/>
          <a:p>
            <a:r>
              <a:rPr lang="en-US" dirty="0"/>
              <a:t>Reference magnet</a:t>
            </a:r>
          </a:p>
        </p:txBody>
      </p:sp>
      <p:sp>
        <p:nvSpPr>
          <p:cNvPr id="7" name="Footer Placeholder 6">
            <a:extLst>
              <a:ext uri="{FF2B5EF4-FFF2-40B4-BE49-F238E27FC236}">
                <a16:creationId xmlns:a16="http://schemas.microsoft.com/office/drawing/2014/main" id="{F58777FA-BD42-4D96-AFF2-F0303A9C55F7}"/>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pic>
        <p:nvPicPr>
          <p:cNvPr id="11" name="Picture 10" descr="A picture containing power saw, miller&#10;&#10;Description automatically generated">
            <a:extLst>
              <a:ext uri="{FF2B5EF4-FFF2-40B4-BE49-F238E27FC236}">
                <a16:creationId xmlns:a16="http://schemas.microsoft.com/office/drawing/2014/main" id="{4F8738F7-CC3B-459A-9785-78F1182960DC}"/>
              </a:ext>
            </a:extLst>
          </p:cNvPr>
          <p:cNvPicPr>
            <a:picLocks noChangeAspect="1"/>
          </p:cNvPicPr>
          <p:nvPr/>
        </p:nvPicPr>
        <p:blipFill rotWithShape="1">
          <a:blip r:embed="rId2"/>
          <a:srcRect t="12453" b="5757"/>
          <a:stretch/>
        </p:blipFill>
        <p:spPr>
          <a:xfrm>
            <a:off x="7060934" y="1008673"/>
            <a:ext cx="4791233" cy="5224979"/>
          </a:xfrm>
          <a:prstGeom prst="rect">
            <a:avLst/>
          </a:prstGeom>
        </p:spPr>
      </p:pic>
    </p:spTree>
    <p:extLst>
      <p:ext uri="{BB962C8B-B14F-4D97-AF65-F5344CB8AC3E}">
        <p14:creationId xmlns:p14="http://schemas.microsoft.com/office/powerpoint/2010/main" val="3860015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CDB0CE-CAF1-4477-9E64-95FD8D372415}"/>
              </a:ext>
            </a:extLst>
          </p:cNvPr>
          <p:cNvSpPr>
            <a:spLocks noGrp="1"/>
          </p:cNvSpPr>
          <p:nvPr>
            <p:ph type="sldNum" sz="quarter" idx="10"/>
          </p:nvPr>
        </p:nvSpPr>
        <p:spPr/>
        <p:txBody>
          <a:bodyPr/>
          <a:lstStyle/>
          <a:p>
            <a:fld id="{AEFAAC5A-9C4F-4278-920D-DF2BAB595749}" type="slidenum">
              <a:rPr lang="en-US" smtClean="0">
                <a:latin typeface="Arial"/>
              </a:rPr>
              <a:pPr/>
              <a:t>7</a:t>
            </a:fld>
            <a:endParaRPr lang="en-US" dirty="0">
              <a:latin typeface="Arial"/>
            </a:endParaRPr>
          </a:p>
        </p:txBody>
      </p:sp>
      <p:sp>
        <p:nvSpPr>
          <p:cNvPr id="4" name="Text Placeholder 3">
            <a:extLst>
              <a:ext uri="{FF2B5EF4-FFF2-40B4-BE49-F238E27FC236}">
                <a16:creationId xmlns:a16="http://schemas.microsoft.com/office/drawing/2014/main" id="{D2E156F8-0CC2-4B5E-B971-8B5F02477BCB}"/>
              </a:ext>
            </a:extLst>
          </p:cNvPr>
          <p:cNvSpPr>
            <a:spLocks noGrp="1"/>
          </p:cNvSpPr>
          <p:nvPr>
            <p:ph type="body" sz="quarter" idx="13"/>
          </p:nvPr>
        </p:nvSpPr>
        <p:spPr>
          <a:xfrm>
            <a:off x="827055" y="1519294"/>
            <a:ext cx="5364480" cy="4035202"/>
          </a:xfrm>
          <a:ln>
            <a:solidFill>
              <a:srgbClr val="000000"/>
            </a:solidFill>
          </a:ln>
        </p:spPr>
        <p:txBody>
          <a:bodyPr/>
          <a:lstStyle/>
          <a:p>
            <a:pPr>
              <a:spcBef>
                <a:spcPts val="1200"/>
              </a:spcBef>
              <a:spcAft>
                <a:spcPts val="0"/>
              </a:spcAft>
            </a:pPr>
            <a:r>
              <a:rPr lang="en-US" dirty="0">
                <a:latin typeface="Calibri" panose="020F0502020204030204" pitchFamily="34" charset="0"/>
                <a:cs typeface="Calibri" panose="020F0502020204030204" pitchFamily="34" charset="0"/>
              </a:rPr>
              <a:t>Prior to a measurement run, the reference magnet is removed, and the zero-Gauss chamber is placed on its cradle. The user then initiates a routine that automatically moves the Hall probe into the chamber and the zero offsets are saved to a file.</a:t>
            </a:r>
          </a:p>
          <a:p>
            <a:pPr>
              <a:spcBef>
                <a:spcPts val="1200"/>
              </a:spcBef>
              <a:spcAft>
                <a:spcPts val="0"/>
              </a:spcAft>
            </a:pPr>
            <a:r>
              <a:rPr lang="en-US" dirty="0">
                <a:latin typeface="Calibri" panose="020F0502020204030204" pitchFamily="34" charset="0"/>
                <a:cs typeface="Calibri" panose="020F0502020204030204" pitchFamily="34" charset="0"/>
              </a:rPr>
              <a:t>The chamber is then removed, and the reference magnet is placed back on the kinematic mount.</a:t>
            </a:r>
          </a:p>
        </p:txBody>
      </p:sp>
      <p:sp>
        <p:nvSpPr>
          <p:cNvPr id="6" name="Title 5">
            <a:extLst>
              <a:ext uri="{FF2B5EF4-FFF2-40B4-BE49-F238E27FC236}">
                <a16:creationId xmlns:a16="http://schemas.microsoft.com/office/drawing/2014/main" id="{4C7EAAF8-5AA0-420D-8009-03217C963920}"/>
              </a:ext>
            </a:extLst>
          </p:cNvPr>
          <p:cNvSpPr>
            <a:spLocks noGrp="1"/>
          </p:cNvSpPr>
          <p:nvPr>
            <p:ph type="title"/>
          </p:nvPr>
        </p:nvSpPr>
        <p:spPr/>
        <p:txBody>
          <a:bodyPr/>
          <a:lstStyle/>
          <a:p>
            <a:r>
              <a:rPr lang="en-US" dirty="0"/>
              <a:t>Zero-Gauss chamber</a:t>
            </a:r>
          </a:p>
        </p:txBody>
      </p:sp>
      <p:sp>
        <p:nvSpPr>
          <p:cNvPr id="7" name="Footer Placeholder 6">
            <a:extLst>
              <a:ext uri="{FF2B5EF4-FFF2-40B4-BE49-F238E27FC236}">
                <a16:creationId xmlns:a16="http://schemas.microsoft.com/office/drawing/2014/main" id="{C7E65678-6C9F-4A6D-9A69-9DF08E458A8C}"/>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pic>
        <p:nvPicPr>
          <p:cNvPr id="11" name="Picture 10" descr="A machine in a room&#10;&#10;Description automatically generated with low confidence">
            <a:extLst>
              <a:ext uri="{FF2B5EF4-FFF2-40B4-BE49-F238E27FC236}">
                <a16:creationId xmlns:a16="http://schemas.microsoft.com/office/drawing/2014/main" id="{A0387E0E-D601-40A2-8A8C-CA6A028AC20C}"/>
              </a:ext>
            </a:extLst>
          </p:cNvPr>
          <p:cNvPicPr>
            <a:picLocks noChangeAspect="1"/>
          </p:cNvPicPr>
          <p:nvPr/>
        </p:nvPicPr>
        <p:blipFill rotWithShape="1">
          <a:blip r:embed="rId2"/>
          <a:srcRect t="25316" r="20044" b="12832"/>
          <a:stretch/>
        </p:blipFill>
        <p:spPr>
          <a:xfrm>
            <a:off x="6684671" y="1081547"/>
            <a:ext cx="5015716" cy="5173338"/>
          </a:xfrm>
          <a:prstGeom prst="rect">
            <a:avLst/>
          </a:prstGeom>
        </p:spPr>
      </p:pic>
    </p:spTree>
    <p:extLst>
      <p:ext uri="{BB962C8B-B14F-4D97-AF65-F5344CB8AC3E}">
        <p14:creationId xmlns:p14="http://schemas.microsoft.com/office/powerpoint/2010/main" val="2153206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C772EE-7088-42DF-AF74-290B1C484A69}"/>
              </a:ext>
            </a:extLst>
          </p:cNvPr>
          <p:cNvSpPr>
            <a:spLocks noGrp="1"/>
          </p:cNvSpPr>
          <p:nvPr>
            <p:ph type="sldNum" sz="quarter" idx="10"/>
          </p:nvPr>
        </p:nvSpPr>
        <p:spPr/>
        <p:txBody>
          <a:bodyPr/>
          <a:lstStyle/>
          <a:p>
            <a:fld id="{AEFAAC5A-9C4F-4278-920D-DF2BAB595749}" type="slidenum">
              <a:rPr lang="en-US" smtClean="0">
                <a:latin typeface="Arial"/>
              </a:rPr>
              <a:pPr/>
              <a:t>8</a:t>
            </a:fld>
            <a:endParaRPr lang="en-US" dirty="0">
              <a:latin typeface="Arial"/>
            </a:endParaRPr>
          </a:p>
        </p:txBody>
      </p:sp>
      <p:sp>
        <p:nvSpPr>
          <p:cNvPr id="4" name="Text Placeholder 3">
            <a:extLst>
              <a:ext uri="{FF2B5EF4-FFF2-40B4-BE49-F238E27FC236}">
                <a16:creationId xmlns:a16="http://schemas.microsoft.com/office/drawing/2014/main" id="{E8A15EED-58AA-40D2-8EA0-744647F0BA24}"/>
              </a:ext>
            </a:extLst>
          </p:cNvPr>
          <p:cNvSpPr>
            <a:spLocks noGrp="1"/>
          </p:cNvSpPr>
          <p:nvPr>
            <p:ph type="body" sz="quarter" idx="13"/>
          </p:nvPr>
        </p:nvSpPr>
        <p:spPr>
          <a:xfrm>
            <a:off x="1008442" y="1347150"/>
            <a:ext cx="5364480" cy="4422775"/>
          </a:xfrm>
          <a:ln>
            <a:solidFill>
              <a:srgbClr val="000000"/>
            </a:solidFill>
          </a:ln>
        </p:spPr>
        <p:txBody>
          <a:bodyPr/>
          <a:lstStyle/>
          <a:p>
            <a:pPr>
              <a:spcBef>
                <a:spcPts val="1200"/>
              </a:spcBef>
              <a:spcAft>
                <a:spcPts val="0"/>
              </a:spcAft>
            </a:pPr>
            <a:r>
              <a:rPr lang="en-US" dirty="0">
                <a:latin typeface="Calibri" panose="020F0502020204030204" pitchFamily="34" charset="0"/>
                <a:cs typeface="Calibri" panose="020F0502020204030204" pitchFamily="34" charset="0"/>
              </a:rPr>
              <a:t>The Magnets were supported on a granite surface plate with pinned steel plates to nominally locate them for measurements.</a:t>
            </a:r>
          </a:p>
          <a:p>
            <a:pPr>
              <a:spcBef>
                <a:spcPts val="1200"/>
              </a:spcBef>
              <a:spcAft>
                <a:spcPts val="0"/>
              </a:spcAft>
            </a:pPr>
            <a:r>
              <a:rPr lang="en-US" dirty="0">
                <a:latin typeface="Calibri" panose="020F0502020204030204" pitchFamily="34" charset="0"/>
                <a:cs typeface="Calibri" panose="020F0502020204030204" pitchFamily="34" charset="0"/>
              </a:rPr>
              <a:t>These plates provided repeatable locations of the magnets but were not designed for adjustment.</a:t>
            </a:r>
          </a:p>
          <a:p>
            <a:pPr>
              <a:spcBef>
                <a:spcPts val="1200"/>
              </a:spcBef>
              <a:spcAft>
                <a:spcPts val="0"/>
              </a:spcAft>
            </a:pPr>
            <a:r>
              <a:rPr lang="en-US" dirty="0">
                <a:latin typeface="Calibri" panose="020F0502020204030204" pitchFamily="34" charset="0"/>
                <a:cs typeface="Calibri" panose="020F0502020204030204" pitchFamily="34" charset="0"/>
              </a:rPr>
              <a:t>Installation of the magnet and survey of the measurement system prior to the Hall probe measurements typically took about one hour.</a:t>
            </a:r>
          </a:p>
        </p:txBody>
      </p:sp>
      <p:sp>
        <p:nvSpPr>
          <p:cNvPr id="6" name="Title 5">
            <a:extLst>
              <a:ext uri="{FF2B5EF4-FFF2-40B4-BE49-F238E27FC236}">
                <a16:creationId xmlns:a16="http://schemas.microsoft.com/office/drawing/2014/main" id="{C6D2CD00-1873-40DB-A89C-5E5884F1EE58}"/>
              </a:ext>
            </a:extLst>
          </p:cNvPr>
          <p:cNvSpPr>
            <a:spLocks noGrp="1"/>
          </p:cNvSpPr>
          <p:nvPr>
            <p:ph type="title"/>
          </p:nvPr>
        </p:nvSpPr>
        <p:spPr/>
        <p:txBody>
          <a:bodyPr/>
          <a:lstStyle/>
          <a:p>
            <a:r>
              <a:rPr lang="en-US" dirty="0"/>
              <a:t>Magnet Base plates</a:t>
            </a:r>
          </a:p>
        </p:txBody>
      </p:sp>
      <p:sp>
        <p:nvSpPr>
          <p:cNvPr id="7" name="Footer Placeholder 6">
            <a:extLst>
              <a:ext uri="{FF2B5EF4-FFF2-40B4-BE49-F238E27FC236}">
                <a16:creationId xmlns:a16="http://schemas.microsoft.com/office/drawing/2014/main" id="{3CACE19A-317D-4E5E-8D5E-0493CF20B33E}"/>
              </a:ext>
            </a:extLst>
          </p:cNvPr>
          <p:cNvSpPr>
            <a:spLocks noGrp="1"/>
          </p:cNvSpPr>
          <p:nvPr>
            <p:ph type="ftr" sz="quarter" idx="3"/>
          </p:nvPr>
        </p:nvSpPr>
        <p:spPr/>
        <p:txBody>
          <a:bodyPr/>
          <a:lstStyle/>
          <a:p>
            <a:r>
              <a:rPr lang="en-US"/>
              <a:t>The Hall probe measurement system for the APS-U dipole magnets; C. Doose; IMMW22; September 26-30, 2022</a:t>
            </a:r>
            <a:endParaRPr lang="en-US" dirty="0"/>
          </a:p>
        </p:txBody>
      </p:sp>
      <p:pic>
        <p:nvPicPr>
          <p:cNvPr id="9" name="Picture 8">
            <a:extLst>
              <a:ext uri="{FF2B5EF4-FFF2-40B4-BE49-F238E27FC236}">
                <a16:creationId xmlns:a16="http://schemas.microsoft.com/office/drawing/2014/main" id="{80E71934-B505-4731-95C7-DBABB0067086}"/>
              </a:ext>
            </a:extLst>
          </p:cNvPr>
          <p:cNvPicPr>
            <a:picLocks noChangeAspect="1"/>
          </p:cNvPicPr>
          <p:nvPr/>
        </p:nvPicPr>
        <p:blipFill rotWithShape="1">
          <a:blip r:embed="rId2"/>
          <a:srcRect t="7634" r="18841" b="20000"/>
          <a:stretch/>
        </p:blipFill>
        <p:spPr>
          <a:xfrm>
            <a:off x="7165071" y="1068983"/>
            <a:ext cx="4174408" cy="4962832"/>
          </a:xfrm>
          <a:prstGeom prst="rect">
            <a:avLst/>
          </a:prstGeom>
        </p:spPr>
      </p:pic>
    </p:spTree>
    <p:extLst>
      <p:ext uri="{BB962C8B-B14F-4D97-AF65-F5344CB8AC3E}">
        <p14:creationId xmlns:p14="http://schemas.microsoft.com/office/powerpoint/2010/main" val="384150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eview Document" ma:contentTypeID="0x0101002B7518C7231E97499E1F1C54B0F5901D1300E16F27C8C05A344F8383B17425EB4081" ma:contentTypeVersion="" ma:contentTypeDescription="" ma:contentTypeScope="" ma:versionID="514d623af77de37ab32e854cdeaf6769">
  <xsd:schema xmlns:xsd="http://www.w3.org/2001/XMLSchema" xmlns:xs="http://www.w3.org/2001/XMLSchema" xmlns:p="http://schemas.microsoft.com/office/2006/metadata/properties" targetNamespace="http://schemas.microsoft.com/office/2006/metadata/properties" ma:root="true" ma:fieldsID="817bd159687fd4e0b52f7220829539b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c2502a80-7d28-4222-8cca-c624a41b2055" ContentTypeId="0x0101002B7518C7231E97499E1F1C54B0F5901D13" PreviousValue="false"/>
</file>

<file path=customXml/itemProps1.xml><?xml version="1.0" encoding="utf-8"?>
<ds:datastoreItem xmlns:ds="http://schemas.openxmlformats.org/officeDocument/2006/customXml" ds:itemID="{15DA8925-102F-4523-9B47-ABCF3D10CB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EE60D92-EC7B-437A-AF37-55618E86DE12}">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customXml/itemProps3.xml><?xml version="1.0" encoding="utf-8"?>
<ds:datastoreItem xmlns:ds="http://schemas.openxmlformats.org/officeDocument/2006/customXml" ds:itemID="{3D0D0C73-1D92-412D-8800-9C1E033764A7}">
  <ds:schemaRefs>
    <ds:schemaRef ds:uri="http://schemas.microsoft.com/sharepoint/v3/contenttype/forms"/>
  </ds:schemaRefs>
</ds:datastoreItem>
</file>

<file path=customXml/itemProps4.xml><?xml version="1.0" encoding="utf-8"?>
<ds:datastoreItem xmlns:ds="http://schemas.openxmlformats.org/officeDocument/2006/customXml" ds:itemID="{8909DD71-26BC-41D7-943F-3E3129D7819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Default Theme.thmx</Template>
  <TotalTime>16774</TotalTime>
  <Words>2374</Words>
  <Application>Microsoft Office PowerPoint</Application>
  <PresentationFormat>Widescreen</PresentationFormat>
  <Paragraphs>196</Paragraphs>
  <Slides>19</Slides>
  <Notes>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8" baseType="lpstr">
      <vt:lpstr>Arial</vt:lpstr>
      <vt:lpstr>Calibri</vt:lpstr>
      <vt:lpstr>Cambria Math</vt:lpstr>
      <vt:lpstr>Lucida Grande</vt:lpstr>
      <vt:lpstr>Times New Roman</vt:lpstr>
      <vt:lpstr>Wingdings</vt:lpstr>
      <vt:lpstr>1_presentation_4x3</vt:lpstr>
      <vt:lpstr>2_presentation_4x3</vt:lpstr>
      <vt:lpstr>Equation</vt:lpstr>
      <vt:lpstr>The Hall probe measurement system  for the Advanced Photon Source Upgrade  dipole magnets*</vt:lpstr>
      <vt:lpstr>Acknowledgements</vt:lpstr>
      <vt:lpstr>Introduction</vt:lpstr>
      <vt:lpstr>Outline</vt:lpstr>
      <vt:lpstr>Design features of the measurement system</vt:lpstr>
      <vt:lpstr>Hall probe system  overview</vt:lpstr>
      <vt:lpstr>Reference magnet</vt:lpstr>
      <vt:lpstr>Zero-Gauss chamber</vt:lpstr>
      <vt:lpstr>Magnet Base plates</vt:lpstr>
      <vt:lpstr>Hall and NMR probe assembly</vt:lpstr>
      <vt:lpstr>Dipole Magnet design and pre-survey</vt:lpstr>
      <vt:lpstr>Stage and Magnet frames</vt:lpstr>
      <vt:lpstr>Reaching any arbitrary point in stage coordinates</vt:lpstr>
      <vt:lpstr>Conversion between magnet and stage coordinates</vt:lpstr>
      <vt:lpstr>Hall probe sensitive directions</vt:lpstr>
      <vt:lpstr>Typical measurement sequence</vt:lpstr>
      <vt:lpstr>Integrated field tuning with field clamps</vt:lpstr>
      <vt:lpstr>Integrated field errors in M2 dipoles</vt:lpstr>
      <vt:lpstr>Summary</vt:lpstr>
    </vt:vector>
  </TitlesOfParts>
  <Manager>Diane Wilkinson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DOE Review Template</dc:subject>
  <dc:creator>Microsoft Office User</dc:creator>
  <cp:lastModifiedBy>Jain, Animesh</cp:lastModifiedBy>
  <cp:revision>1019</cp:revision>
  <cp:lastPrinted>2019-06-16T19:36:28Z</cp:lastPrinted>
  <dcterms:created xsi:type="dcterms:W3CDTF">2016-03-31T16:17:22Z</dcterms:created>
  <dcterms:modified xsi:type="dcterms:W3CDTF">2022-09-26T02:22:46Z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0x0101002B7518C7231E97499E1F1C54B0F5901D1300E16F27C8C05A344F8383B17425EB4081</vt:lpwstr>
  </property>
  <property fmtid="{D5CDD505-2E9C-101B-9397-08002B2CF9AE}" pid="3" name="_dlc_DocIdItemGuid">
    <vt:lpwstr>0ebea776-800a-4904-b74b-1b90fefb1191</vt:lpwstr>
  </property>
  <property fmtid="{D5CDD505-2E9C-101B-9397-08002B2CF9AE}" pid="4" name="ItemRetentionFormula">
    <vt:lpwstr>&lt;formula id="Microsoft.Office.RecordsManagement.PolicyFeatures.Expiration.Formula.BuiltIn"&gt;&lt;number&gt;2&lt;/number&gt;&lt;property&gt;Created&lt;/property&gt;&lt;propertyId&gt;8c06beca-0777-48f7-91c7-6da68bc07b69&lt;/propertyId&gt;&lt;period&gt;years&lt;/period&gt;&lt;/formula&gt;</vt:lpwstr>
  </property>
  <property fmtid="{D5CDD505-2E9C-101B-9397-08002B2CF9AE}" pid="5" name="_dlc_policyId">
    <vt:lpwstr>0x010100D47E88405A4D2842882AAFEF0D9A40A8|-708745469</vt:lpwstr>
  </property>
</Properties>
</file>