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52" r:id="rId2"/>
  </p:sldMasterIdLst>
  <p:notesMasterIdLst>
    <p:notesMasterId r:id="rId21"/>
  </p:notesMasterIdLst>
  <p:sldIdLst>
    <p:sldId id="256" r:id="rId3"/>
    <p:sldId id="257" r:id="rId4"/>
    <p:sldId id="258" r:id="rId5"/>
    <p:sldId id="285" r:id="rId6"/>
    <p:sldId id="295" r:id="rId7"/>
    <p:sldId id="275" r:id="rId8"/>
    <p:sldId id="270" r:id="rId9"/>
    <p:sldId id="263" r:id="rId10"/>
    <p:sldId id="264" r:id="rId11"/>
    <p:sldId id="261" r:id="rId12"/>
    <p:sldId id="265" r:id="rId13"/>
    <p:sldId id="296" r:id="rId14"/>
    <p:sldId id="289" r:id="rId15"/>
    <p:sldId id="272" r:id="rId16"/>
    <p:sldId id="273" r:id="rId17"/>
    <p:sldId id="274" r:id="rId18"/>
    <p:sldId id="280" r:id="rId19"/>
    <p:sldId id="283" r:id="rId20"/>
  </p:sldIdLst>
  <p:sldSz cx="9144000" cy="6858000" type="screen4x3"/>
  <p:notesSz cx="9926638" cy="6797675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pervisor" initials="s" lastIdx="1" clrIdx="0">
    <p:extLst>
      <p:ext uri="{19B8F6BF-5375-455C-9EA6-DF929625EA0E}">
        <p15:presenceInfo xmlns:p15="http://schemas.microsoft.com/office/powerpoint/2012/main" userId="supervis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66FF"/>
    <a:srgbClr val="FF9933"/>
    <a:srgbClr val="FF9900"/>
    <a:srgbClr val="FF66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93" autoAdjust="0"/>
    <p:restoredTop sz="66877" autoAdjust="0"/>
  </p:normalViewPr>
  <p:slideViewPr>
    <p:cSldViewPr>
      <p:cViewPr varScale="1">
        <p:scale>
          <a:sx n="119" d="100"/>
          <a:sy n="119" d="100"/>
        </p:scale>
        <p:origin x="1389" y="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2800" y="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2CB77-7CE8-45CD-BA40-1B1796ED2C17}" type="datetimeFigureOut">
              <a:rPr lang="zh-TW" altLang="en-US" smtClean="0"/>
              <a:t>2022/9/26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433763" y="849313"/>
            <a:ext cx="3059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2" y="6456613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2800" y="6456613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FE5FE3-9AE1-490F-B841-60299ABE258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0646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E5FE3-9AE1-490F-B841-60299ABE258B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7016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E5FE3-9AE1-490F-B841-60299ABE258B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5813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E5FE3-9AE1-490F-B841-60299ABE258B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4354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E5FE3-9AE1-490F-B841-60299ABE258B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5354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E5FE3-9AE1-490F-B841-60299ABE258B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0116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b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E5FE3-9AE1-490F-B841-60299ABE258B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2994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12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E5FE3-9AE1-490F-B841-60299ABE258B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409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E5FE3-9AE1-490F-B841-60299ABE258B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5421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E5FE3-9AE1-490F-B841-60299ABE258B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15961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E5FE3-9AE1-490F-B841-60299ABE258B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6918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b="0" dirty="0">
              <a:latin typeface="+mn-lt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E5FE3-9AE1-490F-B841-60299ABE258B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247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E5FE3-9AE1-490F-B841-60299ABE258B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9921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E5FE3-9AE1-490F-B841-60299ABE258B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0140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1200" b="0" dirty="0" smtClean="0">
              <a:solidFill>
                <a:srgbClr val="00B05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E5FE3-9AE1-490F-B841-60299ABE258B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7347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 smtClean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E5FE3-9AE1-490F-B841-60299ABE258B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0340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E5FE3-9AE1-490F-B841-60299ABE258B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9819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1200" b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E5FE3-9AE1-490F-B841-60299ABE258B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1513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E5FE3-9AE1-490F-B841-60299ABE258B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956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DC004D-89D7-4433-8886-82FF4A47E82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96321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1ECA4B-A67E-4EE6-8FB5-A9D5E4C0E9E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42185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A4F60-B818-402E-BDCC-8084F125202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76089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3B9683-362D-4647-B757-BA5730E3317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53511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AF9CD-6B1A-4F53-AF74-53243AC99C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98156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42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7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5CE12-38DF-4650-916A-57617F6DF17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01764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8A6AED-58AC-4828-9221-2B5500F2B51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38632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BA2716-4267-470D-8648-1FEF6B88D88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62520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7010400" y="-31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69DD891-243B-44B2-A678-F294CB80514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4926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7020272" y="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4DAE615-4B46-48AB-9CFD-91AA3E522FB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03282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EB0EE-FFAF-4732-82B8-A53421D96E2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2649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3D2914-DBB7-403B-8789-DD6ED185602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4496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420AA-000A-4AC7-B94D-410F2C21907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92336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26BD93-7619-4338-B2EB-1542FDD9150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18218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7392F-3761-491F-8A46-F9FCE54FDB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34005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42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7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01BF1-005F-4D6A-81F0-AED474C4AE3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92845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75290C-B687-41E6-A960-D2D17AC1CEC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54083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F9149-1992-4A4E-866E-B355D460813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1408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E95F7-C620-4EE3-B2F4-5C41C374F97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4963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942C6-0B12-4051-BEBB-DD251F4A03E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5843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7DD01D-103D-43A1-9694-04666AD5304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228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5CDE59-6875-486B-8CE9-ECB5B114971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039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TW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zh-TW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C6886F3-CAA4-40FF-9413-69F8D1E89A10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TW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zh-TW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AD69FA8-8C71-48E9-AAD3-A9553EA963E9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png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emf"/><Relationship Id="rId5" Type="http://schemas.openxmlformats.org/officeDocument/2006/relationships/image" Target="../media/image25.jpeg"/><Relationship Id="rId4" Type="http://schemas.openxmlformats.org/officeDocument/2006/relationships/image" Target="../media/image24.emf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2276876"/>
            <a:ext cx="8064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Pulsed wire magnetic field measurement system for in-vacuum </a:t>
            </a:r>
            <a:r>
              <a:rPr lang="en-US" altLang="zh-TW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undulator</a:t>
            </a:r>
            <a:endParaRPr lang="zh-TW" altLang="en-US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15208" y="3603505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C.W. Chen</a:t>
            </a:r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H. Chen, J.C. Huang, C.S. Hwang 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555776" y="4221088"/>
            <a:ext cx="4320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22nd International Magnetic Measurement Workshop (IMMW22)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4653136"/>
            <a:ext cx="2972543" cy="20789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字方塊 47"/>
          <p:cNvSpPr txBox="1"/>
          <p:nvPr/>
        </p:nvSpPr>
        <p:spPr>
          <a:xfrm>
            <a:off x="3232302" y="4"/>
            <a:ext cx="26282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pulse</a:t>
            </a:r>
            <a:endParaRPr lang="zh-TW" altLang="en-US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615-4B46-48AB-9CFD-91AA3E522FB3}" type="slidenum">
              <a:rPr lang="en-US" altLang="zh-TW" smtClean="0"/>
              <a:pPr/>
              <a:t>10</a:t>
            </a:fld>
            <a:endParaRPr lang="en-US" altLang="zh-TW"/>
          </a:p>
        </p:txBody>
      </p:sp>
      <p:grpSp>
        <p:nvGrpSpPr>
          <p:cNvPr id="10" name="群組 9"/>
          <p:cNvGrpSpPr/>
          <p:nvPr/>
        </p:nvGrpSpPr>
        <p:grpSpPr>
          <a:xfrm>
            <a:off x="225932" y="571890"/>
            <a:ext cx="8640960" cy="5527784"/>
            <a:chOff x="225932" y="571890"/>
            <a:chExt cx="8640960" cy="5527784"/>
          </a:xfrm>
        </p:grpSpPr>
        <p:grpSp>
          <p:nvGrpSpPr>
            <p:cNvPr id="6" name="群組 5"/>
            <p:cNvGrpSpPr/>
            <p:nvPr/>
          </p:nvGrpSpPr>
          <p:grpSpPr>
            <a:xfrm>
              <a:off x="225932" y="571890"/>
              <a:ext cx="8640960" cy="5527784"/>
              <a:chOff x="225932" y="571890"/>
              <a:chExt cx="8640960" cy="5527784"/>
            </a:xfrm>
          </p:grpSpPr>
          <p:pic>
            <p:nvPicPr>
              <p:cNvPr id="34" name="圖片 3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719" y="692224"/>
                <a:ext cx="5097765" cy="2391544"/>
              </a:xfrm>
              <a:prstGeom prst="rect">
                <a:avLst/>
              </a:prstGeom>
            </p:spPr>
          </p:pic>
          <p:grpSp>
            <p:nvGrpSpPr>
              <p:cNvPr id="44" name="群組 43"/>
              <p:cNvGrpSpPr/>
              <p:nvPr/>
            </p:nvGrpSpPr>
            <p:grpSpPr>
              <a:xfrm>
                <a:off x="261719" y="3083768"/>
                <a:ext cx="2257515" cy="2908953"/>
                <a:chOff x="789683" y="2852936"/>
                <a:chExt cx="2257515" cy="2908953"/>
              </a:xfrm>
            </p:grpSpPr>
            <p:pic>
              <p:nvPicPr>
                <p:cNvPr id="35" name="圖片 3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463965" y="3216555"/>
                  <a:ext cx="2908953" cy="2181715"/>
                </a:xfrm>
                <a:prstGeom prst="rect">
                  <a:avLst/>
                </a:prstGeom>
              </p:spPr>
            </p:pic>
            <p:cxnSp>
              <p:nvCxnSpPr>
                <p:cNvPr id="37" name="直線單箭頭接點 36"/>
                <p:cNvCxnSpPr/>
                <p:nvPr/>
              </p:nvCxnSpPr>
              <p:spPr>
                <a:xfrm>
                  <a:off x="1475656" y="3284984"/>
                  <a:ext cx="442785" cy="864096"/>
                </a:xfrm>
                <a:prstGeom prst="straightConnector1">
                  <a:avLst/>
                </a:prstGeom>
                <a:ln w="254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矩形 38"/>
                <p:cNvSpPr/>
                <p:nvPr/>
              </p:nvSpPr>
              <p:spPr>
                <a:xfrm>
                  <a:off x="789683" y="2852936"/>
                  <a:ext cx="2257515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zh-TW" altLang="en-US" sz="1200" dirty="0">
                      <a:solidFill>
                        <a:schemeClr val="bg1"/>
                      </a:solidFill>
                    </a:rPr>
                    <a:t>LT1226 - Low Noise Very High Speed Operational Amplifier</a:t>
                  </a:r>
                </a:p>
              </p:txBody>
            </p:sp>
            <p:cxnSp>
              <p:nvCxnSpPr>
                <p:cNvPr id="40" name="直線單箭頭接點 39"/>
                <p:cNvCxnSpPr/>
                <p:nvPr/>
              </p:nvCxnSpPr>
              <p:spPr>
                <a:xfrm flipV="1">
                  <a:off x="1835696" y="4725144"/>
                  <a:ext cx="235145" cy="504056"/>
                </a:xfrm>
                <a:prstGeom prst="straightConnector1">
                  <a:avLst/>
                </a:prstGeom>
                <a:ln w="254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矩形 42"/>
                <p:cNvSpPr/>
                <p:nvPr/>
              </p:nvSpPr>
              <p:spPr>
                <a:xfrm>
                  <a:off x="1463984" y="5218545"/>
                  <a:ext cx="908912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altLang="zh-TW" sz="1200" dirty="0">
                      <a:solidFill>
                        <a:schemeClr val="bg1"/>
                      </a:solidFill>
                    </a:rPr>
                    <a:t>MOSFET</a:t>
                  </a:r>
                  <a:endParaRPr lang="zh-TW" altLang="en-US" sz="1200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47" name="直線接點 46"/>
              <p:cNvCxnSpPr/>
              <p:nvPr/>
            </p:nvCxnSpPr>
            <p:spPr>
              <a:xfrm>
                <a:off x="225932" y="571890"/>
                <a:ext cx="8640960" cy="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" name="圖片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10873" y="3812277"/>
                <a:ext cx="3222765" cy="2287397"/>
              </a:xfrm>
              <a:prstGeom prst="rect">
                <a:avLst/>
              </a:prstGeom>
            </p:spPr>
          </p:pic>
          <p:pic>
            <p:nvPicPr>
              <p:cNvPr id="8" name="圖片 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10873" y="1211560"/>
                <a:ext cx="3222765" cy="2304256"/>
              </a:xfrm>
              <a:prstGeom prst="rect">
                <a:avLst/>
              </a:prstGeom>
            </p:spPr>
          </p:pic>
          <p:sp>
            <p:nvSpPr>
              <p:cNvPr id="2" name="文字方塊 1"/>
              <p:cNvSpPr txBox="1"/>
              <p:nvPr/>
            </p:nvSpPr>
            <p:spPr>
              <a:xfrm>
                <a:off x="2460496" y="3271211"/>
                <a:ext cx="2916183" cy="2585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MOSFET (IRF840)</a:t>
                </a:r>
              </a:p>
              <a:p>
                <a:r>
                  <a:rPr lang="en-US" altLang="zh-TW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Switching on (rise time </a:t>
                </a:r>
                <a:r>
                  <a:rPr lang="en-US" altLang="zh-TW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21ns</a:t>
                </a:r>
                <a:r>
                  <a:rPr lang="en-US" altLang="zh-TW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Switching </a:t>
                </a:r>
                <a:r>
                  <a:rPr lang="en-US" altLang="zh-TW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off (fall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altLang="zh-TW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ns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 (</a:t>
                </a:r>
                <a:r>
                  <a:rPr lang="el-GR" altLang="zh-TW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TW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A741)</a:t>
                </a:r>
              </a:p>
              <a:p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TW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ise time &amp; fall time </a:t>
                </a:r>
                <a:r>
                  <a:rPr lang="en-US" altLang="zh-TW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300ns</a:t>
                </a:r>
              </a:p>
              <a:p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 </a:t>
                </a:r>
                <a:r>
                  <a:rPr lang="en-US" altLang="zh-TW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(LT1226)</a:t>
                </a: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rise time &amp; fall time 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zh-TW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ns</a:t>
                </a:r>
                <a:endParaRPr lang="en-US" altLang="zh-TW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" name="文字方塊 2"/>
              <p:cNvSpPr txBox="1"/>
              <p:nvPr/>
            </p:nvSpPr>
            <p:spPr>
              <a:xfrm>
                <a:off x="2114688" y="571890"/>
                <a:ext cx="116730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Power supply</a:t>
                </a:r>
                <a:endParaRPr lang="zh-TW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文字方塊 14"/>
              <p:cNvSpPr txBox="1"/>
              <p:nvPr/>
            </p:nvSpPr>
            <p:spPr>
              <a:xfrm>
                <a:off x="289421" y="1558524"/>
                <a:ext cx="12971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Pulse generator</a:t>
                </a:r>
                <a:endParaRPr lang="zh-TW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1475656" y="2529290"/>
                <a:ext cx="211788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400" kern="0" dirty="0">
                    <a:latin typeface="Times New Roman" panose="02020603050405020304" pitchFamily="18" charset="0"/>
                  </a:rPr>
                  <a:t>filter noise from the circuit</a:t>
                </a:r>
                <a:endParaRPr lang="zh-TW" altLang="en-US" sz="1400" dirty="0"/>
              </a:p>
            </p:txBody>
          </p:sp>
        </p:grpSp>
        <p:sp>
          <p:nvSpPr>
            <p:cNvPr id="9" name="橢圓 8"/>
            <p:cNvSpPr/>
            <p:nvPr/>
          </p:nvSpPr>
          <p:spPr>
            <a:xfrm>
              <a:off x="7596336" y="1772816"/>
              <a:ext cx="360040" cy="17430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橢圓 19"/>
            <p:cNvSpPr/>
            <p:nvPr/>
          </p:nvSpPr>
          <p:spPr>
            <a:xfrm>
              <a:off x="7298903" y="1758142"/>
              <a:ext cx="212056" cy="17430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4992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接點 2"/>
          <p:cNvCxnSpPr/>
          <p:nvPr/>
        </p:nvCxnSpPr>
        <p:spPr>
          <a:xfrm>
            <a:off x="225932" y="571890"/>
            <a:ext cx="864096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/>
          <p:cNvSpPr txBox="1"/>
          <p:nvPr/>
        </p:nvSpPr>
        <p:spPr>
          <a:xfrm>
            <a:off x="3635896" y="-27384"/>
            <a:ext cx="2361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Oil dampers</a:t>
            </a:r>
            <a:endParaRPr lang="zh-TW" altLang="en-US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618828" y="796099"/>
            <a:ext cx="4246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</a:rPr>
              <a:t>the </a:t>
            </a:r>
            <a:r>
              <a:rPr lang="en-US" altLang="zh-TW" dirty="0">
                <a:latin typeface="Times New Roman" panose="02020603050405020304" pitchFamily="18" charset="0"/>
              </a:rPr>
              <a:t>oil </a:t>
            </a:r>
            <a:r>
              <a:rPr lang="en-US" altLang="zh-TW" dirty="0" smtClean="0">
                <a:latin typeface="Times New Roman" panose="02020603050405020304" pitchFamily="18" charset="0"/>
              </a:rPr>
              <a:t>damper 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near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</a:rPr>
              <a:t>the wire-fixing points</a:t>
            </a:r>
            <a:r>
              <a:rPr lang="en-US" altLang="zh-TW" dirty="0">
                <a:latin typeface="Times New Roman" panose="02020603050405020304" pitchFamily="18" charset="0"/>
              </a:rPr>
              <a:t> to eliminate dispersion and reflected waves</a:t>
            </a:r>
            <a:endParaRPr lang="zh-TW" alt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225932" y="620688"/>
            <a:ext cx="3891032" cy="2689629"/>
            <a:chOff x="323528" y="764704"/>
            <a:chExt cx="3891032" cy="2689629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528" y="764704"/>
              <a:ext cx="3891032" cy="2689629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625543" y="3105598"/>
              <a:ext cx="331533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600" b="1" dirty="0"/>
                <a:t>different silicone oil of viscosity</a:t>
              </a: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4652699" y="1556792"/>
            <a:ext cx="4220188" cy="2773200"/>
            <a:chOff x="4652699" y="1556792"/>
            <a:chExt cx="4220188" cy="2773200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52699" y="1556792"/>
              <a:ext cx="4220188" cy="2773200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4722309" y="3960660"/>
              <a:ext cx="18389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FFFF"/>
                  </a:solidFill>
                </a:rPr>
                <a:t>Wire-fixing point</a:t>
              </a:r>
              <a:endParaRPr lang="zh-TW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14" name="直線單箭頭接點 13"/>
            <p:cNvCxnSpPr/>
            <p:nvPr/>
          </p:nvCxnSpPr>
          <p:spPr>
            <a:xfrm flipH="1" flipV="1">
              <a:off x="5436096" y="3501008"/>
              <a:ext cx="216024" cy="4320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字方塊 14"/>
            <p:cNvSpPr txBox="1"/>
            <p:nvPr/>
          </p:nvSpPr>
          <p:spPr>
            <a:xfrm>
              <a:off x="7020272" y="2374232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/>
                <a:t>Oil damper</a:t>
              </a:r>
              <a:endParaRPr lang="zh-TW" altLang="en-US" b="1" dirty="0"/>
            </a:p>
          </p:txBody>
        </p:sp>
        <p:cxnSp>
          <p:nvCxnSpPr>
            <p:cNvPr id="17" name="直線單箭頭接點 16"/>
            <p:cNvCxnSpPr/>
            <p:nvPr/>
          </p:nvCxnSpPr>
          <p:spPr>
            <a:xfrm flipV="1">
              <a:off x="7812360" y="2037510"/>
              <a:ext cx="72008" cy="4553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群組 33"/>
          <p:cNvGrpSpPr/>
          <p:nvPr/>
        </p:nvGrpSpPr>
        <p:grpSpPr>
          <a:xfrm>
            <a:off x="5004048" y="4469470"/>
            <a:ext cx="3682438" cy="1933598"/>
            <a:chOff x="5004048" y="4469470"/>
            <a:chExt cx="3682438" cy="1933598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76056" y="4509120"/>
              <a:ext cx="3610430" cy="1893948"/>
            </a:xfrm>
            <a:prstGeom prst="rect">
              <a:avLst/>
            </a:prstGeom>
          </p:spPr>
        </p:pic>
        <p:sp>
          <p:nvSpPr>
            <p:cNvPr id="20" name="文字方塊 19"/>
            <p:cNvSpPr txBox="1"/>
            <p:nvPr/>
          </p:nvSpPr>
          <p:spPr>
            <a:xfrm>
              <a:off x="5004048" y="4469470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/>
                <a:t>Oil damper</a:t>
              </a:r>
              <a:endParaRPr lang="zh-TW" altLang="en-US" b="1" dirty="0"/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7542992" y="5949280"/>
              <a:ext cx="682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>
                  <a:solidFill>
                    <a:srgbClr val="0066FF"/>
                  </a:solidFill>
                </a:rPr>
                <a:t>Wire</a:t>
              </a:r>
              <a:endParaRPr lang="zh-TW" altLang="en-US" b="1" dirty="0">
                <a:solidFill>
                  <a:srgbClr val="0066FF"/>
                </a:solidFill>
              </a:endParaRPr>
            </a:p>
          </p:txBody>
        </p:sp>
        <p:cxnSp>
          <p:nvCxnSpPr>
            <p:cNvPr id="24" name="直線單箭頭接點 23"/>
            <p:cNvCxnSpPr>
              <a:stCxn id="22" idx="0"/>
            </p:cNvCxnSpPr>
            <p:nvPr/>
          </p:nvCxnSpPr>
          <p:spPr>
            <a:xfrm flipV="1">
              <a:off x="7884368" y="5661248"/>
              <a:ext cx="432048" cy="288032"/>
            </a:xfrm>
            <a:prstGeom prst="straightConnector1">
              <a:avLst/>
            </a:prstGeom>
            <a:ln>
              <a:solidFill>
                <a:srgbClr val="00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單箭頭接點 24"/>
            <p:cNvCxnSpPr/>
            <p:nvPr/>
          </p:nvCxnSpPr>
          <p:spPr>
            <a:xfrm flipH="1" flipV="1">
              <a:off x="5544108" y="5517232"/>
              <a:ext cx="293032" cy="3600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字方塊 26"/>
            <p:cNvSpPr txBox="1"/>
            <p:nvPr/>
          </p:nvSpPr>
          <p:spPr>
            <a:xfrm>
              <a:off x="5561196" y="5805264"/>
              <a:ext cx="1479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/>
                <a:t>Plastic </a:t>
              </a:r>
              <a:r>
                <a:rPr lang="en-US" altLang="zh-TW" b="1" dirty="0"/>
                <a:t>tube</a:t>
              </a:r>
              <a:endParaRPr lang="zh-TW" altLang="en-US" b="1" dirty="0"/>
            </a:p>
          </p:txBody>
        </p:sp>
        <p:cxnSp>
          <p:nvCxnSpPr>
            <p:cNvPr id="28" name="直線單箭頭接點 27"/>
            <p:cNvCxnSpPr/>
            <p:nvPr/>
          </p:nvCxnSpPr>
          <p:spPr>
            <a:xfrm flipH="1">
              <a:off x="7452320" y="5373216"/>
              <a:ext cx="432047" cy="167190"/>
            </a:xfrm>
            <a:prstGeom prst="straightConnector1">
              <a:avLst/>
            </a:prstGeom>
            <a:ln>
              <a:solidFill>
                <a:srgbClr val="FF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字方塊 32"/>
            <p:cNvSpPr txBox="1"/>
            <p:nvPr/>
          </p:nvSpPr>
          <p:spPr>
            <a:xfrm>
              <a:off x="7164288" y="5067708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>
                  <a:solidFill>
                    <a:srgbClr val="FF66FF"/>
                  </a:solidFill>
                </a:rPr>
                <a:t>injection oil</a:t>
              </a:r>
              <a:endParaRPr lang="zh-TW" altLang="en-US" b="1" dirty="0">
                <a:solidFill>
                  <a:srgbClr val="FF66FF"/>
                </a:solidFill>
              </a:endParaRPr>
            </a:p>
          </p:txBody>
        </p:sp>
      </p:grpSp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>
          <a:xfrm>
            <a:off x="7009529" y="6408139"/>
            <a:ext cx="2133600" cy="336971"/>
          </a:xfrm>
        </p:spPr>
        <p:txBody>
          <a:bodyPr/>
          <a:lstStyle/>
          <a:p>
            <a:fld id="{F4DAE615-4B46-48AB-9CFD-91AA3E522FB3}" type="slidenum">
              <a:rPr lang="en-US" altLang="zh-TW" smtClean="0"/>
              <a:pPr/>
              <a:t>11</a:t>
            </a:fld>
            <a:endParaRPr lang="en-US" altLang="zh-TW" dirty="0"/>
          </a:p>
        </p:txBody>
      </p:sp>
      <p:grpSp>
        <p:nvGrpSpPr>
          <p:cNvPr id="16" name="群組 15"/>
          <p:cNvGrpSpPr/>
          <p:nvPr/>
        </p:nvGrpSpPr>
        <p:grpSpPr>
          <a:xfrm>
            <a:off x="55646" y="3429000"/>
            <a:ext cx="4254994" cy="3281479"/>
            <a:chOff x="55646" y="3429000"/>
            <a:chExt cx="4254994" cy="3281479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646" y="3645024"/>
              <a:ext cx="4254994" cy="3065455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683568" y="3429000"/>
              <a:ext cx="3198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u</a:t>
              </a:r>
              <a:r>
                <a:rPr lang="en-US" altLang="zh-TW" dirty="0" smtClean="0"/>
                <a:t>sed the oil dampers in PWM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4521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615-4B46-48AB-9CFD-91AA3E522FB3}" type="slidenum">
              <a:rPr lang="en-US" altLang="zh-TW" smtClean="0"/>
              <a:pPr/>
              <a:t>12</a:t>
            </a:fld>
            <a:endParaRPr lang="en-US" altLang="zh-TW"/>
          </a:p>
        </p:txBody>
      </p:sp>
      <p:sp>
        <p:nvSpPr>
          <p:cNvPr id="4" name="文字方塊 3"/>
          <p:cNvSpPr txBox="1"/>
          <p:nvPr/>
        </p:nvSpPr>
        <p:spPr>
          <a:xfrm>
            <a:off x="1259632" y="1362847"/>
            <a:ext cx="698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Pulsed wire system </a:t>
            </a:r>
            <a:endParaRPr lang="en-US" altLang="zh-TW" sz="32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TW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altLang="zh-TW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magnetic-field </a:t>
            </a:r>
            <a:r>
              <a:rPr lang="en-US" altLang="zh-TW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endParaRPr lang="zh-TW" alt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3326663"/>
            <a:ext cx="2084019" cy="302581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3039573"/>
            <a:ext cx="507365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6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9" y="1635107"/>
            <a:ext cx="5292178" cy="39691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07504" y="663534"/>
                <a:ext cx="6373796" cy="8932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smtClean="0"/>
                  <a:t>Short pulse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  <m:r>
                              <m:rPr>
                                <m:nor/>
                              </m:rPr>
                              <a:rPr lang="zh-TW" altLang="en-US" dirty="0"/>
                              <m:t> 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2∗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en-US" altLang="zh-TW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m:rPr>
                            <m:nor/>
                          </m:rPr>
                          <a:rPr lang="zh-TW" altLang="en-US" dirty="0"/>
                          <m:t> 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=22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0=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300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en-US" altLang="zh-TW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𝑡𝑠</m:t>
                    </m:r>
                  </m:oMath>
                </a14:m>
                <a:r>
                  <a:rPr lang="en-US" altLang="zh-TW" b="0" dirty="0" smtClean="0">
                    <a:ea typeface="Cambria Math" panose="02040503050406030204" pitchFamily="18" charset="0"/>
                  </a:rPr>
                  <a:t> &lt;&lt; 37us</a:t>
                </a:r>
              </a:p>
              <a:p>
                <a:r>
                  <a:rPr lang="en-US" altLang="zh-TW" dirty="0" smtClean="0"/>
                  <a:t>Long pulse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𝑡𝑙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=2.2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∆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𝑡𝑙</m:t>
                    </m:r>
                  </m:oMath>
                </a14:m>
                <a:r>
                  <a:rPr lang="en-US" altLang="zh-TW" b="0" dirty="0" smtClean="0">
                    <a:ea typeface="Cambria Math" panose="02040503050406030204" pitchFamily="18" charset="0"/>
                  </a:rPr>
                  <a:t> &gt; 7ms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663534"/>
                <a:ext cx="6373796" cy="893258"/>
              </a:xfrm>
              <a:prstGeom prst="rect">
                <a:avLst/>
              </a:prstGeom>
              <a:blipFill>
                <a:blip r:embed="rId4"/>
                <a:stretch>
                  <a:fillRect l="-861" b="-342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5436096" y="3377557"/>
            <a:ext cx="232422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B050"/>
                </a:solidFill>
              </a:rPr>
              <a:t>Short Pulse: 10us</a:t>
            </a:r>
          </a:p>
          <a:p>
            <a:r>
              <a:rPr lang="en-US" altLang="zh-TW" b="1" dirty="0" smtClean="0">
                <a:solidFill>
                  <a:srgbClr val="00B050"/>
                </a:solidFill>
              </a:rPr>
              <a:t>Long Pulse : 20ms</a:t>
            </a:r>
          </a:p>
          <a:p>
            <a:r>
              <a:rPr lang="en-US" altLang="zh-TW" b="1" dirty="0" smtClean="0">
                <a:solidFill>
                  <a:srgbClr val="00B050"/>
                </a:solidFill>
              </a:rPr>
              <a:t>Tension</a:t>
            </a:r>
            <a:r>
              <a:rPr lang="zh-TW" altLang="en-US" b="1" dirty="0" smtClean="0">
                <a:solidFill>
                  <a:srgbClr val="00B050"/>
                </a:solidFill>
              </a:rPr>
              <a:t> </a:t>
            </a:r>
            <a:r>
              <a:rPr lang="en-US" altLang="zh-TW" b="1" dirty="0" smtClean="0">
                <a:solidFill>
                  <a:srgbClr val="00B050"/>
                </a:solidFill>
              </a:rPr>
              <a:t>: 6N</a:t>
            </a:r>
          </a:p>
          <a:p>
            <a:r>
              <a:rPr lang="en-US" altLang="zh-TW" b="1" dirty="0" smtClean="0">
                <a:solidFill>
                  <a:srgbClr val="00B050"/>
                </a:solidFill>
              </a:rPr>
              <a:t>Wire </a:t>
            </a:r>
            <a:r>
              <a:rPr lang="en-US" altLang="zh-TW" b="1" dirty="0" smtClean="0">
                <a:solidFill>
                  <a:srgbClr val="00B050"/>
                </a:solidFill>
              </a:rPr>
              <a:t>R =38.1 ohm</a:t>
            </a:r>
          </a:p>
          <a:p>
            <a:r>
              <a:rPr lang="en-US" altLang="zh-TW" b="1" dirty="0" smtClean="0">
                <a:solidFill>
                  <a:srgbClr val="00B050"/>
                </a:solidFill>
              </a:rPr>
              <a:t>Wire Voltage : 50V</a:t>
            </a:r>
          </a:p>
          <a:p>
            <a:r>
              <a:rPr lang="en-US" altLang="zh-TW" b="1" dirty="0" smtClean="0">
                <a:solidFill>
                  <a:srgbClr val="00B050"/>
                </a:solidFill>
              </a:rPr>
              <a:t>Wire D:100um </a:t>
            </a:r>
            <a:r>
              <a:rPr lang="en-US" altLang="zh-TW" b="1" dirty="0" err="1" smtClean="0">
                <a:solidFill>
                  <a:srgbClr val="00B050"/>
                </a:solidFill>
              </a:rPr>
              <a:t>CuZr</a:t>
            </a:r>
            <a:endParaRPr lang="en-US" altLang="zh-TW" b="1" dirty="0" smtClean="0">
              <a:solidFill>
                <a:srgbClr val="00B050"/>
              </a:solidFill>
            </a:endParaRPr>
          </a:p>
          <a:p>
            <a:r>
              <a:rPr lang="en-US" altLang="zh-TW" b="1" dirty="0" smtClean="0">
                <a:solidFill>
                  <a:srgbClr val="00B050"/>
                </a:solidFill>
              </a:rPr>
              <a:t>Wire L : ~5m</a:t>
            </a:r>
            <a:endParaRPr lang="en-US" altLang="zh-TW" b="1" dirty="0">
              <a:solidFill>
                <a:srgbClr val="00B050"/>
              </a:solidFill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323528" y="692696"/>
            <a:ext cx="864096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2369328" y="2817"/>
            <a:ext cx="47938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PWM system for 2m-IU22</a:t>
            </a:r>
            <a:endParaRPr lang="zh-TW" altLang="en-US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線單箭頭接點 8"/>
          <p:cNvCxnSpPr>
            <a:stCxn id="12" idx="2"/>
          </p:cNvCxnSpPr>
          <p:nvPr/>
        </p:nvCxnSpPr>
        <p:spPr>
          <a:xfrm flipH="1">
            <a:off x="827586" y="3039694"/>
            <a:ext cx="167414" cy="10373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683568" y="2701140"/>
            <a:ext cx="622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Wire</a:t>
            </a:r>
            <a:endParaRPr lang="zh-TW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5528704" y="1110163"/>
            <a:ext cx="3435784" cy="2227248"/>
            <a:chOff x="5538242" y="1196752"/>
            <a:chExt cx="3435784" cy="2227248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38242" y="1196752"/>
              <a:ext cx="3435784" cy="2227248"/>
            </a:xfrm>
            <a:prstGeom prst="rect">
              <a:avLst/>
            </a:prstGeom>
          </p:spPr>
        </p:pic>
        <p:cxnSp>
          <p:nvCxnSpPr>
            <p:cNvPr id="14" name="直線單箭頭接點 13"/>
            <p:cNvCxnSpPr/>
            <p:nvPr/>
          </p:nvCxnSpPr>
          <p:spPr>
            <a:xfrm flipH="1">
              <a:off x="7048664" y="1916832"/>
              <a:ext cx="259640" cy="36004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字方塊 16"/>
            <p:cNvSpPr txBox="1"/>
            <p:nvPr/>
          </p:nvSpPr>
          <p:spPr>
            <a:xfrm>
              <a:off x="6996872" y="1635107"/>
              <a:ext cx="6228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Wire</a:t>
              </a:r>
              <a:endParaRPr lang="zh-TW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615-4B46-48AB-9CFD-91AA3E522FB3}" type="slidenum">
              <a:rPr lang="en-US" altLang="zh-TW" smtClean="0"/>
              <a:pPr/>
              <a:t>13</a:t>
            </a:fld>
            <a:endParaRPr lang="en-US" altLang="zh-TW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2735288" y="5975467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TW" alt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C.W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Chen, 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Chen, J.C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Huang and C.S. Hwang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“Pulsed-wire system for magnetic-field measurements on an in-vacuum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undulator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NSRRC”, Physics Open 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(2022)</a:t>
            </a:r>
          </a:p>
          <a:p>
            <a:pPr algn="just"/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TW" alt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N’gotta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M.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Ebbeni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Thiel, H.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Tarawneh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First Results of a Pulse 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Wire Measurement System 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ID Characterization at MAX IV, IMMW21 Grenoble, France.</a:t>
            </a:r>
            <a:endParaRPr lang="zh-TW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4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979712" y="-11864"/>
            <a:ext cx="5840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integral field measurement</a:t>
            </a:r>
            <a:endParaRPr lang="zh-TW" altLang="en-US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615-4B46-48AB-9CFD-91AA3E522FB3}" type="slidenum">
              <a:rPr lang="en-US" altLang="zh-TW" smtClean="0"/>
              <a:pPr/>
              <a:t>14</a:t>
            </a:fld>
            <a:endParaRPr lang="en-US" altLang="zh-TW"/>
          </a:p>
        </p:txBody>
      </p:sp>
      <p:sp>
        <p:nvSpPr>
          <p:cNvPr id="5" name="文字方塊 4"/>
          <p:cNvSpPr txBox="1"/>
          <p:nvPr/>
        </p:nvSpPr>
        <p:spPr>
          <a:xfrm>
            <a:off x="179512" y="584684"/>
            <a:ext cx="2071761" cy="313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B050"/>
                </a:solidFill>
              </a:rPr>
              <a:t>Short Pulse: 10us</a:t>
            </a:r>
          </a:p>
        </p:txBody>
      </p:sp>
      <p:cxnSp>
        <p:nvCxnSpPr>
          <p:cNvPr id="6" name="直線接點 5"/>
          <p:cNvCxnSpPr/>
          <p:nvPr/>
        </p:nvCxnSpPr>
        <p:spPr>
          <a:xfrm>
            <a:off x="418162" y="584684"/>
            <a:ext cx="8389264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323528" y="932954"/>
            <a:ext cx="82536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TW" sz="1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integral field of the Hall-probe measurement is obtained on numerical integration of the results of the magnetic-field measurement</a:t>
            </a:r>
            <a:r>
              <a:rPr lang="en-US" altLang="zh-TW" sz="1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pulsed-wire measurement data are inserted into equation (1) to obtain the first integral field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179512" y="1628800"/>
            <a:ext cx="8784976" cy="5040160"/>
            <a:chOff x="179512" y="1628800"/>
            <a:chExt cx="8784976" cy="5040160"/>
          </a:xfrm>
        </p:grpSpPr>
        <p:grpSp>
          <p:nvGrpSpPr>
            <p:cNvPr id="14" name="群組 13"/>
            <p:cNvGrpSpPr/>
            <p:nvPr/>
          </p:nvGrpSpPr>
          <p:grpSpPr>
            <a:xfrm>
              <a:off x="291961" y="1628800"/>
              <a:ext cx="8500871" cy="2643159"/>
              <a:chOff x="291961" y="1628800"/>
              <a:chExt cx="8500871" cy="2643159"/>
            </a:xfrm>
          </p:grpSpPr>
          <p:grpSp>
            <p:nvGrpSpPr>
              <p:cNvPr id="13" name="群組 12"/>
              <p:cNvGrpSpPr/>
              <p:nvPr/>
            </p:nvGrpSpPr>
            <p:grpSpPr>
              <a:xfrm>
                <a:off x="291961" y="1628800"/>
                <a:ext cx="8500871" cy="2643159"/>
                <a:chOff x="302593" y="1782055"/>
                <a:chExt cx="8500871" cy="2643159"/>
              </a:xfrm>
            </p:grpSpPr>
            <p:pic>
              <p:nvPicPr>
                <p:cNvPr id="8" name="圖片 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2593" y="1782055"/>
                  <a:ext cx="8500871" cy="2643159"/>
                </a:xfrm>
                <a:prstGeom prst="rect">
                  <a:avLst/>
                </a:prstGeom>
              </p:spPr>
            </p:pic>
            <p:pic>
              <p:nvPicPr>
                <p:cNvPr id="9" name="圖片 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211960" y="1928267"/>
                  <a:ext cx="1800200" cy="487168"/>
                </a:xfrm>
                <a:prstGeom prst="rect">
                  <a:avLst/>
                </a:prstGeom>
              </p:spPr>
            </p:pic>
          </p:grpSp>
          <p:sp>
            <p:nvSpPr>
              <p:cNvPr id="19" name="矩形 18"/>
              <p:cNvSpPr/>
              <p:nvPr/>
            </p:nvSpPr>
            <p:spPr>
              <a:xfrm>
                <a:off x="2437132" y="2940382"/>
                <a:ext cx="5328592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TW" sz="1400" b="1" dirty="0">
                    <a:latin typeface="Times New Roman" panose="02020603050405020304" pitchFamily="18" charset="0"/>
                  </a:rPr>
                  <a:t>the difference between the two measurement methods is </a:t>
                </a:r>
                <a:r>
                  <a:rPr lang="en-US" altLang="zh-TW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about 1%</a:t>
                </a:r>
                <a:endParaRPr lang="zh-TW" altLang="en-US" sz="14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2" name="群組 11"/>
            <p:cNvGrpSpPr/>
            <p:nvPr/>
          </p:nvGrpSpPr>
          <p:grpSpPr>
            <a:xfrm>
              <a:off x="179512" y="4271959"/>
              <a:ext cx="8784976" cy="2397001"/>
              <a:chOff x="179512" y="4271959"/>
              <a:chExt cx="8784976" cy="2397001"/>
            </a:xfrm>
          </p:grpSpPr>
          <p:pic>
            <p:nvPicPr>
              <p:cNvPr id="2" name="圖片 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9512" y="4271959"/>
                <a:ext cx="8784976" cy="2397001"/>
              </a:xfrm>
              <a:prstGeom prst="rect">
                <a:avLst/>
              </a:prstGeom>
            </p:spPr>
          </p:pic>
          <p:sp>
            <p:nvSpPr>
              <p:cNvPr id="3" name="文字方塊 2"/>
              <p:cNvSpPr txBox="1"/>
              <p:nvPr/>
            </p:nvSpPr>
            <p:spPr>
              <a:xfrm>
                <a:off x="1388522" y="4314777"/>
                <a:ext cx="15007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200" b="1" dirty="0" smtClean="0"/>
                  <a:t>more then 5 times</a:t>
                </a:r>
                <a:endParaRPr lang="zh-TW" altLang="en-US" sz="1200" b="1" dirty="0"/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5946259" y="6011783"/>
                <a:ext cx="260560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b="1" dirty="0" smtClean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Repeatability :</a:t>
                </a:r>
                <a:r>
                  <a:rPr lang="zh-TW" altLang="en-US" b="1" dirty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b="1" dirty="0" smtClean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± 1 G-cm</a:t>
                </a:r>
                <a:endParaRPr lang="zh-TW" altLang="en-US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809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282" y="3159732"/>
            <a:ext cx="4533718" cy="3168352"/>
          </a:xfrm>
          <a:prstGeom prst="rect">
            <a:avLst/>
          </a:prstGeom>
        </p:spPr>
      </p:pic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615-4B46-48AB-9CFD-91AA3E522FB3}" type="slidenum">
              <a:rPr lang="en-US" altLang="zh-TW" smtClean="0"/>
              <a:pPr/>
              <a:t>15</a:t>
            </a:fld>
            <a:endParaRPr lang="en-US" altLang="zh-TW" dirty="0"/>
          </a:p>
        </p:txBody>
      </p:sp>
      <p:grpSp>
        <p:nvGrpSpPr>
          <p:cNvPr id="15" name="群組 14"/>
          <p:cNvGrpSpPr/>
          <p:nvPr/>
        </p:nvGrpSpPr>
        <p:grpSpPr>
          <a:xfrm>
            <a:off x="107504" y="584776"/>
            <a:ext cx="8805714" cy="6032877"/>
            <a:chOff x="107504" y="584776"/>
            <a:chExt cx="8805714" cy="6032877"/>
          </a:xfrm>
        </p:grpSpPr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57914" y="584776"/>
              <a:ext cx="6813576" cy="2823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向下箭號 6"/>
            <p:cNvSpPr/>
            <p:nvPr/>
          </p:nvSpPr>
          <p:spPr>
            <a:xfrm rot="16200000">
              <a:off x="1115616" y="1628800"/>
              <a:ext cx="432048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432048" y="1628800"/>
              <a:ext cx="472371" cy="332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err="1" smtClean="0"/>
                <a:t>IBy</a:t>
              </a:r>
              <a:endParaRPr lang="zh-TW" altLang="en-US" dirty="0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668233" y="2084094"/>
              <a:ext cx="1221260" cy="332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differential</a:t>
              </a:r>
              <a:endParaRPr lang="zh-TW" altLang="en-US" dirty="0"/>
            </a:p>
          </p:txBody>
        </p:sp>
        <p:sp>
          <p:nvSpPr>
            <p:cNvPr id="3" name="矩形 2"/>
            <p:cNvSpPr/>
            <p:nvPr/>
          </p:nvSpPr>
          <p:spPr>
            <a:xfrm>
              <a:off x="5024012" y="6256076"/>
              <a:ext cx="38892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600" b="1" kern="0" dirty="0">
                  <a:latin typeface="Times New Roman" panose="02020603050405020304" pitchFamily="18" charset="0"/>
                </a:rPr>
                <a:t>the variation peak to peak is </a:t>
              </a:r>
              <a:r>
                <a:rPr lang="en-US" altLang="zh-TW" sz="1600" b="1" kern="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less than 1 %</a:t>
              </a:r>
              <a:endParaRPr lang="zh-TW" alt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23528" y="5949280"/>
              <a:ext cx="2376264" cy="64807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408697"/>
              <a:ext cx="4431030" cy="2159635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501595" y="5540435"/>
              <a:ext cx="399460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TW" sz="1600" b="1" kern="0" dirty="0" smtClean="0">
                  <a:latin typeface="Times New Roman" panose="02020603050405020304" pitchFamily="18" charset="0"/>
                </a:rPr>
                <a:t>the </a:t>
              </a:r>
              <a:r>
                <a:rPr lang="en-US" altLang="zh-TW" sz="1600" b="1" kern="0" dirty="0">
                  <a:latin typeface="Times New Roman" panose="02020603050405020304" pitchFamily="18" charset="0"/>
                </a:rPr>
                <a:t>average pole lengths of the </a:t>
              </a:r>
              <a:r>
                <a:rPr lang="en-US" altLang="zh-TW" sz="1600" b="1" kern="1400" dirty="0">
                  <a:latin typeface="Times New Roman" panose="02020603050405020304" pitchFamily="18" charset="0"/>
                </a:rPr>
                <a:t>pulsed-wire and Hall-probe measurements are 10.9995 mm and 10.9990 mm; the </a:t>
              </a:r>
              <a:r>
                <a:rPr lang="en-US" altLang="zh-TW" sz="1600" b="1" kern="0" dirty="0">
                  <a:latin typeface="Times New Roman" panose="02020603050405020304" pitchFamily="18" charset="0"/>
                </a:rPr>
                <a:t>variation is </a:t>
              </a:r>
              <a:r>
                <a:rPr lang="en-US" altLang="zh-TW" sz="1600" b="1" kern="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less than 1 %</a:t>
              </a:r>
              <a:endParaRPr lang="zh-TW" altLang="en-US" sz="16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3" name="直線接點 12"/>
          <p:cNvCxnSpPr/>
          <p:nvPr/>
        </p:nvCxnSpPr>
        <p:spPr>
          <a:xfrm>
            <a:off x="225932" y="571890"/>
            <a:ext cx="864096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2713731" y="0"/>
            <a:ext cx="3665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 field results</a:t>
            </a:r>
            <a:endParaRPr lang="zh-TW" altLang="en-US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57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2699792" y="3332007"/>
            <a:ext cx="6371675" cy="3276216"/>
            <a:chOff x="3100885" y="188640"/>
            <a:chExt cx="5842512" cy="2980977"/>
          </a:xfrm>
        </p:grpSpPr>
        <p:pic>
          <p:nvPicPr>
            <p:cNvPr id="2" name="圖片 1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0885" y="188640"/>
              <a:ext cx="5842512" cy="2592710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3458492" y="2749555"/>
              <a:ext cx="5472608" cy="4200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TW" sz="1200" kern="0" dirty="0">
                  <a:latin typeface="Times New Roman" panose="02020603050405020304" pitchFamily="18" charset="0"/>
                </a:rPr>
                <a:t>During the pulsed-wire measurement, we observed that both the vertical and horizontal optical sensor pair detected the displacement signal</a:t>
              </a:r>
              <a:endParaRPr lang="zh-TW" altLang="en-US" sz="1200" dirty="0"/>
            </a:p>
          </p:txBody>
        </p:sp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37" y="677449"/>
            <a:ext cx="6868378" cy="2654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矩形 5"/>
          <p:cNvSpPr/>
          <p:nvPr/>
        </p:nvSpPr>
        <p:spPr>
          <a:xfrm>
            <a:off x="0" y="587064"/>
            <a:ext cx="2223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rgbClr val="00B050"/>
                </a:solidFill>
              </a:rPr>
              <a:t>Long Pulse : 20ms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24" y="2871109"/>
            <a:ext cx="2232248" cy="1660457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615-4B46-48AB-9CFD-91AA3E522FB3}" type="slidenum">
              <a:rPr lang="en-US" altLang="zh-TW" smtClean="0"/>
              <a:pPr/>
              <a:t>16</a:t>
            </a:fld>
            <a:endParaRPr lang="en-US" altLang="zh-TW" dirty="0"/>
          </a:p>
        </p:txBody>
      </p:sp>
      <p:cxnSp>
        <p:nvCxnSpPr>
          <p:cNvPr id="11" name="直線接點 10"/>
          <p:cNvCxnSpPr/>
          <p:nvPr/>
        </p:nvCxnSpPr>
        <p:spPr>
          <a:xfrm>
            <a:off x="225932" y="571890"/>
            <a:ext cx="864096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1691680" y="-31382"/>
            <a:ext cx="6251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 integral field </a:t>
            </a:r>
            <a:r>
              <a:rPr lang="en-US" altLang="zh-TW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endParaRPr lang="zh-TW" altLang="en-US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333" y="956396"/>
            <a:ext cx="21010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of the second integral field is similar, but the amplitude is slightly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altLang="zh-TW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zh-TW" sz="1200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The momentum change is different in the case of the 1st and 2nd integral field measurement</a:t>
            </a:r>
            <a:r>
              <a:rPr lang="en-US" altLang="zh-TW" sz="1200" kern="0" dirty="0">
                <a:latin typeface="Times New Roman" panose="02020603050405020304" pitchFamily="18" charset="0"/>
              </a:rPr>
              <a:t>. The tension will be also different</a:t>
            </a:r>
            <a:r>
              <a:rPr lang="en-US" altLang="zh-TW" sz="1200" kern="0" dirty="0" smtClean="0">
                <a:latin typeface="Times New Roman" panose="02020603050405020304" pitchFamily="18" charset="0"/>
              </a:rPr>
              <a:t>.</a:t>
            </a:r>
            <a:endParaRPr lang="zh-TW" altLang="en-US" sz="1200" dirty="0"/>
          </a:p>
        </p:txBody>
      </p:sp>
      <p:sp>
        <p:nvSpPr>
          <p:cNvPr id="14" name="矩形 13"/>
          <p:cNvSpPr/>
          <p:nvPr/>
        </p:nvSpPr>
        <p:spPr>
          <a:xfrm>
            <a:off x="51334" y="5016961"/>
            <a:ext cx="27784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1200" dirty="0"/>
              <a:t>The solution is either to adjust the suitable tension for the 1st and 2nd integral field measurement or subtract the couple effect from the vertical axis to avoid the disturbance.</a:t>
            </a:r>
          </a:p>
        </p:txBody>
      </p:sp>
    </p:spTree>
    <p:extLst>
      <p:ext uri="{BB962C8B-B14F-4D97-AF65-F5344CB8AC3E}">
        <p14:creationId xmlns:p14="http://schemas.microsoft.com/office/powerpoint/2010/main" val="131912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635896" y="-23373"/>
            <a:ext cx="1915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zh-TW" altLang="en-US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直線接點 2"/>
          <p:cNvCxnSpPr/>
          <p:nvPr/>
        </p:nvCxnSpPr>
        <p:spPr>
          <a:xfrm>
            <a:off x="225932" y="571890"/>
            <a:ext cx="864096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615-4B46-48AB-9CFD-91AA3E522FB3}" type="slidenum">
              <a:rPr lang="en-US" altLang="zh-TW" smtClean="0"/>
              <a:pPr/>
              <a:t>17</a:t>
            </a:fld>
            <a:endParaRPr lang="en-US" altLang="zh-TW"/>
          </a:p>
        </p:txBody>
      </p:sp>
      <p:sp>
        <p:nvSpPr>
          <p:cNvPr id="5" name="文字方塊 4"/>
          <p:cNvSpPr txBox="1"/>
          <p:nvPr/>
        </p:nvSpPr>
        <p:spPr>
          <a:xfrm>
            <a:off x="163456" y="582379"/>
            <a:ext cx="873855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CuZr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wire is better than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BeCu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wire in both resistance and sag at the same diameter and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</a:p>
          <a:p>
            <a:pPr marL="285750" indent="-285750" algn="just">
              <a:buFont typeface="Wingdings" panose="05000000000000000000" pitchFamily="2" charset="2"/>
              <a:buChar char="l"/>
            </a:pP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oil dampers can absorb wave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dispersion and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reflected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waves</a:t>
            </a:r>
          </a:p>
          <a:p>
            <a:pPr algn="just"/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of the pulsed-wire measurement with a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undulator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(length 2 m) are compared with the Hall-probe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of magnetic fields is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similar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pole-length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errors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peak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peak are both less than 1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 in peak magnetic fields between the two measurement systems are less than 1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and second integral fields are similar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l"/>
            </a:pP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pulsed-wire system provides quick measurements of the magnetic field and is easy to install on any </a:t>
            </a:r>
            <a:r>
              <a:rPr lang="en-US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undulators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l"/>
            </a:pP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future we can apply to measure the magnetic field of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undulators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gaps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95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11760" y="2945711"/>
            <a:ext cx="434202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</a:t>
            </a:r>
            <a:endParaRPr lang="zh-TW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8640"/>
            <a:ext cx="4088859" cy="2724841"/>
          </a:xfrm>
          <a:prstGeom prst="rect">
            <a:avLst/>
          </a:prstGeom>
        </p:spPr>
      </p:pic>
      <p:pic>
        <p:nvPicPr>
          <p:cNvPr id="1026" name="Picture 2" descr="https://www.nsrrc.org.tw/NsrrcWebSystem/UPLOADS/ENGLISH/DEPARTMENT/8/tps_r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438154"/>
            <a:ext cx="6085328" cy="267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615-4B46-48AB-9CFD-91AA3E522FB3}" type="slidenum">
              <a:rPr lang="en-US" altLang="zh-TW" smtClean="0"/>
              <a:pPr/>
              <a:t>18</a:t>
            </a:fld>
            <a:endParaRPr lang="en-US" altLang="zh-TW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0" y="508256"/>
            <a:ext cx="2972543" cy="20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2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62496" y="1268760"/>
            <a:ext cx="842493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2600" b="1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Pulsed wire system </a:t>
            </a:r>
            <a:r>
              <a:rPr lang="en-US" altLang="zh-TW" sz="2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composition</a:t>
            </a:r>
          </a:p>
          <a:p>
            <a:r>
              <a:rPr lang="en-US" altLang="zh-TW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(1) Wire tension , (2) </a:t>
            </a:r>
            <a:r>
              <a:rPr lang="en-US" altLang="zh-TW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Wire sag </a:t>
            </a:r>
            <a:r>
              <a:rPr lang="en-US" altLang="zh-TW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measurement, </a:t>
            </a:r>
          </a:p>
          <a:p>
            <a:r>
              <a:rPr lang="en-US" altLang="zh-TW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(3) </a:t>
            </a:r>
            <a:r>
              <a:rPr lang="en-US" altLang="zh-TW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Wire-displacement </a:t>
            </a:r>
            <a:r>
              <a:rPr lang="en-US" altLang="zh-TW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Detection system, </a:t>
            </a:r>
          </a:p>
          <a:p>
            <a:r>
              <a:rPr lang="en-US" altLang="zh-TW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(4) </a:t>
            </a:r>
            <a:r>
              <a:rPr lang="en-US" altLang="zh-TW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pulse circuit</a:t>
            </a:r>
            <a:r>
              <a:rPr lang="zh-TW" alt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(5) Oil damper</a:t>
            </a:r>
          </a:p>
          <a:p>
            <a:endParaRPr lang="en-US" altLang="zh-TW" sz="20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Pulsed </a:t>
            </a:r>
            <a:r>
              <a:rPr lang="en-US" altLang="zh-TW" sz="2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wire system </a:t>
            </a:r>
            <a:r>
              <a:rPr lang="en-US" altLang="zh-TW" sz="2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altLang="zh-TW" sz="2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magnetic-field </a:t>
            </a:r>
            <a:r>
              <a:rPr lang="en-US" altLang="zh-TW" sz="2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</a:p>
          <a:p>
            <a:endParaRPr lang="en-US" altLang="zh-TW" sz="2600" b="1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zh-TW" altLang="en-US" sz="26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923928" y="8257"/>
            <a:ext cx="1505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TW" altLang="en-US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線接點 8"/>
          <p:cNvCxnSpPr/>
          <p:nvPr/>
        </p:nvCxnSpPr>
        <p:spPr>
          <a:xfrm>
            <a:off x="323528" y="692696"/>
            <a:ext cx="864096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615-4B46-48AB-9CFD-91AA3E522FB3}" type="slidenum">
              <a:rPr lang="en-US" altLang="zh-TW" smtClean="0"/>
              <a:pPr/>
              <a:t>2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2699796" y="44628"/>
            <a:ext cx="4140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Aerial view of NSRRC</a:t>
            </a:r>
            <a:endParaRPr lang="zh-TW" altLang="en-US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635896" y="6453340"/>
            <a:ext cx="57606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Ref. https://www.nsrrc.org.tw/NsrrcWebSystem/UPLOADS/CHINESE/IMAGES/9/05f0058a5c.jpg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323528" y="692700"/>
            <a:ext cx="8640960" cy="5634277"/>
            <a:chOff x="323528" y="692696"/>
            <a:chExt cx="8640960" cy="5634277"/>
          </a:xfrm>
        </p:grpSpPr>
        <p:pic>
          <p:nvPicPr>
            <p:cNvPr id="2050" name="Picture 2" descr="05f0058a5c.jpg (1180×787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755994"/>
              <a:ext cx="8352928" cy="5570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" name="直線接點 1"/>
            <p:cNvCxnSpPr/>
            <p:nvPr/>
          </p:nvCxnSpPr>
          <p:spPr>
            <a:xfrm>
              <a:off x="323528" y="692696"/>
              <a:ext cx="8640960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字方塊 3"/>
            <p:cNvSpPr txBox="1"/>
            <p:nvPr/>
          </p:nvSpPr>
          <p:spPr>
            <a:xfrm>
              <a:off x="4427984" y="4653136"/>
              <a:ext cx="24930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Taiwan Photon Source</a:t>
              </a:r>
            </a:p>
            <a:p>
              <a:r>
                <a:rPr lang="zh-TW" altLang="en-US" dirty="0" smtClean="0"/>
                <a:t>             </a:t>
              </a:r>
              <a:r>
                <a:rPr lang="en-US" altLang="zh-TW" dirty="0" smtClean="0"/>
                <a:t>(TPS)</a:t>
              </a:r>
              <a:endParaRPr lang="zh-TW" altLang="en-US" dirty="0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2987824" y="883284"/>
              <a:ext cx="22622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FFF"/>
                  </a:solidFill>
                </a:rPr>
                <a:t>Taiwan Light </a:t>
              </a:r>
              <a:r>
                <a:rPr lang="en-US" altLang="zh-TW" dirty="0" smtClean="0">
                  <a:solidFill>
                    <a:srgbClr val="FFFFFF"/>
                  </a:solidFill>
                </a:rPr>
                <a:t>Source</a:t>
              </a:r>
            </a:p>
            <a:p>
              <a:r>
                <a:rPr lang="zh-TW" altLang="en-US" dirty="0" smtClean="0">
                  <a:solidFill>
                    <a:srgbClr val="FFFFFF"/>
                  </a:solidFill>
                </a:rPr>
                <a:t>             </a:t>
              </a:r>
              <a:r>
                <a:rPr lang="en-US" altLang="zh-TW" dirty="0" smtClean="0">
                  <a:solidFill>
                    <a:srgbClr val="FFFFFF"/>
                  </a:solidFill>
                </a:rPr>
                <a:t>(TLS)</a:t>
              </a:r>
              <a:endParaRPr lang="zh-TW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615-4B46-48AB-9CFD-91AA3E522FB3}" type="slidenum">
              <a:rPr lang="en-US" altLang="zh-TW" smtClean="0"/>
              <a:pPr/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1675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615-4B46-48AB-9CFD-91AA3E522FB3}" type="slidenum">
              <a:rPr lang="en-US" altLang="zh-TW" smtClean="0"/>
              <a:pPr/>
              <a:t>4</a:t>
            </a:fld>
            <a:endParaRPr lang="en-US" altLang="zh-TW"/>
          </a:p>
        </p:txBody>
      </p:sp>
      <p:cxnSp>
        <p:nvCxnSpPr>
          <p:cNvPr id="3" name="直線接點 2"/>
          <p:cNvCxnSpPr/>
          <p:nvPr/>
        </p:nvCxnSpPr>
        <p:spPr>
          <a:xfrm>
            <a:off x="323528" y="692700"/>
            <a:ext cx="864096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/>
          <p:cNvSpPr txBox="1"/>
          <p:nvPr/>
        </p:nvSpPr>
        <p:spPr>
          <a:xfrm>
            <a:off x="531055" y="116632"/>
            <a:ext cx="8225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 Field Measurement Technology in NSRRC</a:t>
            </a:r>
          </a:p>
        </p:txBody>
      </p:sp>
      <p:grpSp>
        <p:nvGrpSpPr>
          <p:cNvPr id="25" name="群組 24"/>
          <p:cNvGrpSpPr/>
          <p:nvPr/>
        </p:nvGrpSpPr>
        <p:grpSpPr>
          <a:xfrm>
            <a:off x="251520" y="720937"/>
            <a:ext cx="4464496" cy="3127548"/>
            <a:chOff x="188460" y="900564"/>
            <a:chExt cx="4464496" cy="3127548"/>
          </a:xfrm>
        </p:grpSpPr>
        <p:sp>
          <p:nvSpPr>
            <p:cNvPr id="10" name="矩形 9"/>
            <p:cNvSpPr/>
            <p:nvPr/>
          </p:nvSpPr>
          <p:spPr>
            <a:xfrm>
              <a:off x="188460" y="900564"/>
              <a:ext cx="446449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(1)</a:t>
              </a:r>
              <a:r>
                <a:rPr lang="en-US" altLang="zh-TW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TW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Hall </a:t>
              </a:r>
              <a:r>
                <a:rPr lang="en-US" altLang="zh-TW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probe measurement bench for insertion devices </a:t>
              </a:r>
              <a:endParaRPr lang="zh-TW" altLang="en-US" sz="1400" b="1" dirty="0"/>
            </a:p>
          </p:txBody>
        </p:sp>
        <p:grpSp>
          <p:nvGrpSpPr>
            <p:cNvPr id="11" name="群組 10"/>
            <p:cNvGrpSpPr/>
            <p:nvPr/>
          </p:nvGrpSpPr>
          <p:grpSpPr>
            <a:xfrm>
              <a:off x="242928" y="1227423"/>
              <a:ext cx="4355561" cy="2800689"/>
              <a:chOff x="323528" y="3789040"/>
              <a:chExt cx="4355561" cy="2800689"/>
            </a:xfrm>
          </p:grpSpPr>
          <p:pic>
            <p:nvPicPr>
              <p:cNvPr id="19" name="圖片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3528" y="3789040"/>
                <a:ext cx="4355561" cy="2800689"/>
              </a:xfrm>
              <a:prstGeom prst="rect">
                <a:avLst/>
              </a:prstGeom>
            </p:spPr>
          </p:pic>
          <p:sp>
            <p:nvSpPr>
              <p:cNvPr id="20" name="橢圓 19"/>
              <p:cNvSpPr/>
              <p:nvPr/>
            </p:nvSpPr>
            <p:spPr>
              <a:xfrm>
                <a:off x="4355976" y="5877272"/>
                <a:ext cx="144016" cy="14157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800" b="1" dirty="0" smtClean="0">
                    <a:solidFill>
                      <a:schemeClr val="tx1"/>
                    </a:solidFill>
                  </a:rPr>
                  <a:t>1</a:t>
                </a:r>
                <a:endParaRPr lang="zh-TW" altLang="en-US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橢圓 20"/>
              <p:cNvSpPr/>
              <p:nvPr/>
            </p:nvSpPr>
            <p:spPr>
              <a:xfrm>
                <a:off x="3075614" y="4087585"/>
                <a:ext cx="144016" cy="14157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800" b="1" dirty="0">
                    <a:solidFill>
                      <a:schemeClr val="tx1"/>
                    </a:solidFill>
                  </a:rPr>
                  <a:t>2</a:t>
                </a:r>
                <a:endParaRPr lang="zh-TW" altLang="en-US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橢圓 21"/>
              <p:cNvSpPr/>
              <p:nvPr/>
            </p:nvSpPr>
            <p:spPr>
              <a:xfrm>
                <a:off x="2927587" y="5089145"/>
                <a:ext cx="144016" cy="14157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800" b="1" dirty="0">
                    <a:solidFill>
                      <a:schemeClr val="tx1"/>
                    </a:solidFill>
                  </a:rPr>
                  <a:t>3</a:t>
                </a:r>
                <a:endParaRPr lang="zh-TW" altLang="en-US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橢圓 22"/>
              <p:cNvSpPr/>
              <p:nvPr/>
            </p:nvSpPr>
            <p:spPr>
              <a:xfrm>
                <a:off x="4026701" y="5733256"/>
                <a:ext cx="144016" cy="14157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800" b="1" dirty="0">
                    <a:solidFill>
                      <a:schemeClr val="tx1"/>
                    </a:solidFill>
                  </a:rPr>
                  <a:t>4</a:t>
                </a:r>
                <a:endParaRPr lang="zh-TW" altLang="en-US" sz="800" b="1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2" name="直線單箭頭接點 11"/>
            <p:cNvCxnSpPr/>
            <p:nvPr/>
          </p:nvCxnSpPr>
          <p:spPr>
            <a:xfrm flipH="1">
              <a:off x="3429476" y="1555053"/>
              <a:ext cx="210173" cy="1609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字方塊 12"/>
            <p:cNvSpPr txBox="1"/>
            <p:nvPr/>
          </p:nvSpPr>
          <p:spPr>
            <a:xfrm>
              <a:off x="3338086" y="1365655"/>
              <a:ext cx="7713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Hall probe</a:t>
              </a:r>
              <a:endParaRPr lang="zh-TW" alt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41440" y="1180989"/>
              <a:ext cx="21595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 dirty="0" smtClean="0"/>
                <a:t>long bench (5.5m)</a:t>
              </a:r>
              <a:endParaRPr lang="zh-TW" altLang="en-US" dirty="0"/>
            </a:p>
          </p:txBody>
        </p:sp>
        <p:cxnSp>
          <p:nvCxnSpPr>
            <p:cNvPr id="15" name="直線單箭頭接點 14"/>
            <p:cNvCxnSpPr/>
            <p:nvPr/>
          </p:nvCxnSpPr>
          <p:spPr>
            <a:xfrm flipH="1" flipV="1">
              <a:off x="3033944" y="1831645"/>
              <a:ext cx="304142" cy="1854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字方塊 15"/>
            <p:cNvSpPr txBox="1"/>
            <p:nvPr/>
          </p:nvSpPr>
          <p:spPr>
            <a:xfrm>
              <a:off x="3281193" y="1900711"/>
              <a:ext cx="9941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Rotation </a:t>
              </a:r>
              <a:r>
                <a:rPr lang="en-US" altLang="zh-TW" sz="1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Stage</a:t>
              </a:r>
              <a:endParaRPr lang="zh-TW" alt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直線單箭頭接點 16"/>
            <p:cNvCxnSpPr/>
            <p:nvPr/>
          </p:nvCxnSpPr>
          <p:spPr>
            <a:xfrm flipH="1" flipV="1">
              <a:off x="2558760" y="1961020"/>
              <a:ext cx="694464" cy="3037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字方塊 17"/>
            <p:cNvSpPr txBox="1"/>
            <p:nvPr/>
          </p:nvSpPr>
          <p:spPr>
            <a:xfrm>
              <a:off x="3188885" y="2119451"/>
              <a:ext cx="93647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Linear Stages</a:t>
              </a:r>
              <a:endParaRPr lang="zh-TW" alt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210281" y="3074005"/>
              <a:ext cx="185018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AutoNum type="arabicParenBoth"/>
              </a:pPr>
              <a:r>
                <a:rPr lang="en-US" altLang="zh-TW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Granite platform</a:t>
              </a:r>
            </a:p>
            <a:p>
              <a:pPr marL="342900" indent="-342900">
                <a:buAutoNum type="arabicParenBoth"/>
              </a:pPr>
              <a:r>
                <a:rPr lang="en-US" altLang="zh-TW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Motorized stage</a:t>
              </a:r>
            </a:p>
            <a:p>
              <a:pPr marL="342900" indent="-342900">
                <a:buFontTx/>
                <a:buAutoNum type="arabicParenBoth"/>
              </a:pPr>
              <a:r>
                <a:rPr lang="en-US" altLang="zh-TW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Cable </a:t>
              </a:r>
              <a:r>
                <a:rPr lang="en-US" altLang="zh-TW" sz="1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trunking</a:t>
              </a:r>
              <a:endPara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FontTx/>
                <a:buAutoNum type="arabicParenBoth"/>
              </a:pPr>
              <a:r>
                <a:rPr lang="en-US" altLang="zh-TW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Interferometer</a:t>
              </a:r>
              <a:endParaRPr lang="zh-TW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4761541" y="1487925"/>
            <a:ext cx="4141829" cy="2052312"/>
            <a:chOff x="4819284" y="3367438"/>
            <a:chExt cx="4141829" cy="2052312"/>
          </a:xfrm>
        </p:grpSpPr>
        <p:grpSp>
          <p:nvGrpSpPr>
            <p:cNvPr id="27" name="群組 26"/>
            <p:cNvGrpSpPr/>
            <p:nvPr/>
          </p:nvGrpSpPr>
          <p:grpSpPr>
            <a:xfrm>
              <a:off x="4819284" y="3367438"/>
              <a:ext cx="4119907" cy="2052312"/>
              <a:chOff x="4844581" y="3870340"/>
              <a:chExt cx="4119907" cy="2052312"/>
            </a:xfrm>
          </p:grpSpPr>
          <p:pic>
            <p:nvPicPr>
              <p:cNvPr id="31" name="圖片 3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44581" y="3870340"/>
                <a:ext cx="4119907" cy="2052312"/>
              </a:xfrm>
              <a:prstGeom prst="rect">
                <a:avLst/>
              </a:prstGeom>
            </p:spPr>
          </p:pic>
          <p:cxnSp>
            <p:nvCxnSpPr>
              <p:cNvPr id="32" name="直線單箭頭接點 31"/>
              <p:cNvCxnSpPr/>
              <p:nvPr/>
            </p:nvCxnSpPr>
            <p:spPr>
              <a:xfrm flipH="1">
                <a:off x="7549625" y="4297107"/>
                <a:ext cx="122730" cy="278416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矩形 27"/>
            <p:cNvSpPr/>
            <p:nvPr/>
          </p:nvSpPr>
          <p:spPr>
            <a:xfrm>
              <a:off x="6944889" y="3510227"/>
              <a:ext cx="201622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 smtClean="0">
                  <a:solidFill>
                    <a:srgbClr val="FFFF00"/>
                  </a:solidFill>
                </a:rPr>
                <a:t>8 </a:t>
              </a:r>
              <a:r>
                <a:rPr lang="en-US" altLang="zh-TW" dirty="0">
                  <a:solidFill>
                    <a:srgbClr val="FFFF00"/>
                  </a:solidFill>
                </a:rPr>
                <a:t>turns </a:t>
              </a:r>
              <a:r>
                <a:rPr lang="en-US" altLang="zh-TW" dirty="0" err="1" smtClean="0">
                  <a:solidFill>
                    <a:srgbClr val="FFFF00"/>
                  </a:solidFill>
                </a:rPr>
                <a:t>BeCu</a:t>
              </a:r>
              <a:r>
                <a:rPr lang="en-US" altLang="zh-TW" dirty="0" smtClean="0">
                  <a:solidFill>
                    <a:srgbClr val="FFFF00"/>
                  </a:solidFill>
                </a:rPr>
                <a:t> wire</a:t>
              </a:r>
              <a:endParaRPr lang="en-US" altLang="zh-TW" dirty="0">
                <a:solidFill>
                  <a:srgbClr val="FFFF00"/>
                </a:solidFill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7164287" y="4872858"/>
              <a:ext cx="86072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magnet</a:t>
              </a:r>
              <a:endParaRPr lang="zh-TW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0" name="直線單箭頭接點 29"/>
            <p:cNvCxnSpPr/>
            <p:nvPr/>
          </p:nvCxnSpPr>
          <p:spPr>
            <a:xfrm flipH="1" flipV="1">
              <a:off x="6768948" y="4437112"/>
              <a:ext cx="470329" cy="589635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文字方塊 33"/>
          <p:cNvSpPr txBox="1"/>
          <p:nvPr/>
        </p:nvSpPr>
        <p:spPr>
          <a:xfrm>
            <a:off x="5915899" y="1197306"/>
            <a:ext cx="1938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(3) Stretch wire</a:t>
            </a:r>
            <a:r>
              <a:rPr lang="zh-TW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群組 41"/>
          <p:cNvGrpSpPr/>
          <p:nvPr/>
        </p:nvGrpSpPr>
        <p:grpSpPr>
          <a:xfrm>
            <a:off x="-9751" y="3848485"/>
            <a:ext cx="4763009" cy="2460297"/>
            <a:chOff x="-9751" y="3848485"/>
            <a:chExt cx="4763009" cy="2460297"/>
          </a:xfrm>
        </p:grpSpPr>
        <p:pic>
          <p:nvPicPr>
            <p:cNvPr id="35" name="圖片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7544" y="4149970"/>
              <a:ext cx="3858695" cy="2158812"/>
            </a:xfrm>
            <a:prstGeom prst="rect">
              <a:avLst/>
            </a:prstGeom>
          </p:spPr>
        </p:pic>
        <p:sp>
          <p:nvSpPr>
            <p:cNvPr id="36" name="矩形 35"/>
            <p:cNvSpPr/>
            <p:nvPr/>
          </p:nvSpPr>
          <p:spPr>
            <a:xfrm>
              <a:off x="-9751" y="3848485"/>
              <a:ext cx="476300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(2) Hall </a:t>
              </a:r>
              <a:r>
                <a:rPr lang="en-US" altLang="zh-TW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probe measurement bench for </a:t>
              </a:r>
              <a:r>
                <a:rPr lang="en-US" altLang="zh-TW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accelerator </a:t>
              </a:r>
              <a:r>
                <a:rPr lang="en-US" altLang="zh-TW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magnets</a:t>
              </a:r>
              <a:endParaRPr lang="zh-TW" altLang="en-US" sz="1400" b="1" dirty="0"/>
            </a:p>
          </p:txBody>
        </p:sp>
        <p:cxnSp>
          <p:nvCxnSpPr>
            <p:cNvPr id="38" name="直線單箭頭接點 37"/>
            <p:cNvCxnSpPr/>
            <p:nvPr/>
          </p:nvCxnSpPr>
          <p:spPr>
            <a:xfrm>
              <a:off x="3779912" y="4563384"/>
              <a:ext cx="161507" cy="22369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字方塊 39"/>
            <p:cNvSpPr txBox="1"/>
            <p:nvPr/>
          </p:nvSpPr>
          <p:spPr>
            <a:xfrm>
              <a:off x="3381812" y="4329596"/>
              <a:ext cx="7713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Hall probe</a:t>
              </a:r>
              <a:endParaRPr lang="zh-TW" alt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1379208" y="5642599"/>
              <a:ext cx="160492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XYZ Motorized </a:t>
              </a:r>
              <a:r>
                <a:rPr lang="en-US" altLang="zh-TW" sz="1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stage</a:t>
              </a:r>
            </a:p>
          </p:txBody>
        </p:sp>
      </p:grpSp>
      <p:pic>
        <p:nvPicPr>
          <p:cNvPr id="43" name="圖片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1396" y="4077072"/>
            <a:ext cx="3835243" cy="2582617"/>
          </a:xfrm>
          <a:prstGeom prst="rect">
            <a:avLst/>
          </a:prstGeom>
        </p:spPr>
      </p:pic>
      <p:sp>
        <p:nvSpPr>
          <p:cNvPr id="44" name="文字方塊 43"/>
          <p:cNvSpPr txBox="1"/>
          <p:nvPr/>
        </p:nvSpPr>
        <p:spPr>
          <a:xfrm>
            <a:off x="5527671" y="3793582"/>
            <a:ext cx="2972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(4) In-situ field measurement system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2620" y="5901445"/>
            <a:ext cx="3489052" cy="74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8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AE615-4B46-48AB-9CFD-91AA3E522FB3}" type="slidenum">
              <a:rPr lang="en-US" altLang="zh-TW" smtClean="0"/>
              <a:pPr/>
              <a:t>5</a:t>
            </a:fld>
            <a:endParaRPr lang="en-US" altLang="zh-TW"/>
          </a:p>
        </p:txBody>
      </p:sp>
      <p:sp>
        <p:nvSpPr>
          <p:cNvPr id="4" name="文字方塊 3"/>
          <p:cNvSpPr txBox="1"/>
          <p:nvPr/>
        </p:nvSpPr>
        <p:spPr>
          <a:xfrm>
            <a:off x="1576841" y="2132856"/>
            <a:ext cx="6537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solidFill>
                  <a:srgbClr val="00B050"/>
                </a:solidFill>
              </a:rPr>
              <a:t>Pulsed wire system composition</a:t>
            </a:r>
            <a:endParaRPr lang="zh-TW" altLang="en-US" sz="3200" b="1" dirty="0">
              <a:solidFill>
                <a:srgbClr val="00B05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429000"/>
            <a:ext cx="6076049" cy="305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8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/>
          <p:cNvGrpSpPr/>
          <p:nvPr/>
        </p:nvGrpSpPr>
        <p:grpSpPr>
          <a:xfrm>
            <a:off x="220678" y="17765"/>
            <a:ext cx="8842804" cy="6074751"/>
            <a:chOff x="220678" y="17765"/>
            <a:chExt cx="8842804" cy="6074751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7103" y="862609"/>
              <a:ext cx="1574245" cy="478159"/>
            </a:xfrm>
            <a:prstGeom prst="rect">
              <a:avLst/>
            </a:prstGeom>
          </p:spPr>
        </p:pic>
        <p:cxnSp>
          <p:nvCxnSpPr>
            <p:cNvPr id="2" name="直線接點 1"/>
            <p:cNvCxnSpPr/>
            <p:nvPr/>
          </p:nvCxnSpPr>
          <p:spPr>
            <a:xfrm>
              <a:off x="323528" y="692696"/>
              <a:ext cx="8640960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文字方塊 2"/>
            <p:cNvSpPr txBox="1"/>
            <p:nvPr/>
          </p:nvSpPr>
          <p:spPr>
            <a:xfrm>
              <a:off x="1115616" y="17765"/>
              <a:ext cx="73961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200" b="1" dirty="0" smtClean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Pulsed wire measurement(PWM) system</a:t>
              </a:r>
              <a:endParaRPr lang="zh-TW" alt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50" y="1719474"/>
              <a:ext cx="8695715" cy="4373042"/>
            </a:xfrm>
            <a:prstGeom prst="rect">
              <a:avLst/>
            </a:prstGeom>
          </p:spPr>
        </p:pic>
        <p:sp>
          <p:nvSpPr>
            <p:cNvPr id="6" name="文字方塊 5"/>
            <p:cNvSpPr txBox="1"/>
            <p:nvPr/>
          </p:nvSpPr>
          <p:spPr>
            <a:xfrm>
              <a:off x="220678" y="666412"/>
              <a:ext cx="445987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dirty="0"/>
                <a:t>Fast </a:t>
              </a:r>
              <a:r>
                <a:rPr lang="en-US" altLang="zh-TW" sz="1600" dirty="0" smtClean="0"/>
                <a:t>measurement</a:t>
              </a:r>
            </a:p>
            <a:p>
              <a:r>
                <a:rPr lang="en-US" altLang="zh-TW" sz="1600" dirty="0"/>
                <a:t>Magnet </a:t>
              </a:r>
              <a:r>
                <a:rPr lang="en-US" altLang="zh-TW" sz="1600" dirty="0" smtClean="0"/>
                <a:t>alignment</a:t>
              </a:r>
            </a:p>
            <a:p>
              <a:r>
                <a:rPr lang="en-US" altLang="zh-TW" sz="1600" dirty="0"/>
                <a:t>First and second Field integral </a:t>
              </a:r>
              <a:r>
                <a:rPr lang="en-US" altLang="zh-TW" sz="1600" dirty="0" smtClean="0"/>
                <a:t>measurements</a:t>
              </a:r>
            </a:p>
            <a:p>
              <a:r>
                <a:rPr lang="en-US" altLang="zh-TW" sz="1600" dirty="0"/>
                <a:t>Local field measurement (Similar to Hall probe)</a:t>
              </a:r>
              <a:endParaRPr lang="zh-TW" altLang="en-US" sz="1600" dirty="0"/>
            </a:p>
          </p:txBody>
        </p:sp>
        <p:sp>
          <p:nvSpPr>
            <p:cNvPr id="7" name="矩形 6"/>
            <p:cNvSpPr/>
            <p:nvPr/>
          </p:nvSpPr>
          <p:spPr>
            <a:xfrm>
              <a:off x="4661403" y="629399"/>
              <a:ext cx="239544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dirty="0" smtClean="0">
                  <a:latin typeface="+mn-lt"/>
                  <a:cs typeface="Times New Roman" panose="02020603050405020304" pitchFamily="18" charset="0"/>
                </a:rPr>
                <a:t>Theory</a:t>
              </a:r>
            </a:p>
            <a:p>
              <a:pPr algn="ctr"/>
              <a:r>
                <a:rPr lang="zh-TW" altLang="en-US" sz="1600" dirty="0" smtClean="0">
                  <a:latin typeface="+mn-lt"/>
                  <a:cs typeface="Times New Roman" panose="02020603050405020304" pitchFamily="18" charset="0"/>
                </a:rPr>
                <a:t>Lorentz Force</a:t>
              </a:r>
              <a:endParaRPr lang="en-US" altLang="zh-TW" sz="1600" dirty="0" smtClean="0">
                <a:latin typeface="+mn-lt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TW" sz="1600" dirty="0">
                  <a:solidFill>
                    <a:srgbClr val="000000"/>
                  </a:solidFill>
                  <a:latin typeface="+mn-lt"/>
                  <a:cs typeface="Times New Roman" panose="02020603050405020304" pitchFamily="18" charset="0"/>
                </a:rPr>
                <a:t>General traveling wave</a:t>
              </a:r>
              <a:endParaRPr lang="zh-TW" altLang="en-US" sz="1600" dirty="0"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6956028" y="639817"/>
              <a:ext cx="20381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600" dirty="0">
                  <a:latin typeface="+mn-lt"/>
                </a:rPr>
                <a:t>From </a:t>
              </a:r>
              <a:r>
                <a:rPr lang="en-US" altLang="zh-TW" sz="1600" dirty="0" smtClean="0">
                  <a:latin typeface="+mn-lt"/>
                </a:rPr>
                <a:t>Warren (1988)</a:t>
              </a:r>
              <a:endParaRPr lang="zh-TW" altLang="en-US" sz="1600" dirty="0">
                <a:latin typeface="+mn-lt"/>
              </a:endParaRPr>
            </a:p>
          </p:txBody>
        </p:sp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7103" y="1255446"/>
              <a:ext cx="2016379" cy="468452"/>
            </a:xfrm>
            <a:prstGeom prst="rect">
              <a:avLst/>
            </a:prstGeom>
          </p:spPr>
        </p:pic>
      </p:grpSp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>
          <a:xfrm>
            <a:off x="7010400" y="6453336"/>
            <a:ext cx="2133600" cy="321955"/>
          </a:xfrm>
        </p:spPr>
        <p:txBody>
          <a:bodyPr/>
          <a:lstStyle/>
          <a:p>
            <a:fld id="{F4DAE615-4B46-48AB-9CFD-91AA3E522FB3}" type="slidenum">
              <a:rPr lang="en-US" altLang="zh-TW" smtClean="0"/>
              <a:pPr/>
              <a:t>6</a:t>
            </a:fld>
            <a:endParaRPr lang="en-US" altLang="zh-TW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2654770" y="6042768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T.C. Fan, F.Y. Lin, C.S. Hwang and Ian 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Hsu, “Pulsed wire magnetic field measurements on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TW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ndulator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U10P”, 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Proceedings of the 2001 Particle Accelerator Conference, 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Chicago</a:t>
            </a:r>
          </a:p>
          <a:p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R.W. Warren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“Limitations on the use of the pulsed-wire field measuring technique”, Nuclear Instruments and Methods in Physics Research Section 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A, Vol.272, 257-263 (1988)</a:t>
            </a:r>
            <a:endParaRPr lang="zh-TW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40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583" y="620688"/>
            <a:ext cx="3798287" cy="309634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674141"/>
            <a:ext cx="3845913" cy="2004536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5447369" y="3717032"/>
            <a:ext cx="35868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wire 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one side is fixed at a clamp to connect the </a:t>
            </a:r>
            <a:r>
              <a:rPr lang="en-US" altLang="zh-TW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tensiometer</a:t>
            </a:r>
            <a:endParaRPr lang="en-US" altLang="zh-TW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zh-TW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zh-TW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tensiometer</a:t>
            </a:r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mounted on a motorized stage to control the wire tension.</a:t>
            </a:r>
          </a:p>
          <a:p>
            <a:pPr algn="just"/>
            <a:endParaRPr lang="en-US" altLang="zh-TW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</a:t>
            </a:r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 wire clamp</a:t>
            </a:r>
          </a:p>
          <a:p>
            <a:pPr algn="just"/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wire 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tension varies by </a:t>
            </a:r>
            <a:r>
              <a:rPr lang="en-US" altLang="zh-TW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±0.02N</a:t>
            </a:r>
          </a:p>
        </p:txBody>
      </p:sp>
      <p:cxnSp>
        <p:nvCxnSpPr>
          <p:cNvPr id="20" name="直線接點 19"/>
          <p:cNvCxnSpPr/>
          <p:nvPr/>
        </p:nvCxnSpPr>
        <p:spPr>
          <a:xfrm>
            <a:off x="225936" y="571890"/>
            <a:ext cx="864096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3777231" y="-15213"/>
            <a:ext cx="15383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Tension</a:t>
            </a:r>
            <a:endParaRPr lang="zh-TW" altLang="en-US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7010400" y="6453336"/>
            <a:ext cx="2133600" cy="280119"/>
          </a:xfrm>
        </p:spPr>
        <p:txBody>
          <a:bodyPr/>
          <a:lstStyle/>
          <a:p>
            <a:fld id="{F4DAE615-4B46-48AB-9CFD-91AA3E522FB3}" type="slidenum">
              <a:rPr lang="en-US" altLang="zh-TW" smtClean="0"/>
              <a:pPr/>
              <a:t>7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36" y="2924944"/>
            <a:ext cx="5132536" cy="359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4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>
          <a:xfrm>
            <a:off x="7001145" y="6424404"/>
            <a:ext cx="2133600" cy="280119"/>
          </a:xfrm>
        </p:spPr>
        <p:txBody>
          <a:bodyPr/>
          <a:lstStyle/>
          <a:p>
            <a:fld id="{F4DAE615-4B46-48AB-9CFD-91AA3E522FB3}" type="slidenum">
              <a:rPr lang="en-US" altLang="zh-TW" smtClean="0"/>
              <a:pPr/>
              <a:t>8</a:t>
            </a:fld>
            <a:endParaRPr lang="en-US" altLang="zh-TW" dirty="0"/>
          </a:p>
        </p:txBody>
      </p:sp>
      <p:grpSp>
        <p:nvGrpSpPr>
          <p:cNvPr id="24" name="群組 23"/>
          <p:cNvGrpSpPr/>
          <p:nvPr/>
        </p:nvGrpSpPr>
        <p:grpSpPr>
          <a:xfrm>
            <a:off x="160698" y="0"/>
            <a:ext cx="8940157" cy="6681436"/>
            <a:chOff x="160698" y="0"/>
            <a:chExt cx="8940157" cy="6681436"/>
          </a:xfrm>
        </p:grpSpPr>
        <p:grpSp>
          <p:nvGrpSpPr>
            <p:cNvPr id="23" name="群組 22"/>
            <p:cNvGrpSpPr/>
            <p:nvPr/>
          </p:nvGrpSpPr>
          <p:grpSpPr>
            <a:xfrm>
              <a:off x="160698" y="0"/>
              <a:ext cx="8940157" cy="6681436"/>
              <a:chOff x="160698" y="0"/>
              <a:chExt cx="8940157" cy="6681436"/>
            </a:xfrm>
          </p:grpSpPr>
          <p:cxnSp>
            <p:nvCxnSpPr>
              <p:cNvPr id="3" name="直線接點 2"/>
              <p:cNvCxnSpPr/>
              <p:nvPr/>
            </p:nvCxnSpPr>
            <p:spPr>
              <a:xfrm>
                <a:off x="225936" y="571890"/>
                <a:ext cx="8640960" cy="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文字方塊 3"/>
              <p:cNvSpPr txBox="1"/>
              <p:nvPr/>
            </p:nvSpPr>
            <p:spPr>
              <a:xfrm>
                <a:off x="2699796" y="0"/>
                <a:ext cx="41987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3200" b="1" dirty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Wire sag measurement</a:t>
                </a:r>
                <a:endParaRPr lang="zh-TW" altLang="en-US" sz="32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5" name="圖片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99153" y="742080"/>
                <a:ext cx="4164366" cy="2000913"/>
              </a:xfrm>
              <a:prstGeom prst="rect">
                <a:avLst/>
              </a:prstGeom>
            </p:spPr>
          </p:pic>
          <p:grpSp>
            <p:nvGrpSpPr>
              <p:cNvPr id="15" name="群組 14"/>
              <p:cNvGrpSpPr/>
              <p:nvPr/>
            </p:nvGrpSpPr>
            <p:grpSpPr>
              <a:xfrm>
                <a:off x="160698" y="620688"/>
                <a:ext cx="4536504" cy="2278969"/>
                <a:chOff x="160698" y="620688"/>
                <a:chExt cx="4536504" cy="2278969"/>
              </a:xfrm>
            </p:grpSpPr>
            <p:pic>
              <p:nvPicPr>
                <p:cNvPr id="2" name="圖片 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60698" y="620688"/>
                  <a:ext cx="4536504" cy="2243698"/>
                </a:xfrm>
                <a:prstGeom prst="rect">
                  <a:avLst/>
                </a:prstGeom>
              </p:spPr>
            </p:pic>
            <p:sp>
              <p:nvSpPr>
                <p:cNvPr id="6" name="文字方塊 5"/>
                <p:cNvSpPr txBox="1"/>
                <p:nvPr/>
              </p:nvSpPr>
              <p:spPr>
                <a:xfrm>
                  <a:off x="687087" y="2314882"/>
                  <a:ext cx="302673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TW" sz="1600" b="1" dirty="0"/>
                    <a:t>LS7070 :</a:t>
                  </a:r>
                  <a:r>
                    <a:rPr lang="zh-TW" altLang="en-US" sz="1600" b="1" dirty="0"/>
                    <a:t> </a:t>
                  </a:r>
                  <a:r>
                    <a:rPr lang="en-US" altLang="zh-TW" sz="1600" b="1" dirty="0"/>
                    <a:t>High-speed, High-accuracy Digital Micrometer</a:t>
                  </a:r>
                  <a:endParaRPr lang="zh-TW" altLang="en-US" sz="1600" b="1" dirty="0"/>
                </a:p>
              </p:txBody>
            </p:sp>
          </p:grpSp>
          <p:pic>
            <p:nvPicPr>
              <p:cNvPr id="8" name="圖片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5653" y="2996952"/>
                <a:ext cx="2026507" cy="1702465"/>
              </a:xfrm>
              <a:prstGeom prst="rect">
                <a:avLst/>
              </a:prstGeom>
            </p:spPr>
          </p:pic>
          <p:pic>
            <p:nvPicPr>
              <p:cNvPr id="9" name="圖片 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28950" y="2969060"/>
                <a:ext cx="2016402" cy="1640642"/>
              </a:xfrm>
              <a:prstGeom prst="rect">
                <a:avLst/>
              </a:prstGeom>
            </p:spPr>
          </p:pic>
          <p:pic>
            <p:nvPicPr>
              <p:cNvPr id="10" name="圖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1704" y="4609702"/>
                <a:ext cx="2761689" cy="2071734"/>
              </a:xfrm>
              <a:prstGeom prst="rect">
                <a:avLst/>
              </a:prstGeom>
            </p:spPr>
          </p:pic>
          <p:pic>
            <p:nvPicPr>
              <p:cNvPr id="12" name="圖片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24066" y="2742993"/>
                <a:ext cx="3768811" cy="3196333"/>
              </a:xfrm>
              <a:prstGeom prst="rect">
                <a:avLst/>
              </a:prstGeom>
            </p:spPr>
          </p:pic>
          <p:cxnSp>
            <p:nvCxnSpPr>
              <p:cNvPr id="14" name="直線單箭頭接點 13"/>
              <p:cNvCxnSpPr/>
              <p:nvPr/>
            </p:nvCxnSpPr>
            <p:spPr>
              <a:xfrm>
                <a:off x="1763692" y="4941168"/>
                <a:ext cx="144016" cy="288032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文字方塊 15"/>
              <p:cNvSpPr txBox="1"/>
              <p:nvPr/>
            </p:nvSpPr>
            <p:spPr>
              <a:xfrm>
                <a:off x="1414878" y="4647317"/>
                <a:ext cx="723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err="1" smtClean="0">
                    <a:solidFill>
                      <a:srgbClr val="FFFFFF"/>
                    </a:solidFill>
                  </a:rPr>
                  <a:t>CuZr</a:t>
                </a:r>
                <a:endParaRPr lang="zh-TW" altLang="en-US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7" name="直線單箭頭接點 16"/>
              <p:cNvCxnSpPr/>
              <p:nvPr/>
            </p:nvCxnSpPr>
            <p:spPr>
              <a:xfrm>
                <a:off x="2801534" y="5033305"/>
                <a:ext cx="144016" cy="288032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文字方塊 17"/>
              <p:cNvSpPr txBox="1"/>
              <p:nvPr/>
            </p:nvSpPr>
            <p:spPr>
              <a:xfrm>
                <a:off x="2490427" y="4699417"/>
                <a:ext cx="7617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err="1" smtClean="0">
                    <a:solidFill>
                      <a:srgbClr val="FFFFFF"/>
                    </a:solidFill>
                  </a:rPr>
                  <a:t>BeCu</a:t>
                </a:r>
                <a:endParaRPr lang="zh-TW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文字方塊 18"/>
              <p:cNvSpPr txBox="1"/>
              <p:nvPr/>
            </p:nvSpPr>
            <p:spPr>
              <a:xfrm>
                <a:off x="6084172" y="4017994"/>
                <a:ext cx="252344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smtClean="0"/>
                  <a:t>Wire length : 4m</a:t>
                </a:r>
              </a:p>
              <a:p>
                <a:r>
                  <a:rPr lang="en-US" altLang="zh-TW" dirty="0" smtClean="0"/>
                  <a:t>Wire diameter : 100</a:t>
                </a:r>
                <a:r>
                  <a:rPr lang="el-GR" altLang="zh-TW" dirty="0" smtClean="0"/>
                  <a:t>μ</a:t>
                </a:r>
                <a:r>
                  <a:rPr lang="en-US" altLang="zh-TW" dirty="0" smtClean="0"/>
                  <a:t>m</a:t>
                </a:r>
                <a:endParaRPr lang="zh-TW" altLang="en-US" dirty="0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4528855" y="5914165"/>
                <a:ext cx="4572000" cy="73866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:r>
                  <a:rPr lang="en-US" altLang="zh-TW" sz="1400" kern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relative amount of wire sag is determined by </a:t>
                </a:r>
                <a:r>
                  <a:rPr lang="en-US" altLang="zh-TW" sz="1400" kern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LS2-LS1.</a:t>
                </a:r>
              </a:p>
              <a:p>
                <a:pPr algn="just"/>
                <a:r>
                  <a:rPr lang="en-US" altLang="zh-TW" sz="1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sag of a </a:t>
                </a:r>
                <a:r>
                  <a:rPr lang="en-US" altLang="zh-TW" sz="14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CuZr</a:t>
                </a:r>
                <a:r>
                  <a:rPr lang="en-US" altLang="zh-TW" sz="1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wire is smaller than that of a </a:t>
                </a:r>
                <a:r>
                  <a:rPr lang="en-US" altLang="zh-TW" sz="14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BeCu</a:t>
                </a:r>
                <a:r>
                  <a:rPr lang="en-US" altLang="zh-TW" sz="1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wire under the same conditions.</a:t>
                </a:r>
                <a:endParaRPr lang="zh-TW" alt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" name="文字方塊 12"/>
            <p:cNvSpPr txBox="1"/>
            <p:nvPr/>
          </p:nvSpPr>
          <p:spPr>
            <a:xfrm>
              <a:off x="5580112" y="1123821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LS1</a:t>
              </a:r>
              <a:endParaRPr lang="zh-TW" altLang="en-US" dirty="0"/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7048378" y="1036363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LS2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7711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>
            <a:grpSpLocks noChangeAspect="1"/>
          </p:cNvGrpSpPr>
          <p:nvPr/>
        </p:nvGrpSpPr>
        <p:grpSpPr>
          <a:xfrm>
            <a:off x="3413811" y="3980158"/>
            <a:ext cx="5617868" cy="2383301"/>
            <a:chOff x="0" y="0"/>
            <a:chExt cx="5987732" cy="2541270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239770" cy="25412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7962" y="0"/>
              <a:ext cx="3239770" cy="254127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群組 7"/>
          <p:cNvGrpSpPr/>
          <p:nvPr/>
        </p:nvGrpSpPr>
        <p:grpSpPr>
          <a:xfrm>
            <a:off x="3784700" y="1255662"/>
            <a:ext cx="1562491" cy="2083115"/>
            <a:chOff x="3851920" y="652718"/>
            <a:chExt cx="1562491" cy="2083115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1920" y="652718"/>
              <a:ext cx="1562336" cy="2083115"/>
            </a:xfrm>
            <a:prstGeom prst="rect">
              <a:avLst/>
            </a:prstGeom>
          </p:spPr>
        </p:pic>
        <p:sp>
          <p:nvSpPr>
            <p:cNvPr id="7" name="文字方塊 6"/>
            <p:cNvSpPr txBox="1"/>
            <p:nvPr/>
          </p:nvSpPr>
          <p:spPr>
            <a:xfrm>
              <a:off x="3919141" y="672262"/>
              <a:ext cx="1495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Diode Laser</a:t>
              </a:r>
              <a:endParaRPr lang="zh-TW" altLang="en-US" dirty="0"/>
            </a:p>
          </p:txBody>
        </p:sp>
      </p:grpSp>
      <p:grpSp>
        <p:nvGrpSpPr>
          <p:cNvPr id="11" name="群組 10"/>
          <p:cNvGrpSpPr>
            <a:grpSpLocks noChangeAspect="1"/>
          </p:cNvGrpSpPr>
          <p:nvPr/>
        </p:nvGrpSpPr>
        <p:grpSpPr>
          <a:xfrm>
            <a:off x="5985701" y="1143821"/>
            <a:ext cx="2793434" cy="2314914"/>
            <a:chOff x="5704188" y="1583963"/>
            <a:chExt cx="2962871" cy="2455326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04188" y="2492896"/>
              <a:ext cx="2962871" cy="1546393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76148" y="1583963"/>
              <a:ext cx="2061464" cy="931735"/>
            </a:xfrm>
            <a:prstGeom prst="rect">
              <a:avLst/>
            </a:prstGeom>
          </p:spPr>
        </p:pic>
      </p:grpSp>
      <p:cxnSp>
        <p:nvCxnSpPr>
          <p:cNvPr id="12" name="直線接點 11"/>
          <p:cNvCxnSpPr/>
          <p:nvPr/>
        </p:nvCxnSpPr>
        <p:spPr>
          <a:xfrm>
            <a:off x="251520" y="575901"/>
            <a:ext cx="864096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1106927" y="0"/>
            <a:ext cx="6620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Wire-displacement Detection System</a:t>
            </a:r>
            <a:endParaRPr lang="zh-TW" altLang="en-US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8590629" y="3616"/>
            <a:ext cx="539561" cy="317237"/>
          </a:xfrm>
        </p:spPr>
        <p:txBody>
          <a:bodyPr/>
          <a:lstStyle/>
          <a:p>
            <a:fld id="{F4DAE615-4B46-48AB-9CFD-91AA3E522FB3}" type="slidenum">
              <a:rPr lang="en-US" altLang="zh-TW" smtClean="0"/>
              <a:pPr/>
              <a:t>9</a:t>
            </a:fld>
            <a:endParaRPr lang="en-US" altLang="zh-TW" dirty="0"/>
          </a:p>
        </p:txBody>
      </p:sp>
      <p:sp>
        <p:nvSpPr>
          <p:cNvPr id="18" name="矩形 17"/>
          <p:cNvSpPr/>
          <p:nvPr/>
        </p:nvSpPr>
        <p:spPr>
          <a:xfrm>
            <a:off x="3413811" y="614724"/>
            <a:ext cx="2606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1600" b="1" kern="0" dirty="0">
                <a:latin typeface="Times New Roman" panose="02020603050405020304" pitchFamily="18" charset="0"/>
              </a:rPr>
              <a:t>LNC-13MMC, 633 </a:t>
            </a:r>
            <a:r>
              <a:rPr lang="en-US" altLang="zh-TW" sz="1600" b="1" kern="0" dirty="0" smtClean="0">
                <a:latin typeface="Times New Roman" panose="02020603050405020304" pitchFamily="18" charset="0"/>
              </a:rPr>
              <a:t>mm,</a:t>
            </a:r>
          </a:p>
          <a:p>
            <a:pPr algn="just"/>
            <a:r>
              <a:rPr lang="en-US" altLang="zh-TW" sz="1600" b="1" kern="0" dirty="0" err="1" smtClean="0">
                <a:latin typeface="Times New Roman" panose="02020603050405020304" pitchFamily="18" charset="0"/>
              </a:rPr>
              <a:t>Schäfter+Kirchhoff</a:t>
            </a:r>
            <a:r>
              <a:rPr lang="en-US" altLang="zh-TW" sz="1600" b="1" kern="0" dirty="0" smtClean="0">
                <a:latin typeface="Times New Roman" panose="02020603050405020304" pitchFamily="18" charset="0"/>
              </a:rPr>
              <a:t> </a:t>
            </a:r>
            <a:r>
              <a:rPr lang="en-US" altLang="zh-TW" sz="1600" b="1" kern="0" dirty="0">
                <a:latin typeface="Times New Roman" panose="02020603050405020304" pitchFamily="18" charset="0"/>
              </a:rPr>
              <a:t>GmbH</a:t>
            </a:r>
            <a:endParaRPr lang="zh-TW" altLang="en-US" sz="1600" b="1" dirty="0"/>
          </a:p>
        </p:txBody>
      </p:sp>
      <p:sp>
        <p:nvSpPr>
          <p:cNvPr id="20" name="矩形 19"/>
          <p:cNvSpPr/>
          <p:nvPr/>
        </p:nvSpPr>
        <p:spPr>
          <a:xfrm>
            <a:off x="6732240" y="718009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kern="0" dirty="0" smtClean="0">
                <a:latin typeface="Times New Roman" panose="02020603050405020304" pitchFamily="18" charset="0"/>
              </a:rPr>
              <a:t>Photodiode</a:t>
            </a:r>
            <a:endParaRPr lang="zh-TW" altLang="en-US" b="1" dirty="0"/>
          </a:p>
        </p:txBody>
      </p:sp>
      <p:sp>
        <p:nvSpPr>
          <p:cNvPr id="21" name="矩形 20"/>
          <p:cNvSpPr/>
          <p:nvPr/>
        </p:nvSpPr>
        <p:spPr>
          <a:xfrm>
            <a:off x="3995936" y="6164432"/>
            <a:ext cx="44506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1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slopes with values </a:t>
            </a:r>
            <a:r>
              <a:rPr lang="en-US" altLang="zh-TW" sz="1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around 0.25V/</a:t>
            </a:r>
            <a:r>
              <a:rPr lang="zh-TW" altLang="zh-TW" sz="1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TW" sz="1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zh-TW" sz="1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the transfer coefficient of voltage and wire displacement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476" y="665432"/>
            <a:ext cx="3134693" cy="2866594"/>
          </a:xfrm>
          <a:prstGeom prst="rect">
            <a:avLst/>
          </a:prstGeom>
        </p:spPr>
      </p:pic>
      <p:sp>
        <p:nvSpPr>
          <p:cNvPr id="50" name="向右箭號 49"/>
          <p:cNvSpPr/>
          <p:nvPr/>
        </p:nvSpPr>
        <p:spPr>
          <a:xfrm>
            <a:off x="2833718" y="4698732"/>
            <a:ext cx="576064" cy="48463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3596705" y="3482162"/>
            <a:ext cx="52491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laser </a:t>
            </a:r>
            <a:r>
              <a:rPr lang="en-US" altLang="zh-TW" sz="1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focused on the </a:t>
            </a:r>
            <a:r>
              <a:rPr lang="en-US" altLang="zh-TW" sz="1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wire</a:t>
            </a:r>
          </a:p>
          <a:p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photodiode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installed on the opposite side of the laser to detect the light intensity that is not blocked by the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wire</a:t>
            </a:r>
          </a:p>
        </p:txBody>
      </p:sp>
      <p:grpSp>
        <p:nvGrpSpPr>
          <p:cNvPr id="14" name="群組 13"/>
          <p:cNvGrpSpPr/>
          <p:nvPr/>
        </p:nvGrpSpPr>
        <p:grpSpPr>
          <a:xfrm>
            <a:off x="92518" y="3612683"/>
            <a:ext cx="2737171" cy="2371514"/>
            <a:chOff x="92518" y="3612683"/>
            <a:chExt cx="2737171" cy="2371514"/>
          </a:xfrm>
        </p:grpSpPr>
        <p:pic>
          <p:nvPicPr>
            <p:cNvPr id="49" name="圖片 4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5524" y="3612683"/>
              <a:ext cx="2654165" cy="2371514"/>
            </a:xfrm>
            <a:prstGeom prst="rect">
              <a:avLst/>
            </a:prstGeom>
          </p:spPr>
        </p:pic>
        <p:sp>
          <p:nvSpPr>
            <p:cNvPr id="5" name="文字方塊 4"/>
            <p:cNvSpPr txBox="1"/>
            <p:nvPr/>
          </p:nvSpPr>
          <p:spPr>
            <a:xfrm>
              <a:off x="539552" y="4050183"/>
              <a:ext cx="4427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800" dirty="0" smtClean="0"/>
                <a:t>Laser</a:t>
              </a:r>
              <a:endParaRPr lang="zh-TW" altLang="en-US" sz="800" dirty="0"/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348928" y="4871898"/>
              <a:ext cx="39466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800" dirty="0" smtClean="0"/>
                <a:t>Wire</a:t>
              </a:r>
              <a:endParaRPr lang="zh-TW" altLang="en-US" sz="800" dirty="0"/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92518" y="5075642"/>
              <a:ext cx="69762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800" dirty="0" smtClean="0"/>
                <a:t>photodiode</a:t>
              </a:r>
              <a:endParaRPr lang="zh-TW" alt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72208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W">
  <a:themeElements>
    <a:clrScheme name="C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W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自訂設計">
  <a:themeElements>
    <a:clrScheme name="3_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自訂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_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Settings\grace\Local Settings\Temporary Internet Files\OLK2\CW.pot</Template>
  <TotalTime>69262</TotalTime>
  <Words>1103</Words>
  <Application>Microsoft Office PowerPoint</Application>
  <PresentationFormat>如螢幕大小 (4:3)</PresentationFormat>
  <Paragraphs>191</Paragraphs>
  <Slides>18</Slides>
  <Notes>18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18</vt:i4>
      </vt:variant>
    </vt:vector>
  </HeadingPairs>
  <TitlesOfParts>
    <vt:vector size="27" baseType="lpstr">
      <vt:lpstr>新細明體</vt:lpstr>
      <vt:lpstr>標楷體</vt:lpstr>
      <vt:lpstr>Arial</vt:lpstr>
      <vt:lpstr>Calibri</vt:lpstr>
      <vt:lpstr>Cambria Math</vt:lpstr>
      <vt:lpstr>Times New Roman</vt:lpstr>
      <vt:lpstr>Wingdings</vt:lpstr>
      <vt:lpstr>CW</vt:lpstr>
      <vt:lpstr>3_自訂設計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SRRC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Grace</dc:creator>
  <cp:lastModifiedBy>supervisor</cp:lastModifiedBy>
  <cp:revision>633</cp:revision>
  <cp:lastPrinted>2022-09-25T00:15:05Z</cp:lastPrinted>
  <dcterms:created xsi:type="dcterms:W3CDTF">2003-07-11T09:08:26Z</dcterms:created>
  <dcterms:modified xsi:type="dcterms:W3CDTF">2022-09-26T04:48:34Z</dcterms:modified>
</cp:coreProperties>
</file>