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6"/>
  </p:notesMasterIdLst>
  <p:handoutMasterIdLst>
    <p:handoutMasterId r:id="rId17"/>
  </p:handoutMasterIdLst>
  <p:sldIdLst>
    <p:sldId id="256" r:id="rId4"/>
    <p:sldId id="262" r:id="rId5"/>
    <p:sldId id="271" r:id="rId6"/>
    <p:sldId id="261" r:id="rId7"/>
    <p:sldId id="270" r:id="rId8"/>
    <p:sldId id="263" r:id="rId9"/>
    <p:sldId id="264" r:id="rId10"/>
    <p:sldId id="265" r:id="rId11"/>
    <p:sldId id="266" r:id="rId12"/>
    <p:sldId id="268" r:id="rId13"/>
    <p:sldId id="269" r:id="rId14"/>
    <p:sldId id="260" r:id="rId15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F6DE7-3DEB-551F-D815-F3C34B1F8192}" v="155" dt="2022-09-13T19:38:21.069"/>
    <p1510:client id="{2A6949BC-BF2E-66B9-3058-B427D0D19EC2}" v="233" dt="2022-09-27T01:38:07.170"/>
    <p1510:client id="{4B37FCD6-75E0-12E6-A8D2-32A675465357}" v="4221" dt="2022-09-27T05:14:33.269"/>
    <p1510:client id="{A7A80F77-0BA4-2721-D99D-48E1A30CCB5C}" v="191" dt="2022-09-27T10:31:21.808"/>
    <p1510:client id="{A8CCBE6C-1642-BA99-A819-AF415929A892}" v="981" dt="2022-09-09T10:51:45.174"/>
    <p1510:client id="{E34FB331-7113-680E-A3F7-2D7ACA0918BD}" v="1" dt="2022-09-22T10:25:39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BFABBB0-8533-E2B2-EE68-BF2FA684B4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6CC98AA-51E7-0797-F1CD-A83F519BB1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342EB0-CFE5-4C9D-9515-5692CA5C8273}" type="datetimeFigureOut">
              <a:rPr lang="pt-BR"/>
              <a:pPr>
                <a:defRPr/>
              </a:pPr>
              <a:t>27/09/2022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A7AD7E7-C392-23EC-D644-CCBE9BB4AF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01C02CC-EFEE-5C12-528E-61CE1E59BF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244A0FE-FE80-4EBA-BBE9-49FDAD9484F8}" type="slidenum">
              <a:rPr lang="pt-BR" altLang="en-BR"/>
              <a:pPr>
                <a:defRPr/>
              </a:pPr>
              <a:t>‹nº›</a:t>
            </a:fld>
            <a:endParaRPr lang="pt-BR" altLang="en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9T20:27:10.7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4857 635 24575,'38'43'0,"-15"-15"0,5 11 0,-18-19 0,-4 6 0,-1-4 0,-5 4 0,-10-5 0,8-6 0,-7-14 0,23-17 0,-2-7 0,14-13 0,-6 14 0,7-4 0,0 9 0,7 6 0,5 6 0,2 5 0,1 16 0,-8-8 0,-7 18 0,-6-4 0,0 5 0,-4 1 0,-6 3 0,-7-9 0,-8 4 0,-2-5 0,-16 6 0,-7-9 0,-66 13 0,3-8-243,22-11 1,0 0 242,17 0 0,4-3 0,-28-6 0,33 2 0,24-19 0,5 2 0,-2-20 0,5-4 0,7-11 0,18-15 0,12 4 0,22-16 0,6 27 485,21 0-485,-15 33 0,3 6 0,-8 6 0,2 4-277,19 0 0,1 5 277,-15 8 0,-2 6-492,-2 3 0,-1 3 417,0 2 1,-1 4 74,-1 7 0,-1 3 0,-2-2 0,-4 2 0,-9 0 0,-5 1 0,15 33 0,-29-13 0,-17-22 0,-7-10 522,-17-11-522,-26 3 0,-39 2 71,36-13 0,-3-4-71,-6-2 0,0-4 0,9-5 0,2-3 0,-40-22 0,47 2 0,0-7 0,-14-16 0,2-4 0,13 9 0,2-2 0,-4-10 0,5 2 0,1 2 0,18 5 0,8 12 0,6 1 0,15 5 0,-4 7 983,13 2-943,-3 8-40,23 0 0,13 13 0,-5 4 0,5 3 0,5 5 0,1 2 0,6 2 0,4 4-492,21 14 0,-2 4 24,-27-12 1,-3 2 467,7 8 0,-8 1 0,-11 6 0,-38 1 0,-20 2 0,-53 15-492,15-24 0,-17-1 296,-1-15 1,-17-1 0,-7-1 0,-1-1 0,8-1-51,6 0 0,5 0 0,-1-1 0,-6-1 49,-10 1 0,-9 0 1,-2-1-1,5-1 0,12-4-131,3-2 0,10-4 0,5 0 37,-6 2 1,8-5 290,-25-15 0,48-11 0,1-27 0,16-10 0,-1-28 0,21 23 0,6-2 292,3 9 1,3-2-293,4-16 0,4 1 0,4 14 0,1 2 0,-2 3 0,3 1 0,4 7 0,0 3 0,11-22 983,0 29 0,30 29 0,-7 24 0,26 13 0,-26 16-414,-21-1-569,-12 6 0,-8-2 983,-16 0-623,-30 26-360,-38-21 0,2-8 0,-13-4-328,12-18 0,-6-5 0,-4-1 0,-15 4 0,-4 0 0,-1-2 0,2 0 0,-1-1 0,0-3 0,-3-4 0,-1-2 0,8-3-164,5 0 0,8-4 0,8-1 0,9-13 0,19-33 0,12-10-492,5-29 830,8 8 0,7-1-338,16 21 0,10 3 0,9 1 0,8 2 363,7 1 1,7 2 619,27-10 1,8 6-1,-5 13 1,3 5-314,-17 5 1,3 1 0,-2 7-179,14 11 0,-2 9 0,1 5 0,-2 7 491,-7 5 1,-4 8-475,-4 11 1,-4 5-109,-6-8 0,-5 4 91,-13 5 0,-5 1 983,13 13 0,-32-1 0,-21-8-968,-43 3-15,4-23 0,-9-3 491,-19 2 1,-5-3-222,4-5 1,0-2-271,5-1 0,7-2 0,2 2 983,27-8-714,25-15 366,-1-2-635,-5-16 0,10-13 0,1-10 692,15-13-692,9-8 0,5 19 0,7 1 0,32-26-275,-11 27 1,6 7 274,-3 21 0,4 7 0,5 4 0,1 7 0,-2 12 0,-3 6 0,-6 2 0,-3 5 0,31 41 0,-30-3 0,-20 13 0,-16-7 0,-29 13 0,-18-3 0,-11-24 0,-12-1-492,-18 4 0,-12-3 164,7-11 0,-7 0 0,0-4 0,10-6 0,0-4 0,1-2 0,-1-2 0,1-2 0,9-4-164,11-6 0,9-3-492,-16-5 40,45-13 944,-2-17 0,5-7 983,5-13 0,12 1 0,25-9 0,24-4-492,-6 19 1,5 0-482,2 5 0,6 3-502,31-8 0,7 6 345,-12 12 0,1 6 147,10 0 0,-2 6-492,-21 11 0,-7 4 235,20 10 257,-38 4 0,-19-2 0,-21-7 0,-49 39 0,-22-14 0,-3 1 0,-9 0 269,5-6 1,-2-3-270,-4-3 0,2-2 0,17-1 0,5-2 983,-20 1-682,35-12-301,18-11 0,2-13 0,13-5 0,-3-10 983,20 4 0,3-11 0,16-4-774,21-1-209,20 4 0,12 8 0,-24 16 0,0 4 0,15 8 0,5 3 0,-50 23 0,-14-1 0,-3-1 0,-6 6 0,0-4 0,-14 4 0,1 0 0,-2-4 0,5-1 0,0-20 0,4-35 0,3-19 0,11-28 0,12 9 0,23-2 0,12 20 0,16 6 0,4 21 0,0 14 0,1 13 0,-1 13 0,-27 5 0,-10 5 0,-29-2 0,-8-1 0,-7 12 0,-17 11 0,-29 10 0,-19 21-492,19-35 0,-3-1 0,5 0 0,0-1 350,1-5 1,2-4 141,-18 9 0,14-23 0,12-9 0,7-16 0,-7-18 0,9-14 0,-5-8 983,11 3 0,-3 3-698,14 10-285,2 1 0,23 1 0,20 9 0,29-8 0,9 6 0,13 11 0,-6 12 0,-28 5 0,-15 11 0,-30-8 0,-14 22 0,-28 13 0,-20 29 0,10-28 0,-4 2-475,1 2 1,0 0 474,1-6 0,1-3 0,-31 21 0,17-20 0,3-23 0,20-13 0,2-18 0,-3-25 0,3-16 0,-14-25 0,12-8 0,16 41 0,3 1 949,-6-34-949,25 9 0,17 30 0,55 6 0,12 11-492,-24 14 0,4 2 0,-6 3 0,0 1 259,-4 3 0,-3 1 233,36 3 0,-43 4 0,-18 1 0,-29 10 0,-18 13 0,-31 27 0,-18 17 491,33-29 1,0-1 456,-20 22-948,29-16 0,14-27 0,-2-20 0,6-8 0,-8-14 0,4-5 0,18-31 0,8 3 0,33-28 0,0 16-150,-11 31 0,2 0 150,31-34 0,0 12-192,-12 17 192,-23 17 0,-14 17 0,-1 10 0,-5 8 0,23 52 0,3-4 0,-13-11 0,2 3 0,-2-9 0,0-2-165,21 42 165,-2-8 0,-20-18 190,-9-16-190,-19-9 0,-15-10 0,-36 8 0,-9-17 0,-13-5-328,-3-2 0,-8-2 0,-8 1 131,18-1 0,-5 1 1,-3-1-1,-3 0 0,1-1 0,-10-3 0,-3-2 1,0-1-1,0 1 0,4 0-49,-9 2 0,1 2 0,3-2 0,5-1 0,12-2 0,1-2 0,6 0 0,12-1-246,2-3 0,11-2-492,-7-7 0,31-3 0,5-5 1967,9-15 0,14-9 0,11-6 0,26-15-492,-1 20 1,5-1-1,-1 8 1,4-1-1,18-15 1,3 4-352,-10 20 1,0 4-141,8-1 0,2 3 0,-7 6 0,2 3 0,24-3 0,1 7 0,-26 13 0,-1 4 0,14-5 0,-5 9-966,14 35 966,-9 10 0,-14 5 0,-12 4 0,-18-9 0,-23 6 0,-31-10 0,-32 1 0,-27-7 0,7-11 0,17-7 983,32-14 0,0-36 0,12-18-302,-3-26-681,18-7 0,19 0 0,14 18 0,26 4 0,8 25 0,13 1 0,-8 11 0,-8 3 0,-22 11 0,-15 5 0,-16 18 0,-19 28 0,-13 15 0,-1-10 0,-7 2-492,-14 1 0,-10 0 164,-2-4 0,-7 1 0,-6-1 82,4-9 0,-4-1 0,-3 0 0,-1 1 0,-7 4 0,-3 1 0,0 0 0,2-1 0,5-3 0,1 0 0,1 0 0,5-3-82,-6 4 0,4-1 0,9-3-164,6 2 0,11-6-195,-1-6 687,26-22 0,3-21 0,-11-66 0,7-5 491,10 15 1,4-5-257,7 11 0,5 0 256,1-10 1,4 0-1,9 7 1,4 3-1,6-3 1,4 2-87,-1 10 0,4 2-405,12-2 0,1 5-108,16-18 108,3 14 0,-35 48 0,-8 14 819,2 23-819,-3 13 0,6 23 0,-16-15 0,-2 0 0,2 23 0,-9-21 0,-10-1 0,-30 11 0,-1-18 0,-9-1 0,-15-4 0,-13-5-328,-5-4 0,-10-3 0,5-2 15,-9-1 0,2-4 313,19-7 0,-1-1 0,11-6 104,-13-9-104,32-15 0,11-24 0,-1-25 0,17-16 0,6 25 0,3-2-428,17-36 428,-4 42 0,5 1 0,27-21 0,-1 15 0,17 14 0,20 20 0,0 12 0,22 18 0,-26 14 0,-3 34 0,-34 1 0,-9 25 0,-38-6 0,-8-22 0,-7 1 491,-6-2 1,-6-1-1,-18 9 1,-8-1-820,10-12 0,-3 0 0,0-5-75,-15 3 0,0-4 403,-6 5 0,4-8 432,-8-14-432,28-26 0,20-13 0,6-33 0,10-17 0,3 9 0,4-5-305,9 6 0,2-1 305,-4-13 0,4 2 0,9 16 0,4 4 983,9-42 0,21 32-488,12 15-495,18 18 0,8 25 0,1 9 0,-32 25 0,-3 8-487,21 21 487,-31-12 0,-5 3 0,2 27 0,-18 1 0,-9-1 0,-20 0 0,-7 0 0,-5-8 0,1-8 0,2-26 983,10-12-868,0-21-115,-4-16 0,-15-23 0,-15-27 0,13 10 0,1-3-62,9 9 1,2 0 61,-6-11 0,4 1 0,10-18 0,2 16 0,21 11 0,15 17 0,19 6 0,20 16 0,2 14 0,-1 13 0,-15 9 0,-14 6 639,-12 7-639,-11 13 0,-12 8 0,-42 14-492,12-28 0,-17 9 382,-2-15 1,-18 9 0,-14 7 0,-9 4-1,-5 1 1,1 0 0,4-4 0,10-6-1,13-8-218,-16 15 0,15-10 0,-16 7 205,11-6 0,-18 13 0,-10 9 0,-3-1 0,3-5 0,12-14 0,18-20 0,25-27-861,12-80 0,12-1 492,11 12 0,7-1-492,33-33 656,15 43 0,16-1 0,-4 8-164,-8 9 0,3 5 115,42-14 0,-2 21 377,-19 53 0,1 26 0,-16 13 983,-3 9 0,-21 4 0,-13 0 0,-6 0 0,-20 0 0,-29 3-810,8-40 1,-6-1-174,-5 3 0,-5-3 0,0-9 0,1-4 0,-16 18 983,10-34-156,28-18 156,3-18-785,1-27-198,9-33 0,7-10 0,6 35 0,3-2-492,1 6 0,3-2 441,5-20 1,3 1 50,1 18 0,1 1 476,1-8 1,5 5-477,37-4 0,3 16 0,11 21 0,-23 22 0,1 6 0,31 7-255,-30 2 1,-2 5 254,16 15 0,-14 8 0,-17-2 983,-13 3-554,-17 7-391,-2 10-38,-10 15 0,0 9 0,0-22 0,0-11 549,0-27-549,-4-15 0,-11-16 0,-2-12 0,-5-31 0,-1-7 0,14-20 0,-3-18 0,24 14 0,-4-6 0,11 26 0,-8 22 0,0 9 0,9 22 0,10 7 0,17 16 0,9 7 0,2 12 0,-9 0 0,-6 12 0,-18-1 0,-7 14 0,-13 8 0,-10 0 0,3 0 0,-8-22 0,5-23 0,-10-20 0,-2-27 0,-7-22 0,-1-15 0,11 17 0,0-2 0,0 1 0,-1-4 0,-6-34 0,0-2-492,5 22 0,-1 0 175,-4-18 0,1 4 317,-2-11 0,3 19 0,12 31 0,-3 10 0,13 29 0,11 24 0,19 33 0,16 21 0,-24-30 0,0 1 187,-3 1 1,-2-1-188,8 45 0,-14-10 0,-14-11-205,-12-7 205,-6-13 0,-11-9 0,6-19 0,-3-7 0,6-14 983,-1-7-737,0-15-27,-3-28-219,-1-19 0,-9-22-609,5-1 609,-5 2 0,6 0 0,1 7-99,6-7 99,7 27 0,2 0 0,3-29 0,4 37 0,2 4 0,9 2 0,4 31 0,0 12 0,-1 10 606,7 21-606,2 11 102,5 12-102,2 5 0,-3-13 0,1-1 0,-6-13 0,-6 5 0,-2-10 0,-8 4 0,8-6 0,-3 1 0,-1-1 0,0 0 0,-5 1 0,0-6 0,0 5 0,-4-18 0,-12-24 0,-2-10 0,-6-39 0,12 20 0,6-4 0,15 21 0,3 7 0,8 7 0,1-1 0,-6 10 0,-1 2 0,1 13 0,0 6 0,7 18 0,-1 1 0,3 24 0,1 4 0,0 8 0,-10 13 0,2-5 0,-16 7 0,5 0 0,-12 0 0,5-15 0,-5-15 0,6-36 0,-6-78 0,10 1 0,-2 8 0,3 2 0,13 1 0,4 13 0,-6 23 0,3 1 0,-9 10 0,10 5 0,-9 10 0,9 12 0,-3 11 0,7 15 0,1 16 0,7 8 0,-4 17 0,6 1-512,-7 1 512,0-10 0,-7-18 0,-8-20 0,-6-11 0,-6-30 0,-11-52 0,8-26 0,4-22 0,18 15 0,6 40 512,3 9-512,-7 18 0,-6 2 0,-1 8 0,-4 6 0,-1 10 0,6 6 0,1 10 0,6 1 0,-1 1 0,1 3 0,-1-3 0,1 5 0,-1-6 0,-5-14 0,3-14 0,-7-20 0,3-1 0,-9-4 0,3 5 0,-4 0 0,5 6 0,0 0 0,4 10 0,2-4 0,4 8 0,6 1 0,-4 6 0,4 9 0,-5-3 0,-6 7 0,-4-8 0,-7 8 0,-8-3 0,-7 4 0,0-4 0,-3-2 0,4-9 0,1-5 0,-7-22 0,-2-16 0,-1-18 0,-6-23 0,4 5 0,-6-15-475,12 0 475,3 7 0,17 8 0,1 18 0,5 22 0,0 8 0,-6 10 0,4 10 0,-36 3 475,9-3-475,-28-7 0,5-16 0,-8-2 0,-8-7 0,7 7 0,9 3 0,15 7 0,10 0 0,2 5 0,8-3 0,-2 13 0,7-13 0,-4 13 0,5-13 0,0 9 0,0-4 0,9 9 0,-3 0 0,7 10 0,2 0 0,-5 5 0,4-1 0,-8 1 0,2-1 0,2-17 0,-4-1 0,7-21 0,-6 2 0,-1 1 0,-1 1 0,-5-1 0,4 10 0,1 6 0,17 35 0,10 17 0,8 30 0,0 3 0,-8-1 0,-12-3 0,-7-14 0,-12-14 0,-11-9 0,-2-13 0,-3-4 0,6-6 0,-6-6 0,-19-21 0,-10 2 0,-14-22 0,-5-2 0,3-8 0,1-5 0,13 8 0,12 3 0,12 14 0,10 5 0,3 16 0,23 37 0,-6-4 0,12 19 0,-10-20 0,0-10 0,-8-10 0,-22-26 0,6 1 0,-15-15 0,19 19 0,5 0 0,1 6 0,16 3 0,-5 20 0,7 5 0,-20 16 0,-6-2 0,-10 1 0,0-7 0,10-6 0,-1-11 0,8-10 0,-10-10 0,-2-18 0,-5-1 0,-1-17 0,0 5 0,10 6 0,-3-3 0,15 16 0,-4 1 0,9 10 0,12 17 0,6 6 0,11 10 0,1 0 0,-6 5 0,-2-5 0,-10 4 0,-1-5 0,-9-1 0,-2 20 0,-9-10 0,-1 17 0,0-20 0,-3-6 0,4-15 0,-5-7 0,0-13 0,0-2 0,0-5 0,0 1 0,0 4 0,4 2 0,2 9 0,4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9T20:27:29.4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5627 961 24575,'26'6'0,"2"-2"0,-13-13 0,6-2 0,6-16 0,8-9 0,9-2 0,5 1 0,-7 7 0,4 12 0,2 7 0,1 11 0,12 12 0,-5 13 0,1 13 0,-7 7 0,2 13 0,-29-7 0,3 6 0,-26 4 0,-11-10 0,3 26 0,-10-26 0,6-2 0,1-16 0,1-22 0,0-2 0,1-9 0,-5-9 0,-3-8 0,-11-24 0,-11-18 0,18 10 0,1-3 0,-16-38 0,25 39 0,3 2 0,7-9 0,13 5 0,5 24 0,5 1 0,-2 13 0,0 10 0,6 0 0,-4 14 0,4 2 0,-5 10 0,0 5 0,2 15 0,-5 8 0,-6 50 0,-16-41 0,-8 18 0,-9-50 0,-5-4 0,-2-6 0,1-5 0,5-6 0,3-14 0,3-3 0,-16-42 0,12-1 0,-3-33 0,17 8 0,18 0 0,2 7 0,12 2 0,-8 27 0,-1 10 0,-8 24 0,6 1 0,12 13 0,17 16 0,14 15 0,4 32 0,-14 2 0,-14 13 0,-21-1 0,-16-24 0,-6 1 0,-7 31-298,-10-34 1,-7-4 297,-24 8 0,-4-19 0,17-16 0,19-18 0,15-7 0,-12-40 0,2-17 0,-2-32-149,11 41 0,2-2 149,6-3 0,4 0 0,2 3 0,2 1-101,5-1 0,2 2 101,15-32 0,-3 23 0,4 17 0,14 12 0,7 11 0,22 5 0,-6 13 883,-2 12-883,-21 5 212,-9 11-212,-9 20 0,-6 11 0,1 22 0,-11 7-422,-2-6 422,-12 7 0,-1-17 0,-6-14 0,-3-18 0,5-14 0,-9-14 0,0-3 0,-2-18 422,-3-8-422,-5-32 0,4-10 0,-7-22 0,7 1 0,4-9 0,17 31 0,3-2 0,8-30 0,12 3 0,4 48 0,11 22 0,2 6 0,0 11 0,3 11 0,-9 11 0,1 20 0,0 16 0,-10 15 0,5 7 0,-16 0 0,3 0 0,-12-8 0,-11-8 0,-1-16 0,-11-10 0,7-20 0,1-14 0,-2-42 0,3-16 0,1-44-707,20 5 707,-4 43 0,3 0 0,20-38 0,-6 7 0,5 22 0,-1 5 0,-3 26 0,0 11 0,0 8 0,-1 14 707,1 5-707,0 11 0,0 7 0,2 47 0,-4-11 0,-7-14 0,0 1 0,2 22 0,9-16 0,-15-16 0,2-15 0,-10-24 0,-12-31 0,3-25 0,-4-18 0,7 14 0,6 17 0,4 20 0,1 7 0,5 9 0,9 10 0,10 8 0,35 18 0,15 11 0,4-5 0,-20 1 0,-24-15 0,-18-3 0,-5 0 0,-6 1 0,-6-1 0,-22 10 0,4-12 0,-11 1 0,11-18 0,5-2 0,-1-8 0,1 4 0,-1-5 0,1 5 0,3-3 0,15 33 0,-6-18 0,10 24 0,-17-25 0,-1 2 0,-5-3 0,5 4 0,-4-4 0,8 9 0,-7-8 0,2 13 0,-4-3 0,0 4 0,0-4 0,0-2 0,0 0 0,1-3 0,-1-1 0,0-6 0,5-40 0,1-8 0,10-45 0,0 40 0,3-2-492,7-4 0,4 0 478,5-3 0,3 3 14,4 5 0,2 3 0,23-23 0,-7 25 0,-21 27 0,-3 12 0,-6 16 0,2 18 983,7 15-954,-3 20-29,12 10 0,-4 7-486,0 0 486,-2 0 0,-5 0 0,-12-7 0,-4-16 0,-20-2 0,-3-25 0,-9 5 0,6-24 0,0-1 486,6-10-486,-6-10 0,0-1 0,-9-36 0,0-7 0,3-35-534,8-1 534,18-1 0,8 23 0,22 18 0,1 22 0,18 21 0,7 7 0,35 5-492,-12 14 0,0 8 150,-23-5 1,-5 5 341,-2 12 0,-6 3-36,16 22 36,-25 2 0,-20 3 488,-7-11-488,-6 12 0,-6-7 0,0-19 0,-4-10 0,-6-33 983,-6-14-258,-7-27-725,-3-26 0,-1-27-492,11 39 0,3-2 453,3 0 1,3 1 38,1 5 0,4 0 0,16-38 0,5 22 0,5 16 0,-3 17 0,6 12 0,42 10 0,-5 13 0,-13 5 0,-1 6 0,17 20 983,-15 10-864,-16 0-119,-18 11 0,-6 10 0,-6 8 0,-12 9 0,-7-9 0,-6-15 0,-3-16 0,6-24 0,-3-17 0,2-17 0,-6-24 0,-1-16 0,-4-33-570,7 5 570,1-13 0,23 25 0,11 3 0,17 19 0,4 9 0,-6 19 0,-3 12 0,-10 16 570,-1 6-570,1 22 0,3 17 0,-6 24 0,-1 8-654,-18 15 654,-2-7 0,-12 1 0,-1-2 0,-4-30 0,1-11 0,3-22 0,6-14 0,-5-3 0,0-23 654,-1 2-654,-7-40 0,10 6 0,5-32 0,8 13 0,16-6 0,8 8 0,18 18 0,6 9 0,-3 19 0,0 16 0,-3 21 0,-1 18 0,27 33-486,-18 2 486,10 4 0,-23-6 0,-13-9 0,-6-18 0,-8-4 0,-5-20 0,-4-8 0,-6-3 0,-11-14 0,-7-6 486,-9-21-486,6-11 0,3-24 0,9-6 0,12 1 0,12 8 0,7 16 0,10 14 0,-1 12 0,0 12 0,-1 6 0,0 13 0,1 2 0,1 21 0,12 39 0,-6 0-223,-12-21 0,-1 1 223,4 29 0,-6-14 0,-6-11 0,-11-21 0,-3-8 0,-13-10 0,-15-6 0,-34-19 0,-25-7 0,6-6 0,21-2 446,38 2-446,13-27 0,10-8 0,5-7 0,3 13 0,3-2-330,2-20 1,6 2 329,22-17 0,15 26 0,-4 12 0,2 25 0,-15 13 0,-11 7 0,-3 15 0,29 52 0,-17-2 72,-2-9 1,-1 2-73,-1 27 0,-13 1 0,-8-1 0,-19 0 0,-20-6 0,4-30 0,-9-3-492,-17-3 0,-10-5 0,-22 2 0,-6-4 417,0-3 1,1-6 74,8-12 0,5-6-193,16 0 0,8-6 193,-20-31 0,34 8 0,-1-8 0,-13-31 0,2-8 0,13 14 0,3-2-492,-11-24 0,9-1 350,24 24 0,7 2 142,-1 8 0,4 0 333,11-47-333,7 26 0,12 7 983,13 9-6,-1 18-977,53 1 0,-32 24 0,41 12 408,-42 21-408,-7 18 0,-11 20 0,-8 9 0,-10 5 0,-2 6 0,-18-5 0,-9 7 0,-23-13 0,-31-7 549,-24-20-549,31-24 0,-1-3 0,4-4 0,2-3 0,-33-10 100,33-8-100,4-58 0,18 3-279,11 12 0,2-2 279,1-34 0,8 3 0,18 7 0,8 1 0,12 20 0,13 3 0,-9 32 908,11 2-908,-7 17 0,15 6 0,-6 12 0,18 54 0,-25-5 43,-21-12 1,-5 4-44,-4 36 0,-25 1 0,-5-42 0,-7-1-492,-7 3 0,-7-4 448,-15-8 0,-7-5-448,-7 7 0,-3-3 57,-5-10 1,-2-4 434,-1 3 0,3-3 0,11-5 0,5-5 0,-27-2 0,39-16 0,18-83 0,11 5-283,13 11 0,5-3 283,3 18 0,3 3 0,5-1 0,3 2 0,14-38 505,7 2-505,12 21 0,14 8 0,23 20 0,8 19 0,-1 14 0,-1 20 0,-22 18 0,-30 6 0,-5 7 0,11 39 0,-19-25 0,-4 2 0,-10-6 0,-4 0 0,-2 1 0,-3 1 0,-5-1 0,-6 0 0,-2-4 0,-4-2 0,-17 32 0,-5-23 983,-4-16-119,0-18-864,-6-12 0,-2-32 0,-1-15 0,-5-35 351,1-7-351,28 32 0,3-2 0,2 1 0,2-1 0,4-2 0,3-1 417,-1-41-417,13 10 0,13 18 0,6 15 0,16 12 0,25 13 0,36 17-492,-30 9 0,3 4 0,3 6 0,2 6 57,21 17 1,-5 8 244,-34-11 1,-6 6 189,10 14 0,-13 7-353,-33 30 353,-21 9 0,-9-52 0,-7-1-492,-12 4 0,-8-2 0,-9-1 0,-6-2 469,-11 3 1,-1-4 513,8-6 1,-1-4-1,-12-1 1,3-6-85,-11-9 576,-2-11-903,52-35-80,10-22 0,-2-24-190,12 25 0,0-2 190,-2-4 0,3-1 0,4-3 0,1-2 0,-3 1 0,2 1 0,7 7 0,2 2 983,-1-41 0,12 34-499,12 16-484,33 18 0,5 12 0,35 6 0,-14 17 0,-8 2 0,-19 10 0,-20 3 945,-13 15-945,-11 7 0,-23 22 0,-24 4-492,2-32 0,-7 1 193,-8 10 1,-7 1 298,-12 2 0,-9 0 0,0-5 0,-8 1 0,3-5 0,21-13 0,1-3 0,-3-2 0,-14 1 0,-5-2 0,10-6 0,17-9 0,6-7 0,-32-18 0,37-13 0,3-27 0,14-15 0,-6-14 0,18-9-517,3 7 517,19-15 0,-4 47 0,2 0 0,14-43 0,2 27 0,4 4 0,16 0 0,21-17 983,-15 61-429,-6 6-554,-1 11 0,-13 12 0,1 24 0,-10 16 0,-6 39-451,-13-35 0,-6 2 451,-5 8 0,-7 2-492,-13 16 0,-5 1 0,-1-9 0,-9 1 397,-8-3 1,-9 3 0,4-7 94,0-2 0,-1-6 0,7-13 0,-3-1 0,8-10 0,-14-1 0,24-34 0,16-32 0,-1-22 0,-10-38-164,7 29 1,-1-4 163,2-2 0,1-2 0,-8-8 0,1-1 0,10 6 0,4 2 0,1 8 0,3 1 0,4 2 0,4 0 491,9 1 1,4 4 478,7-19-970,20 3 0,-6 48 0,26 11 0,-3 11 0,13 12 983,-22 5-157,-8 17-547,-11 16-279,-9 33 0,-13-33 0,-4 2-492,-5 7 0,-7 2 342,-13 2 0,-6-1 150,-5 2 0,-5-2 0,-7 0 0,-4-1 0,-1 3 0,1-4 0,-15 7 0,17-17 0,31-74 0,3-23 0,-8-34 0,13 32 0,0-2 205,2-4 1,1-1-206,2-3 0,3-1 0,5-5 0,3 0 0,4 9 0,2-1 0,3-7 0,1 1 0,16-30-199,-1 3 199,-7 26 0,-3 22 0,-10 14 0,1 18 0,-3 10 864,5 10-864,5 5 208,2 25-208,7 4 0,-11 26 0,-1 11 0,-21-6 0,-9 3 0,-5-13 0,-5-1-492,-4 21 0,-7-2 109,-7-21 1,-2-5 382,12-7 0,3-4 0,-24 22 0,25-24 0,17-34 0,6-6 0,-1-8 0,-7-33 0,-2-11 0,8-3 0,0-6 182,0 1 1,2-3-183,6-15 0,4-4 0,2 6 0,3 0 0,4 0 0,4 1 0,3 10 0,2 2 0,-4 7 0,0 4 0,17-26 0,-8 18 0,-11 27 0,1 14 0,-3 25 0,17 4 983,9 20-582,12-2-401,-4 11 0,-8 0 0,-6 21 0,-12 1 0,-5 15 0,-15 9-984,-12-7 684,-9 7 300,-18-7-75,-2-7 75,2-21 0,9-13 0,17-26 0,4-4 0,0-12 983,-6-28-688,9-26-295,-4-28 0,15 25 0,6-2-492,-1 4 0,5-1 411,10-10 1,6 2 80,3 5 0,5 3 0,3-2 0,5 1-492,9 4 0,1 3 0,-9 4 0,1 2 303,2 6 0,-3 3 189,3-11 0,-19 17 0,-27 24 0,-15 38 0,-6 34 0,4-17 0,-2 4-53,0 11 0,-1 2 53,-5-1 0,-3 1 236,-3 12 1,-5 0-237,-7-7 0,-4-1 0,-5 2 0,-2-4 0,2-9 0,-1-7 0,1-11 0,2-5 0,-12 17 0,11-28 0,26-15 0,1-15 0,-1-2 983,-6-19-750,-3-5-233,-13-13 0,3-19 0,14 16 0,2-1 0,-6-40 0,15 34 0,0 0 0,-4-26 0,16 0 0,4-1 0,20 1 0,-1 14 0,-2 11 983,-12 26 0,-1 9-960,-1 14-23,-3 47 0,-3 14 0,-4-2 0,-3 3-329,-1-5 1,-2-1 328,-2 4 0,-1 0 0,-2 0 0,-2 1-492,-2 4 0,-4 2 262,-8 3 1,-5-1 229,-2 2 0,-1-3 0,2-9 0,0-5 0,-18 17 0,26-33 0,17-23 0,4-13 610,0-12-610,-1-28 0,-9-32 0,5-18 192,3 36 0,2-1-192,5 4 0,2-1 0,-2-3 0,3-1 0,7 4 0,3 1 0,-1 0 0,2 2 0,18-38 0,-1 17 0,-7 24 0,-3 22 0,-6 18 0,4 15 0,3 25 983,7 22-860,3 29-123,-12 1-403,-7-29 1,-4 0 402,-10 40 0,0-39 0,-2 0 0,-5 1 0,-4-2 0,-3 0 0,-4-2 0,-1-2 0,0-3 0,-19 28 0,9-30 0,18-20 0,2-19 0,0-27 0,-4-24 0,-1-28 0,9 26 0,2-4-167,3-2 1,4-2 166,4-13 0,4-2 0,1 4 0,3-1-492,8-8 0,4 0 196,3 8 0,4 1 296,-2 4 0,2 3-50,0 10 1,0 4 49,11-17 0,-17 37 0,-3 33 983,-2 29-927,6 21-56,3 24 0,-13-32 0,0 1-92,-2 5 1,-1 1 91,0 3 0,-1 1 0,-4 0 0,-4 0-410,-3 0 1,-4-1 409,-2 2 0,-3-2 0,-7-3 0,-1-2 0,3-2 0,0-4 0,-17 20 0,13-20 0,8-46 0,6-49 0,5-35 0,3 15 0,2-6 42,2 1 1,2-1-43,2-4 0,3-1 0,4 6 0,2 2 0,-2 12 0,1 4 928,15-23-928,-10 42 0,-2 49 0,-3 33 0,7 25 0,0 8 0,1 1-842,-6 16 842,-10-47 0,-1 2 0,1 12 0,0 1 0,-2-3 0,-1-2 0,0 2 0,-1-3 0,-6 33 983,-7-32-293,-1-21-690,-3-49 0,-3-21 0,-1-43 0,0-1 0,8-12 0,17 22 0,-3-6 0,5 22 0,1 8 920,-11 20-920,6 25 12,-9 23-12,-12 31 0,-3 14 0,-7-26 0,-4-1-984,-26 40 616,13-36 0,-3-2 368,3-9 0,-1-3 0,-31 21 0,19-28 0,25-22 0,7-21 0,2-21 0,-7-22 0,-1-14 0,-1-9 0,10 21 0,1-4 0,4 10 0,1-1 434,-3-13 0,2-1-434,6 14 0,4 2 0,1-38 0,-10-6 0,14 6 0,-4 0 0,14 17 0,7 18 0,-4 18 0,-10 24 0,-7 59 0,-1 26 0,-1-12 0,0 5-492,3 1 0,0-1 448,1-3 1,-2 0 43,-4 4 0,-3 0 0,1-5 0,-3-1 0,-4-3 0,-1-1 283,1-4 0,0-3-283,-13 33 0,2-23 0,2-18 0,7-23 0,2-8 983,-1-23-862,-9-18-121,-39-39 0,24 23 0,-2-3-492,-12-9 0,0-2 288,6-1 0,5-1 204,7 1 0,6 1-367,6 6 0,3 1 367,2 4 0,2 2 0,-12-25 0,8 24 0,5 27 0,18 23 983,0 30-385,9 21-598,-5 22 0,-8 15 0,-6-5-786,-14 14 786,-1-7 0,1 1 0,1-10 0,8-29 0,5-18 0,3-28 0,10-47 0,9-28 0,-5 12 0,3-6-461,11-18 1,1-4 460,-2-6 0,0-1 0,3 3 0,0 4-392,-6 9 1,-1 6 391,8-20 0,-8 38 0,-2 31 0,1 50 0,9 42 0,-12-22 0,0 4 491,4 6 1,-1 1-280,-6 0 1,-1 0-213,1 5 0,-2-1 0,-5-7 0,-2-1 0,-1 0 0,-3-2 846,-12 26-846,-6-16 0,0-22 0,3-9 0,6-31 0,-3-49 0,0-28 0,9 8 0,0-6-352,-4 1 0,2-1 352,7-4 0,3-1 0,-1 1 0,2 2 0,6 7 0,2 4-186,1 6 0,1 4 186,12-29 0,-8 33 0,-3 26 0,-5 59 0,-5 20 0,-1-4 0,-4 6 2,-6 7 1,-4 3-3,-2 10 0,-5 2-492,-14 7 0,-7 0 67,0-1 0,-4-1 425,-9-2 0,-2-4 0,4-10 0,-1-5-273,2-5 0,2-6 273,-16 14 0,12-28 0,33-27 983,2-7-487,-3-32 487,0 0 0,-15-41-619,-8 1-364,4-12-222,12 30 1,-1 0 221,3-1 0,1-1 0,1-3 0,1 0-190,-3 4 0,2 2 190,-1-40 0,7 9 0,8 0 0,6 7 0,5 9 0,-3 16 0,8 15 0,-9-3 983,3 27-869,2 35-114,2 34 0,-3-9 0,-2 6-293,-2 2 1,-3 2 292,-1-1 0,-2 2 0,-2 8 0,-2-1 0,-1-7 0,-1-2 0,0 1 0,-1-2 0,-16 33 0,2-20 0,-3-29 0,11-15 0,-2-22 0,5-17 0,-4-33 983,-6-15-981,8 12 0,0-4-2,0-8 0,2-5-492,1-11 0,4-6 0,8-13 0,6-3 383,0 28 0,3 0 0,2 2 109,7-22 0,1 4 0,-1 5 0,0 6 0,6-19 0,-3 28 0,-13 24 0,4 33 0,3 36 0,8 44 0,-13-18 0,-1 3-480,4 4 0,-2 0 480,-7 4 0,-3 0 0,2-5 0,-2-1 0,-5 1 0,-3 0 0,-2-4 0,0-2 0,0-3 0,-1-2 0,-13 32 983,16-24 0,-7-16-775,11-24-208,-5-12 0,-13-42 0,2-20 0,-1 5 0,2-6-17,9-3 0,4-1 17,-3-4 0,5 0 0,10 5 0,4 2 0,1 3 0,3 3 0,13-23 0,-6 12 0,-8 35 0,-3 13 0,-8 56 0,-4 24 0,0-6 0,-2 5-425,-6 6 1,-2 4 424,4 9 0,0 2 0,-3-5 0,0-1 0,1 0 0,0-2-492,3-10 0,-2-3 489,-3-7 0,-1-2 3,-7 39 0,-4-28 0,7-29 0,3-24 983,0-19-107,-1-14 107,-7-20-871,0-1-112,-3-27 0,7 3 0,5-14 0,8-9-984,6-11 352,12 7 632,-6 39 0,4 2-164,22-31 164,2 2 0,-3 30 0,-3 16 0,-16 20 0,1 10 0,-1 28 983,7 20-364,8 38-619,-13-33 0,0 3-492,-2 14 0,-1 1 476,1-4 1,-2 1 15,-4 12 0,-4-1 0,-3-12 0,-4-2 0,-2 6 0,-3-2 0,-3-11 0,-2-4 0,-11 22 0,12-29 0,1-32 0,7-21 0,-12-28 0,-3-38 0,7 28 0,0-4 63,1-6 1,2-2-64,2-3 0,3-1 0,5-1 0,3 0 0,3-1 0,5 2 0,6 2 0,4 3 0,17-33-405,4 19 405,-21 36 0,-5 31 0,-14 50 0,10 27 0,-6-13 0,-1 4-492,0 4 0,0 3 225,0 8 1,-1 3 266,-2 2 0,-2 3-453,-5 11 0,-4-2 453,-1-16 0,-2-3 0,-3 2 0,-1-6 353,-11 6-353,15-32 0,8-33 0,-2-52 0,12-18 0,-2 7 0,3-4 156,4-4 0,3-1-156,2-5 0,1 0 0,2 0 0,1 0 0,2 1 0,4 1 0,3 1 0,5 3 0,4 6 0,1 1 0,-6 4 0,-2 4 983,18-11-25,-25 30-958,-13 39 0,8 32 0,2 29-459,-6-25 0,0 2 459,4 3 0,0 2 0,-2 8 0,0 1-206,7 6 0,0 1 206,-6 0 0,-1 0 0,4-4 0,-2-3-426,-5-8 0,-3-4 426,4 21 0,-8-24 0,-6-23 854,0-26-854,0-35 0,0-20 0,0 3 0,0-5 316,0-1 1,0-1-317,3-7 0,1-2 0,3 2 0,1 1 0,-4 4 0,2 0 0,4 0 0,-1 1 0,-5 6 0,0 3 681,15-33-681,-1 28 0,4 15 0,5 17 0,-4 2 0,3 15 983,3 10-924,-6 8 201,7 14-260,-13 14 0,-5 18 0,-13 23 0,-5-32 0,-3 1-492,-4 5 0,-4 1 347,-9 10 1,-3 0 144,2-4 0,-2-1 0,-6 6 0,1-2 0,8-12 0,0-3-319,-1-3 0,0-3 319,-6 8 0,-17-15 0,30-31 0,-9-11 0,12-30 983,-2-16-735,-8-30-248,16 32 0,0-2-164,-1-4 0,3-1 164,7-8 0,3-1 0,2 3 0,2 1 0,5 1 0,3 0 0,1 0 0,2 3 0,11-36-286,-13 43 0,0 2 286,13-32 0,-1 7 0,-2 6 0,-6 24 0,2 17 979,-9 17-979,13 9 601,-1 10-601,4 1 0,6 17 0,-10 0 0,5 12 0,7 36 0,-13-13 0,6 14 0,-21-24 0,-2-19 0,-5 0 0,-4-13 0,-2-6 0,-3-10 0,-1-16 0,-1-21 0,-2-25 0,6-8 0,1-6 0,18 8 0,1 7 0,11 2 0,4 18 0,-5 3 0,-2 17 0,-6 6 0,-6 10 0,6 15 0,3 29 0,-5 15 0,-1 30-804,-19 10 804,1-48 0,-2 0 0,-2 7 0,-3 1 0,-4-4 0,-2 0 0,0 5 0,-1 0 0,-2 0 0,-1-1 0,4-3 0,1-1 0,0-4 0,1-3 0,-9 20 0,3-19 0,7-28 0,1-7 0,10-13 0,6-19 804,11-20-804,20-19 0,25-19-492,-19 39 0,4 1 0,5 2 0,2 1 471,1 3 1,1 3-100,40-8 120,-17 8 0,-29 13 0,-14 9 0,-16 14 0,6 8 983,2 17 0,1 22-953,8 17-30,-10 6 0,0 5 0,-2-21 0,-1 0-358,0 21 1,-2-3 357,-2 9 0,-9-26 0,-16-22 0,4-19 0,-13-14 0,-24-21 0,-10-8 0,5 5 0,-2 0 0,-35-12 0,-13 12 0,26 4 0,8 9 0,22-8 0,14 9 848,18-8-848,20-2 0,16-18 0,33-12-476,-16 5 1,4-1 475,-3 10 0,0 0 0,5-4 0,-2 3 0,10-3 0,-21 13 0,-25 12 0,-80 26 0,-6 17-492,8-12 0,-5 0 294,12-2 0,1-1 198,2-4 0,3-1 883,-38 11-883,32-8 0,33-8 0,34-17 0,29-9 0,13-4 0,22-1 0,1 0 0,17 4 814,2-5-814,-1 6 0,-9 7 0,-24 1 0,-16 6 0,-3 0 0,-3 0 0,27 0 0,12 0 0,17 0-489,8-13 489,-16-1 0,-23-6 618,-26 7-618,-45 9 0,-87 12 0,25 0 0,-8 2-328,8-1 0,-6 1 0,-2 0 0,-9 3 0,-2 0 0,1 1 0,6-2 0,1 1 0,0 0 47,-3-2 1,-1-1 0,3-1-48,11-2 0,1 0 0,2-2 0,-2-1 0,1-2 0,2 0-164,-22-1 0,2-2 158,-5-2 0,1-2 334,15-2 0,4-1 0,11 0 0,3-1 0,1-2 0,4 0-599,-27-3 599,-5 1 983,7 5 0,-7-4-766,35 11 0,3 0-217,-17-5 983,-1 6 0,53 0 0,4 4 0,39-3 0,8 3-342,39-4-641,6 13-97,9-4 97,-40 1 0,-1 1 0,2-1 0,-3 0 0,28 10 0,-22-5 0,-41-9 0,-67-35 0,2 0 0,-26-19 0,36 13 0,15 6 658,14 3-658,4-6 0,15-11 0,6-13 0,20-9 0,17-8-492,-15 34 0,3-1 0,7-5 0,3 0 304,7-3 1,3 2-305,2 0 0,1 4 388,-2 7 0,1 4-7,-7 6 1,-2 6 110,31 10 0,-24 15 0,-10 11 983,-20 5 0,0 4 0,-11 11-443,-5-7-273,-7 10-267,-13-12 0,-3-1 0,-9-1 0,0-5 0,-11 1 0,-11-5 0,-13 6 0,-14-15 0,-3 4 0,-7-12 0,14 0 0,-5-16 0,33 3 0,1-13 0,22 0 0,3-15 0,18-17 0,3-14 0,37-11-440,-8 2 440,20 18 0,-26 14 0,2 25 0,-18 18 0,4 17 0,-3 25 0,8 21 0,-6 8 0,0 13 0,-5 12 440,-6 3-440,-15-21 0,-4 0 0,-7 20 0,1-42 0,-2-5 0,-4-5 0,3-29 0,-1-7 0,0-14 0,1-6 0,-8-18 0,-3-3 0,-2-27 0,-4-3 0,9-13 0,1 0 0,7-1 0,13 1 0,21 0 0,0 26 0,18 7 0,-12 31 0,1 5 0,-1 16 0,1 6 0,-1 10 0,-3 5 0,-7 14 0,-5 3 0,-17 26 0,-8-18 0,-7 1 0,-1-5 0,-6 0-492,-14 10 0,-4-4 474,5-18 0,-2-5 18,-1-6 0,-2-4-316,-38 13 316,1-11 0,9-9 0,-1-13 0,9-18 0,-9-18 0,20-16 0,-6-11 0,20-2 0,13 0 0,11 2 0,25 11 0,6-2 0,3-28-242,3 24 0,4 1 242,14-16 977,1 8-977,10 14 325,-12 16-325,9 10 0,-18 15 0,4 10 518,-6 10-518,1 11 0,1 7 0,1 18 0,-5 39 0,-11-5-247,-9-26 0,-4 0 247,-21 26 0,-1-8 0,-2-14 0,7-18 0,2-18 0,5-8 0,2-8 0,4-6 494,-4-6-494,-8-15 0,-7-3 0,-17-27 0,19 13 0,1-32 0,32 11 0,9-21 0,25-3-492,-13 41 0,4-1 392,9-3 0,4 3 100,4 2 0,3 5 0,1 3 0,0 4 0,34-12 0,-21 26 0,-24 8 0,-14 23 0,-6 28 0,-8 7 0,-3 28 0,-23 2 277,-3 9-277,0-36 0,-3 0 0,-3-1 0,-1-2 0,-1 1 0,-4-1 0,-3-5 0,-2-5 0,-28 16 0,13-14 0,14-29 0,19-9 0,5-21 0,-5-7 907,2-16-907,2-10 0,6-14 0,23-10 0,5-16-492,5 46 0,6 0 461,-1-4 0,3 0 31,7 2 0,3 0 0,-1 0 0,0 0 0,3 3 0,0 1 0,-4 7 0,-1 2 0,27-15 0,-26 26 0,-24 12 0,-11 18 0,2 8 0,-6 16 0,0 23 0,-11 18-75,-1-21 1,-2 3 74,-1 5 0,-4 1 0,-6 4 0,-4 0 0,-2 5 0,-5 0-492,-7-2 0,-4-2 0,-6 5 0,-3-3 0,2-6 0,1-5 354,5-13 0,2-5 138,-14 13 0,16-34 0,11-9 983,-5-20-971,-21-11 971,-5-11-492,-3-3 1,-3-3-1,19 11 1,-2-2-820,-13-5 0,-7-3 0,4 0-164,-7-5 0,2 0 430,-12-8 1,2-2-431,11 5 0,9-2 478,-2-29 14,13 10 0,46 14 0,22 5 0,24 11 0,13 2 0,6 11 0,-7 0 0,-14 7 983,-14 6 0,-14 11 0,-4 17-364,7 20-619,-10 21 0,-1 8 0,-20 13 0,-6-5 0,-7 7 0,1-8 0,2-14 0,1-18 0,11-19 0,2-15 0,28-38 0,36-24 0,-17 14 0,5-4-492,16-2 0,3 0 246,-9 1 1,0 1 245,2 1 0,-2 4-49,25-18 49,-17 15 0,-19 30 0,-25 9 0,-6 15 0,-10 24 983,-12 18-495,-4 29-488,-17 1-492,15-30 0,-1 2 432,-1-3 1,-3 0 59,-6 6 0,0-1 0,7-9 0,-1-2 0,-11 0 0,-1-5 0,-5 6 0,-16-2 0,8-26 0,-8-6 0,-15-12 0,-1-8 0,-17-12-984,7-7 805,36 8 1,1-4 178,-38-26 770,6-7-770,21 4 0,13-5 0,18 1 0,6 0 0,11 2 0,9 13 0,15 7 0,4 8 983,2 15-568,2 2-86,2 19-329,2 2 0,-1 9 0,-5 0 0,-2 5 0,-13-4 0,2 4 0,-9-5 0,-4-1 0,-2 0 0,-14 2 0,-17 6 0,1-9 0,-5 3 0,15-16 0,-10-20 0,11-6 0,-11-17 0,15 9 0,4-4 0,2 10 0,9-9 0,6 3 0,11-5 0,13-8 0,18 4 0,4-7 0,8 13 0,-11 6 0,-10 13 0,-6 12 0,-7 6 0,2 20 0,0 20 0,-9 5 0,-9 17 0,-16-19 0,-13 7 0,0-15 0,-9-5 0,12-14 0,-14-7 0,18-18 0,-16-5 0,3-20 0,-6-9 0,-12-8 0,16 2 0,-1 3 0,12 6 0,0 1 0,-1 0 0,7 5 0,0 7 0,6 7 0,9 8 0,19 2 0,13 9 0,9 6 0,-6 6 0,-8 4 0,-5 0 0,-5-1 0,-2 1 0,-8-1 0,-1 0 0,-15 1 0,-1-1 0,-10 1 0,1-1 0,-1-4 0,1-6 0,-7 0 0,5-9 0,-9-1 0,3-6 0,-12-11 0,11 0 0,-3-5 0,16 11 0,6-7 0,6 11 0,4-7 0,9-1 0,2 0 0,10-6 0,27-17 0,-2 11 0,19-13 0,-22 26 0,-11 12 0,-12 14 0,2 20 0,14 12 0,5 22 0,7 9 0,-7 0 0,-9 3 0,-12-6 0,-1-6 0,-17 5 0,-2-34 0,-11 5 0,-4-22 0,-6 1 0,-13-4 0,-7 5 0,-14-15 0,6 9 0,7-15 0,9 0 0,18-2 0,0-8 0,6-1 0,3-6 0,12-16 0,13-5 0,18-12 0,16-3 0,14-2-492,-22 28 0,2 2 485,4 1 1,2 3 6,6 3 0,2 4 0,-2 3 0,1 5 0,18 8 0,-1 6 0,-24-2 0,-3 2 0,5 5 0,-6 3 0,-4 6 0,-22 3 0,3-4 0,1 11 0,-3 1 0,4 2 983,-5 3-969,-6-6-14,-1 0 0,-10 0 0,-6 0 0,-11-5 0,-6 4 0,-31 6 0,8-6 0,-17-3 0,23-18 0,8-11 0,-7-11 0,4-1 0,-18-18 0,17 6 0,-3-4 0,12 12 0,10 2 0,-3 4 0,13 0 0,-3-4 0,13-2 0,3-10 0,15-3 0,17-15 0,1 11 0,18-6 0,-20 16 0,-2 9 0,-15 4 0,-11 14 0,4 2 0,-3 4 0,4 5 0,-4 0 0,3 1 0,-8 3 0,0-8 0,-12-2 0,-14-5 0,-2-4 0,-10-5 0,12 0 0,0-5 0,10 1 0,1-6 0,13 0 0,21-14 0,24-9 0,21-17-492,-24 22 0,1-2 318,-3 2 0,0-1 174,4 0 0,0 1-81,-6 10 1,-3 2 80,24-18 0,-18 24 0,-23 1 0,-8 13 0,1 14 983,2 1-646,3 16-164,-5-10-173,1 1 0,-1-1 0,1 0 0,-10-4 0,2-2 0,-7 0 0,3-3 0,6 8 0,19-7 0,36 5 0,0-11 0,7-5 0,-7-2 0,3-5-328,-3-1 0,5-2 0,-2-3-164,19-8 0,0-4 207,-17 4 1,2-1-1,1-2-43,-4-1 0,0-1 0,2 0 0,13-5 0,2 0 0,0 0 0,-1 2 0,-1 0 0,3 3 82,-16 8 0,1 1 0,0 2 0,1 0 0,-2 0 0,1 1 0,0 1 0,0 3-82,21 1 0,0 5 0,-1 0 73,-7 0 1,-1 2-1,-4 3 255,-15 4 0,-3 2 0,-5 2-57,12 4 0,-10 4 57,1 14 983,-27-10-228,-27-1 228,-1-1 0,-5 5 0,-5-9 0,-4-1 0,-2-11 0,-3 0 0,-1-3 0,-4-2-981,3-4-2,-3-5 0,0 0 0,-2-4 0,-5-2 0,1-5 0,-2-5 0,1-2 0,0 1 0,4 1 0,7 10 0,9-3 0,12 3 0,23-7 0,18-1 0,29-2 0,1-1 0,7-1 0,-17 2 0,-15 6 0,-16 8 0,-20 7 0,-1 14 0,-4 14 0,8 27 0,1 8 0,1 20 0,0-5 0,0-1 0,-12-1 0,-7-18 0,-8-17 0,-8-12 0,-1-19 0,-32-7 0,-20-12 0,9 0 0,-4-2-492,-9 0 0,-2-1 326,1-2 0,0 0 166,3 1 0,5 0 0,-12-9 0,24-2 0,25-3 0,10 2 0,2-15 0,26-3 0,13 7 0,7 0 0,3 6 0,7 2-330,24-15 0,7 6 330,-1 14 0,4 6 0,15 0 0,1 3 0,-14 5 0,-2 4 0,-5 4 0,-5 2 0,20-3 0,-43 11 0,-18 2 0,-25 8 0,-13 1 0,-3 11 983,-9-4 0,3 16-973,8-14-10,0 8 0,9-17 0,-8-9 0,-10-20 0,11 1 0,-14-10 0,17 18 0,0 1 0,0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2E88F00-F773-11B7-C5AC-2211D72014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82139E-BC74-C224-BE58-805E669BB01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B54F21-6938-44B9-BC6E-8531D330C032}" type="datetimeFigureOut">
              <a:rPr lang="pt-BR"/>
              <a:pPr>
                <a:defRPr/>
              </a:pPr>
              <a:t>27/09/2022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685C381E-8E20-5BB5-E8A9-98B4F26565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CE005E13-38CF-5B76-C62C-1A943E246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A1E218-70F7-6659-C8A1-D992FC2116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1238DD3-4679-D670-1C41-E8DF97CF9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A0FCCF-B194-4471-A10D-380CBD3DD84F}" type="slidenum">
              <a:rPr lang="pt-BR" altLang="en-BR"/>
              <a:pPr>
                <a:defRPr/>
              </a:pPr>
              <a:t>‹nº›</a:t>
            </a:fld>
            <a:endParaRPr lang="pt-BR" altLang="en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Hall probe is attached to a TVE support in a ceramic rod</a:t>
            </a:r>
          </a:p>
          <a:p>
            <a:r>
              <a:rPr lang="en-US" dirty="0">
                <a:cs typeface="Calibri"/>
              </a:rPr>
              <a:t>Hall probe is calibrated with NMR (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0FCCF-B194-4471-A10D-380CBD3DD84F}" type="slidenum">
              <a:rPr lang="pt-BR" altLang="en-BR"/>
              <a:pPr>
                <a:defRPr/>
              </a:pPr>
              <a:t>8</a:t>
            </a:fld>
            <a:endParaRPr lang="pt-BR" altLang="en-BR"/>
          </a:p>
        </p:txBody>
      </p:sp>
    </p:spTree>
    <p:extLst>
      <p:ext uri="{BB962C8B-B14F-4D97-AF65-F5344CB8AC3E}">
        <p14:creationId xmlns:p14="http://schemas.microsoft.com/office/powerpoint/2010/main" val="521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Vertical </a:t>
            </a:r>
            <a:r>
              <a:rPr lang="en-US" dirty="0" err="1">
                <a:cs typeface="Calibri"/>
              </a:rPr>
              <a:t>fiducialization</a:t>
            </a:r>
            <a:r>
              <a:rPr lang="en-US" dirty="0">
                <a:cs typeface="Calibri"/>
              </a:rPr>
              <a:t> with optical level +- 10 um</a:t>
            </a:r>
          </a:p>
          <a:p>
            <a:r>
              <a:rPr lang="en-US" dirty="0">
                <a:cs typeface="Calibri"/>
              </a:rPr>
              <a:t>Horizontal </a:t>
            </a:r>
            <a:r>
              <a:rPr lang="en-US" dirty="0" err="1">
                <a:cs typeface="Calibri"/>
              </a:rPr>
              <a:t>fiducialization</a:t>
            </a:r>
            <a:r>
              <a:rPr lang="en-US" dirty="0">
                <a:cs typeface="Calibri"/>
              </a:rPr>
              <a:t> with contacts +- 5 um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0FCCF-B194-4471-A10D-380CBD3DD84F}" type="slidenum">
              <a:rPr lang="pt-BR" altLang="en-BR"/>
              <a:pPr>
                <a:defRPr/>
              </a:pPr>
              <a:t>9</a:t>
            </a:fld>
            <a:endParaRPr lang="pt-BR" altLang="en-BR"/>
          </a:p>
        </p:txBody>
      </p:sp>
    </p:spTree>
    <p:extLst>
      <p:ext uri="{BB962C8B-B14F-4D97-AF65-F5344CB8AC3E}">
        <p14:creationId xmlns:p14="http://schemas.microsoft.com/office/powerpoint/2010/main" val="909159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Vertical </a:t>
            </a:r>
            <a:r>
              <a:rPr lang="en-US" dirty="0" err="1">
                <a:cs typeface="Calibri"/>
              </a:rPr>
              <a:t>fiducialization</a:t>
            </a:r>
            <a:r>
              <a:rPr lang="en-US" dirty="0">
                <a:cs typeface="Calibri"/>
              </a:rPr>
              <a:t> with optical level +- 10 um</a:t>
            </a:r>
          </a:p>
          <a:p>
            <a:r>
              <a:rPr lang="en-US" dirty="0">
                <a:cs typeface="Calibri"/>
              </a:rPr>
              <a:t>Horizontal </a:t>
            </a:r>
            <a:r>
              <a:rPr lang="en-US" dirty="0" err="1">
                <a:cs typeface="Calibri"/>
              </a:rPr>
              <a:t>fiducialization</a:t>
            </a:r>
            <a:r>
              <a:rPr lang="en-US" dirty="0">
                <a:cs typeface="Calibri"/>
              </a:rPr>
              <a:t> with contacts +- 5 um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0FCCF-B194-4471-A10D-380CBD3DD84F}" type="slidenum">
              <a:rPr lang="pt-BR" altLang="en-BR"/>
              <a:pPr>
                <a:defRPr/>
              </a:pPr>
              <a:t>10</a:t>
            </a:fld>
            <a:endParaRPr lang="pt-BR" altLang="en-BR"/>
          </a:p>
        </p:txBody>
      </p:sp>
    </p:spTree>
    <p:extLst>
      <p:ext uri="{BB962C8B-B14F-4D97-AF65-F5344CB8AC3E}">
        <p14:creationId xmlns:p14="http://schemas.microsoft.com/office/powerpoint/2010/main" val="420609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94639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-110363"/>
            <a:ext cx="10882745" cy="1325563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3487832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1223157"/>
            <a:ext cx="2628900" cy="4953805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223157"/>
            <a:ext cx="7734300" cy="495380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47969637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10363"/>
            <a:ext cx="10893552" cy="1325563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AB178C-F4B6-A935-71F6-E8D8D9A3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F9EB5F02-814B-42F6-92DD-8A96149B3107}" type="datetimeFigureOut">
              <a:rPr lang="pt-BR"/>
              <a:pPr>
                <a:defRPr/>
              </a:pPr>
              <a:t>27/09/2022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3C652A-3009-601F-01D6-8E49DE3C4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r>
              <a:rPr lang="pt-BR"/>
              <a:t>IMMW 22, 26-30 September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BD1E46-DF9D-545E-6086-B747C941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‹nº›</a:t>
            </a:fld>
            <a:endParaRPr lang="pt-BR" altLang="en-BR"/>
          </a:p>
        </p:txBody>
      </p:sp>
    </p:spTree>
    <p:extLst>
      <p:ext uri="{BB962C8B-B14F-4D97-AF65-F5344CB8AC3E}">
        <p14:creationId xmlns:p14="http://schemas.microsoft.com/office/powerpoint/2010/main" val="268594180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526858"/>
            <a:ext cx="105156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4065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9033836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B4516C16-8BE5-D6A4-CD53-FEA213D1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29A2F81D-618F-44FF-A8D9-42AF12E2A63B}" type="datetimeFigureOut">
              <a:rPr lang="pt-BR"/>
              <a:pPr>
                <a:defRPr/>
              </a:pPr>
              <a:t>27/09/2022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D445AF3-EF68-C0EC-610A-1B845BFE4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r>
              <a:rPr lang="pt-BR"/>
              <a:t>IMMW 22, 26-30 September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9E47185-F63D-D521-E6EB-5FA71D5F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D6AF256-55BF-4489-827A-9868604DBD69}" type="slidenum">
              <a:rPr lang="pt-BR" altLang="en-BR"/>
              <a:pPr>
                <a:defRPr/>
              </a:pPr>
              <a:t>‹nº›</a:t>
            </a:fld>
            <a:endParaRPr lang="pt-BR" altLang="en-BR"/>
          </a:p>
        </p:txBody>
      </p:sp>
    </p:spTree>
    <p:extLst>
      <p:ext uri="{BB962C8B-B14F-4D97-AF65-F5344CB8AC3E}">
        <p14:creationId xmlns:p14="http://schemas.microsoft.com/office/powerpoint/2010/main" val="182870027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-83344"/>
            <a:ext cx="10901108" cy="1325563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54503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368946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54503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368946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4638230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-110363"/>
            <a:ext cx="10645239" cy="1325563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9307076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75337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166848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1668483"/>
            <a:ext cx="6172200" cy="40672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3268683"/>
            <a:ext cx="3932237" cy="24670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2599120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488853E-81D3-78FE-C9CE-8F72E0F4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F48A46BA-EBE1-4590-BF50-1D6F64382293}" type="datetimeFigureOut">
              <a:rPr lang="pt-BR"/>
              <a:pPr>
                <a:defRPr/>
              </a:pPr>
              <a:t>27/09/2022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C042D3D-C5B3-82BA-3314-6F4D5F6E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r>
              <a:rPr lang="pt-BR"/>
              <a:t>IMMW 22, 26-30 September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CD8D781-63F2-2389-1BB6-0866ED52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160B704-16AE-49CF-8445-41AF72C9103B}" type="slidenum">
              <a:rPr lang="pt-BR" altLang="en-BR"/>
              <a:pPr>
                <a:defRPr/>
              </a:pPr>
              <a:t>‹nº›</a:t>
            </a:fld>
            <a:endParaRPr lang="pt-BR" altLang="en-BR"/>
          </a:p>
        </p:txBody>
      </p:sp>
    </p:spTree>
    <p:extLst>
      <p:ext uri="{BB962C8B-B14F-4D97-AF65-F5344CB8AC3E}">
        <p14:creationId xmlns:p14="http://schemas.microsoft.com/office/powerpoint/2010/main" val="288977801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43F4B3AD-7111-204C-1579-505EE5E58C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-111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TÍTULO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E65616FE-C708-C81A-3727-C27B2154EE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528763"/>
            <a:ext cx="1051560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1F6844A-D970-7ECA-BB55-14E72880B8B5}"/>
              </a:ext>
            </a:extLst>
          </p:cNvPr>
          <p:cNvSpPr/>
          <p:nvPr userDrawn="1"/>
        </p:nvSpPr>
        <p:spPr>
          <a:xfrm>
            <a:off x="0" y="1009650"/>
            <a:ext cx="12192000" cy="444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6000">
                <a:schemeClr val="bg1">
                  <a:lumMod val="85000"/>
                </a:schemeClr>
              </a:gs>
              <a:gs pos="9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29" name="Picture 4">
            <a:extLst>
              <a:ext uri="{FF2B5EF4-FFF2-40B4-BE49-F238E27FC236}">
                <a16:creationId xmlns:a16="http://schemas.microsoft.com/office/drawing/2014/main" id="{120D2BD3-D6F5-AA0B-5210-2F8223C6C3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638" y="6467475"/>
            <a:ext cx="13303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m 2" descr="Uma imagem contendo placa, desenho, relógio, placar&#10;&#10;Descrição gerada automaticamente">
            <a:extLst>
              <a:ext uri="{FF2B5EF4-FFF2-40B4-BE49-F238E27FC236}">
                <a16:creationId xmlns:a16="http://schemas.microsoft.com/office/drawing/2014/main" id="{F4B21051-ECCE-B841-984D-AB2B1DE04C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66700"/>
            <a:ext cx="127793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9" r:id="rId2"/>
    <p:sldLayoutId id="2147483842" r:id="rId3"/>
    <p:sldLayoutId id="2147483850" r:id="rId4"/>
    <p:sldLayoutId id="2147483843" r:id="rId5"/>
    <p:sldLayoutId id="2147483844" r:id="rId6"/>
    <p:sldLayoutId id="2147483845" r:id="rId7"/>
    <p:sldLayoutId id="2147483846" r:id="rId8"/>
    <p:sldLayoutId id="2147483851" r:id="rId9"/>
    <p:sldLayoutId id="2147483847" r:id="rId10"/>
    <p:sldLayoutId id="2147483848" r:id="rId11"/>
  </p:sldLayoutIdLst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Imagem 1">
            <a:extLst>
              <a:ext uri="{FF2B5EF4-FFF2-40B4-BE49-F238E27FC236}">
                <a16:creationId xmlns:a16="http://schemas.microsoft.com/office/drawing/2014/main" id="{C0E7FAD2-2309-BDE0-A96D-D29E96AF2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F79CD-9AA0-69B0-BBF6-D34B5B86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Verdana"/>
                <a:ea typeface="Verdana"/>
              </a:rPr>
              <a:t>Next </a:t>
            </a:r>
            <a:r>
              <a:rPr lang="pt-BR" dirty="0" err="1">
                <a:latin typeface="Verdana"/>
                <a:ea typeface="Verdana"/>
              </a:rPr>
              <a:t>Steps</a:t>
            </a:r>
            <a:endParaRPr lang="pt-BR" dirty="0" err="1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CA4F18-14E0-E61E-D631-C8EEAAD6DA3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DC9873-5A77-32BC-1714-C7AD664101B4}"/>
              </a:ext>
            </a:extLst>
          </p:cNvPr>
          <p:cNvSpPr txBox="1"/>
          <p:nvPr/>
        </p:nvSpPr>
        <p:spPr>
          <a:xfrm>
            <a:off x="550811" y="1975772"/>
            <a:ext cx="729783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dirty="0">
                <a:latin typeface="Calibri"/>
                <a:cs typeface="Calibri"/>
              </a:rPr>
              <a:t>Upgrades </a:t>
            </a:r>
            <a:r>
              <a:rPr lang="pt-BR" dirty="0" err="1">
                <a:latin typeface="Calibri"/>
                <a:cs typeface="Calibri"/>
              </a:rPr>
              <a:t>on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the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Stretched</a:t>
            </a:r>
            <a:r>
              <a:rPr lang="pt-BR" dirty="0">
                <a:latin typeface="Calibri"/>
                <a:cs typeface="Calibri"/>
              </a:rPr>
              <a:t> Wire </a:t>
            </a:r>
            <a:r>
              <a:rPr lang="pt-BR" dirty="0" err="1">
                <a:latin typeface="Calibri"/>
                <a:cs typeface="Calibri"/>
              </a:rPr>
              <a:t>Bench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to</a:t>
            </a:r>
            <a:r>
              <a:rPr lang="pt-BR" dirty="0">
                <a:latin typeface="Calibri"/>
                <a:cs typeface="Calibri"/>
              </a:rPr>
              <a:t> improve </a:t>
            </a:r>
            <a:r>
              <a:rPr lang="pt-BR" dirty="0" err="1">
                <a:latin typeface="Calibri"/>
                <a:cs typeface="Calibri"/>
              </a:rPr>
              <a:t>the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signal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to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noise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ratio</a:t>
            </a:r>
            <a:r>
              <a:rPr lang="pt-BR" dirty="0">
                <a:latin typeface="Calibri"/>
                <a:cs typeface="Calibri"/>
              </a:rPr>
              <a:t> are </a:t>
            </a:r>
            <a:r>
              <a:rPr lang="pt-BR" dirty="0" err="1">
                <a:latin typeface="Calibri"/>
                <a:cs typeface="Calibri"/>
              </a:rPr>
              <a:t>being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carried</a:t>
            </a:r>
            <a:r>
              <a:rPr lang="pt-BR" dirty="0">
                <a:latin typeface="Calibri"/>
                <a:cs typeface="Calibri"/>
              </a:rPr>
              <a:t> out;</a:t>
            </a:r>
            <a:endParaRPr lang="pt-BR"/>
          </a:p>
          <a:p>
            <a:pPr marL="285750" indent="-285750">
              <a:buFont typeface="Arial"/>
              <a:buChar char="•"/>
            </a:pPr>
            <a:endParaRPr lang="pt-BR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pt-BR" dirty="0">
                <a:latin typeface="Calibri"/>
                <a:cs typeface="Calibri"/>
              </a:rPr>
              <a:t>In </a:t>
            </a:r>
            <a:r>
              <a:rPr lang="pt-BR" dirty="0" err="1">
                <a:latin typeface="Calibri"/>
                <a:cs typeface="Calibri"/>
              </a:rPr>
              <a:t>order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to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measure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small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aperture</a:t>
            </a:r>
            <a:r>
              <a:rPr lang="pt-BR" dirty="0">
                <a:latin typeface="Calibri"/>
                <a:cs typeface="Calibri"/>
              </a:rPr>
              <a:t> devices, </a:t>
            </a:r>
            <a:r>
              <a:rPr lang="pt-BR" dirty="0" err="1">
                <a:latin typeface="Calibri"/>
                <a:cs typeface="Calibri"/>
              </a:rPr>
              <a:t>the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development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of</a:t>
            </a:r>
            <a:r>
              <a:rPr lang="pt-BR" dirty="0">
                <a:latin typeface="Calibri"/>
                <a:cs typeface="Calibri"/>
              </a:rPr>
              <a:t> a </a:t>
            </a:r>
            <a:r>
              <a:rPr lang="pt-BR" dirty="0" err="1">
                <a:latin typeface="Calibri"/>
                <a:cs typeface="Calibri"/>
              </a:rPr>
              <a:t>Pulsed</a:t>
            </a:r>
            <a:r>
              <a:rPr lang="pt-BR" dirty="0">
                <a:latin typeface="Calibri"/>
                <a:cs typeface="Calibri"/>
              </a:rPr>
              <a:t> Wire </a:t>
            </a:r>
            <a:r>
              <a:rPr lang="pt-BR" dirty="0" err="1">
                <a:latin typeface="Calibri"/>
                <a:cs typeface="Calibri"/>
              </a:rPr>
              <a:t>Bench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seems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to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be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promising</a:t>
            </a:r>
            <a:r>
              <a:rPr lang="pt-BR" dirty="0">
                <a:latin typeface="Calibri"/>
                <a:cs typeface="Calibri"/>
              </a:rPr>
              <a:t>;</a:t>
            </a:r>
          </a:p>
          <a:p>
            <a:pPr marL="285750" indent="-285750">
              <a:buFont typeface="Arial"/>
              <a:buChar char="•"/>
            </a:pPr>
            <a:endParaRPr lang="pt-BR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pt-BR" dirty="0" err="1">
                <a:latin typeface="Calibri"/>
                <a:cs typeface="Calibri"/>
              </a:rPr>
              <a:t>By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the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next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year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we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will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begin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the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prototyping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of</a:t>
            </a:r>
            <a:r>
              <a:rPr lang="pt-BR" dirty="0">
                <a:latin typeface="Calibri"/>
                <a:cs typeface="Calibri"/>
              </a:rPr>
              <a:t> a </a:t>
            </a:r>
            <a:r>
              <a:rPr lang="pt-BR" dirty="0" err="1">
                <a:latin typeface="Calibri"/>
                <a:cs typeface="Calibri"/>
              </a:rPr>
              <a:t>Superconducting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Wavelength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Shifter</a:t>
            </a:r>
            <a:r>
              <a:rPr lang="pt-BR" dirty="0">
                <a:latin typeface="Calibri"/>
                <a:cs typeface="Calibri"/>
              </a:rPr>
              <a:t>, </a:t>
            </a:r>
            <a:r>
              <a:rPr lang="pt-BR" dirty="0" err="1">
                <a:latin typeface="Calibri"/>
                <a:cs typeface="Calibri"/>
              </a:rPr>
              <a:t>so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we're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considering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acquiring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cryogenic</a:t>
            </a:r>
            <a:r>
              <a:rPr lang="pt-BR" dirty="0">
                <a:latin typeface="Calibri"/>
                <a:cs typeface="Calibri"/>
              </a:rPr>
              <a:t> Hall </a:t>
            </a:r>
            <a:r>
              <a:rPr lang="pt-BR" dirty="0" err="1">
                <a:latin typeface="Calibri"/>
                <a:cs typeface="Calibri"/>
              </a:rPr>
              <a:t>Probes</a:t>
            </a:r>
            <a:r>
              <a:rPr lang="pt-BR" dirty="0">
                <a:latin typeface="Calibri"/>
                <a:cs typeface="Calibri"/>
              </a:rPr>
              <a:t>.</a:t>
            </a:r>
            <a:endParaRPr lang="pt-BR" dirty="0" err="1">
              <a:cs typeface="Calibri"/>
            </a:endParaRPr>
          </a:p>
        </p:txBody>
      </p:sp>
      <p:pic>
        <p:nvPicPr>
          <p:cNvPr id="4" name="Imagem 7">
            <a:extLst>
              <a:ext uri="{FF2B5EF4-FFF2-40B4-BE49-F238E27FC236}">
                <a16:creationId xmlns:a16="http://schemas.microsoft.com/office/drawing/2014/main" id="{ED4621FD-FF6A-F5E2-0441-C524BB01D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294" y="1709164"/>
            <a:ext cx="3197941" cy="3023125"/>
          </a:xfrm>
          <a:prstGeom prst="rect">
            <a:avLst/>
          </a:prstGeom>
        </p:spPr>
      </p:pic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CFA8ADE1-48E0-B474-999F-E621BCFC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10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10576A-5847-0D40-5765-E4236AA40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</p:spTree>
    <p:extLst>
      <p:ext uri="{BB962C8B-B14F-4D97-AF65-F5344CB8AC3E}">
        <p14:creationId xmlns:p14="http://schemas.microsoft.com/office/powerpoint/2010/main" val="564078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AD787-9B18-554F-727D-F9BBF854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103" y="-110363"/>
            <a:ext cx="10893552" cy="1325563"/>
          </a:xfrm>
        </p:spPr>
        <p:txBody>
          <a:bodyPr/>
          <a:lstStyle/>
          <a:p>
            <a:pPr algn="ctr"/>
            <a:r>
              <a:rPr lang="en-US" dirty="0"/>
              <a:t>Sirius Magnetic Measurement Systems</a:t>
            </a:r>
            <a:endParaRPr lang="en-US" b="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03EDC6-A676-41A2-2923-7BB213ED0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5505"/>
            <a:ext cx="10515600" cy="4278312"/>
          </a:xfrm>
        </p:spPr>
        <p:txBody>
          <a:bodyPr/>
          <a:lstStyle/>
          <a:p>
            <a:pPr marL="0" indent="0" algn="ctr">
              <a:buNone/>
            </a:pPr>
            <a:r>
              <a:rPr lang="pt-BR" sz="3500" dirty="0" err="1">
                <a:latin typeface="Verdana"/>
                <a:ea typeface="Verdana"/>
              </a:rPr>
              <a:t>Thank</a:t>
            </a:r>
            <a:r>
              <a:rPr lang="pt-BR" sz="3500" dirty="0">
                <a:latin typeface="Verdana"/>
                <a:ea typeface="Verdana"/>
              </a:rPr>
              <a:t> </a:t>
            </a:r>
            <a:r>
              <a:rPr lang="pt-BR" sz="3500" dirty="0" err="1">
                <a:latin typeface="Verdana"/>
                <a:ea typeface="Verdana"/>
              </a:rPr>
              <a:t>you</a:t>
            </a:r>
            <a:r>
              <a:rPr lang="pt-BR" sz="3500" dirty="0">
                <a:latin typeface="Verdana"/>
                <a:ea typeface="Verdana"/>
              </a:rPr>
              <a:t> for </a:t>
            </a:r>
            <a:r>
              <a:rPr lang="pt-BR" sz="3500" dirty="0" err="1">
                <a:latin typeface="Verdana"/>
                <a:ea typeface="Verdana"/>
              </a:rPr>
              <a:t>your</a:t>
            </a:r>
            <a:r>
              <a:rPr lang="pt-BR" sz="3500" dirty="0">
                <a:latin typeface="Verdana"/>
                <a:ea typeface="Verdana"/>
              </a:rPr>
              <a:t> </a:t>
            </a:r>
            <a:r>
              <a:rPr lang="pt-BR" sz="3500" dirty="0" err="1">
                <a:latin typeface="Verdana"/>
                <a:ea typeface="Verdana"/>
              </a:rPr>
              <a:t>attention</a:t>
            </a:r>
            <a:r>
              <a:rPr lang="pt-BR" sz="3500" dirty="0">
                <a:latin typeface="Verdana"/>
                <a:ea typeface="Verdana"/>
              </a:rPr>
              <a:t>!</a:t>
            </a:r>
            <a:endParaRPr lang="pt-BR" sz="3500"/>
          </a:p>
          <a:p>
            <a:pPr algn="ctr"/>
            <a:endParaRPr lang="pt-BR" dirty="0">
              <a:latin typeface="Verdana"/>
              <a:ea typeface="Verdana"/>
            </a:endParaRPr>
          </a:p>
          <a:p>
            <a:pPr algn="ctr"/>
            <a:endParaRPr lang="pt-BR" dirty="0">
              <a:latin typeface="Verdana"/>
              <a:ea typeface="Verdana"/>
            </a:endParaRPr>
          </a:p>
          <a:p>
            <a:pPr marL="0" indent="0" algn="ctr">
              <a:buNone/>
            </a:pPr>
            <a:r>
              <a:rPr lang="pt-BR" sz="1600" dirty="0">
                <a:latin typeface="Verdana"/>
                <a:ea typeface="Verdana"/>
              </a:rPr>
              <a:t>Vitor Soares – vitor.soares@cnpem.br</a:t>
            </a:r>
          </a:p>
          <a:p>
            <a:pPr marL="0" indent="0" algn="ctr">
              <a:buNone/>
            </a:pPr>
            <a:r>
              <a:rPr lang="pt-BR" sz="1600" dirty="0" err="1">
                <a:latin typeface="Verdana"/>
                <a:ea typeface="Verdana"/>
              </a:rPr>
              <a:t>Magnets</a:t>
            </a:r>
            <a:r>
              <a:rPr lang="pt-BR" sz="1600" dirty="0">
                <a:latin typeface="Verdana"/>
                <a:ea typeface="Verdana"/>
              </a:rPr>
              <a:t> </a:t>
            </a:r>
            <a:r>
              <a:rPr lang="pt-BR" sz="1600" dirty="0" err="1">
                <a:latin typeface="Verdana"/>
                <a:ea typeface="Verdana"/>
              </a:rPr>
              <a:t>Group</a:t>
            </a:r>
            <a:r>
              <a:rPr lang="pt-BR" sz="1600" dirty="0">
                <a:latin typeface="Verdana"/>
                <a:ea typeface="Verdana"/>
              </a:rPr>
              <a:t> – CNPEM </a:t>
            </a:r>
            <a:r>
              <a:rPr lang="pt-BR" sz="1600" dirty="0" err="1">
                <a:latin typeface="Verdana"/>
                <a:ea typeface="Verdana"/>
              </a:rPr>
              <a:t>Engineering</a:t>
            </a:r>
            <a:r>
              <a:rPr lang="pt-BR" sz="1600" dirty="0">
                <a:latin typeface="Verdana"/>
                <a:ea typeface="Verdana"/>
              </a:rPr>
              <a:t> </a:t>
            </a:r>
            <a:r>
              <a:rPr lang="pt-BR" sz="1600" dirty="0" err="1">
                <a:latin typeface="Verdana"/>
                <a:ea typeface="Verdana"/>
              </a:rPr>
              <a:t>and</a:t>
            </a:r>
            <a:r>
              <a:rPr lang="pt-BR" sz="1600" dirty="0">
                <a:latin typeface="Verdana"/>
                <a:ea typeface="Verdana"/>
              </a:rPr>
              <a:t> Technology</a:t>
            </a:r>
          </a:p>
          <a:p>
            <a:endParaRPr lang="pt-BR" dirty="0">
              <a:latin typeface="Verdana"/>
              <a:ea typeface="Verdana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5F04B26-81A6-B5EC-E133-E4B5F44F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11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39D69B-03E4-9EB0-759F-BAB3C43A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</p:spTree>
    <p:extLst>
      <p:ext uri="{BB962C8B-B14F-4D97-AF65-F5344CB8AC3E}">
        <p14:creationId xmlns:p14="http://schemas.microsoft.com/office/powerpoint/2010/main" val="319035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Imagem 1">
            <a:extLst>
              <a:ext uri="{FF2B5EF4-FFF2-40B4-BE49-F238E27FC236}">
                <a16:creationId xmlns:a16="http://schemas.microsoft.com/office/drawing/2014/main" id="{334642FE-F1FE-E39B-32FF-5E6BBC2AB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876DD72B-1C6B-A7DB-9A39-F24FD6F224E5}"/>
                  </a:ext>
                </a:extLst>
              </p14:cNvPr>
              <p14:cNvContentPartPr/>
              <p14:nvPr/>
            </p14:nvContentPartPr>
            <p14:xfrm>
              <a:off x="3034036" y="3117185"/>
              <a:ext cx="2148120" cy="76644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876DD72B-1C6B-A7DB-9A39-F24FD6F224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1036" y="3054185"/>
                <a:ext cx="2273760" cy="89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ECB6A736-CEF0-7553-1A7A-291604C2C3F4}"/>
                  </a:ext>
                </a:extLst>
              </p14:cNvPr>
              <p14:cNvContentPartPr/>
              <p14:nvPr/>
            </p14:nvContentPartPr>
            <p14:xfrm>
              <a:off x="5530996" y="3088385"/>
              <a:ext cx="3299040" cy="77760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ECB6A736-CEF0-7553-1A7A-291604C2C3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7989" y="3025356"/>
                <a:ext cx="3424694" cy="903298"/>
              </a:xfrm>
              <a:prstGeom prst="rect">
                <a:avLst/>
              </a:prstGeom>
            </p:spPr>
          </p:pic>
        </mc:Fallback>
      </mc:AlternateContent>
      <p:pic>
        <p:nvPicPr>
          <p:cNvPr id="9220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4839BAA6-CFCE-4B2A-4397-3899365D2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2382838"/>
            <a:ext cx="90201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0C6822-078C-AFC8-6B09-CCBC0BBA0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9989"/>
            <a:ext cx="10515600" cy="4278312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3200" b="1" dirty="0">
                <a:latin typeface="Verdana"/>
                <a:ea typeface="Verdana"/>
              </a:rPr>
              <a:t>Sirius Magnetic Measurement Systems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b="1" dirty="0"/>
          </a:p>
          <a:p>
            <a:pPr marL="0" indent="0" algn="ctr">
              <a:spcBef>
                <a:spcPct val="0"/>
              </a:spcBef>
              <a:buNone/>
            </a:pPr>
            <a:endParaRPr lang="en-US" b="1" dirty="0">
              <a:latin typeface="Verdana"/>
              <a:ea typeface="Verdana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b="1" dirty="0">
                <a:latin typeface="Verdana"/>
                <a:ea typeface="Verdana"/>
              </a:rPr>
              <a:t>Vitor Soares</a:t>
            </a:r>
            <a:endParaRPr lang="en-US" dirty="0"/>
          </a:p>
          <a:p>
            <a:pPr marL="0" indent="0" algn="ctr">
              <a:spcBef>
                <a:spcPct val="0"/>
              </a:spcBef>
              <a:buNone/>
            </a:pPr>
            <a:endParaRPr lang="en-US" b="1" dirty="0">
              <a:latin typeface="Verdana"/>
              <a:ea typeface="Verdana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2000" b="1" dirty="0">
              <a:latin typeface="Verdana"/>
              <a:ea typeface="Verdana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2000" b="1" dirty="0">
              <a:latin typeface="Verdana"/>
              <a:ea typeface="Verdana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b="1" dirty="0">
                <a:latin typeface="Verdana"/>
                <a:ea typeface="Verdana"/>
              </a:rPr>
              <a:t>22nd International Magnetic Measurement Workshop 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b="1" dirty="0">
                <a:latin typeface="Verdana"/>
                <a:ea typeface="Verdana"/>
              </a:rPr>
              <a:t>26-30 September</a:t>
            </a:r>
            <a:endParaRPr lang="en-US" sz="2000"/>
          </a:p>
          <a:p>
            <a:pPr marL="0" indent="0" algn="ctr">
              <a:spcBef>
                <a:spcPct val="0"/>
              </a:spcBef>
              <a:buNone/>
            </a:pPr>
            <a:endParaRPr lang="en-US" sz="2200" b="1" dirty="0"/>
          </a:p>
          <a:p>
            <a:pPr marL="0" indent="0" algn="ctr">
              <a:spcBef>
                <a:spcPct val="0"/>
              </a:spcBef>
              <a:buNone/>
            </a:pPr>
            <a:endParaRPr lang="en-US" sz="2200" b="1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CB27E9-AD48-03EA-574F-CAC07319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447396-8FD9-EF7C-C64C-BB4F82D6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8682F-5827-48E7-BA46-DD89288B9B72}" type="slidenum">
              <a:rPr lang="pt-BR" altLang="en-BR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49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B58A42DD-9CD9-C5CE-0242-B64CC1AF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1125"/>
            <a:ext cx="10893425" cy="1325563"/>
          </a:xfrm>
        </p:spPr>
        <p:txBody>
          <a:bodyPr/>
          <a:lstStyle/>
          <a:p>
            <a:r>
              <a:rPr lang="en-US" altLang="en-US" dirty="0">
                <a:latin typeface="Verdana"/>
                <a:ea typeface="Verdana"/>
              </a:rPr>
              <a:t>Outline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3EC29A-1031-C659-5899-624E2469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34FDDB-87CE-38A1-3E39-C88E2CA9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73AAA4-2B8C-D25B-2111-7F8C631EA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t-BR" dirty="0">
                <a:latin typeface="Verdana"/>
                <a:ea typeface="Verdana"/>
              </a:rPr>
              <a:t> </a:t>
            </a:r>
            <a:r>
              <a:rPr lang="pt-BR" dirty="0" err="1">
                <a:latin typeface="Verdana"/>
                <a:ea typeface="Verdana"/>
              </a:rPr>
              <a:t>Introduction</a:t>
            </a:r>
            <a:endParaRPr lang="pt-BR">
              <a:latin typeface="Verdana"/>
              <a:ea typeface="Verdana"/>
            </a:endParaRPr>
          </a:p>
          <a:p>
            <a:pPr marL="514350" indent="-514350">
              <a:buAutoNum type="arabicPeriod"/>
            </a:pPr>
            <a:r>
              <a:rPr lang="pt-BR" dirty="0">
                <a:latin typeface="Verdana"/>
                <a:ea typeface="Verdana"/>
              </a:rPr>
              <a:t> </a:t>
            </a:r>
            <a:r>
              <a:rPr lang="pt-BR" dirty="0" err="1">
                <a:latin typeface="Verdana"/>
                <a:ea typeface="Verdana"/>
              </a:rPr>
              <a:t>Helmholtz</a:t>
            </a:r>
            <a:r>
              <a:rPr lang="pt-BR" dirty="0">
                <a:latin typeface="Verdana"/>
                <a:ea typeface="Verdana"/>
              </a:rPr>
              <a:t> </a:t>
            </a:r>
            <a:r>
              <a:rPr lang="pt-BR" dirty="0" err="1">
                <a:latin typeface="Verdana"/>
                <a:ea typeface="Verdana"/>
              </a:rPr>
              <a:t>Coil</a:t>
            </a:r>
            <a:r>
              <a:rPr lang="pt-BR" dirty="0">
                <a:latin typeface="Verdana"/>
                <a:ea typeface="Verdana"/>
              </a:rPr>
              <a:t> System</a:t>
            </a:r>
            <a:endParaRPr lang="en-US" dirty="0">
              <a:latin typeface="Verdana"/>
              <a:ea typeface="Verdana"/>
            </a:endParaRPr>
          </a:p>
          <a:p>
            <a:pPr marL="514350" indent="-514350">
              <a:buAutoNum type="arabicPeriod"/>
            </a:pPr>
            <a:r>
              <a:rPr lang="pt-BR" dirty="0">
                <a:latin typeface="Verdana"/>
                <a:ea typeface="Verdana"/>
              </a:rPr>
              <a:t> </a:t>
            </a:r>
            <a:r>
              <a:rPr lang="pt-BR" err="1">
                <a:latin typeface="Verdana"/>
                <a:ea typeface="Verdana"/>
              </a:rPr>
              <a:t>Rotating</a:t>
            </a:r>
            <a:r>
              <a:rPr lang="pt-BR" dirty="0">
                <a:latin typeface="Verdana"/>
                <a:ea typeface="Verdana"/>
              </a:rPr>
              <a:t> </a:t>
            </a:r>
            <a:r>
              <a:rPr lang="pt-BR" err="1">
                <a:latin typeface="Verdana"/>
                <a:ea typeface="Verdana"/>
              </a:rPr>
              <a:t>Coil</a:t>
            </a:r>
            <a:r>
              <a:rPr lang="pt-BR" dirty="0">
                <a:latin typeface="Verdana"/>
                <a:ea typeface="Verdana"/>
              </a:rPr>
              <a:t> </a:t>
            </a:r>
            <a:r>
              <a:rPr lang="pt-BR" err="1">
                <a:latin typeface="Verdana"/>
                <a:ea typeface="Verdana"/>
              </a:rPr>
              <a:t>Bench</a:t>
            </a:r>
            <a:endParaRPr lang="en-US" err="1">
              <a:latin typeface="Verdana"/>
              <a:ea typeface="Verdana"/>
            </a:endParaRPr>
          </a:p>
          <a:p>
            <a:pPr marL="514350" indent="-514350">
              <a:buAutoNum type="arabicPeriod"/>
            </a:pPr>
            <a:r>
              <a:rPr lang="pt-BR" dirty="0">
                <a:latin typeface="Verdana"/>
                <a:ea typeface="Verdana"/>
              </a:rPr>
              <a:t> Hall </a:t>
            </a:r>
            <a:r>
              <a:rPr lang="pt-BR" dirty="0" err="1">
                <a:latin typeface="Verdana"/>
                <a:ea typeface="Verdana"/>
              </a:rPr>
              <a:t>Probe</a:t>
            </a:r>
            <a:r>
              <a:rPr lang="pt-BR" dirty="0">
                <a:latin typeface="Verdana"/>
                <a:ea typeface="Verdana"/>
              </a:rPr>
              <a:t> </a:t>
            </a:r>
            <a:r>
              <a:rPr lang="pt-BR" dirty="0" err="1">
                <a:latin typeface="Verdana"/>
                <a:ea typeface="Verdana"/>
              </a:rPr>
              <a:t>Bench</a:t>
            </a:r>
            <a:endParaRPr lang="pt-BR" dirty="0">
              <a:latin typeface="Verdana"/>
              <a:ea typeface="Verdana"/>
            </a:endParaRPr>
          </a:p>
          <a:p>
            <a:pPr marL="514350" indent="-514350">
              <a:buAutoNum type="arabicPeriod"/>
            </a:pPr>
            <a:r>
              <a:rPr lang="pt-BR" dirty="0">
                <a:latin typeface="Verdana"/>
                <a:ea typeface="Verdana"/>
              </a:rPr>
              <a:t> </a:t>
            </a:r>
            <a:r>
              <a:rPr lang="pt-BR" dirty="0" err="1">
                <a:latin typeface="Verdana"/>
                <a:ea typeface="Verdana"/>
              </a:rPr>
              <a:t>Stretched</a:t>
            </a:r>
            <a:r>
              <a:rPr lang="pt-BR" dirty="0">
                <a:latin typeface="Verdana"/>
                <a:ea typeface="Verdana"/>
              </a:rPr>
              <a:t> Wire </a:t>
            </a:r>
            <a:r>
              <a:rPr lang="pt-BR" dirty="0" err="1">
                <a:latin typeface="Verdana"/>
                <a:ea typeface="Verdana"/>
              </a:rPr>
              <a:t>Bench</a:t>
            </a:r>
            <a:endParaRPr lang="pt-BR" dirty="0">
              <a:latin typeface="Verdana"/>
              <a:ea typeface="Verdana"/>
            </a:endParaRPr>
          </a:p>
          <a:p>
            <a:pPr marL="514350" indent="-514350">
              <a:buAutoNum type="arabicPeriod"/>
            </a:pPr>
            <a:r>
              <a:rPr lang="pt-BR" dirty="0">
                <a:latin typeface="Verdana"/>
                <a:ea typeface="Verdana"/>
              </a:rPr>
              <a:t> Next </a:t>
            </a:r>
            <a:r>
              <a:rPr lang="pt-BR" dirty="0" err="1">
                <a:latin typeface="Verdana"/>
                <a:ea typeface="Verdana"/>
              </a:rPr>
              <a:t>steps</a:t>
            </a:r>
            <a:endParaRPr lang="pt-BR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34940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B58A42DD-9CD9-C5CE-0242-B64CC1AF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1125"/>
            <a:ext cx="10893425" cy="1325563"/>
          </a:xfrm>
        </p:spPr>
        <p:txBody>
          <a:bodyPr/>
          <a:lstStyle/>
          <a:p>
            <a:r>
              <a:rPr lang="en-US" altLang="en-US" dirty="0">
                <a:latin typeface="Verdana"/>
                <a:ea typeface="Verdana"/>
              </a:rPr>
              <a:t>Introduction</a:t>
            </a:r>
            <a:endParaRPr lang="en-US" altLang="en-US" dirty="0"/>
          </a:p>
        </p:txBody>
      </p:sp>
      <p:sp>
        <p:nvSpPr>
          <p:cNvPr id="8194" name="Content Placeholder 2">
            <a:extLst>
              <a:ext uri="{FF2B5EF4-FFF2-40B4-BE49-F238E27FC236}">
                <a16:creationId xmlns:a16="http://schemas.microsoft.com/office/drawing/2014/main" id="{7115EAB5-862D-4919-F6C1-AA5CEE8F3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0" y="1811440"/>
            <a:ext cx="6177117" cy="4278312"/>
          </a:xfrm>
        </p:spPr>
        <p:txBody>
          <a:bodyPr/>
          <a:lstStyle/>
          <a:p>
            <a:pPr algn="just"/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Sirius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a 3GeV 4th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generation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synchrotron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light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source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located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in Campinas,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Brazil</a:t>
            </a:r>
            <a:endParaRPr lang="pt-BR" sz="1600" dirty="0">
              <a:latin typeface="Verdana"/>
              <a:ea typeface="Verdana"/>
              <a:cs typeface="Verdana" panose="020B0604030504040204" pitchFamily="34" charset="0"/>
            </a:endParaRPr>
          </a:p>
          <a:p>
            <a:pPr algn="just"/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It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currently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first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phase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of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beamline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implementation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,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which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will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have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six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definitive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undulators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(1 Delta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Undulator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, 2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IVUs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, 2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VPUs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and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1 Apple-II)</a:t>
            </a:r>
          </a:p>
          <a:p>
            <a:pPr algn="just"/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Right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now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five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beamlines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are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being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commissioned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with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Kyma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planar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undulators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and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a 2 T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Wiggler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from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UVX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was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installed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by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beggining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of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September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to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commision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another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beamline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;</a:t>
            </a:r>
          </a:p>
          <a:p>
            <a:pPr algn="just"/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The Delta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Undulator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being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constructed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in-house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,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other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five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undulators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will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comercial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IDs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;</a:t>
            </a:r>
          </a:p>
        </p:txBody>
      </p:sp>
      <p:pic>
        <p:nvPicPr>
          <p:cNvPr id="4" name="Imagem 4" descr="Carro verde na grama&#10;&#10;Descrição gerada automaticamente">
            <a:extLst>
              <a:ext uri="{FF2B5EF4-FFF2-40B4-BE49-F238E27FC236}">
                <a16:creationId xmlns:a16="http://schemas.microsoft.com/office/drawing/2014/main" id="{4943114A-7F32-DA0F-D5FE-B29D0AAE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271" y="1500894"/>
            <a:ext cx="5778908" cy="4347824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3EC29A-1031-C659-5899-624E2469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34FDDB-87CE-38A1-3E39-C88E2CA9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B58A42DD-9CD9-C5CE-0242-B64CC1AF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1125"/>
            <a:ext cx="10893425" cy="1325563"/>
          </a:xfrm>
        </p:spPr>
        <p:txBody>
          <a:bodyPr/>
          <a:lstStyle/>
          <a:p>
            <a:r>
              <a:rPr lang="en-US" altLang="en-US" dirty="0">
                <a:latin typeface="Verdana"/>
                <a:ea typeface="Verdana"/>
              </a:rPr>
              <a:t>Introduction</a:t>
            </a:r>
            <a:endParaRPr lang="en-US" altLang="en-US" dirty="0"/>
          </a:p>
        </p:txBody>
      </p:sp>
      <p:sp>
        <p:nvSpPr>
          <p:cNvPr id="8194" name="Content Placeholder 2">
            <a:extLst>
              <a:ext uri="{FF2B5EF4-FFF2-40B4-BE49-F238E27FC236}">
                <a16:creationId xmlns:a16="http://schemas.microsoft.com/office/drawing/2014/main" id="{7115EAB5-862D-4919-F6C1-AA5CEE8F3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7" y="1356698"/>
            <a:ext cx="10515600" cy="4278312"/>
          </a:xfrm>
        </p:spPr>
        <p:txBody>
          <a:bodyPr/>
          <a:lstStyle/>
          <a:p>
            <a:pPr algn="just"/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The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aim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of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this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poster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is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to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present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an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overview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of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magnetic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characterization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systems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used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during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implementation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of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Sirius' 1st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phase</a:t>
            </a:r>
            <a:endParaRPr lang="pt-BR" sz="1600" dirty="0">
              <a:latin typeface="Verdana"/>
              <a:ea typeface="Verdana"/>
              <a:cs typeface="Verdana" panose="020B0604030504040204" pitchFamily="34" charset="0"/>
            </a:endParaRPr>
          </a:p>
          <a:p>
            <a:pPr algn="just"/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Except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from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Hall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Probe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bench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,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other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presented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systems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were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developed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in-house</a:t>
            </a:r>
            <a:endParaRPr lang="pt-BR" sz="1600" dirty="0">
              <a:latin typeface="Verdana"/>
              <a:ea typeface="Verdana"/>
              <a:cs typeface="Verdana" panose="020B0604030504040204" pitchFamily="34" charset="0"/>
            </a:endParaRPr>
          </a:p>
          <a:p>
            <a:pPr algn="just"/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All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of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high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level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control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softwares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and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UI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were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written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in Python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and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PyQt</a:t>
            </a:r>
            <a:endParaRPr lang="pt-BR" sz="1600">
              <a:latin typeface="Verdana"/>
              <a:ea typeface="Verdana"/>
              <a:cs typeface="Verdana" panose="020B0604030504040204" pitchFamily="34" charset="0"/>
            </a:endParaRPr>
          </a:p>
          <a:p>
            <a:pPr algn="just"/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Currently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measuring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a 2.8 m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long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Apple II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undulator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from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UVX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which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will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installed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on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Sabiá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beamline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for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comissioning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while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the</a:t>
            </a:r>
            <a:r>
              <a:rPr lang="pt-BR" sz="16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pt-BR" sz="1600" dirty="0" err="1">
                <a:latin typeface="Verdana"/>
                <a:ea typeface="Verdana"/>
                <a:cs typeface="Verdana" panose="020B0604030504040204" pitchFamily="34" charset="0"/>
              </a:rPr>
              <a:t>development</a:t>
            </a:r>
            <a:endParaRPr lang="pt-BR" sz="1600" dirty="0"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F635540-A7D1-EDA2-6C3F-408B3C2C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5</a:t>
            </a:fld>
            <a:endParaRPr 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D6CFB678-214D-9519-B6B9-2B1292A83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  <p:pic>
        <p:nvPicPr>
          <p:cNvPr id="4" name="Imagem 4" descr="Uma imagem contendo teto, no interior, cozinha, mesa&#10;&#10;Descrição gerada automaticamente">
            <a:extLst>
              <a:ext uri="{FF2B5EF4-FFF2-40B4-BE49-F238E27FC236}">
                <a16:creationId xmlns:a16="http://schemas.microsoft.com/office/drawing/2014/main" id="{8144052D-2270-E475-5BA0-736BBF523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06" r="-449" b="16766"/>
          <a:stretch/>
        </p:blipFill>
        <p:spPr>
          <a:xfrm>
            <a:off x="545690" y="3310860"/>
            <a:ext cx="6614663" cy="2963837"/>
          </a:xfrm>
          <a:prstGeom prst="rect">
            <a:avLst/>
          </a:prstGeom>
        </p:spPr>
      </p:pic>
      <p:pic>
        <p:nvPicPr>
          <p:cNvPr id="5" name="Imagem 5" descr="Uma imagem contendo no interior, cozinha, trem, grande&#10;&#10;Descrição gerada automaticamente">
            <a:extLst>
              <a:ext uri="{FF2B5EF4-FFF2-40B4-BE49-F238E27FC236}">
                <a16:creationId xmlns:a16="http://schemas.microsoft.com/office/drawing/2014/main" id="{1716D3F4-2903-2FFF-81B5-99699D9D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624" y="3358946"/>
            <a:ext cx="3898489" cy="28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21111-DB00-3E05-8883-FD385AEE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latin typeface="Verdana"/>
                <a:ea typeface="Verdana"/>
              </a:rPr>
              <a:t>Helmholtz</a:t>
            </a:r>
            <a:r>
              <a:rPr lang="pt-BR" dirty="0">
                <a:latin typeface="Verdana"/>
                <a:ea typeface="Verdana"/>
              </a:rPr>
              <a:t> </a:t>
            </a:r>
            <a:r>
              <a:rPr lang="pt-BR" dirty="0" err="1">
                <a:latin typeface="Verdana"/>
                <a:ea typeface="Verdana"/>
              </a:rPr>
              <a:t>Coil</a:t>
            </a:r>
            <a:r>
              <a:rPr lang="pt-BR" dirty="0">
                <a:latin typeface="Verdana"/>
                <a:ea typeface="Verdana"/>
              </a:rPr>
              <a:t> System</a:t>
            </a:r>
            <a:endParaRPr lang="pt-BR" dirty="0" err="1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A4BD2EA-40DE-841A-36C1-173EED253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027736"/>
              </p:ext>
            </p:extLst>
          </p:nvPr>
        </p:nvGraphicFramePr>
        <p:xfrm>
          <a:off x="275240" y="2724443"/>
          <a:ext cx="4747839" cy="3521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323">
                  <a:extLst>
                    <a:ext uri="{9D8B030D-6E8A-4147-A177-3AD203B41FA5}">
                      <a16:colId xmlns:a16="http://schemas.microsoft.com/office/drawing/2014/main" val="3613678648"/>
                    </a:ext>
                  </a:extLst>
                </a:gridCol>
                <a:gridCol w="1078516">
                  <a:extLst>
                    <a:ext uri="{9D8B030D-6E8A-4147-A177-3AD203B41FA5}">
                      <a16:colId xmlns:a16="http://schemas.microsoft.com/office/drawing/2014/main" val="3973996160"/>
                    </a:ext>
                  </a:extLst>
                </a:gridCol>
              </a:tblGrid>
              <a:tr h="350603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Helmholtz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Coil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00544"/>
                  </a:ext>
                </a:extLst>
              </a:tr>
              <a:tr h="350603">
                <a:tc>
                  <a:txBody>
                    <a:bodyPr/>
                    <a:lstStyle/>
                    <a:p>
                      <a:pPr algn="l"/>
                      <a:r>
                        <a:rPr lang="pt-BR" sz="1500" dirty="0" err="1"/>
                        <a:t>Coil</a:t>
                      </a:r>
                      <a:r>
                        <a:rPr lang="pt-BR" sz="1500" dirty="0"/>
                        <a:t> </a:t>
                      </a:r>
                      <a:r>
                        <a:rPr lang="pt-BR" sz="1500" dirty="0" err="1"/>
                        <a:t>Radius</a:t>
                      </a:r>
                      <a:r>
                        <a:rPr lang="pt-BR" sz="1500" dirty="0"/>
                        <a:t> [mm]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347.4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5644379"/>
                  </a:ext>
                </a:extLst>
              </a:tr>
              <a:tr h="350603">
                <a:tc>
                  <a:txBody>
                    <a:bodyPr/>
                    <a:lstStyle/>
                    <a:p>
                      <a:pPr algn="l"/>
                      <a:r>
                        <a:rPr lang="pt-BR" sz="1500" dirty="0" err="1"/>
                        <a:t>Distance</a:t>
                      </a:r>
                      <a:r>
                        <a:rPr lang="pt-BR" sz="1500" dirty="0"/>
                        <a:t> </a:t>
                      </a:r>
                      <a:r>
                        <a:rPr lang="pt-BR" sz="1500" dirty="0" err="1"/>
                        <a:t>Between</a:t>
                      </a:r>
                      <a:r>
                        <a:rPr lang="pt-BR" sz="1500" dirty="0"/>
                        <a:t> </a:t>
                      </a:r>
                      <a:r>
                        <a:rPr lang="pt-BR" sz="1500" dirty="0" err="1"/>
                        <a:t>Coils</a:t>
                      </a:r>
                      <a:r>
                        <a:rPr lang="pt-BR" sz="1500" dirty="0"/>
                        <a:t> [mm]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330.6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4923258"/>
                  </a:ext>
                </a:extLst>
              </a:tr>
              <a:tr h="350603">
                <a:tc>
                  <a:txBody>
                    <a:bodyPr/>
                    <a:lstStyle/>
                    <a:p>
                      <a:pPr algn="l"/>
                      <a:r>
                        <a:rPr lang="pt-BR" sz="1500" dirty="0" err="1"/>
                        <a:t>Copper</a:t>
                      </a:r>
                      <a:r>
                        <a:rPr lang="pt-BR" sz="1500" dirty="0"/>
                        <a:t> Wire </a:t>
                      </a:r>
                      <a:r>
                        <a:rPr lang="pt-BR" sz="1500" dirty="0" err="1"/>
                        <a:t>Diameter</a:t>
                      </a:r>
                      <a:r>
                        <a:rPr lang="pt-BR" sz="1500" dirty="0"/>
                        <a:t> [mm]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8767868"/>
                  </a:ext>
                </a:extLst>
              </a:tr>
              <a:tr h="350603">
                <a:tc>
                  <a:txBody>
                    <a:bodyPr/>
                    <a:lstStyle/>
                    <a:p>
                      <a:pPr algn="l"/>
                      <a:r>
                        <a:rPr lang="pt-BR" sz="1500" dirty="0" err="1"/>
                        <a:t>Coil</a:t>
                      </a:r>
                      <a:r>
                        <a:rPr lang="pt-BR" sz="1500" dirty="0"/>
                        <a:t> Cross </a:t>
                      </a:r>
                      <a:r>
                        <a:rPr lang="pt-BR" sz="1500" dirty="0" err="1"/>
                        <a:t>Section</a:t>
                      </a:r>
                      <a:r>
                        <a:rPr lang="pt-BR" sz="1500" dirty="0"/>
                        <a:t> [mm x mm]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22 x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8163562"/>
                  </a:ext>
                </a:extLst>
              </a:tr>
              <a:tr h="350603">
                <a:tc>
                  <a:txBody>
                    <a:bodyPr/>
                    <a:lstStyle/>
                    <a:p>
                      <a:pPr algn="l"/>
                      <a:r>
                        <a:rPr lang="pt-BR" sz="1500" dirty="0"/>
                        <a:t>Electric </a:t>
                      </a:r>
                      <a:r>
                        <a:rPr lang="pt-BR" sz="1500" dirty="0" err="1"/>
                        <a:t>Resistence</a:t>
                      </a:r>
                      <a:r>
                        <a:rPr lang="pt-BR" sz="1500" dirty="0"/>
                        <a:t> per </a:t>
                      </a:r>
                      <a:r>
                        <a:rPr lang="pt-BR" sz="1500" dirty="0" err="1"/>
                        <a:t>coil</a:t>
                      </a:r>
                      <a:r>
                        <a:rPr lang="pt-BR" sz="1500" dirty="0"/>
                        <a:t> [Ohm]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854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8646118"/>
                  </a:ext>
                </a:extLst>
              </a:tr>
              <a:tr h="350603">
                <a:tc>
                  <a:txBody>
                    <a:bodyPr/>
                    <a:lstStyle/>
                    <a:p>
                      <a:pPr algn="l"/>
                      <a:r>
                        <a:rPr lang="pt-BR" sz="1500" dirty="0"/>
                        <a:t>Angular </a:t>
                      </a:r>
                      <a:r>
                        <a:rPr lang="pt-BR" sz="1500" dirty="0" err="1"/>
                        <a:t>Speed</a:t>
                      </a:r>
                      <a:r>
                        <a:rPr lang="pt-BR" sz="1500" dirty="0"/>
                        <a:t> [rps]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3306201"/>
                  </a:ext>
                </a:extLst>
              </a:tr>
              <a:tr h="350603"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 err="1"/>
                        <a:t>Encoder</a:t>
                      </a:r>
                      <a:r>
                        <a:rPr lang="pt-BR" sz="1500" b="1" dirty="0"/>
                        <a:t> </a:t>
                      </a:r>
                      <a:r>
                        <a:rPr lang="pt-BR" sz="1500" b="1" dirty="0" err="1"/>
                        <a:t>Resolution</a:t>
                      </a:r>
                      <a:r>
                        <a:rPr lang="pt-BR" sz="1500" b="1" dirty="0"/>
                        <a:t> [pulses/</a:t>
                      </a:r>
                      <a:r>
                        <a:rPr lang="pt-BR" sz="1500" b="1" dirty="0" err="1"/>
                        <a:t>turn</a:t>
                      </a:r>
                      <a:r>
                        <a:rPr lang="pt-BR" sz="1500" b="1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360000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4118470"/>
                  </a:ext>
                </a:extLst>
              </a:tr>
              <a:tr h="350603"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/>
                        <a:t>Angular </a:t>
                      </a:r>
                      <a:r>
                        <a:rPr lang="pt-BR" sz="1500" b="1" dirty="0" err="1"/>
                        <a:t>Positioning</a:t>
                      </a:r>
                      <a:r>
                        <a:rPr lang="pt-BR" sz="1500" b="1" dirty="0"/>
                        <a:t> </a:t>
                      </a:r>
                      <a:r>
                        <a:rPr lang="pt-BR" sz="1500" b="1" dirty="0" err="1"/>
                        <a:t>Error</a:t>
                      </a:r>
                      <a:r>
                        <a:rPr lang="pt-BR" sz="1500" b="1" dirty="0"/>
                        <a:t> [</a:t>
                      </a:r>
                      <a:r>
                        <a:rPr lang="pt-BR" sz="1500" b="1" dirty="0" err="1"/>
                        <a:t>deg</a:t>
                      </a:r>
                      <a:r>
                        <a:rPr lang="pt-BR" sz="1500" b="1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0.015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5843568"/>
                  </a:ext>
                </a:extLst>
              </a:tr>
              <a:tr h="350603"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 err="1"/>
                        <a:t>Dipole</a:t>
                      </a:r>
                      <a:r>
                        <a:rPr lang="pt-BR" sz="1500" b="1" dirty="0"/>
                        <a:t> </a:t>
                      </a:r>
                      <a:r>
                        <a:rPr lang="pt-BR" sz="1500" b="1" dirty="0" err="1"/>
                        <a:t>moment</a:t>
                      </a:r>
                      <a:r>
                        <a:rPr lang="pt-BR" sz="1500" b="1" dirty="0"/>
                        <a:t> amplitude </a:t>
                      </a:r>
                      <a:r>
                        <a:rPr lang="pt-BR" sz="1500" b="1" dirty="0" err="1"/>
                        <a:t>precision</a:t>
                      </a:r>
                      <a:r>
                        <a:rPr lang="pt-BR" sz="1500" b="1" dirty="0"/>
                        <a:t> [%]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0.15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34868"/>
                  </a:ext>
                </a:extLst>
              </a:tr>
            </a:tbl>
          </a:graphicData>
        </a:graphic>
      </p:graphicFrame>
      <p:pic>
        <p:nvPicPr>
          <p:cNvPr id="7" name="Imagem 7" descr="Uma imagem contendo no interior, cozinha, quarto, geladeira&#10;&#10;Descrição gerada automaticamente">
            <a:extLst>
              <a:ext uri="{FF2B5EF4-FFF2-40B4-BE49-F238E27FC236}">
                <a16:creationId xmlns:a16="http://schemas.microsoft.com/office/drawing/2014/main" id="{91CC16FA-3873-87C1-AAE8-939719DB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38850" y="2090695"/>
            <a:ext cx="4458677" cy="337526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6903B3D-0103-853B-5E3C-5C943F79017A}"/>
              </a:ext>
            </a:extLst>
          </p:cNvPr>
          <p:cNvSpPr txBox="1"/>
          <p:nvPr/>
        </p:nvSpPr>
        <p:spPr>
          <a:xfrm>
            <a:off x="202222" y="1147884"/>
            <a:ext cx="49288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pt-BR" dirty="0" err="1">
                <a:latin typeface="Calibri"/>
                <a:cs typeface="Calibri"/>
              </a:rPr>
              <a:t>Measurement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of</a:t>
            </a:r>
            <a:r>
              <a:rPr lang="pt-BR" dirty="0">
                <a:latin typeface="Calibri"/>
                <a:cs typeface="Calibri"/>
              </a:rPr>
              <a:t> Delta </a:t>
            </a:r>
            <a:r>
              <a:rPr lang="pt-BR" dirty="0" err="1">
                <a:latin typeface="Calibri"/>
                <a:cs typeface="Calibri"/>
              </a:rPr>
              <a:t>Undulator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NdFeB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blocks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dipole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moments</a:t>
            </a:r>
            <a:endParaRPr lang="pt-BR">
              <a:latin typeface="Calibri"/>
              <a:cs typeface="Calibri"/>
            </a:endParaRPr>
          </a:p>
          <a:p>
            <a:endParaRPr lang="pt-BR" dirty="0">
              <a:latin typeface="Calibri"/>
              <a:cs typeface="Calibri"/>
            </a:endParaRPr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id="{CA060AC9-38DE-5EA3-B6D1-4BE26E0A5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561" y="1560650"/>
            <a:ext cx="3390900" cy="4451982"/>
          </a:xfrm>
          <a:prstGeom prst="rect">
            <a:avLst/>
          </a:prstGeom>
        </p:spPr>
      </p:pic>
      <p:sp>
        <p:nvSpPr>
          <p:cNvPr id="11" name="Espaço Reservado para Número de Slide 10">
            <a:extLst>
              <a:ext uri="{FF2B5EF4-FFF2-40B4-BE49-F238E27FC236}">
                <a16:creationId xmlns:a16="http://schemas.microsoft.com/office/drawing/2014/main" id="{8BF30327-0A6E-0F88-6E86-5D2AF0C79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6</a:t>
            </a:fld>
            <a:endParaRPr lang="pt-BR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BAF80762-CD70-24F4-0EF8-8EC25C2F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ABE499-9BF0-2BC3-BC69-5507F34D7402}"/>
              </a:ext>
            </a:extLst>
          </p:cNvPr>
          <p:cNvSpPr txBox="1"/>
          <p:nvPr/>
        </p:nvSpPr>
        <p:spPr>
          <a:xfrm>
            <a:off x="203199" y="1816100"/>
            <a:ext cx="51339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600" dirty="0">
                <a:latin typeface="Calibri"/>
                <a:cs typeface="Calibri"/>
              </a:rPr>
              <a:t>- </a:t>
            </a:r>
            <a:r>
              <a:rPr lang="pt-BR" sz="1600" dirty="0" err="1">
                <a:latin typeface="Calibri"/>
                <a:cs typeface="Calibri"/>
              </a:rPr>
              <a:t>Positioning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screws</a:t>
            </a:r>
            <a:r>
              <a:rPr lang="pt-BR" sz="1600" dirty="0">
                <a:latin typeface="Calibri"/>
                <a:cs typeface="Calibri"/>
              </a:rPr>
              <a:t> make </a:t>
            </a:r>
            <a:r>
              <a:rPr lang="pt-BR" sz="1600" dirty="0" err="1">
                <a:latin typeface="Calibri"/>
                <a:cs typeface="Calibri"/>
              </a:rPr>
              <a:t>sure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the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blocks</a:t>
            </a:r>
            <a:r>
              <a:rPr lang="pt-BR" sz="1600" dirty="0">
                <a:latin typeface="Calibri"/>
                <a:cs typeface="Calibri"/>
              </a:rPr>
              <a:t> are </a:t>
            </a:r>
            <a:r>
              <a:rPr lang="pt-BR" sz="1600" dirty="0" err="1">
                <a:latin typeface="Calibri"/>
                <a:cs typeface="Calibri"/>
              </a:rPr>
              <a:t>aligned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with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reference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sufaces</a:t>
            </a:r>
            <a:endParaRPr lang="pt-BR" sz="1600" dirty="0">
              <a:cs typeface="Calibri"/>
            </a:endParaRPr>
          </a:p>
          <a:p>
            <a:pPr algn="just"/>
            <a:r>
              <a:rPr lang="pt-BR" sz="1600" dirty="0">
                <a:latin typeface="Calibri"/>
                <a:cs typeface="Calibri"/>
              </a:rPr>
              <a:t>- </a:t>
            </a:r>
            <a:r>
              <a:rPr lang="pt-BR" sz="1600" dirty="0" err="1">
                <a:latin typeface="Calibri"/>
                <a:cs typeface="Calibri"/>
              </a:rPr>
              <a:t>Signal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acquired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by</a:t>
            </a:r>
            <a:r>
              <a:rPr lang="pt-BR" sz="1600" dirty="0">
                <a:latin typeface="Calibri"/>
                <a:cs typeface="Calibri"/>
              </a:rPr>
              <a:t> a </a:t>
            </a:r>
            <a:r>
              <a:rPr lang="pt-BR" sz="1600" dirty="0" err="1">
                <a:latin typeface="Calibri"/>
                <a:cs typeface="Calibri"/>
              </a:rPr>
              <a:t>Metrolab</a:t>
            </a:r>
            <a:r>
              <a:rPr lang="pt-BR" sz="1600" dirty="0">
                <a:latin typeface="Calibri"/>
                <a:cs typeface="Calibri"/>
              </a:rPr>
              <a:t> FDI-2056 digital </a:t>
            </a:r>
            <a:r>
              <a:rPr lang="pt-BR" sz="1600" dirty="0" err="1">
                <a:latin typeface="Calibri"/>
                <a:cs typeface="Calibri"/>
              </a:rPr>
              <a:t>integrator</a:t>
            </a:r>
            <a:endParaRPr lang="pt-BR" dirty="0" err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14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18FFB-AEF9-47D8-360F-12353E47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latin typeface="Verdana"/>
                <a:ea typeface="Verdana"/>
              </a:rPr>
              <a:t>Rotating</a:t>
            </a:r>
            <a:r>
              <a:rPr lang="pt-BR" dirty="0">
                <a:latin typeface="Verdana"/>
                <a:ea typeface="Verdana"/>
              </a:rPr>
              <a:t> </a:t>
            </a:r>
            <a:r>
              <a:rPr lang="pt-BR" dirty="0" err="1">
                <a:latin typeface="Verdana"/>
                <a:ea typeface="Verdana"/>
              </a:rPr>
              <a:t>Coil</a:t>
            </a:r>
            <a:r>
              <a:rPr lang="pt-BR" dirty="0">
                <a:latin typeface="Verdana"/>
                <a:ea typeface="Verdana"/>
              </a:rPr>
              <a:t> </a:t>
            </a:r>
            <a:r>
              <a:rPr lang="pt-BR" dirty="0" err="1">
                <a:latin typeface="Verdana"/>
                <a:ea typeface="Verdana"/>
              </a:rPr>
              <a:t>Bench</a:t>
            </a:r>
            <a:endParaRPr lang="pt-BR" dirty="0" err="1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C2C1516-D9FC-69AB-6C6D-31EF3D91A5DC}"/>
              </a:ext>
            </a:extLst>
          </p:cNvPr>
          <p:cNvSpPr txBox="1"/>
          <p:nvPr/>
        </p:nvSpPr>
        <p:spPr>
          <a:xfrm>
            <a:off x="139251" y="1128743"/>
            <a:ext cx="726830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pt-BR" dirty="0" err="1">
                <a:latin typeface="Calibri"/>
                <a:cs typeface="Calibri"/>
              </a:rPr>
              <a:t>Measurement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of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integrated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multipoles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of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ID's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feedforward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orbit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correctors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and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skew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quadrupoles</a:t>
            </a:r>
            <a:endParaRPr lang="pt-BR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pt-BR" dirty="0" err="1">
                <a:latin typeface="Calibri"/>
                <a:cs typeface="Calibri"/>
              </a:rPr>
              <a:t>Measument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of</a:t>
            </a:r>
            <a:r>
              <a:rPr lang="pt-BR" dirty="0">
                <a:latin typeface="Calibri"/>
                <a:cs typeface="Calibri"/>
              </a:rPr>
              <a:t> Delta </a:t>
            </a:r>
            <a:r>
              <a:rPr lang="pt-BR" dirty="0" err="1">
                <a:latin typeface="Calibri"/>
                <a:cs typeface="Calibri"/>
              </a:rPr>
              <a:t>Undulator</a:t>
            </a:r>
            <a:r>
              <a:rPr lang="pt-BR" dirty="0">
                <a:latin typeface="Calibri"/>
                <a:cs typeface="Calibri"/>
              </a:rPr>
              <a:t> single </a:t>
            </a:r>
            <a:r>
              <a:rPr lang="pt-BR" dirty="0" err="1">
                <a:latin typeface="Calibri"/>
                <a:cs typeface="Calibri"/>
              </a:rPr>
              <a:t>NdFeB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blocks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and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block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keepers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field</a:t>
            </a:r>
            <a:r>
              <a:rPr lang="pt-BR" dirty="0">
                <a:latin typeface="Calibri"/>
                <a:cs typeface="Calibri"/>
              </a:rPr>
              <a:t> integral profiles</a:t>
            </a:r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DC58A567-1B1A-C2DD-B7A2-C43CFE07D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729" y="1176751"/>
            <a:ext cx="3837038" cy="2880851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4FD29E9-13D6-CDA3-5438-D3B819E60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64979"/>
              </p:ext>
            </p:extLst>
          </p:nvPr>
        </p:nvGraphicFramePr>
        <p:xfrm>
          <a:off x="1287584" y="3982096"/>
          <a:ext cx="3735275" cy="235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694">
                  <a:extLst>
                    <a:ext uri="{9D8B030D-6E8A-4147-A177-3AD203B41FA5}">
                      <a16:colId xmlns:a16="http://schemas.microsoft.com/office/drawing/2014/main" val="3009216985"/>
                    </a:ext>
                  </a:extLst>
                </a:gridCol>
                <a:gridCol w="817581">
                  <a:extLst>
                    <a:ext uri="{9D8B030D-6E8A-4147-A177-3AD203B41FA5}">
                      <a16:colId xmlns:a16="http://schemas.microsoft.com/office/drawing/2014/main" val="224001247"/>
                    </a:ext>
                  </a:extLst>
                </a:gridCol>
              </a:tblGrid>
              <a:tr h="337044">
                <a:tc gridSpan="2">
                  <a:txBody>
                    <a:bodyPr/>
                    <a:lstStyle/>
                    <a:p>
                      <a:pPr algn="ctr"/>
                      <a:r>
                        <a:rPr lang="pt-BR" sz="1500" dirty="0" err="1"/>
                        <a:t>Rotating</a:t>
                      </a:r>
                      <a:r>
                        <a:rPr lang="pt-BR" sz="1500" dirty="0"/>
                        <a:t> </a:t>
                      </a:r>
                      <a:r>
                        <a:rPr lang="pt-BR" sz="1500" dirty="0" err="1"/>
                        <a:t>Coil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283705"/>
                  </a:ext>
                </a:extLst>
              </a:tr>
              <a:tr h="337044">
                <a:tc>
                  <a:txBody>
                    <a:bodyPr/>
                    <a:lstStyle/>
                    <a:p>
                      <a:pPr algn="l"/>
                      <a:r>
                        <a:rPr lang="pt-BR" sz="1500" dirty="0" err="1"/>
                        <a:t>Length</a:t>
                      </a:r>
                      <a:r>
                        <a:rPr lang="pt-BR" sz="1500" dirty="0"/>
                        <a:t> [mm]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433845"/>
                  </a:ext>
                </a:extLst>
              </a:tr>
              <a:tr h="337044">
                <a:tc>
                  <a:txBody>
                    <a:bodyPr/>
                    <a:lstStyle/>
                    <a:p>
                      <a:pPr algn="l"/>
                      <a:r>
                        <a:rPr lang="pt-BR" sz="1500" dirty="0" err="1"/>
                        <a:t>Number</a:t>
                      </a:r>
                      <a:r>
                        <a:rPr lang="pt-BR" sz="1500" dirty="0"/>
                        <a:t> </a:t>
                      </a:r>
                      <a:r>
                        <a:rPr lang="pt-BR" sz="1500" dirty="0" err="1"/>
                        <a:t>of</a:t>
                      </a:r>
                      <a:r>
                        <a:rPr lang="pt-BR" sz="1500" dirty="0"/>
                        <a:t> </a:t>
                      </a:r>
                      <a:r>
                        <a:rPr lang="pt-BR" sz="1500" dirty="0" err="1"/>
                        <a:t>turns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0101855"/>
                  </a:ext>
                </a:extLst>
              </a:tr>
              <a:tr h="337044">
                <a:tc>
                  <a:txBody>
                    <a:bodyPr/>
                    <a:lstStyle/>
                    <a:p>
                      <a:pPr algn="l"/>
                      <a:r>
                        <a:rPr lang="pt-BR" sz="1500" dirty="0" err="1"/>
                        <a:t>Tungsten</a:t>
                      </a:r>
                      <a:r>
                        <a:rPr lang="pt-BR" sz="1500" dirty="0"/>
                        <a:t> Wire </a:t>
                      </a:r>
                      <a:r>
                        <a:rPr lang="pt-BR" sz="1500" dirty="0" err="1"/>
                        <a:t>Diameter</a:t>
                      </a:r>
                      <a:r>
                        <a:rPr lang="pt-BR" sz="1500" dirty="0"/>
                        <a:t> [mm]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2473713"/>
                  </a:ext>
                </a:extLst>
              </a:tr>
              <a:tr h="337044">
                <a:tc>
                  <a:txBody>
                    <a:bodyPr/>
                    <a:lstStyle/>
                    <a:p>
                      <a:pPr algn="l"/>
                      <a:r>
                        <a:rPr lang="pt-BR" sz="1500" dirty="0" err="1"/>
                        <a:t>Radius</a:t>
                      </a:r>
                      <a:r>
                        <a:rPr lang="pt-BR" sz="1500" dirty="0"/>
                        <a:t> [mm]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3596408"/>
                  </a:ext>
                </a:extLst>
              </a:tr>
              <a:tr h="337044">
                <a:tc>
                  <a:txBody>
                    <a:bodyPr/>
                    <a:lstStyle/>
                    <a:p>
                      <a:pPr algn="l"/>
                      <a:r>
                        <a:rPr lang="pt-BR" sz="1500" dirty="0"/>
                        <a:t>Angular </a:t>
                      </a:r>
                      <a:r>
                        <a:rPr lang="pt-BR" sz="1500" dirty="0" err="1"/>
                        <a:t>Speed</a:t>
                      </a:r>
                      <a:r>
                        <a:rPr lang="pt-BR" sz="1500" dirty="0"/>
                        <a:t> [rps]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6467713"/>
                  </a:ext>
                </a:extLst>
              </a:tr>
              <a:tr h="337044">
                <a:tc>
                  <a:txBody>
                    <a:bodyPr/>
                    <a:lstStyle/>
                    <a:p>
                      <a:pPr algn="l"/>
                      <a:r>
                        <a:rPr lang="pt-BR" sz="1500" dirty="0" err="1"/>
                        <a:t>Encoder</a:t>
                      </a:r>
                      <a:r>
                        <a:rPr lang="pt-BR" sz="1500" dirty="0"/>
                        <a:t> </a:t>
                      </a:r>
                      <a:r>
                        <a:rPr lang="pt-BR" sz="1500" dirty="0" err="1"/>
                        <a:t>Resolution</a:t>
                      </a:r>
                      <a:r>
                        <a:rPr lang="pt-BR" sz="1500" dirty="0"/>
                        <a:t> [pulses/</a:t>
                      </a:r>
                      <a:r>
                        <a:rPr lang="pt-BR" sz="1500" dirty="0" err="1"/>
                        <a:t>turn</a:t>
                      </a:r>
                      <a:r>
                        <a:rPr lang="pt-BR" sz="1500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500" dirty="0"/>
                        <a:t>360000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8182993"/>
                  </a:ext>
                </a:extLst>
              </a:tr>
            </a:tbl>
          </a:graphicData>
        </a:graphic>
      </p:graphicFrame>
      <p:pic>
        <p:nvPicPr>
          <p:cNvPr id="3" name="Imagem 3" descr="Uma imagem contendo máquina de costura, equipamento, caminhão, computador&#10;&#10;Descrição gerada automaticamente">
            <a:extLst>
              <a:ext uri="{FF2B5EF4-FFF2-40B4-BE49-F238E27FC236}">
                <a16:creationId xmlns:a16="http://schemas.microsoft.com/office/drawing/2014/main" id="{67A56AB7-992B-83D5-F533-05376E0B4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379" y="4174076"/>
            <a:ext cx="2743200" cy="2057400"/>
          </a:xfrm>
          <a:prstGeom prst="rect">
            <a:avLst/>
          </a:prstGeom>
        </p:spPr>
      </p:pic>
      <p:pic>
        <p:nvPicPr>
          <p:cNvPr id="4" name="Imagem 4" descr="Uma imagem contendo no interior, pequeno, torno, computador&#10;&#10;Descrição gerada automaticamente">
            <a:extLst>
              <a:ext uri="{FF2B5EF4-FFF2-40B4-BE49-F238E27FC236}">
                <a16:creationId xmlns:a16="http://schemas.microsoft.com/office/drawing/2014/main" id="{5442EEFA-A49A-49DC-E05D-B7F2236E5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444" y="4174076"/>
            <a:ext cx="2743200" cy="20574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126A04BB-2B42-7360-9312-66B0636D01F4}"/>
              </a:ext>
            </a:extLst>
          </p:cNvPr>
          <p:cNvSpPr/>
          <p:nvPr/>
        </p:nvSpPr>
        <p:spPr>
          <a:xfrm>
            <a:off x="7326923" y="4952999"/>
            <a:ext cx="715109" cy="6447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17551E0-9324-524B-62C6-D5B3A3023EB8}"/>
              </a:ext>
            </a:extLst>
          </p:cNvPr>
          <p:cNvSpPr/>
          <p:nvPr/>
        </p:nvSpPr>
        <p:spPr>
          <a:xfrm>
            <a:off x="10107491" y="5142767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A8E89D5-D8B7-F78B-A8CA-FE1D0D8F8404}"/>
              </a:ext>
            </a:extLst>
          </p:cNvPr>
          <p:cNvSpPr/>
          <p:nvPr/>
        </p:nvSpPr>
        <p:spPr>
          <a:xfrm>
            <a:off x="11183815" y="4671645"/>
            <a:ext cx="492370" cy="4689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FB33FD53-E877-22F0-7D7F-1AA24478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7</a:t>
            </a:fld>
            <a:endParaRPr lang="pt-BR"/>
          </a:p>
        </p:txBody>
      </p:sp>
      <p:sp>
        <p:nvSpPr>
          <p:cNvPr id="13" name="Espaço Reservado para Rodapé 12">
            <a:extLst>
              <a:ext uri="{FF2B5EF4-FFF2-40B4-BE49-F238E27FC236}">
                <a16:creationId xmlns:a16="http://schemas.microsoft.com/office/drawing/2014/main" id="{D167F9AC-8596-8B74-0CE1-204592AC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8B25F62-1598-69AC-B422-7C682008EFE7}"/>
              </a:ext>
            </a:extLst>
          </p:cNvPr>
          <p:cNvSpPr txBox="1"/>
          <p:nvPr/>
        </p:nvSpPr>
        <p:spPr>
          <a:xfrm>
            <a:off x="889000" y="2311810"/>
            <a:ext cx="523240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dirty="0">
                <a:latin typeface="Calibri"/>
                <a:cs typeface="Calibri"/>
              </a:rPr>
              <a:t>-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Two</a:t>
            </a:r>
            <a:r>
              <a:rPr lang="pt-BR" sz="1600" dirty="0">
                <a:latin typeface="Calibri"/>
                <a:cs typeface="Calibri"/>
              </a:rPr>
              <a:t> radial </a:t>
            </a:r>
            <a:r>
              <a:rPr lang="pt-BR" sz="1600" dirty="0" err="1">
                <a:latin typeface="Calibri"/>
                <a:cs typeface="Calibri"/>
              </a:rPr>
              <a:t>rotating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coil</a:t>
            </a:r>
            <a:r>
              <a:rPr lang="pt-BR" sz="1600" dirty="0">
                <a:latin typeface="Calibri"/>
                <a:cs typeface="Calibri"/>
              </a:rPr>
              <a:t>​ </a:t>
            </a:r>
            <a:r>
              <a:rPr lang="pt-BR" sz="1600" dirty="0" err="1">
                <a:latin typeface="Calibri"/>
                <a:cs typeface="Calibri"/>
              </a:rPr>
              <a:t>benches</a:t>
            </a:r>
            <a:endParaRPr lang="pt-BR" sz="1600" dirty="0">
              <a:latin typeface="Calibri"/>
              <a:cs typeface="Calibri"/>
            </a:endParaRPr>
          </a:p>
          <a:p>
            <a:pPr algn="just"/>
            <a:r>
              <a:rPr lang="pt-BR" sz="1600" dirty="0">
                <a:latin typeface="Calibri"/>
                <a:cs typeface="Calibri"/>
              </a:rPr>
              <a:t>- </a:t>
            </a:r>
            <a:r>
              <a:rPr lang="pt-BR" sz="1600" dirty="0" err="1">
                <a:latin typeface="Calibri"/>
                <a:cs typeface="Calibri"/>
              </a:rPr>
              <a:t>Ceramic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rigid</a:t>
            </a:r>
            <a:r>
              <a:rPr lang="pt-BR" sz="1600" dirty="0">
                <a:latin typeface="Calibri"/>
                <a:cs typeface="Calibri"/>
              </a:rPr>
              <a:t> body </a:t>
            </a:r>
            <a:r>
              <a:rPr lang="pt-BR" sz="1600" dirty="0" err="1">
                <a:latin typeface="Calibri"/>
                <a:cs typeface="Calibri"/>
              </a:rPr>
              <a:t>with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spring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tensioners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to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avoid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sag</a:t>
            </a:r>
            <a:r>
              <a:rPr lang="pt-BR" sz="1600" dirty="0">
                <a:latin typeface="Calibri"/>
                <a:cs typeface="Calibri"/>
              </a:rPr>
              <a:t>​</a:t>
            </a:r>
          </a:p>
          <a:p>
            <a:pPr algn="just"/>
            <a:r>
              <a:rPr lang="pt-BR" sz="1600" dirty="0">
                <a:latin typeface="Calibri"/>
                <a:cs typeface="Calibri"/>
              </a:rPr>
              <a:t>- Spring </a:t>
            </a:r>
            <a:r>
              <a:rPr lang="pt-BR" sz="1600" dirty="0" err="1">
                <a:latin typeface="Calibri"/>
                <a:cs typeface="Calibri"/>
              </a:rPr>
              <a:t>tensioner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to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ensure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mounting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reapeatability</a:t>
            </a:r>
            <a:r>
              <a:rPr lang="pt-BR" sz="1600" dirty="0">
                <a:latin typeface="Calibri"/>
                <a:cs typeface="Calibri"/>
              </a:rPr>
              <a:t> </a:t>
            </a:r>
            <a:endParaRPr lang="pt-BR" dirty="0"/>
          </a:p>
          <a:p>
            <a:pPr algn="just"/>
            <a:r>
              <a:rPr lang="pt-BR" sz="1600" dirty="0">
                <a:latin typeface="Calibri"/>
                <a:cs typeface="Calibri"/>
              </a:rPr>
              <a:t>- Air </a:t>
            </a:r>
            <a:r>
              <a:rPr lang="pt-BR" sz="1600" dirty="0" err="1">
                <a:latin typeface="Calibri"/>
                <a:cs typeface="Calibri"/>
              </a:rPr>
              <a:t>bearings</a:t>
            </a:r>
            <a:r>
              <a:rPr lang="pt-BR" sz="1600" dirty="0">
                <a:latin typeface="Calibri"/>
                <a:cs typeface="Calibri"/>
              </a:rPr>
              <a:t> </a:t>
            </a:r>
            <a:endParaRPr lang="pt-BR" dirty="0"/>
          </a:p>
          <a:p>
            <a:pPr algn="just"/>
            <a:r>
              <a:rPr lang="pt-BR" sz="1600" dirty="0">
                <a:latin typeface="Calibri"/>
                <a:cs typeface="Calibri"/>
              </a:rPr>
              <a:t>- Mercury </a:t>
            </a:r>
            <a:r>
              <a:rPr lang="pt-BR" sz="1600" dirty="0" err="1">
                <a:latin typeface="Calibri"/>
                <a:cs typeface="Calibri"/>
              </a:rPr>
              <a:t>rotating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contact</a:t>
            </a:r>
            <a:r>
              <a:rPr lang="en-US" sz="1600" dirty="0">
                <a:latin typeface="Calibri"/>
                <a:cs typeface="Calibri"/>
              </a:rPr>
              <a:t>  </a:t>
            </a:r>
            <a:endParaRPr lang="pt-BR" dirty="0"/>
          </a:p>
          <a:p>
            <a:pPr algn="just"/>
            <a:r>
              <a:rPr lang="pt-BR" sz="1600" dirty="0">
                <a:latin typeface="Calibri"/>
                <a:cs typeface="Calibri"/>
              </a:rPr>
              <a:t>- </a:t>
            </a:r>
            <a:r>
              <a:rPr lang="pt-BR" sz="1600" dirty="0" err="1">
                <a:latin typeface="Calibri"/>
                <a:cs typeface="Calibri"/>
              </a:rPr>
              <a:t>Signal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acquired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by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Metrolab</a:t>
            </a:r>
            <a:r>
              <a:rPr lang="pt-BR" sz="1600" dirty="0">
                <a:latin typeface="Calibri"/>
                <a:cs typeface="Calibri"/>
              </a:rPr>
              <a:t> FDI-2056 digital </a:t>
            </a:r>
            <a:r>
              <a:rPr lang="pt-BR" sz="1600" dirty="0" err="1">
                <a:latin typeface="Calibri"/>
                <a:cs typeface="Calibri"/>
              </a:rPr>
              <a:t>integrator</a:t>
            </a:r>
            <a:r>
              <a:rPr lang="pt-BR" sz="1600" dirty="0">
                <a:latin typeface="Calibri"/>
                <a:cs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22891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11E5B-866C-83BE-0A31-FC40B38A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Verdana"/>
                <a:ea typeface="Verdana"/>
              </a:rPr>
              <a:t>Hall </a:t>
            </a:r>
            <a:r>
              <a:rPr lang="pt-BR" err="1">
                <a:latin typeface="Verdana"/>
                <a:ea typeface="Verdana"/>
              </a:rPr>
              <a:t>Probe</a:t>
            </a:r>
            <a:r>
              <a:rPr lang="pt-BR">
                <a:latin typeface="Verdana"/>
                <a:ea typeface="Verdana"/>
              </a:rPr>
              <a:t> </a:t>
            </a:r>
            <a:r>
              <a:rPr lang="pt-BR" err="1">
                <a:latin typeface="Verdana"/>
                <a:ea typeface="Verdana"/>
              </a:rPr>
              <a:t>Bench</a:t>
            </a:r>
            <a:endParaRPr lang="pt-BR" err="1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909B5C-0530-12C4-0EEB-DAE8CE98188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B0B2C76-CA51-84D8-280E-81C95E8AA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110047"/>
              </p:ext>
            </p:extLst>
          </p:nvPr>
        </p:nvGraphicFramePr>
        <p:xfrm>
          <a:off x="757115" y="3687883"/>
          <a:ext cx="4325812" cy="2408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338">
                  <a:extLst>
                    <a:ext uri="{9D8B030D-6E8A-4147-A177-3AD203B41FA5}">
                      <a16:colId xmlns:a16="http://schemas.microsoft.com/office/drawing/2014/main" val="3481668233"/>
                    </a:ext>
                  </a:extLst>
                </a:gridCol>
                <a:gridCol w="1207474">
                  <a:extLst>
                    <a:ext uri="{9D8B030D-6E8A-4147-A177-3AD203B41FA5}">
                      <a16:colId xmlns:a16="http://schemas.microsoft.com/office/drawing/2014/main" val="412035780"/>
                    </a:ext>
                  </a:extLst>
                </a:gridCol>
              </a:tblGrid>
              <a:tr h="316523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dirty="0"/>
                        <a:t>Hall </a:t>
                      </a:r>
                      <a:r>
                        <a:rPr lang="pt-BR" sz="1600" dirty="0" err="1"/>
                        <a:t>Probe</a:t>
                      </a:r>
                      <a:r>
                        <a:rPr lang="pt-BR" sz="1600" dirty="0"/>
                        <a:t> </a:t>
                      </a:r>
                      <a:r>
                        <a:rPr lang="pt-BR" sz="1600" dirty="0" err="1"/>
                        <a:t>Bench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639112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BR" sz="1600" dirty="0"/>
                        <a:t>Granite single </a:t>
                      </a:r>
                      <a:r>
                        <a:rPr lang="pt-BR" sz="1600" dirty="0" err="1"/>
                        <a:t>block</a:t>
                      </a:r>
                      <a:r>
                        <a:rPr lang="pt-BR" sz="1600" dirty="0"/>
                        <a:t> </a:t>
                      </a:r>
                      <a:r>
                        <a:rPr lang="pt-BR" sz="1600" dirty="0" err="1"/>
                        <a:t>length</a:t>
                      </a:r>
                      <a:r>
                        <a:rPr lang="pt-BR" sz="1600" dirty="0"/>
                        <a:t>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dirty="0"/>
                        <a:t>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493387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BR" sz="1600" dirty="0" err="1"/>
                        <a:t>Travel</a:t>
                      </a:r>
                      <a:r>
                        <a:rPr lang="pt-BR" sz="1600" dirty="0"/>
                        <a:t> Range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dirty="0"/>
                        <a:t>7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459784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algn="l"/>
                      <a:r>
                        <a:rPr lang="pt-BR" sz="1600" dirty="0"/>
                        <a:t>Longitudinal Linear </a:t>
                      </a:r>
                      <a:r>
                        <a:rPr lang="pt-BR" sz="1600" dirty="0" err="1"/>
                        <a:t>Error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&lt; ± 9 </a:t>
                      </a:r>
                      <a:r>
                        <a:rPr lang="pt-BR" sz="1400" b="0" i="0" u="none" strike="noStrike" noProof="0" dirty="0" err="1">
                          <a:latin typeface="utkal"/>
                        </a:rPr>
                        <a:t>μ</a:t>
                      </a:r>
                      <a:r>
                        <a:rPr lang="pt-BR" sz="1600" dirty="0" err="1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73985"/>
                  </a:ext>
                </a:extLst>
              </a:tr>
              <a:tr h="533601">
                <a:tc>
                  <a:txBody>
                    <a:bodyPr/>
                    <a:lstStyle/>
                    <a:p>
                      <a:pPr algn="l"/>
                      <a:r>
                        <a:rPr lang="pt-BR" sz="1600" dirty="0"/>
                        <a:t>Horizontal </a:t>
                      </a:r>
                      <a:r>
                        <a:rPr lang="pt-BR" sz="1600" dirty="0" err="1"/>
                        <a:t>and</a:t>
                      </a:r>
                      <a:r>
                        <a:rPr lang="pt-BR" sz="1600" dirty="0"/>
                        <a:t> Vertical Linear </a:t>
                      </a:r>
                      <a:r>
                        <a:rPr lang="pt-BR" sz="1600" dirty="0" err="1"/>
                        <a:t>Error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&lt; </a:t>
                      </a:r>
                      <a:r>
                        <a:rPr lang="pt-BR" sz="1600" b="0" i="0" u="none" strike="noStrike" noProof="0" dirty="0">
                          <a:latin typeface="Calibri"/>
                        </a:rPr>
                        <a:t>± </a:t>
                      </a:r>
                      <a:r>
                        <a:rPr lang="pt-BR" sz="1600" dirty="0"/>
                        <a:t>15 </a:t>
                      </a:r>
                      <a:r>
                        <a:rPr lang="pt-BR" sz="1400" b="0" i="0" u="none" strike="noStrike" noProof="0" dirty="0" err="1">
                          <a:latin typeface="utkal"/>
                        </a:rPr>
                        <a:t>μ</a:t>
                      </a:r>
                      <a:r>
                        <a:rPr lang="pt-BR" sz="1600" dirty="0" err="1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78155"/>
                  </a:ext>
                </a:extLst>
              </a:tr>
              <a:tr h="533601">
                <a:tc>
                  <a:txBody>
                    <a:bodyPr/>
                    <a:lstStyle/>
                    <a:p>
                      <a:pPr algn="l"/>
                      <a:r>
                        <a:rPr lang="pt-BR" sz="1600" dirty="0" err="1"/>
                        <a:t>Roll</a:t>
                      </a:r>
                      <a:r>
                        <a:rPr lang="pt-BR" sz="1600" dirty="0"/>
                        <a:t>, </a:t>
                      </a:r>
                      <a:r>
                        <a:rPr lang="pt-BR" sz="1600" dirty="0" err="1"/>
                        <a:t>Pitch</a:t>
                      </a:r>
                      <a:r>
                        <a:rPr lang="pt-BR" sz="1600" dirty="0"/>
                        <a:t> </a:t>
                      </a:r>
                      <a:r>
                        <a:rPr lang="pt-BR" sz="1600" dirty="0" err="1"/>
                        <a:t>and</a:t>
                      </a:r>
                      <a:r>
                        <a:rPr lang="pt-BR" sz="1600" dirty="0"/>
                        <a:t> </a:t>
                      </a:r>
                      <a:r>
                        <a:rPr lang="pt-BR" sz="1600" dirty="0" err="1"/>
                        <a:t>Yaw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&lt; </a:t>
                      </a:r>
                      <a:r>
                        <a:rPr lang="pt-BR" sz="1600" b="0" i="0" u="none" strike="noStrike" noProof="0" dirty="0">
                          <a:latin typeface="Calibri"/>
                        </a:rPr>
                        <a:t>± </a:t>
                      </a:r>
                      <a:r>
                        <a:rPr lang="pt-BR" sz="1600" dirty="0"/>
                        <a:t>15 </a:t>
                      </a:r>
                      <a:r>
                        <a:rPr lang="pt-BR" sz="1600" dirty="0" err="1"/>
                        <a:t>mrad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292748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3A92CBD4-3875-2DDE-BC42-355653A2D82B}"/>
              </a:ext>
            </a:extLst>
          </p:cNvPr>
          <p:cNvSpPr txBox="1"/>
          <p:nvPr/>
        </p:nvSpPr>
        <p:spPr>
          <a:xfrm>
            <a:off x="316522" y="2331915"/>
            <a:ext cx="566461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600" dirty="0">
                <a:latin typeface="Calibri"/>
                <a:cs typeface="Calibri"/>
              </a:rPr>
              <a:t>- Senis 3-axis Hall </a:t>
            </a:r>
            <a:r>
              <a:rPr lang="pt-BR" sz="1600" dirty="0" err="1">
                <a:latin typeface="Calibri"/>
                <a:cs typeface="Calibri"/>
              </a:rPr>
              <a:t>probe</a:t>
            </a:r>
            <a:r>
              <a:rPr lang="pt-BR" sz="1600" dirty="0">
                <a:latin typeface="Calibri"/>
                <a:cs typeface="Calibri"/>
              </a:rPr>
              <a:t>, 0.75 mm </a:t>
            </a:r>
            <a:r>
              <a:rPr lang="pt-BR" sz="1600" dirty="0" err="1">
                <a:latin typeface="Calibri"/>
                <a:cs typeface="Calibri"/>
              </a:rPr>
              <a:t>thick</a:t>
            </a:r>
            <a:endParaRPr lang="pt-BR" sz="1600" dirty="0">
              <a:latin typeface="Calibri"/>
              <a:cs typeface="Calibri"/>
            </a:endParaRPr>
          </a:p>
          <a:p>
            <a:pPr algn="just"/>
            <a:r>
              <a:rPr lang="pt-BR" sz="1600" dirty="0">
                <a:latin typeface="Calibri"/>
                <a:cs typeface="Calibri"/>
              </a:rPr>
              <a:t>- Hall </a:t>
            </a:r>
            <a:r>
              <a:rPr lang="pt-BR" sz="1600" dirty="0" err="1">
                <a:latin typeface="Calibri"/>
                <a:cs typeface="Calibri"/>
              </a:rPr>
              <a:t>probe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is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attached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to</a:t>
            </a:r>
            <a:r>
              <a:rPr lang="pt-BR" sz="1600" dirty="0">
                <a:latin typeface="Calibri"/>
                <a:cs typeface="Calibri"/>
              </a:rPr>
              <a:t> a TVE </a:t>
            </a:r>
            <a:r>
              <a:rPr lang="pt-BR" sz="1600" dirty="0" err="1">
                <a:latin typeface="Calibri"/>
                <a:cs typeface="Calibri"/>
              </a:rPr>
              <a:t>Support</a:t>
            </a:r>
            <a:r>
              <a:rPr lang="pt-BR" sz="1600" dirty="0">
                <a:latin typeface="Calibri"/>
                <a:cs typeface="Calibri"/>
              </a:rPr>
              <a:t> in a </a:t>
            </a:r>
            <a:r>
              <a:rPr lang="pt-BR" sz="1600" dirty="0" err="1">
                <a:latin typeface="Calibri"/>
                <a:cs typeface="Calibri"/>
              </a:rPr>
              <a:t>ceramic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rod</a:t>
            </a:r>
            <a:endParaRPr lang="pt-BR" sz="1600" dirty="0">
              <a:latin typeface="Calibri"/>
              <a:cs typeface="Calibri"/>
            </a:endParaRPr>
          </a:p>
          <a:p>
            <a:pPr algn="just"/>
            <a:r>
              <a:rPr lang="pt-BR" sz="1600" dirty="0">
                <a:latin typeface="Calibri"/>
                <a:cs typeface="Calibri"/>
              </a:rPr>
              <a:t>- Hall </a:t>
            </a:r>
            <a:r>
              <a:rPr lang="pt-BR" sz="1600" dirty="0" err="1">
                <a:latin typeface="Calibri"/>
                <a:cs typeface="Calibri"/>
              </a:rPr>
              <a:t>probe</a:t>
            </a:r>
            <a:r>
              <a:rPr lang="pt-BR" sz="1600" dirty="0">
                <a:latin typeface="Calibri"/>
                <a:cs typeface="Calibri"/>
              </a:rPr>
              <a:t> B </a:t>
            </a:r>
            <a:r>
              <a:rPr lang="pt-BR" sz="1600" dirty="0" err="1">
                <a:latin typeface="Calibri"/>
                <a:cs typeface="Calibri"/>
              </a:rPr>
              <a:t>vs</a:t>
            </a:r>
            <a:r>
              <a:rPr lang="pt-BR" sz="1600" dirty="0">
                <a:latin typeface="Calibri"/>
                <a:cs typeface="Calibri"/>
              </a:rPr>
              <a:t> V curve </a:t>
            </a:r>
            <a:r>
              <a:rPr lang="pt-BR" sz="1600" dirty="0" err="1">
                <a:latin typeface="Calibri"/>
                <a:cs typeface="Calibri"/>
              </a:rPr>
              <a:t>calibrated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with</a:t>
            </a:r>
            <a:r>
              <a:rPr lang="pt-BR" sz="1600" dirty="0">
                <a:latin typeface="Calibri"/>
                <a:cs typeface="Calibri"/>
              </a:rPr>
              <a:t> a </a:t>
            </a:r>
            <a:r>
              <a:rPr lang="pt-BR" sz="1600" dirty="0" err="1">
                <a:latin typeface="Calibri"/>
                <a:cs typeface="Calibri"/>
              </a:rPr>
              <a:t>Metrolab</a:t>
            </a:r>
            <a:r>
              <a:rPr lang="pt-BR" sz="1600" dirty="0">
                <a:latin typeface="Calibri"/>
                <a:cs typeface="Calibri"/>
              </a:rPr>
              <a:t> PT 2025 NMR</a:t>
            </a:r>
            <a:endParaRPr lang="pt-BR" sz="1600">
              <a:cs typeface="Calibri"/>
            </a:endParaRPr>
          </a:p>
          <a:p>
            <a:pPr algn="just"/>
            <a:r>
              <a:rPr lang="pt-BR" sz="1600" dirty="0">
                <a:latin typeface="Calibri"/>
                <a:cs typeface="Calibri"/>
              </a:rPr>
              <a:t>- </a:t>
            </a:r>
            <a:r>
              <a:rPr lang="pt-BR" sz="1600" dirty="0" err="1">
                <a:latin typeface="Calibri"/>
                <a:cs typeface="Calibri"/>
              </a:rPr>
              <a:t>Probe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angles</a:t>
            </a:r>
            <a:r>
              <a:rPr lang="pt-BR" sz="1600" dirty="0">
                <a:latin typeface="Calibri"/>
                <a:cs typeface="Calibri"/>
              </a:rPr>
              <a:t> are </a:t>
            </a:r>
            <a:r>
              <a:rPr lang="pt-BR" sz="1600" dirty="0" err="1">
                <a:latin typeface="Calibri"/>
                <a:cs typeface="Calibri"/>
              </a:rPr>
              <a:t>calibrated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with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calibration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dipoles</a:t>
            </a:r>
            <a:endParaRPr lang="pt-BR" sz="1600" dirty="0" err="1">
              <a:cs typeface="Calibri"/>
            </a:endParaRPr>
          </a:p>
        </p:txBody>
      </p:sp>
      <p:pic>
        <p:nvPicPr>
          <p:cNvPr id="6" name="Imagem 8" descr="Uma imagem contendo foto, diferente, caixa, mesa&#10;&#10;Descrição gerada automaticamente">
            <a:extLst>
              <a:ext uri="{FF2B5EF4-FFF2-40B4-BE49-F238E27FC236}">
                <a16:creationId xmlns:a16="http://schemas.microsoft.com/office/drawing/2014/main" id="{65218A95-5BD4-EED1-C079-511BB7575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130" y="1178730"/>
            <a:ext cx="2743200" cy="3393464"/>
          </a:xfrm>
          <a:prstGeom prst="rect">
            <a:avLst/>
          </a:prstGeom>
        </p:spPr>
      </p:pic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7D81668-E5B8-CDB2-7D19-ADAC0E19E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C588AD5-E9C3-5D94-EC94-537FDDC9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  <p:pic>
        <p:nvPicPr>
          <p:cNvPr id="11" name="Imagem 11" descr="Uma imagem contendo no interior, cozinha, teto, mesa&#10;&#10;Descrição gerada automaticamente">
            <a:extLst>
              <a:ext uri="{FF2B5EF4-FFF2-40B4-BE49-F238E27FC236}">
                <a16:creationId xmlns:a16="http://schemas.microsoft.com/office/drawing/2014/main" id="{1805009F-3AA9-16A7-FEE2-CCA2CDED9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91317" y="1607574"/>
            <a:ext cx="3657600" cy="27432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7469F-573F-4CF4-F1EF-633CC05F2FA8}"/>
              </a:ext>
            </a:extLst>
          </p:cNvPr>
          <p:cNvSpPr txBox="1"/>
          <p:nvPr/>
        </p:nvSpPr>
        <p:spPr>
          <a:xfrm>
            <a:off x="203199" y="1244600"/>
            <a:ext cx="54387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dirty="0" err="1">
                <a:latin typeface="Calibri"/>
                <a:cs typeface="Calibri"/>
              </a:rPr>
              <a:t>Measurement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of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field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maps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from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fully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assembled</a:t>
            </a:r>
            <a:r>
              <a:rPr lang="pt-BR" dirty="0">
                <a:latin typeface="Calibri"/>
                <a:cs typeface="Calibri"/>
              </a:rPr>
              <a:t> devices </a:t>
            </a:r>
            <a:r>
              <a:rPr lang="pt-BR" dirty="0" err="1">
                <a:latin typeface="Calibri"/>
                <a:cs typeface="Calibri"/>
              </a:rPr>
              <a:t>and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NdFeB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magnet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block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keepers</a:t>
            </a:r>
            <a:endParaRPr lang="pt-BR" dirty="0" err="1">
              <a:cs typeface="Calibri"/>
            </a:endParaRPr>
          </a:p>
        </p:txBody>
      </p:sp>
      <p:pic>
        <p:nvPicPr>
          <p:cNvPr id="4" name="Imagem 9" descr="Uma imagem contendo no interior, cozinha, armário, fogão&#10;&#10;Descrição gerada automaticamente">
            <a:extLst>
              <a:ext uri="{FF2B5EF4-FFF2-40B4-BE49-F238E27FC236}">
                <a16:creationId xmlns:a16="http://schemas.microsoft.com/office/drawing/2014/main" id="{7D897A45-3E16-A574-84D3-F72DB32D3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819" y="4219268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11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F79CD-9AA0-69B0-BBF6-D34B5B86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latin typeface="Verdana"/>
                <a:ea typeface="Verdana"/>
              </a:rPr>
              <a:t>Stretched</a:t>
            </a:r>
            <a:r>
              <a:rPr lang="pt-BR" dirty="0">
                <a:latin typeface="Verdana"/>
                <a:ea typeface="Verdana"/>
              </a:rPr>
              <a:t> Wire </a:t>
            </a:r>
            <a:r>
              <a:rPr lang="pt-BR" dirty="0" err="1">
                <a:latin typeface="Verdana"/>
                <a:ea typeface="Verdana"/>
              </a:rPr>
              <a:t>Bench</a:t>
            </a:r>
            <a:endParaRPr lang="pt-BR" dirty="0" err="1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B57480D-6D96-4BE6-D4DF-A36B2953D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956233"/>
              </p:ext>
            </p:extLst>
          </p:nvPr>
        </p:nvGraphicFramePr>
        <p:xfrm>
          <a:off x="724728" y="4562629"/>
          <a:ext cx="490393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4646">
                  <a:extLst>
                    <a:ext uri="{9D8B030D-6E8A-4147-A177-3AD203B41FA5}">
                      <a16:colId xmlns:a16="http://schemas.microsoft.com/office/drawing/2014/main" val="351945470"/>
                    </a:ext>
                  </a:extLst>
                </a:gridCol>
                <a:gridCol w="1634646">
                  <a:extLst>
                    <a:ext uri="{9D8B030D-6E8A-4147-A177-3AD203B41FA5}">
                      <a16:colId xmlns:a16="http://schemas.microsoft.com/office/drawing/2014/main" val="163172784"/>
                    </a:ext>
                  </a:extLst>
                </a:gridCol>
                <a:gridCol w="1634646">
                  <a:extLst>
                    <a:ext uri="{9D8B030D-6E8A-4147-A177-3AD203B41FA5}">
                      <a16:colId xmlns:a16="http://schemas.microsoft.com/office/drawing/2014/main" val="4073428512"/>
                    </a:ext>
                  </a:extLst>
                </a:gridCol>
              </a:tblGrid>
              <a:tr h="313093">
                <a:tc gridSpan="3"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Typical</a:t>
                      </a:r>
                      <a:r>
                        <a:rPr lang="pt-BR" sz="1600" dirty="0"/>
                        <a:t> standard </a:t>
                      </a:r>
                      <a:r>
                        <a:rPr lang="pt-BR" sz="1600" dirty="0" err="1"/>
                        <a:t>deviation</a:t>
                      </a:r>
                      <a:r>
                        <a:rPr lang="pt-BR" sz="1600" dirty="0"/>
                        <a:t> in a </a:t>
                      </a:r>
                      <a:r>
                        <a:rPr lang="pt-BR" sz="1600" dirty="0" err="1"/>
                        <a:t>measurement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506370"/>
                  </a:ext>
                </a:extLst>
              </a:tr>
              <a:tr h="532259">
                <a:tc>
                  <a:txBody>
                    <a:bodyPr/>
                    <a:lstStyle/>
                    <a:p>
                      <a:pPr algn="l"/>
                      <a:br>
                        <a:rPr lang="pt-BR" dirty="0"/>
                      </a:br>
                      <a:endParaRPr lang="pt-B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First</a:t>
                      </a:r>
                      <a:r>
                        <a:rPr lang="pt-BR" sz="1600" dirty="0"/>
                        <a:t> integral [G.cm]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Second</a:t>
                      </a:r>
                      <a:r>
                        <a:rPr lang="pt-BR" sz="1600" dirty="0"/>
                        <a:t> Integral [kG.cm²]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834213"/>
                  </a:ext>
                </a:extLst>
              </a:tr>
              <a:tr h="313093">
                <a:tc>
                  <a:txBody>
                    <a:bodyPr/>
                    <a:lstStyle/>
                    <a:p>
                      <a:pPr algn="l"/>
                      <a:r>
                        <a:rPr lang="pt-BR" sz="1600" dirty="0"/>
                        <a:t>Vertical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3076658"/>
                  </a:ext>
                </a:extLst>
              </a:tr>
              <a:tr h="313093">
                <a:tc>
                  <a:txBody>
                    <a:bodyPr/>
                    <a:lstStyle/>
                    <a:p>
                      <a:pPr algn="l"/>
                      <a:r>
                        <a:rPr lang="pt-BR" sz="1600" dirty="0"/>
                        <a:t>Horizontal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6255621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96CA4F18-14E0-E61E-D631-C8EEAAD6DA3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DC9873-5A77-32BC-1714-C7AD664101B4}"/>
              </a:ext>
            </a:extLst>
          </p:cNvPr>
          <p:cNvSpPr txBox="1"/>
          <p:nvPr/>
        </p:nvSpPr>
        <p:spPr>
          <a:xfrm>
            <a:off x="266999" y="1849970"/>
            <a:ext cx="6242503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latin typeface="Calibri"/>
                <a:cs typeface="Calibri"/>
              </a:rPr>
              <a:t>- 0.1 mm </a:t>
            </a:r>
            <a:r>
              <a:rPr lang="pt-BR" sz="1600" dirty="0" err="1">
                <a:latin typeface="Calibri"/>
                <a:cs typeface="Calibri"/>
              </a:rPr>
              <a:t>tungsten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wire</a:t>
            </a:r>
            <a:endParaRPr lang="pt-BR" sz="1600" dirty="0">
              <a:latin typeface="Calibri"/>
              <a:cs typeface="Calibri"/>
            </a:endParaRPr>
          </a:p>
          <a:p>
            <a:r>
              <a:rPr lang="pt-BR" sz="1600" dirty="0">
                <a:latin typeface="Calibri"/>
                <a:cs typeface="Calibri"/>
              </a:rPr>
              <a:t>- A22 </a:t>
            </a:r>
            <a:r>
              <a:rPr lang="pt-BR" sz="1600" dirty="0" err="1">
                <a:latin typeface="Calibri"/>
                <a:cs typeface="Calibri"/>
              </a:rPr>
              <a:t>low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noise</a:t>
            </a:r>
            <a:r>
              <a:rPr lang="pt-BR" sz="1600" dirty="0">
                <a:latin typeface="Calibri"/>
                <a:cs typeface="Calibri"/>
              </a:rPr>
              <a:t> DC </a:t>
            </a:r>
            <a:r>
              <a:rPr lang="pt-BR" sz="1600" dirty="0" err="1">
                <a:latin typeface="Calibri"/>
                <a:cs typeface="Calibri"/>
              </a:rPr>
              <a:t>amplifier</a:t>
            </a:r>
            <a:endParaRPr lang="pt-BR" sz="1600">
              <a:latin typeface="Calibri"/>
              <a:cs typeface="Calibri"/>
            </a:endParaRPr>
          </a:p>
          <a:p>
            <a:r>
              <a:rPr lang="pt-BR" sz="1600" dirty="0">
                <a:latin typeface="Calibri"/>
                <a:cs typeface="Calibri"/>
              </a:rPr>
              <a:t>- 8 1/2 </a:t>
            </a:r>
            <a:r>
              <a:rPr lang="pt-BR" sz="1600" dirty="0" err="1">
                <a:latin typeface="Calibri"/>
                <a:cs typeface="Calibri"/>
              </a:rPr>
              <a:t>digit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Keysight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voltmeter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acquires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the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signal</a:t>
            </a:r>
            <a:endParaRPr lang="pt-BR" sz="1600" dirty="0">
              <a:latin typeface="Calibri"/>
              <a:cs typeface="Calibri"/>
            </a:endParaRPr>
          </a:p>
          <a:p>
            <a:r>
              <a:rPr lang="pt-BR" sz="1600" dirty="0">
                <a:latin typeface="Calibri"/>
                <a:cs typeface="Calibri"/>
              </a:rPr>
              <a:t>- Huber linear </a:t>
            </a:r>
            <a:r>
              <a:rPr lang="pt-BR" sz="1600" dirty="0" err="1">
                <a:latin typeface="Calibri"/>
                <a:cs typeface="Calibri"/>
              </a:rPr>
              <a:t>stages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with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DeltaTau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controllers</a:t>
            </a:r>
            <a:endParaRPr lang="pt-BR" sz="1600" dirty="0">
              <a:latin typeface="Calibri"/>
              <a:cs typeface="Calibri"/>
            </a:endParaRPr>
          </a:p>
          <a:p>
            <a:r>
              <a:rPr lang="pt-BR" sz="1600" dirty="0">
                <a:latin typeface="Calibri"/>
                <a:cs typeface="Calibri"/>
              </a:rPr>
              <a:t>- Vertical </a:t>
            </a:r>
            <a:r>
              <a:rPr lang="pt-BR" sz="1600" dirty="0" err="1">
                <a:latin typeface="Calibri"/>
                <a:cs typeface="Calibri"/>
              </a:rPr>
              <a:t>stage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maximum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speed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is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limited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to</a:t>
            </a:r>
            <a:r>
              <a:rPr lang="pt-BR" sz="1600" dirty="0">
                <a:latin typeface="Calibri"/>
                <a:cs typeface="Calibri"/>
              </a:rPr>
              <a:t> 0.5 mm/s (new vertical </a:t>
            </a:r>
            <a:r>
              <a:rPr lang="pt-BR" sz="1600" dirty="0" err="1">
                <a:latin typeface="Calibri"/>
                <a:cs typeface="Calibri"/>
              </a:rPr>
              <a:t>actuator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project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will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be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tested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soon</a:t>
            </a:r>
            <a:r>
              <a:rPr lang="pt-BR" sz="1600" dirty="0">
                <a:latin typeface="Calibri"/>
                <a:cs typeface="Calibri"/>
              </a:rPr>
              <a:t>)</a:t>
            </a:r>
          </a:p>
          <a:p>
            <a:r>
              <a:rPr lang="pt-BR" sz="1600" dirty="0">
                <a:latin typeface="Calibri"/>
                <a:cs typeface="Calibri"/>
              </a:rPr>
              <a:t>- Vertical </a:t>
            </a:r>
            <a:r>
              <a:rPr lang="pt-BR" sz="1600" dirty="0" err="1">
                <a:latin typeface="Calibri"/>
                <a:cs typeface="Calibri"/>
              </a:rPr>
              <a:t>fiducialization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with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the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optical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level</a:t>
            </a:r>
            <a:endParaRPr lang="pt-BR" sz="1600" dirty="0">
              <a:latin typeface="Calibri"/>
              <a:cs typeface="Calibri"/>
            </a:endParaRPr>
          </a:p>
          <a:p>
            <a:r>
              <a:rPr lang="pt-BR" sz="1600" dirty="0">
                <a:latin typeface="Calibri"/>
                <a:cs typeface="Calibri"/>
              </a:rPr>
              <a:t>- Horizontal </a:t>
            </a:r>
            <a:r>
              <a:rPr lang="pt-BR" sz="1600" dirty="0" err="1">
                <a:latin typeface="Calibri"/>
                <a:cs typeface="Calibri"/>
              </a:rPr>
              <a:t>fiducialization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by</a:t>
            </a:r>
            <a:r>
              <a:rPr lang="pt-BR" sz="1600" dirty="0">
                <a:latin typeface="Calibri"/>
                <a:cs typeface="Calibri"/>
              </a:rPr>
              <a:t> </a:t>
            </a:r>
            <a:r>
              <a:rPr lang="pt-BR" sz="1600" dirty="0" err="1">
                <a:latin typeface="Calibri"/>
                <a:cs typeface="Calibri"/>
              </a:rPr>
              <a:t>touching</a:t>
            </a:r>
            <a:r>
              <a:rPr lang="pt-BR" sz="1600" dirty="0">
                <a:latin typeface="Calibri"/>
                <a:cs typeface="Calibri"/>
              </a:rPr>
              <a:t> a </a:t>
            </a:r>
            <a:r>
              <a:rPr lang="pt-BR" sz="1600" dirty="0" err="1">
                <a:latin typeface="Calibri"/>
                <a:cs typeface="Calibri"/>
              </a:rPr>
              <a:t>steel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cylinder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at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know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location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with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repeatability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of</a:t>
            </a:r>
            <a:r>
              <a:rPr lang="pt-BR" sz="1600" dirty="0">
                <a:latin typeface="Calibri"/>
                <a:cs typeface="Calibri"/>
              </a:rPr>
              <a:t> 5 </a:t>
            </a:r>
            <a:r>
              <a:rPr lang="pt-BR" sz="1400" dirty="0" err="1">
                <a:latin typeface="utkal"/>
                <a:cs typeface="Calibri"/>
              </a:rPr>
              <a:t>μ</a:t>
            </a:r>
            <a:r>
              <a:rPr lang="pt-BR" sz="1600" dirty="0" err="1">
                <a:latin typeface="Calibri"/>
                <a:cs typeface="Calibri"/>
              </a:rPr>
              <a:t>m</a:t>
            </a:r>
            <a:endParaRPr lang="pt-BR" sz="1600" dirty="0">
              <a:latin typeface="Calibri"/>
              <a:cs typeface="Calibri"/>
            </a:endParaRPr>
          </a:p>
          <a:p>
            <a:r>
              <a:rPr lang="pt-BR" sz="1600" dirty="0">
                <a:latin typeface="Calibri"/>
                <a:cs typeface="Calibri"/>
              </a:rPr>
              <a:t>- </a:t>
            </a:r>
            <a:r>
              <a:rPr lang="pt-BR" sz="1600" dirty="0" err="1">
                <a:latin typeface="Calibri"/>
                <a:cs typeface="Calibri"/>
              </a:rPr>
              <a:t>Optical</a:t>
            </a:r>
            <a:r>
              <a:rPr lang="pt-BR" sz="1600" dirty="0">
                <a:latin typeface="Calibri"/>
                <a:cs typeface="Calibri"/>
              </a:rPr>
              <a:t> sensor </a:t>
            </a:r>
            <a:r>
              <a:rPr lang="pt-BR" sz="1600" dirty="0" err="1">
                <a:latin typeface="Calibri"/>
                <a:cs typeface="Calibri"/>
              </a:rPr>
              <a:t>to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adjust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the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wire's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resonance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dirty="0" err="1">
                <a:latin typeface="Calibri"/>
                <a:cs typeface="Calibri"/>
              </a:rPr>
              <a:t>frequency</a:t>
            </a:r>
            <a:endParaRPr lang="pt-BR" sz="1600" dirty="0">
              <a:latin typeface="Calibri"/>
              <a:cs typeface="Calibri"/>
            </a:endParaRPr>
          </a:p>
          <a:p>
            <a:endParaRPr lang="pt-BR" sz="1600" dirty="0">
              <a:cs typeface="Calibri"/>
            </a:endParaRPr>
          </a:p>
          <a:p>
            <a:endParaRPr lang="pt-BR" dirty="0">
              <a:cs typeface="Calibri"/>
            </a:endParaRPr>
          </a:p>
        </p:txBody>
      </p:sp>
      <p:pic>
        <p:nvPicPr>
          <p:cNvPr id="9" name="Imagem 9" descr="Uma imagem contendo no interior, estrada, mesa, cachorro&#10;&#10;Descrição gerada automaticamente">
            <a:extLst>
              <a:ext uri="{FF2B5EF4-FFF2-40B4-BE49-F238E27FC236}">
                <a16:creationId xmlns:a16="http://schemas.microsoft.com/office/drawing/2014/main" id="{08FE1D61-3EAF-4BB3-786E-9E781BD7E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89" r="375" b="21197"/>
          <a:stretch/>
        </p:blipFill>
        <p:spPr>
          <a:xfrm>
            <a:off x="8697652" y="1234973"/>
            <a:ext cx="3419512" cy="1714528"/>
          </a:xfrm>
          <a:prstGeom prst="rect">
            <a:avLst/>
          </a:prstGeom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id="{896D6FD9-3638-CC69-26B8-74C83A28C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632" y="3002045"/>
            <a:ext cx="3423674" cy="3238643"/>
          </a:xfrm>
          <a:prstGeom prst="rect">
            <a:avLst/>
          </a:prstGeom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49F3823E-B5E5-8F6E-98C8-535B5E9A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8682F-5827-48E7-BA46-DD89288B9B72}" type="slidenum">
              <a:rPr lang="pt-BR" altLang="en-BR"/>
              <a:pPr>
                <a:defRPr/>
              </a:pPr>
              <a:t>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FA10853-3BFD-9426-C551-E2523A63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IMMW 22, 26-30 September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D216C8A-7279-0300-4C48-236083FFB443}"/>
              </a:ext>
            </a:extLst>
          </p:cNvPr>
          <p:cNvSpPr txBox="1"/>
          <p:nvPr/>
        </p:nvSpPr>
        <p:spPr>
          <a:xfrm>
            <a:off x="368300" y="1346200"/>
            <a:ext cx="6934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dirty="0" err="1">
                <a:latin typeface="Calibri"/>
                <a:cs typeface="Calibri"/>
              </a:rPr>
              <a:t>Measurement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of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first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and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second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field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integrals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lang="pt-BR" dirty="0" err="1">
                <a:latin typeface="Calibri"/>
                <a:cs typeface="Calibri"/>
              </a:rPr>
              <a:t>of</a:t>
            </a:r>
            <a:r>
              <a:rPr lang="pt-BR" dirty="0">
                <a:latin typeface="Calibri"/>
                <a:cs typeface="Calibri"/>
              </a:rPr>
              <a:t> </a:t>
            </a:r>
            <a:r>
              <a:rPr lang="pt-BR" dirty="0" err="1">
                <a:latin typeface="Calibri"/>
                <a:cs typeface="Calibri"/>
              </a:rPr>
              <a:t>insertion</a:t>
            </a:r>
            <a:r>
              <a:rPr lang="pt-BR" dirty="0">
                <a:latin typeface="Calibri"/>
                <a:cs typeface="Calibri"/>
              </a:rPr>
              <a:t> devices</a:t>
            </a:r>
            <a:endParaRPr lang="pt-BR" dirty="0">
              <a:cs typeface="Calibri"/>
            </a:endParaRPr>
          </a:p>
        </p:txBody>
      </p:sp>
      <p:pic>
        <p:nvPicPr>
          <p:cNvPr id="11" name="Imagem 11" descr="Uma imagem contendo no interior, mesa, cozinha, quarto&#10;&#10;Descrição gerada automaticamente">
            <a:extLst>
              <a:ext uri="{FF2B5EF4-FFF2-40B4-BE49-F238E27FC236}">
                <a16:creationId xmlns:a16="http://schemas.microsoft.com/office/drawing/2014/main" id="{1EB4FEB0-B02F-194D-3ADC-CFCB7BF881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69" t="9529" r="-337" b="8969"/>
          <a:stretch/>
        </p:blipFill>
        <p:spPr>
          <a:xfrm rot="5400000">
            <a:off x="6139937" y="2544404"/>
            <a:ext cx="2783279" cy="2198902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7D20A113-1F62-045A-89CB-814783D83E5A}"/>
              </a:ext>
            </a:extLst>
          </p:cNvPr>
          <p:cNvSpPr/>
          <p:nvPr/>
        </p:nvSpPr>
        <p:spPr>
          <a:xfrm>
            <a:off x="6641619" y="2623251"/>
            <a:ext cx="312175" cy="361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7835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37D81E479E36547979D5EBF3FE62307" ma:contentTypeVersion="16" ma:contentTypeDescription="Crie um novo documento." ma:contentTypeScope="" ma:versionID="baaf3e751286cd1b5e325036f5630b41">
  <xsd:schema xmlns:xsd="http://www.w3.org/2001/XMLSchema" xmlns:xs="http://www.w3.org/2001/XMLSchema" xmlns:p="http://schemas.microsoft.com/office/2006/metadata/properties" xmlns:ns2="d6100dad-649b-4964-9306-f65e4a372786" xmlns:ns3="d6668bb5-1c0c-4fc9-8f5c-1587692f4968" targetNamespace="http://schemas.microsoft.com/office/2006/metadata/properties" ma:root="true" ma:fieldsID="12cfe464589b6f5ee7df58de80d5c1b8" ns2:_="" ns3:_="">
    <xsd:import namespace="d6100dad-649b-4964-9306-f65e4a372786"/>
    <xsd:import namespace="d6668bb5-1c0c-4fc9-8f5c-1587692f496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00dad-649b-4964-9306-f65e4a3727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0ba0756-fb86-4407-8864-dd4a326f7eed}" ma:internalName="TaxCatchAll" ma:showField="CatchAllData" ma:web="d6100dad-649b-4964-9306-f65e4a3727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68bb5-1c0c-4fc9-8f5c-1587692f49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a9107bda-5398-40d8-849a-0587795007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EF66F7-CC65-47A9-97F8-C195A325B3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F3EE7B-8E07-4198-8611-299D8FFC45C1}">
  <ds:schemaRefs>
    <ds:schemaRef ds:uri="d6100dad-649b-4964-9306-f65e4a372786"/>
    <ds:schemaRef ds:uri="d6668bb5-1c0c-4fc9-8f5c-1587692f49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Apresentação do PowerPoint</vt:lpstr>
      <vt:lpstr>Apresentação do PowerPoint</vt:lpstr>
      <vt:lpstr>Outline</vt:lpstr>
      <vt:lpstr>Introduction</vt:lpstr>
      <vt:lpstr>Introduction</vt:lpstr>
      <vt:lpstr>Helmholtz Coil System</vt:lpstr>
      <vt:lpstr>Rotating Coil Bench</vt:lpstr>
      <vt:lpstr>Hall Probe Bench</vt:lpstr>
      <vt:lpstr>Stretched Wire Bench</vt:lpstr>
      <vt:lpstr>Next Steps</vt:lpstr>
      <vt:lpstr>Sirius Magnetic Measurement Systems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Paloma Cardoso Melo</dc:creator>
  <cp:revision>819</cp:revision>
  <dcterms:created xsi:type="dcterms:W3CDTF">2018-07-05T17:47:25Z</dcterms:created>
  <dcterms:modified xsi:type="dcterms:W3CDTF">2022-09-27T10:33:06Z</dcterms:modified>
</cp:coreProperties>
</file>