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4"/>
  </p:notesMasterIdLst>
  <p:handoutMasterIdLst>
    <p:handoutMasterId r:id="rId25"/>
  </p:handoutMasterIdLst>
  <p:sldIdLst>
    <p:sldId id="265" r:id="rId3"/>
    <p:sldId id="266" r:id="rId4"/>
    <p:sldId id="477" r:id="rId5"/>
    <p:sldId id="491" r:id="rId6"/>
    <p:sldId id="306" r:id="rId7"/>
    <p:sldId id="307" r:id="rId8"/>
    <p:sldId id="305" r:id="rId9"/>
    <p:sldId id="478" r:id="rId10"/>
    <p:sldId id="489" r:id="rId11"/>
    <p:sldId id="308" r:id="rId12"/>
    <p:sldId id="309" r:id="rId13"/>
    <p:sldId id="486" r:id="rId14"/>
    <p:sldId id="480" r:id="rId15"/>
    <p:sldId id="471" r:id="rId16"/>
    <p:sldId id="485" r:id="rId17"/>
    <p:sldId id="426" r:id="rId18"/>
    <p:sldId id="483" r:id="rId19"/>
    <p:sldId id="378" r:id="rId20"/>
    <p:sldId id="451" r:id="rId21"/>
    <p:sldId id="481" r:id="rId22"/>
    <p:sldId id="482" r:id="rId2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A80"/>
    <a:srgbClr val="404040"/>
    <a:srgbClr val="FF66FF"/>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93" autoAdjust="0"/>
    <p:restoredTop sz="94660"/>
  </p:normalViewPr>
  <p:slideViewPr>
    <p:cSldViewPr snapToGrid="0" snapToObjects="1">
      <p:cViewPr varScale="1">
        <p:scale>
          <a:sx n="91" d="100"/>
          <a:sy n="91" d="100"/>
        </p:scale>
        <p:origin x="192" y="944"/>
      </p:cViewPr>
      <p:guideLst>
        <p:guide orient="horz" pos="2160"/>
        <p:guide pos="2928"/>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9/25/22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9/25/22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2CB12B86-DBAF-442F-8841-1E966A55271A}" type="datetime1">
              <a:rPr lang="en-US" altLang="en-US" smtClean="0"/>
              <a:t>9/25/22</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Fermilab APS-TD</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D382B93F-B4D2-4B56-B8DD-D06524B41985}" type="datetime1">
              <a:rPr lang="en-US" altLang="en-US" smtClean="0"/>
              <a:t>9/25/22</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Fermilab APS-TD</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7410DC2A-DF9D-463B-9CDB-7219306F2195}" type="datetime1">
              <a:rPr lang="en-US" altLang="en-US" smtClean="0"/>
              <a:t>9/25/22</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Fermilab APS-TD</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C4A05146-CB92-4644-AAAA-BB9CE6D25E29}" type="datetime1">
              <a:rPr lang="en-US" altLang="en-US" smtClean="0"/>
              <a:t>9/25/22</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Fermilab APS-TD</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991543D4-25D4-409C-B1C2-BC903FBDFE07}" type="datetime1">
              <a:rPr lang="en-US" altLang="en-US" smtClean="0"/>
              <a:t>9/25/22</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Fermilab APS-TD</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36DF624B-E61F-4068-A205-E67001EAABA3}" type="datetime1">
              <a:rPr lang="en-US" altLang="en-US" smtClean="0"/>
              <a:t>9/25/22</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Fermilab APS-TD</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19FD3239-D5CA-4F64-B34D-DA5FFEA0787D}" type="datetime1">
              <a:rPr lang="en-US" altLang="en-US" smtClean="0"/>
              <a:t>9/25/22</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Fermilab APS-TD</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5471D2C-D47E-458E-8CE3-3594E712776B}" type="datetime1">
              <a:rPr lang="en-US" altLang="en-US" smtClean="0"/>
              <a:t>9/25/22</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a:t>Fermilab APS-TD</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4FF15BDF-61AA-40ED-99B8-60CD3DC46F1C}" type="datetime1">
              <a:rPr lang="en-US" altLang="en-US" smtClean="0"/>
              <a:t>9/25/22</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Fermilab APS-TD</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B9C6C839-6892-4817-B8E0-99E7827260C6}" type="datetime1">
              <a:rPr lang="en-US" altLang="en-US" smtClean="0"/>
              <a:t>9/25/22</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Fermilab APS-TD</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1457285" y="3082867"/>
            <a:ext cx="5624235" cy="85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algn="ctr"/>
            <a:r>
              <a:rPr lang="en-US" sz="2400" dirty="0"/>
              <a:t>EMMA: A Framework for Constructing Magnetic Measurement Systems </a:t>
            </a:r>
            <a:endParaRPr lang="en-US" altLang="en-US" sz="2400" dirty="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884900" y="4309441"/>
            <a:ext cx="7128800" cy="307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GB" sz="2000" b="0" dirty="0"/>
              <a:t>J. M. Nogiec</a:t>
            </a:r>
          </a:p>
        </p:txBody>
      </p:sp>
      <p:cxnSp>
        <p:nvCxnSpPr>
          <p:cNvPr id="3" name="Straight Connector 2">
            <a:extLst>
              <a:ext uri="{FF2B5EF4-FFF2-40B4-BE49-F238E27FC236}">
                <a16:creationId xmlns:a16="http://schemas.microsoft.com/office/drawing/2014/main" id="{DE9FD3B6-1A19-CB49-8D04-E2E2147CB67B}"/>
              </a:ext>
            </a:extLst>
          </p:cNvPr>
          <p:cNvCxnSpPr/>
          <p:nvPr/>
        </p:nvCxnSpPr>
        <p:spPr>
          <a:xfrm>
            <a:off x="568285" y="6076709"/>
            <a:ext cx="2938844" cy="0"/>
          </a:xfrm>
          <a:prstGeom prst="line">
            <a:avLst/>
          </a:prstGeom>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E41C4272-A0BA-234F-A733-0E3A8C12E69B}"/>
              </a:ext>
            </a:extLst>
          </p:cNvPr>
          <p:cNvSpPr txBox="1"/>
          <p:nvPr/>
        </p:nvSpPr>
        <p:spPr>
          <a:xfrm>
            <a:off x="2144581" y="6211779"/>
            <a:ext cx="4541628" cy="307777"/>
          </a:xfrm>
          <a:prstGeom prst="rect">
            <a:avLst/>
          </a:prstGeom>
          <a:noFill/>
        </p:spPr>
        <p:txBody>
          <a:bodyPr wrap="none" rtlCol="0">
            <a:spAutoFit/>
          </a:bodyPr>
          <a:lstStyle/>
          <a:p>
            <a:r>
              <a:rPr lang="en-US" sz="1400" b="0" i="0" u="none" strike="noStrike">
                <a:solidFill>
                  <a:srgbClr val="006A80"/>
                </a:solidFill>
                <a:effectLst/>
                <a:latin typeface="Roboto" panose="02000000000000000000" pitchFamily="2" charset="0"/>
              </a:rPr>
              <a:t>22nd International Magnetic Measurement Workshop</a:t>
            </a:r>
          </a:p>
        </p:txBody>
      </p:sp>
      <p:pic>
        <p:nvPicPr>
          <p:cNvPr id="6" name="Picture 5">
            <a:extLst>
              <a:ext uri="{FF2B5EF4-FFF2-40B4-BE49-F238E27FC236}">
                <a16:creationId xmlns:a16="http://schemas.microsoft.com/office/drawing/2014/main" id="{086068BC-99B7-1D43-9102-A9A43B690409}"/>
              </a:ext>
            </a:extLst>
          </p:cNvPr>
          <p:cNvPicPr>
            <a:picLocks noChangeAspect="1"/>
          </p:cNvPicPr>
          <p:nvPr/>
        </p:nvPicPr>
        <p:blipFill>
          <a:blip r:embed="rId2"/>
          <a:stretch>
            <a:fillRect/>
          </a:stretch>
        </p:blipFill>
        <p:spPr>
          <a:xfrm>
            <a:off x="568285" y="6175532"/>
            <a:ext cx="1549400" cy="348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t>Coordination of Independent Components</a:t>
            </a:r>
          </a:p>
        </p:txBody>
      </p:sp>
      <p:sp>
        <p:nvSpPr>
          <p:cNvPr id="24578" name="Content Placeholder 29"/>
          <p:cNvSpPr>
            <a:spLocks noGrp="1"/>
          </p:cNvSpPr>
          <p:nvPr>
            <p:ph idx="1"/>
          </p:nvPr>
        </p:nvSpPr>
        <p:spPr bwMode="auto">
          <a:xfrm>
            <a:off x="308240" y="1042988"/>
            <a:ext cx="8416660" cy="506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a:endParaRPr lang="en-US" altLang="en-US" sz="2000">
              <a:latin typeface="Helvetica" panose="020B0604020202020204" pitchFamily="34" charset="0"/>
              <a:ea typeface="Geneva" pitchFamily="121" charset="-128"/>
            </a:endParaRPr>
          </a:p>
          <a:p>
            <a:pPr algn="just"/>
            <a:endParaRPr lang="en-US" altLang="en-US" sz="2000">
              <a:latin typeface="Helvetica" panose="020B0604020202020204" pitchFamily="34" charset="0"/>
              <a:ea typeface="Geneva" pitchFamily="121" charset="-128"/>
            </a:endParaRPr>
          </a:p>
          <a:p>
            <a:pPr marL="0" indent="0" algn="just">
              <a:buNone/>
            </a:pPr>
            <a:endParaRPr lang="en-US" altLang="en-US" sz="2000">
              <a:latin typeface="Helvetica" panose="020B0604020202020204" pitchFamily="34" charset="0"/>
              <a:ea typeface="Geneva" pitchFamily="121" charset="-128"/>
            </a:endParaRPr>
          </a:p>
          <a:p>
            <a:pPr marL="0" indent="0" algn="just">
              <a:buNone/>
            </a:pPr>
            <a:r>
              <a:rPr lang="en-US" altLang="en-US" sz="2000">
                <a:latin typeface="Helvetica" panose="020B0604020202020204" pitchFamily="34" charset="0"/>
                <a:ea typeface="Geneva" pitchFamily="121" charset="-128"/>
              </a:rPr>
              <a:t> </a:t>
            </a:r>
            <a:endParaRPr lang="en-US" altLang="en-US">
              <a:latin typeface="Helvetica" panose="020B0604020202020204" pitchFamily="34" charset="0"/>
              <a:ea typeface="Geneva" pitchFamily="121" charset="-128"/>
            </a:endParaRPr>
          </a:p>
          <a:p>
            <a:pPr marL="0" indent="0" algn="just">
              <a:buNone/>
            </a:pPr>
            <a:endParaRPr lang="en-US" altLang="en-US">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10</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7" name="Rectangle: Rounded Corners 9">
            <a:extLst>
              <a:ext uri="{FF2B5EF4-FFF2-40B4-BE49-F238E27FC236}">
                <a16:creationId xmlns:a16="http://schemas.microsoft.com/office/drawing/2014/main" id="{B49B5E9D-3008-E04E-BD51-15F3F0E67B16}"/>
              </a:ext>
            </a:extLst>
          </p:cNvPr>
          <p:cNvSpPr/>
          <p:nvPr/>
        </p:nvSpPr>
        <p:spPr>
          <a:xfrm>
            <a:off x="284389" y="4216401"/>
            <a:ext cx="8588829" cy="1811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pPr>
            <a:r>
              <a:rPr lang="en-US" sz="1600" dirty="0"/>
              <a:t>Independent components require coordination to perform required functions.</a:t>
            </a:r>
          </a:p>
          <a:p>
            <a:pPr>
              <a:spcBef>
                <a:spcPts val="600"/>
              </a:spcBef>
            </a:pPr>
            <a:r>
              <a:rPr lang="en-US" sz="1600" dirty="0"/>
              <a:t>EMMA allows for coordination of components via both </a:t>
            </a:r>
            <a:r>
              <a:rPr lang="en-US" sz="1600" b="1" dirty="0"/>
              <a:t>orchestration </a:t>
            </a:r>
            <a:r>
              <a:rPr lang="en-US" sz="1600" dirty="0"/>
              <a:t>(a mediator component coordinates by sending control events) and via dataflow-based </a:t>
            </a:r>
            <a:r>
              <a:rPr lang="en-US" sz="1600" b="1" dirty="0"/>
              <a:t>choreography</a:t>
            </a:r>
            <a:r>
              <a:rPr lang="en-US" sz="1600" dirty="0"/>
              <a:t> (implementing a functionality based on the data moving through the system of components). A typical organization of the components for a measurement combines both the orchestration and dataflow–based choreography</a:t>
            </a:r>
            <a:endParaRPr lang="en-US" sz="1400" dirty="0">
              <a:solidFill>
                <a:schemeClr val="tx1"/>
              </a:solidFill>
            </a:endParaRPr>
          </a:p>
        </p:txBody>
      </p:sp>
      <p:sp>
        <p:nvSpPr>
          <p:cNvPr id="10" name="Rectangle 9">
            <a:extLst>
              <a:ext uri="{FF2B5EF4-FFF2-40B4-BE49-F238E27FC236}">
                <a16:creationId xmlns:a16="http://schemas.microsoft.com/office/drawing/2014/main" id="{CBC0D9C4-F37B-B140-8738-7208A89BCB30}"/>
              </a:ext>
            </a:extLst>
          </p:cNvPr>
          <p:cNvSpPr/>
          <p:nvPr/>
        </p:nvSpPr>
        <p:spPr>
          <a:xfrm>
            <a:off x="3139126" y="1414021"/>
            <a:ext cx="301658" cy="188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FDB76BE-CE0A-F84A-93BB-8CD9051D67C6}"/>
              </a:ext>
            </a:extLst>
          </p:cNvPr>
          <p:cNvGrpSpPr/>
          <p:nvPr/>
        </p:nvGrpSpPr>
        <p:grpSpPr>
          <a:xfrm>
            <a:off x="935931" y="1064240"/>
            <a:ext cx="7162238" cy="2726194"/>
            <a:chOff x="676275" y="1128921"/>
            <a:chExt cx="7162238" cy="2726194"/>
          </a:xfrm>
        </p:grpSpPr>
        <p:pic>
          <p:nvPicPr>
            <p:cNvPr id="9" name="Picture 8">
              <a:extLst>
                <a:ext uri="{FF2B5EF4-FFF2-40B4-BE49-F238E27FC236}">
                  <a16:creationId xmlns:a16="http://schemas.microsoft.com/office/drawing/2014/main" id="{602C2157-92DF-2C49-9B05-460C02D82891}"/>
                </a:ext>
              </a:extLst>
            </p:cNvPr>
            <p:cNvPicPr>
              <a:picLocks noChangeAspect="1"/>
            </p:cNvPicPr>
            <p:nvPr/>
          </p:nvPicPr>
          <p:blipFill>
            <a:blip r:embed="rId2"/>
            <a:stretch>
              <a:fillRect/>
            </a:stretch>
          </p:blipFill>
          <p:spPr>
            <a:xfrm>
              <a:off x="676275" y="1128921"/>
              <a:ext cx="7162238" cy="2726194"/>
            </a:xfrm>
            <a:prstGeom prst="rect">
              <a:avLst/>
            </a:prstGeom>
            <a:noFill/>
          </p:spPr>
        </p:pic>
        <p:sp>
          <p:nvSpPr>
            <p:cNvPr id="2" name="TextBox 1">
              <a:extLst>
                <a:ext uri="{FF2B5EF4-FFF2-40B4-BE49-F238E27FC236}">
                  <a16:creationId xmlns:a16="http://schemas.microsoft.com/office/drawing/2014/main" id="{45E7AA58-17B4-A741-9ADF-EC60B558FD6C}"/>
                </a:ext>
              </a:extLst>
            </p:cNvPr>
            <p:cNvSpPr txBox="1"/>
            <p:nvPr/>
          </p:nvSpPr>
          <p:spPr>
            <a:xfrm>
              <a:off x="3473713" y="1233986"/>
              <a:ext cx="1280160" cy="365760"/>
            </a:xfrm>
            <a:prstGeom prst="rect">
              <a:avLst/>
            </a:prstGeom>
            <a:solidFill>
              <a:schemeClr val="bg1"/>
            </a:solidFill>
            <a:ln w="12700">
              <a:solidFill>
                <a:schemeClr val="accent6">
                  <a:lumMod val="50000"/>
                </a:schemeClr>
              </a:solidFill>
            </a:ln>
          </p:spPr>
          <p:txBody>
            <a:bodyPr wrap="none" rtlCol="0">
              <a:normAutofit/>
            </a:bodyPr>
            <a:lstStyle/>
            <a:p>
              <a:r>
                <a:rPr lang="en-US" sz="1600" dirty="0">
                  <a:solidFill>
                    <a:schemeClr val="accent6">
                      <a:lumMod val="50000"/>
                    </a:schemeClr>
                  </a:solidFill>
                  <a:latin typeface="Times New Roman" panose="02020603050405020304" pitchFamily="18" charset="0"/>
                  <a:cs typeface="Times New Roman" panose="02020603050405020304" pitchFamily="18" charset="0"/>
                </a:rPr>
                <a:t>Coordinator</a:t>
              </a:r>
            </a:p>
          </p:txBody>
        </p:sp>
      </p:grpSp>
    </p:spTree>
    <p:extLst>
      <p:ext uri="{BB962C8B-B14F-4D97-AF65-F5344CB8AC3E}">
        <p14:creationId xmlns:p14="http://schemas.microsoft.com/office/powerpoint/2010/main" val="92674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t>Automation by Coordination via Scripting</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11</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10" name="Rounded Rectangle 9">
            <a:extLst>
              <a:ext uri="{FF2B5EF4-FFF2-40B4-BE49-F238E27FC236}">
                <a16:creationId xmlns:a16="http://schemas.microsoft.com/office/drawing/2014/main" id="{882CB0BE-3186-A64A-A327-9B8922E1236A}"/>
              </a:ext>
            </a:extLst>
          </p:cNvPr>
          <p:cNvSpPr/>
          <p:nvPr/>
        </p:nvSpPr>
        <p:spPr>
          <a:xfrm>
            <a:off x="4520051" y="2121916"/>
            <a:ext cx="1927860" cy="549338"/>
          </a:xfrm>
          <a:prstGeom prst="roundRect">
            <a:avLst/>
          </a:prstGeom>
          <a:solidFill>
            <a:schemeClr val="bg1">
              <a:lumMod val="85000"/>
            </a:schemeClr>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404040"/>
                </a:solidFill>
              </a:rPr>
              <a:t>Script component</a:t>
            </a:r>
          </a:p>
        </p:txBody>
      </p:sp>
      <p:sp>
        <p:nvSpPr>
          <p:cNvPr id="11" name="Rectangle 10">
            <a:extLst>
              <a:ext uri="{FF2B5EF4-FFF2-40B4-BE49-F238E27FC236}">
                <a16:creationId xmlns:a16="http://schemas.microsoft.com/office/drawing/2014/main" id="{1B614597-A812-F44E-B2B7-4B28518FCAD0}"/>
              </a:ext>
            </a:extLst>
          </p:cNvPr>
          <p:cNvSpPr/>
          <p:nvPr/>
        </p:nvSpPr>
        <p:spPr>
          <a:xfrm>
            <a:off x="2715635" y="1688592"/>
            <a:ext cx="1133856" cy="768096"/>
          </a:xfrm>
          <a:prstGeom prst="rect">
            <a:avLst/>
          </a:prstGeom>
          <a:solidFill>
            <a:schemeClr val="accent3">
              <a:lumMod val="40000"/>
              <a:lumOff val="60000"/>
            </a:schemeClr>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rgbClr val="404040"/>
                </a:solidFill>
              </a:rPr>
              <a:t>Python</a:t>
            </a:r>
          </a:p>
          <a:p>
            <a:pPr algn="ctr"/>
            <a:r>
              <a:rPr lang="en-US" sz="1800">
                <a:solidFill>
                  <a:srgbClr val="404040"/>
                </a:solidFill>
              </a:rPr>
              <a:t>script</a:t>
            </a:r>
          </a:p>
        </p:txBody>
      </p:sp>
      <p:cxnSp>
        <p:nvCxnSpPr>
          <p:cNvPr id="12" name="Straight Arrow Connector 11">
            <a:extLst>
              <a:ext uri="{FF2B5EF4-FFF2-40B4-BE49-F238E27FC236}">
                <a16:creationId xmlns:a16="http://schemas.microsoft.com/office/drawing/2014/main" id="{92D91D39-8381-B243-AC7B-A43366C7E4A1}"/>
              </a:ext>
            </a:extLst>
          </p:cNvPr>
          <p:cNvCxnSpPr>
            <a:stCxn id="11" idx="3"/>
          </p:cNvCxnSpPr>
          <p:nvPr/>
        </p:nvCxnSpPr>
        <p:spPr>
          <a:xfrm>
            <a:off x="3849491" y="2072640"/>
            <a:ext cx="670560" cy="147510"/>
          </a:xfrm>
          <a:prstGeom prst="straightConnector1">
            <a:avLst/>
          </a:prstGeom>
          <a:ln>
            <a:solidFill>
              <a:srgbClr val="40404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7CA96E-7C89-594C-80A6-08C33F9E5EE5}"/>
              </a:ext>
            </a:extLst>
          </p:cNvPr>
          <p:cNvCxnSpPr/>
          <p:nvPr/>
        </p:nvCxnSpPr>
        <p:spPr>
          <a:xfrm flipV="1">
            <a:off x="1536192" y="3052722"/>
            <a:ext cx="5702808" cy="12700"/>
          </a:xfrm>
          <a:prstGeom prst="line">
            <a:avLst/>
          </a:prstGeom>
          <a:ln w="184150">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137B2BB-DD67-9941-ABD6-A1CF90C7A896}"/>
              </a:ext>
            </a:extLst>
          </p:cNvPr>
          <p:cNvCxnSpPr/>
          <p:nvPr/>
        </p:nvCxnSpPr>
        <p:spPr>
          <a:xfrm>
            <a:off x="5268843" y="2696493"/>
            <a:ext cx="0" cy="260921"/>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8DE553A-9FE6-814B-8757-70FA6B982675}"/>
              </a:ext>
            </a:extLst>
          </p:cNvPr>
          <p:cNvCxnSpPr/>
          <p:nvPr/>
        </p:nvCxnSpPr>
        <p:spPr>
          <a:xfrm>
            <a:off x="5649843" y="2685479"/>
            <a:ext cx="0" cy="260921"/>
          </a:xfrm>
          <a:prstGeom prst="straightConnector1">
            <a:avLst/>
          </a:prstGeom>
          <a:ln>
            <a:solidFill>
              <a:srgbClr val="40404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0EDF2A3-367B-AB42-AF50-D1AE9CC50957}"/>
              </a:ext>
            </a:extLst>
          </p:cNvPr>
          <p:cNvSpPr txBox="1"/>
          <p:nvPr/>
        </p:nvSpPr>
        <p:spPr>
          <a:xfrm>
            <a:off x="3634399" y="2881308"/>
            <a:ext cx="1395767" cy="369332"/>
          </a:xfrm>
          <a:prstGeom prst="rect">
            <a:avLst/>
          </a:prstGeom>
          <a:noFill/>
        </p:spPr>
        <p:txBody>
          <a:bodyPr wrap="none" rtlCol="0">
            <a:spAutoFit/>
          </a:bodyPr>
          <a:lstStyle/>
          <a:p>
            <a:r>
              <a:rPr lang="en-US" sz="1800">
                <a:solidFill>
                  <a:schemeClr val="bg1"/>
                </a:solidFill>
              </a:rPr>
              <a:t>software bus</a:t>
            </a:r>
          </a:p>
        </p:txBody>
      </p:sp>
      <p:sp>
        <p:nvSpPr>
          <p:cNvPr id="17" name="Rectangle: Rounded Corners 9">
            <a:extLst>
              <a:ext uri="{FF2B5EF4-FFF2-40B4-BE49-F238E27FC236}">
                <a16:creationId xmlns:a16="http://schemas.microsoft.com/office/drawing/2014/main" id="{055795FF-FB61-0F42-BB88-2B01E4F88D73}"/>
              </a:ext>
            </a:extLst>
          </p:cNvPr>
          <p:cNvSpPr/>
          <p:nvPr/>
        </p:nvSpPr>
        <p:spPr>
          <a:xfrm>
            <a:off x="277585" y="3649482"/>
            <a:ext cx="8686800" cy="22014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Bef>
                <a:spcPts val="600"/>
              </a:spcBef>
              <a:spcAft>
                <a:spcPts val="0"/>
              </a:spcAft>
              <a:buFont typeface="Arial" panose="020B0604020202020204" pitchFamily="34" charset="0"/>
              <a:buChar char="•"/>
            </a:pPr>
            <a:endParaRPr lang="en-US" sz="1800" dirty="0"/>
          </a:p>
          <a:p>
            <a:pPr marL="285750" indent="-285750">
              <a:spcBef>
                <a:spcPts val="600"/>
              </a:spcBef>
              <a:spcAft>
                <a:spcPts val="0"/>
              </a:spcAft>
              <a:buFont typeface="Arial" panose="020B0604020202020204" pitchFamily="34" charset="0"/>
              <a:buChar char="•"/>
            </a:pPr>
            <a:r>
              <a:rPr lang="en-US" sz="1800" dirty="0"/>
              <a:t>The Script component communicates with other components via the software bus, directing a sequence of execution that follows a measurement algorithm. </a:t>
            </a:r>
          </a:p>
          <a:p>
            <a:pPr marL="285750" indent="-285750">
              <a:spcBef>
                <a:spcPts val="600"/>
              </a:spcBef>
              <a:buFont typeface="Arial" panose="020B0604020202020204" pitchFamily="34" charset="0"/>
              <a:buChar char="•"/>
            </a:pPr>
            <a:r>
              <a:rPr lang="en-US" sz="1800" dirty="0"/>
              <a:t>The script does not process any data but fulfills a purely controlling role.</a:t>
            </a:r>
          </a:p>
          <a:p>
            <a:pPr marL="285750" indent="-285750">
              <a:spcBef>
                <a:spcPts val="600"/>
              </a:spcBef>
              <a:buFont typeface="Arial" panose="020B0604020202020204" pitchFamily="34" charset="0"/>
              <a:buChar char="•"/>
            </a:pPr>
            <a:r>
              <a:rPr lang="en-US" sz="1800" dirty="0"/>
              <a:t>The script can request actions and modify component properties. </a:t>
            </a:r>
          </a:p>
          <a:p>
            <a:pPr marL="285750" indent="-285750">
              <a:spcBef>
                <a:spcPts val="600"/>
              </a:spcBef>
              <a:buFont typeface="Arial" panose="020B0604020202020204" pitchFamily="34" charset="0"/>
              <a:buChar char="•"/>
            </a:pPr>
            <a:r>
              <a:rPr lang="en-US" sz="1800" dirty="0"/>
              <a:t>An EMMA script is not intended to contain any measurement parameters, which instead are read from a separate parameter file.</a:t>
            </a:r>
          </a:p>
          <a:p>
            <a:endParaRPr lang="en-US" sz="1800" dirty="0">
              <a:solidFill>
                <a:schemeClr val="tx1"/>
              </a:solidFill>
            </a:endParaRPr>
          </a:p>
        </p:txBody>
      </p:sp>
      <p:cxnSp>
        <p:nvCxnSpPr>
          <p:cNvPr id="19" name="Straight Arrow Connector 18">
            <a:extLst>
              <a:ext uri="{FF2B5EF4-FFF2-40B4-BE49-F238E27FC236}">
                <a16:creationId xmlns:a16="http://schemas.microsoft.com/office/drawing/2014/main" id="{9392FCC2-21D2-9F4B-9574-BC9EE4711358}"/>
              </a:ext>
            </a:extLst>
          </p:cNvPr>
          <p:cNvCxnSpPr>
            <a:cxnSpLocks/>
            <a:endCxn id="11" idx="1"/>
          </p:cNvCxnSpPr>
          <p:nvPr/>
        </p:nvCxnSpPr>
        <p:spPr>
          <a:xfrm>
            <a:off x="1921631" y="2072640"/>
            <a:ext cx="794004" cy="0"/>
          </a:xfrm>
          <a:prstGeom prst="straightConnector1">
            <a:avLst/>
          </a:prstGeom>
          <a:ln>
            <a:solidFill>
              <a:srgbClr val="40404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 name="Can 4">
            <a:extLst>
              <a:ext uri="{FF2B5EF4-FFF2-40B4-BE49-F238E27FC236}">
                <a16:creationId xmlns:a16="http://schemas.microsoft.com/office/drawing/2014/main" id="{42EE65C4-9122-A44F-94F4-2E7F78F5A004}"/>
              </a:ext>
            </a:extLst>
          </p:cNvPr>
          <p:cNvSpPr/>
          <p:nvPr/>
        </p:nvSpPr>
        <p:spPr>
          <a:xfrm>
            <a:off x="787775" y="1782921"/>
            <a:ext cx="1079754" cy="579437"/>
          </a:xfrm>
          <a:prstGeom prst="can">
            <a:avLst/>
          </a:prstGeom>
          <a:solidFill>
            <a:schemeClr val="bg1">
              <a:lumMod val="8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a:solidFill>
                  <a:srgbClr val="404040"/>
                </a:solidFill>
              </a:rPr>
              <a:t> </a:t>
            </a:r>
            <a:r>
              <a:rPr lang="en-US" sz="1400">
                <a:solidFill>
                  <a:srgbClr val="404040"/>
                </a:solidFill>
              </a:rPr>
              <a:t>parameters</a:t>
            </a:r>
            <a:endParaRPr lang="en-US" sz="1100">
              <a:solidFill>
                <a:srgbClr val="404040"/>
              </a:solidFill>
            </a:endParaRPr>
          </a:p>
          <a:p>
            <a:pPr algn="ctr"/>
            <a:endParaRPr lang="en-US" sz="1000"/>
          </a:p>
        </p:txBody>
      </p:sp>
    </p:spTree>
    <p:extLst>
      <p:ext uri="{BB962C8B-B14F-4D97-AF65-F5344CB8AC3E}">
        <p14:creationId xmlns:p14="http://schemas.microsoft.com/office/powerpoint/2010/main" val="398151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t>EMMA: coordination script</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12</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7" name="Content Placeholder 2">
            <a:extLst>
              <a:ext uri="{FF2B5EF4-FFF2-40B4-BE49-F238E27FC236}">
                <a16:creationId xmlns:a16="http://schemas.microsoft.com/office/drawing/2014/main" id="{C3551D48-4C0E-984B-A7C4-6E1D6D61B123}"/>
              </a:ext>
            </a:extLst>
          </p:cNvPr>
          <p:cNvSpPr txBox="1">
            <a:spLocks/>
          </p:cNvSpPr>
          <p:nvPr/>
        </p:nvSpPr>
        <p:spPr>
          <a:xfrm>
            <a:off x="525794" y="1255060"/>
            <a:ext cx="3924300" cy="4648200"/>
          </a:xfrm>
          <a:prstGeom prst="rect">
            <a:avLst/>
          </a:prstGeom>
          <a:ln>
            <a:solidFill>
              <a:srgbClr val="000099"/>
            </a:solidFill>
            <a:miter lim="800000"/>
            <a:headEnd/>
            <a:tailEnd/>
          </a:ln>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altLang="en-US" sz="800" i="1" dirty="0">
              <a:solidFill>
                <a:srgbClr val="0070C0"/>
              </a:solidFill>
            </a:endParaRPr>
          </a:p>
          <a:p>
            <a:pPr marL="0" indent="0">
              <a:buFont typeface="Wingdings" panose="05000000000000000000" pitchFamily="2" charset="2"/>
              <a:buNone/>
            </a:pPr>
            <a:r>
              <a:rPr lang="en-US" altLang="en-US" sz="800" i="1" dirty="0">
                <a:solidFill>
                  <a:srgbClr val="0070C0"/>
                </a:solidFill>
              </a:rPr>
              <a:t># A skeleton of </a:t>
            </a:r>
            <a:r>
              <a:rPr lang="en-US" altLang="en-US" sz="800" i="1" dirty="0" err="1">
                <a:solidFill>
                  <a:srgbClr val="0070C0"/>
                </a:solidFill>
              </a:rPr>
              <a:t>Point_Scan</a:t>
            </a:r>
            <a:r>
              <a:rPr lang="en-US" altLang="en-US" sz="800" i="1" dirty="0">
                <a:solidFill>
                  <a:srgbClr val="0070C0"/>
                </a:solidFill>
              </a:rPr>
              <a:t> script</a:t>
            </a:r>
          </a:p>
          <a:p>
            <a:pPr marL="0" indent="0">
              <a:buFont typeface="Wingdings" panose="05000000000000000000" pitchFamily="2" charset="2"/>
              <a:buNone/>
            </a:pPr>
            <a:r>
              <a:rPr lang="en-US" altLang="en-US" sz="800" dirty="0">
                <a:solidFill>
                  <a:srgbClr val="0070C0"/>
                </a:solidFill>
              </a:rPr>
              <a:t>#------------------------------------------------------------------------------</a:t>
            </a:r>
          </a:p>
          <a:p>
            <a:pPr marL="0" indent="0">
              <a:buFont typeface="Wingdings" panose="05000000000000000000" pitchFamily="2" charset="2"/>
              <a:buNone/>
            </a:pPr>
            <a:endParaRPr lang="en-US" altLang="en-US" sz="800" dirty="0">
              <a:solidFill>
                <a:srgbClr val="0070C0"/>
              </a:solidFill>
            </a:endParaRPr>
          </a:p>
          <a:p>
            <a:pPr marL="0" indent="0">
              <a:buFont typeface="Wingdings" panose="05000000000000000000" pitchFamily="2" charset="2"/>
              <a:buNone/>
            </a:pPr>
            <a:r>
              <a:rPr lang="en-US" altLang="en-US" sz="800" i="1" dirty="0">
                <a:solidFill>
                  <a:srgbClr val="0070C0"/>
                </a:solidFill>
              </a:rPr>
              <a:t># Iterate over currents and positions and take data</a:t>
            </a:r>
          </a:p>
          <a:p>
            <a:pPr marL="0" indent="0">
              <a:buFont typeface="Wingdings" panose="05000000000000000000" pitchFamily="2" charset="2"/>
              <a:buNone/>
            </a:pPr>
            <a:r>
              <a:rPr lang="en-US" altLang="en-US" sz="800" dirty="0"/>
              <a:t>def script(options):</a:t>
            </a:r>
          </a:p>
          <a:p>
            <a:pPr marL="0" indent="0">
              <a:buFont typeface="Wingdings" panose="05000000000000000000" pitchFamily="2" charset="2"/>
              <a:buNone/>
            </a:pPr>
            <a:r>
              <a:rPr lang="en-US" altLang="en-US" sz="800" b="1" dirty="0"/>
              <a:t>    try:</a:t>
            </a:r>
          </a:p>
          <a:p>
            <a:pPr marL="0" indent="0">
              <a:buFont typeface="Wingdings" panose="05000000000000000000" pitchFamily="2" charset="2"/>
              <a:buNone/>
            </a:pPr>
            <a:r>
              <a:rPr lang="en-US" altLang="en-US" sz="800" dirty="0"/>
              <a:t>        run = </a:t>
            </a:r>
            <a:r>
              <a:rPr lang="en-US" altLang="en-US" sz="800" dirty="0" err="1"/>
              <a:t>emma.generateRunId</a:t>
            </a:r>
            <a:r>
              <a:rPr lang="en-US" altLang="en-US" sz="800" dirty="0"/>
              <a:t>()</a:t>
            </a:r>
          </a:p>
          <a:p>
            <a:pPr marL="0" indent="0">
              <a:buFont typeface="Wingdings" panose="05000000000000000000" pitchFamily="2" charset="2"/>
              <a:buNone/>
            </a:pPr>
            <a:r>
              <a:rPr lang="en-US" altLang="en-US" sz="800" dirty="0"/>
              <a:t>        </a:t>
            </a:r>
            <a:r>
              <a:rPr lang="en-US" altLang="en-US" sz="800" dirty="0" err="1"/>
              <a:t>emma.sendParCmd</a:t>
            </a:r>
            <a:r>
              <a:rPr lang="en-US" altLang="en-US" sz="800" dirty="0"/>
              <a:t>('</a:t>
            </a:r>
            <a:r>
              <a:rPr lang="en-US" altLang="en-US" sz="800" dirty="0" err="1"/>
              <a:t>control.all</a:t>
            </a:r>
            <a:r>
              <a:rPr lang="en-US" altLang="en-US" sz="800" dirty="0"/>
              <a:t>', '</a:t>
            </a:r>
            <a:r>
              <a:rPr lang="en-US" altLang="en-US" sz="800" dirty="0" err="1"/>
              <a:t>run.start</a:t>
            </a:r>
            <a:r>
              <a:rPr lang="en-US" altLang="en-US" sz="800" dirty="0"/>
              <a:t>', 'run', run)</a:t>
            </a:r>
          </a:p>
          <a:p>
            <a:pPr marL="0" indent="0">
              <a:buFont typeface="Wingdings" panose="05000000000000000000" pitchFamily="2" charset="2"/>
              <a:buNone/>
            </a:pPr>
            <a:r>
              <a:rPr lang="en-US" altLang="en-US" sz="800" dirty="0"/>
              <a:t>        </a:t>
            </a:r>
            <a:r>
              <a:rPr lang="en-US" altLang="en-US" sz="800" dirty="0" err="1"/>
              <a:t>emma.log</a:t>
            </a:r>
            <a:r>
              <a:rPr lang="en-US" altLang="en-US" sz="800" dirty="0"/>
              <a:t>("Start " + run + “ run”)</a:t>
            </a:r>
          </a:p>
          <a:p>
            <a:pPr marL="0" indent="0">
              <a:buFont typeface="Wingdings" panose="05000000000000000000" pitchFamily="2" charset="2"/>
              <a:buNone/>
            </a:pPr>
            <a:endParaRPr lang="en-US" altLang="en-US" sz="800" dirty="0"/>
          </a:p>
          <a:p>
            <a:pPr marL="0" indent="0">
              <a:buFont typeface="Wingdings" panose="05000000000000000000" pitchFamily="2" charset="2"/>
              <a:buNone/>
            </a:pPr>
            <a:r>
              <a:rPr lang="en-US" altLang="en-US" sz="800" dirty="0">
                <a:solidFill>
                  <a:srgbClr val="0070C0"/>
                </a:solidFill>
              </a:rPr>
              <a:t>        </a:t>
            </a:r>
            <a:r>
              <a:rPr lang="en-US" altLang="en-US" sz="800" i="1" dirty="0">
                <a:solidFill>
                  <a:srgbClr val="0070C0"/>
                </a:solidFill>
              </a:rPr>
              <a:t># Read positions and currents from a parameter file</a:t>
            </a:r>
          </a:p>
          <a:p>
            <a:pPr marL="0" indent="0">
              <a:buFont typeface="Wingdings" panose="05000000000000000000" pitchFamily="2" charset="2"/>
              <a:buNone/>
            </a:pPr>
            <a:r>
              <a:rPr lang="en-US" altLang="en-US" sz="800" dirty="0"/>
              <a:t>        lines = </a:t>
            </a:r>
            <a:r>
              <a:rPr lang="en-US" altLang="en-US" sz="800" dirty="0" err="1"/>
              <a:t>emma.readFile</a:t>
            </a:r>
            <a:r>
              <a:rPr lang="en-US" altLang="en-US" sz="800" dirty="0"/>
              <a:t>(</a:t>
            </a:r>
            <a:r>
              <a:rPr lang="en-US" altLang="en-US" sz="800" dirty="0" err="1"/>
              <a:t>options.file</a:t>
            </a:r>
            <a:r>
              <a:rPr lang="en-US" altLang="en-US" sz="800" dirty="0"/>
              <a:t>)</a:t>
            </a:r>
          </a:p>
          <a:p>
            <a:pPr marL="0" indent="0">
              <a:buFont typeface="Wingdings" panose="05000000000000000000" pitchFamily="2" charset="2"/>
              <a:buNone/>
            </a:pPr>
            <a:r>
              <a:rPr lang="en-US" altLang="en-US" sz="800" dirty="0"/>
              <a:t>        (currents, positions) = </a:t>
            </a:r>
            <a:r>
              <a:rPr lang="en-US" altLang="en-US" sz="800" dirty="0" err="1"/>
              <a:t>processPar</a:t>
            </a:r>
            <a:r>
              <a:rPr lang="en-US" altLang="en-US" sz="800" dirty="0"/>
              <a:t>(lines[</a:t>
            </a:r>
            <a:r>
              <a:rPr lang="en-US" altLang="en-US" sz="800" dirty="0" err="1"/>
              <a:t>i</a:t>
            </a:r>
            <a:r>
              <a:rPr lang="en-US" altLang="en-US" sz="800" dirty="0"/>
              <a:t>].strip())</a:t>
            </a:r>
          </a:p>
          <a:p>
            <a:pPr marL="0" indent="0">
              <a:buFont typeface="Wingdings" panose="05000000000000000000" pitchFamily="2" charset="2"/>
              <a:buNone/>
            </a:pPr>
            <a:endParaRPr lang="en-US" altLang="en-US" sz="800" dirty="0"/>
          </a:p>
          <a:p>
            <a:pPr marL="0" indent="0">
              <a:buFont typeface="Wingdings" panose="05000000000000000000" pitchFamily="2" charset="2"/>
              <a:buNone/>
            </a:pPr>
            <a:r>
              <a:rPr lang="en-US" altLang="en-US" sz="800" i="1" dirty="0">
                <a:solidFill>
                  <a:srgbClr val="0070C0"/>
                </a:solidFill>
              </a:rPr>
              <a:t>        # Initialize components</a:t>
            </a:r>
          </a:p>
          <a:p>
            <a:pPr marL="0" indent="0">
              <a:buFont typeface="Wingdings" panose="05000000000000000000" pitchFamily="2" charset="2"/>
              <a:buNone/>
            </a:pPr>
            <a:r>
              <a:rPr lang="en-US" altLang="en-US" sz="800" dirty="0"/>
              <a:t>        </a:t>
            </a:r>
            <a:r>
              <a:rPr lang="en-US" altLang="en-US" sz="800" dirty="0" err="1"/>
              <a:t>emma.sendCmd</a:t>
            </a:r>
            <a:r>
              <a:rPr lang="en-US" altLang="en-US" sz="800" dirty="0"/>
              <a:t>('</a:t>
            </a:r>
            <a:r>
              <a:rPr lang="en-US" altLang="en-US" sz="800" dirty="0" err="1"/>
              <a:t>control.motion</a:t>
            </a:r>
            <a:r>
              <a:rPr lang="en-US" altLang="en-US" sz="800" dirty="0"/>
              <a:t>', '</a:t>
            </a:r>
            <a:r>
              <a:rPr lang="en-US" altLang="en-US" sz="800" dirty="0" err="1"/>
              <a:t>init.cmd</a:t>
            </a:r>
            <a:r>
              <a:rPr lang="en-US" altLang="en-US" sz="800" dirty="0"/>
              <a:t>')</a:t>
            </a:r>
          </a:p>
          <a:p>
            <a:pPr marL="0" indent="0">
              <a:buFont typeface="Wingdings" panose="05000000000000000000" pitchFamily="2" charset="2"/>
              <a:buNone/>
            </a:pPr>
            <a:r>
              <a:rPr lang="en-US" altLang="en-US" sz="800" dirty="0"/>
              <a:t>        </a:t>
            </a:r>
            <a:r>
              <a:rPr lang="en-US" altLang="en-US" sz="800" dirty="0" err="1"/>
              <a:t>emma.awaitEvent</a:t>
            </a:r>
            <a:r>
              <a:rPr lang="en-US" altLang="en-US" sz="800" dirty="0"/>
              <a:t>('control.system','</a:t>
            </a:r>
            <a:r>
              <a:rPr lang="en-US" altLang="en-US" sz="800" dirty="0" err="1"/>
              <a:t>init.ack</a:t>
            </a:r>
            <a:r>
              <a:rPr lang="en-US" altLang="en-US" sz="800" dirty="0"/>
              <a:t>', ‘motion', 5) </a:t>
            </a:r>
          </a:p>
          <a:p>
            <a:pPr marL="0" indent="0">
              <a:buFont typeface="Wingdings" panose="05000000000000000000" pitchFamily="2" charset="2"/>
              <a:buNone/>
            </a:pPr>
            <a:r>
              <a:rPr lang="en-US" altLang="en-US" sz="800" dirty="0"/>
              <a:t>        </a:t>
            </a:r>
            <a:r>
              <a:rPr lang="en-US" altLang="en-US" sz="800" dirty="0" err="1"/>
              <a:t>emma.sendCmd</a:t>
            </a:r>
            <a:r>
              <a:rPr lang="en-US" altLang="en-US" sz="800" dirty="0"/>
              <a:t>('</a:t>
            </a:r>
            <a:r>
              <a:rPr lang="en-US" altLang="en-US" sz="800" dirty="0" err="1"/>
              <a:t>control.hall</a:t>
            </a:r>
            <a:r>
              <a:rPr lang="en-US" altLang="en-US" sz="800" dirty="0"/>
              <a:t>', '</a:t>
            </a:r>
            <a:r>
              <a:rPr lang="en-US" altLang="en-US" sz="800" dirty="0" err="1"/>
              <a:t>init.cmd</a:t>
            </a:r>
            <a:r>
              <a:rPr lang="en-US" altLang="en-US" sz="800" dirty="0"/>
              <a:t>')</a:t>
            </a:r>
          </a:p>
          <a:p>
            <a:pPr marL="0" indent="0">
              <a:buFont typeface="Wingdings" panose="05000000000000000000" pitchFamily="2" charset="2"/>
              <a:buNone/>
            </a:pPr>
            <a:r>
              <a:rPr lang="en-US" altLang="en-US" sz="800" dirty="0"/>
              <a:t>        </a:t>
            </a:r>
            <a:r>
              <a:rPr lang="en-US" altLang="en-US" sz="800" dirty="0" err="1"/>
              <a:t>emma.awaitEvent</a:t>
            </a:r>
            <a:r>
              <a:rPr lang="en-US" altLang="en-US" sz="800" dirty="0"/>
              <a:t>('control.system','</a:t>
            </a:r>
            <a:r>
              <a:rPr lang="en-US" altLang="en-US" sz="800" dirty="0" err="1"/>
              <a:t>init.ack</a:t>
            </a:r>
            <a:r>
              <a:rPr lang="en-US" altLang="en-US" sz="800" dirty="0"/>
              <a:t>’, ‘hall', 5) </a:t>
            </a:r>
          </a:p>
          <a:p>
            <a:pPr marL="0" indent="0">
              <a:buFont typeface="Wingdings" panose="05000000000000000000" pitchFamily="2" charset="2"/>
              <a:buNone/>
            </a:pPr>
            <a:r>
              <a:rPr lang="en-US" altLang="en-US" sz="800" dirty="0"/>
              <a:t>        </a:t>
            </a:r>
            <a:r>
              <a:rPr lang="en-US" altLang="en-US" sz="800" dirty="0" err="1"/>
              <a:t>emma.sendCmd</a:t>
            </a:r>
            <a:r>
              <a:rPr lang="en-US" altLang="en-US" sz="800" dirty="0"/>
              <a:t>('</a:t>
            </a:r>
            <a:r>
              <a:rPr lang="en-US" altLang="en-US" sz="800" dirty="0" err="1"/>
              <a:t>control.ps</a:t>
            </a:r>
            <a:r>
              <a:rPr lang="en-US" altLang="en-US" sz="800" dirty="0"/>
              <a:t>', '</a:t>
            </a:r>
            <a:r>
              <a:rPr lang="en-US" altLang="en-US" sz="800" dirty="0" err="1"/>
              <a:t>init.cmd</a:t>
            </a:r>
            <a:r>
              <a:rPr lang="en-US" altLang="en-US" sz="800" dirty="0"/>
              <a:t>')</a:t>
            </a:r>
          </a:p>
          <a:p>
            <a:pPr marL="0" indent="0">
              <a:buFont typeface="Wingdings" panose="05000000000000000000" pitchFamily="2" charset="2"/>
              <a:buNone/>
            </a:pPr>
            <a:r>
              <a:rPr lang="en-US" altLang="en-US" sz="800" dirty="0"/>
              <a:t>        </a:t>
            </a:r>
            <a:r>
              <a:rPr lang="en-US" altLang="en-US" sz="800" dirty="0" err="1"/>
              <a:t>emma.awaitEvent</a:t>
            </a:r>
            <a:r>
              <a:rPr lang="en-US" altLang="en-US" sz="800" dirty="0"/>
              <a:t>('control.system','</a:t>
            </a:r>
            <a:r>
              <a:rPr lang="en-US" altLang="en-US" sz="800" dirty="0" err="1"/>
              <a:t>init.ack</a:t>
            </a:r>
            <a:r>
              <a:rPr lang="en-US" altLang="en-US" sz="800" dirty="0"/>
              <a:t>’, ‘</a:t>
            </a:r>
            <a:r>
              <a:rPr lang="en-US" altLang="en-US" sz="800" dirty="0" err="1"/>
              <a:t>ps</a:t>
            </a:r>
            <a:r>
              <a:rPr lang="en-US" altLang="en-US" sz="800" dirty="0"/>
              <a:t>', 5) </a:t>
            </a:r>
          </a:p>
          <a:p>
            <a:pPr marL="0" indent="0">
              <a:buFont typeface="Wingdings" panose="05000000000000000000" pitchFamily="2" charset="2"/>
              <a:buNone/>
            </a:pPr>
            <a:endParaRPr lang="en-US" altLang="en-US" sz="800" dirty="0"/>
          </a:p>
          <a:p>
            <a:pPr marL="0" indent="0">
              <a:buFont typeface="Wingdings" panose="05000000000000000000" pitchFamily="2" charset="2"/>
              <a:buNone/>
            </a:pPr>
            <a:r>
              <a:rPr lang="en-US" altLang="en-US" sz="800" i="1" dirty="0">
                <a:solidFill>
                  <a:srgbClr val="0070C0"/>
                </a:solidFill>
              </a:rPr>
              <a:t>        # Ramp current, move and read Hall probe</a:t>
            </a:r>
          </a:p>
          <a:p>
            <a:pPr marL="0" indent="0">
              <a:buFont typeface="Wingdings" panose="05000000000000000000" pitchFamily="2" charset="2"/>
              <a:buNone/>
            </a:pPr>
            <a:r>
              <a:rPr lang="en-US" altLang="en-US" sz="800" dirty="0"/>
              <a:t>        step = 0 # step counter</a:t>
            </a:r>
          </a:p>
          <a:p>
            <a:pPr marL="0" indent="0">
              <a:buFont typeface="Wingdings" panose="05000000000000000000" pitchFamily="2" charset="2"/>
              <a:buNone/>
            </a:pPr>
            <a:r>
              <a:rPr lang="en-US" altLang="en-US" sz="800" b="1" dirty="0"/>
              <a:t>        for </a:t>
            </a:r>
            <a:r>
              <a:rPr lang="en-US" altLang="en-US" sz="800" dirty="0" err="1"/>
              <a:t>i</a:t>
            </a:r>
            <a:r>
              <a:rPr lang="en-US" altLang="en-US" sz="800" dirty="0"/>
              <a:t> i</a:t>
            </a:r>
            <a:r>
              <a:rPr lang="en-US" altLang="en-US" sz="800" b="1" dirty="0"/>
              <a:t>n</a:t>
            </a:r>
            <a:r>
              <a:rPr lang="en-US" altLang="en-US" sz="800" dirty="0"/>
              <a:t> currents:</a:t>
            </a:r>
          </a:p>
          <a:p>
            <a:pPr marL="0" indent="0">
              <a:buFont typeface="Wingdings" panose="05000000000000000000" pitchFamily="2" charset="2"/>
              <a:buNone/>
            </a:pPr>
            <a:r>
              <a:rPr lang="en-US" altLang="en-US" sz="800" i="1" dirty="0">
                <a:solidFill>
                  <a:srgbClr val="0070C0"/>
                </a:solidFill>
              </a:rPr>
              <a:t>            # ramp current</a:t>
            </a:r>
          </a:p>
          <a:p>
            <a:pPr marL="0" indent="0">
              <a:buFont typeface="Wingdings" panose="05000000000000000000" pitchFamily="2" charset="2"/>
              <a:buNone/>
            </a:pPr>
            <a:r>
              <a:rPr lang="en-US" altLang="en-US" sz="800" dirty="0"/>
              <a:t>            </a:t>
            </a:r>
            <a:r>
              <a:rPr lang="en-US" altLang="en-US" sz="800" dirty="0" err="1"/>
              <a:t>emma.setProperty</a:t>
            </a:r>
            <a:r>
              <a:rPr lang="en-US" altLang="en-US" sz="800" dirty="0"/>
              <a:t>('</a:t>
            </a:r>
            <a:r>
              <a:rPr lang="en-US" altLang="en-US" sz="800" dirty="0" err="1"/>
              <a:t>property.ps</a:t>
            </a:r>
            <a:r>
              <a:rPr lang="en-US" altLang="en-US" sz="800" dirty="0"/>
              <a:t>', '</a:t>
            </a:r>
            <a:r>
              <a:rPr lang="en-US" altLang="en-US" sz="800" dirty="0" err="1"/>
              <a:t>set.cmd</a:t>
            </a:r>
            <a:r>
              <a:rPr lang="en-US" altLang="en-US" sz="800" dirty="0"/>
              <a:t>', 'target', current)</a:t>
            </a:r>
          </a:p>
          <a:p>
            <a:pPr marL="0" indent="0">
              <a:buFont typeface="Wingdings" panose="05000000000000000000" pitchFamily="2" charset="2"/>
              <a:buNone/>
            </a:pPr>
            <a:r>
              <a:rPr lang="en-US" altLang="en-US" sz="800" dirty="0"/>
              <a:t>            </a:t>
            </a:r>
            <a:r>
              <a:rPr lang="en-US" altLang="en-US" sz="800" dirty="0" err="1"/>
              <a:t>emma.sendCmd</a:t>
            </a:r>
            <a:r>
              <a:rPr lang="en-US" altLang="en-US" sz="800" dirty="0"/>
              <a:t>('</a:t>
            </a:r>
            <a:r>
              <a:rPr lang="en-US" altLang="en-US" sz="800" dirty="0" err="1"/>
              <a:t>control.ps</a:t>
            </a:r>
            <a:r>
              <a:rPr lang="en-US" altLang="en-US" sz="800" dirty="0"/>
              <a:t>', ‘</a:t>
            </a:r>
            <a:r>
              <a:rPr lang="en-US" altLang="en-US" sz="800" dirty="0" err="1"/>
              <a:t>ramp.cmd</a:t>
            </a:r>
            <a:r>
              <a:rPr lang="en-US" altLang="en-US" sz="800" dirty="0"/>
              <a:t>’)</a:t>
            </a:r>
          </a:p>
          <a:p>
            <a:pPr marL="0" indent="0">
              <a:buFont typeface="Wingdings" panose="05000000000000000000" pitchFamily="2" charset="2"/>
              <a:buNone/>
            </a:pPr>
            <a:r>
              <a:rPr lang="en-US" altLang="en-US" sz="800" dirty="0"/>
              <a:t>            </a:t>
            </a:r>
            <a:r>
              <a:rPr lang="en-US" altLang="en-US" sz="800" dirty="0" err="1"/>
              <a:t>emma.awaitEvent</a:t>
            </a:r>
            <a:r>
              <a:rPr lang="en-US" altLang="en-US" sz="800" dirty="0"/>
              <a:t>('control.system’,’</a:t>
            </a:r>
            <a:r>
              <a:rPr lang="en-US" altLang="en-US" sz="800" dirty="0" err="1"/>
              <a:t>ramp.ack</a:t>
            </a:r>
            <a:r>
              <a:rPr lang="en-US" altLang="en-US" sz="800" dirty="0"/>
              <a:t>’, ‘</a:t>
            </a:r>
            <a:r>
              <a:rPr lang="en-US" altLang="en-US" sz="800" dirty="0" err="1"/>
              <a:t>ps</a:t>
            </a:r>
            <a:r>
              <a:rPr lang="en-US" altLang="en-US" sz="800" dirty="0"/>
              <a:t>’, 50) </a:t>
            </a:r>
          </a:p>
        </p:txBody>
      </p:sp>
      <p:sp>
        <p:nvSpPr>
          <p:cNvPr id="8" name="Content Placeholder 3">
            <a:extLst>
              <a:ext uri="{FF2B5EF4-FFF2-40B4-BE49-F238E27FC236}">
                <a16:creationId xmlns:a16="http://schemas.microsoft.com/office/drawing/2014/main" id="{F30F9D8C-6B1F-B04A-8057-FBB0C851C014}"/>
              </a:ext>
            </a:extLst>
          </p:cNvPr>
          <p:cNvSpPr txBox="1">
            <a:spLocks/>
          </p:cNvSpPr>
          <p:nvPr/>
        </p:nvSpPr>
        <p:spPr>
          <a:xfrm>
            <a:off x="4545630" y="1255060"/>
            <a:ext cx="4079757" cy="4648200"/>
          </a:xfrm>
          <a:prstGeom prst="rect">
            <a:avLst/>
          </a:prstGeom>
          <a:ln>
            <a:solidFill>
              <a:srgbClr val="000099"/>
            </a:solidFill>
            <a:miter lim="800000"/>
            <a:headEnd/>
            <a:tailEnd/>
          </a:ln>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altLang="en-US" sz="800" dirty="0"/>
          </a:p>
          <a:p>
            <a:pPr marL="0" indent="0">
              <a:buFont typeface="Wingdings" panose="05000000000000000000" pitchFamily="2" charset="2"/>
              <a:buNone/>
            </a:pPr>
            <a:r>
              <a:rPr lang="en-US" altLang="en-US" sz="800" i="1" dirty="0">
                <a:solidFill>
                  <a:srgbClr val="0070C0"/>
                </a:solidFill>
              </a:rPr>
              <a:t>         #Move and read Hall probe</a:t>
            </a:r>
          </a:p>
          <a:p>
            <a:pPr marL="0" indent="0">
              <a:buFont typeface="Wingdings" panose="05000000000000000000" pitchFamily="2" charset="2"/>
              <a:buNone/>
            </a:pPr>
            <a:r>
              <a:rPr lang="en-US" altLang="en-US" sz="800" dirty="0"/>
              <a:t>         f</a:t>
            </a:r>
            <a:r>
              <a:rPr lang="en-US" altLang="en-US" sz="800" b="1" dirty="0"/>
              <a:t>or </a:t>
            </a:r>
            <a:r>
              <a:rPr lang="en-US" altLang="en-US" sz="800" dirty="0"/>
              <a:t>position </a:t>
            </a:r>
            <a:r>
              <a:rPr lang="en-US" altLang="en-US" sz="800" b="1" dirty="0"/>
              <a:t>in</a:t>
            </a:r>
            <a:r>
              <a:rPr lang="en-US" altLang="en-US" sz="800" dirty="0"/>
              <a:t> positions:</a:t>
            </a:r>
          </a:p>
          <a:p>
            <a:pPr marL="0" indent="0">
              <a:buFont typeface="Wingdings" panose="05000000000000000000" pitchFamily="2" charset="2"/>
              <a:buNone/>
            </a:pPr>
            <a:r>
              <a:rPr lang="en-US" altLang="en-US" sz="800" i="1" dirty="0">
                <a:solidFill>
                  <a:srgbClr val="0070C0"/>
                </a:solidFill>
              </a:rPr>
              <a:t>                # start of step</a:t>
            </a:r>
          </a:p>
          <a:p>
            <a:pPr marL="0" indent="0">
              <a:buFont typeface="Wingdings" panose="05000000000000000000" pitchFamily="2" charset="2"/>
              <a:buNone/>
            </a:pPr>
            <a:r>
              <a:rPr lang="en-US" altLang="en-US" sz="800" dirty="0"/>
              <a:t>                step += 1</a:t>
            </a:r>
          </a:p>
          <a:p>
            <a:pPr marL="0" indent="0">
              <a:buFont typeface="Wingdings" panose="05000000000000000000" pitchFamily="2" charset="2"/>
              <a:buNone/>
            </a:pPr>
            <a:r>
              <a:rPr lang="en-US" altLang="en-US" sz="800" dirty="0"/>
              <a:t>                </a:t>
            </a:r>
            <a:r>
              <a:rPr lang="en-US" altLang="en-US" sz="800" dirty="0" err="1"/>
              <a:t>emma.sendParCmd</a:t>
            </a:r>
            <a:r>
              <a:rPr lang="en-US" altLang="en-US" sz="800" dirty="0"/>
              <a:t>('</a:t>
            </a:r>
            <a:r>
              <a:rPr lang="en-US" altLang="en-US" sz="800" dirty="0" err="1"/>
              <a:t>control.all</a:t>
            </a:r>
            <a:r>
              <a:rPr lang="en-US" altLang="en-US" sz="800" dirty="0"/>
              <a:t>', '</a:t>
            </a:r>
            <a:r>
              <a:rPr lang="en-US" altLang="en-US" sz="800" dirty="0" err="1"/>
              <a:t>step.start</a:t>
            </a:r>
            <a:r>
              <a:rPr lang="en-US" altLang="en-US" sz="800" dirty="0"/>
              <a:t>', 'step', step)</a:t>
            </a:r>
          </a:p>
          <a:p>
            <a:pPr marL="0" indent="0">
              <a:buFont typeface="Wingdings" panose="05000000000000000000" pitchFamily="2" charset="2"/>
              <a:buNone/>
            </a:pPr>
            <a:r>
              <a:rPr lang="en-US" altLang="en-US" sz="800" dirty="0"/>
              <a:t>                </a:t>
            </a:r>
            <a:r>
              <a:rPr lang="en-US" altLang="en-US" sz="800" dirty="0" err="1"/>
              <a:t>emma.log</a:t>
            </a:r>
            <a:r>
              <a:rPr lang="en-US" altLang="en-US" sz="800" dirty="0"/>
              <a:t>(" Step " + str(step) + ' ('+ current + '[A]' +\</a:t>
            </a:r>
          </a:p>
          <a:p>
            <a:pPr marL="0" indent="0">
              <a:buFont typeface="Wingdings" panose="05000000000000000000" pitchFamily="2" charset="2"/>
              <a:buNone/>
            </a:pPr>
            <a:r>
              <a:rPr lang="en-US" altLang="en-US" sz="800" dirty="0"/>
              <a:t>                             ', ' + position + '[m])', 'Info’)</a:t>
            </a:r>
          </a:p>
          <a:p>
            <a:pPr marL="0" indent="0">
              <a:buFont typeface="Wingdings" panose="05000000000000000000" pitchFamily="2" charset="2"/>
              <a:buNone/>
            </a:pPr>
            <a:endParaRPr lang="en-US" altLang="en-US" sz="800" dirty="0"/>
          </a:p>
          <a:p>
            <a:pPr marL="0" indent="0">
              <a:buFont typeface="Wingdings" panose="05000000000000000000" pitchFamily="2" charset="2"/>
              <a:buNone/>
            </a:pPr>
            <a:r>
              <a:rPr lang="en-US" altLang="en-US" sz="800" i="1" dirty="0">
                <a:solidFill>
                  <a:srgbClr val="0070C0"/>
                </a:solidFill>
              </a:rPr>
              <a:t>                # move to position</a:t>
            </a:r>
          </a:p>
          <a:p>
            <a:pPr marL="0" indent="0">
              <a:buFont typeface="Wingdings" panose="05000000000000000000" pitchFamily="2" charset="2"/>
              <a:buNone/>
            </a:pPr>
            <a:r>
              <a:rPr lang="en-US" altLang="en-US" sz="800" dirty="0"/>
              <a:t>                </a:t>
            </a:r>
            <a:r>
              <a:rPr lang="en-US" altLang="en-US" sz="800" dirty="0" err="1"/>
              <a:t>emma.sendParCmd</a:t>
            </a:r>
            <a:r>
              <a:rPr lang="en-US" altLang="en-US" sz="800" dirty="0"/>
              <a:t>('</a:t>
            </a:r>
            <a:r>
              <a:rPr lang="en-US" altLang="en-US" sz="800" dirty="0" err="1"/>
              <a:t>control.motion</a:t>
            </a:r>
            <a:r>
              <a:rPr lang="en-US" altLang="en-US" sz="800" dirty="0"/>
              <a:t>', ‘</a:t>
            </a:r>
            <a:r>
              <a:rPr lang="en-US" altLang="en-US" sz="800" dirty="0" err="1"/>
              <a:t>move.cmd</a:t>
            </a:r>
            <a:r>
              <a:rPr lang="en-US" altLang="en-US" sz="800" dirty="0"/>
              <a:t>’, 'destination', position)</a:t>
            </a:r>
          </a:p>
          <a:p>
            <a:pPr marL="0" indent="0">
              <a:buNone/>
            </a:pPr>
            <a:r>
              <a:rPr lang="en-US" altLang="en-US" sz="800" dirty="0"/>
              <a:t>                </a:t>
            </a:r>
            <a:r>
              <a:rPr lang="en-US" altLang="en-US" sz="800" dirty="0" err="1"/>
              <a:t>emma.awaitEvent</a:t>
            </a:r>
            <a:r>
              <a:rPr lang="en-US" altLang="en-US" sz="800" dirty="0"/>
              <a:t>('control.system’,’</a:t>
            </a:r>
            <a:r>
              <a:rPr lang="en-US" altLang="en-US" sz="800" dirty="0" err="1"/>
              <a:t>move.ack</a:t>
            </a:r>
            <a:r>
              <a:rPr lang="en-US" altLang="en-US" sz="800" dirty="0"/>
              <a:t>', ‘motion’, 50) </a:t>
            </a:r>
          </a:p>
          <a:p>
            <a:pPr marL="0" indent="0">
              <a:buNone/>
            </a:pPr>
            <a:endParaRPr lang="en-US" altLang="en-US" sz="800" dirty="0"/>
          </a:p>
          <a:p>
            <a:pPr marL="0" indent="0">
              <a:buFont typeface="Wingdings" panose="05000000000000000000" pitchFamily="2" charset="2"/>
              <a:buNone/>
            </a:pPr>
            <a:r>
              <a:rPr lang="en-US" altLang="en-US" sz="800" i="1" dirty="0">
                <a:solidFill>
                  <a:srgbClr val="0070C0"/>
                </a:solidFill>
              </a:rPr>
              <a:t>                # take data</a:t>
            </a:r>
          </a:p>
          <a:p>
            <a:pPr marL="0" indent="0">
              <a:buFont typeface="Wingdings" panose="05000000000000000000" pitchFamily="2" charset="2"/>
              <a:buNone/>
            </a:pPr>
            <a:r>
              <a:rPr lang="en-US" altLang="en-US" sz="800" dirty="0"/>
              <a:t>                </a:t>
            </a:r>
            <a:r>
              <a:rPr lang="en-US" altLang="en-US" sz="800" dirty="0" err="1"/>
              <a:t>emma.rpc</a:t>
            </a:r>
            <a:r>
              <a:rPr lang="en-US" altLang="en-US" sz="800" dirty="0"/>
              <a:t>('</a:t>
            </a:r>
            <a:r>
              <a:rPr lang="en-US" altLang="en-US" sz="800" dirty="0" err="1"/>
              <a:t>control.hall</a:t>
            </a:r>
            <a:r>
              <a:rPr lang="en-US" altLang="en-US" sz="800" dirty="0"/>
              <a:t>', ‘</a:t>
            </a:r>
            <a:r>
              <a:rPr lang="en-US" altLang="en-US" sz="800" dirty="0" err="1"/>
              <a:t>read.cmd</a:t>
            </a:r>
            <a:r>
              <a:rPr lang="en-US" altLang="en-US" sz="800" dirty="0"/>
              <a:t>’, 'control.system’,’</a:t>
            </a:r>
            <a:r>
              <a:rPr lang="en-US" altLang="en-US" sz="800" dirty="0" err="1"/>
              <a:t>read.ack</a:t>
            </a:r>
            <a:r>
              <a:rPr lang="en-US" altLang="en-US" sz="800" dirty="0"/>
              <a:t>’, ‘hall’, 2) )  </a:t>
            </a:r>
          </a:p>
          <a:p>
            <a:pPr marL="0" indent="0">
              <a:buFont typeface="Wingdings" panose="05000000000000000000" pitchFamily="2" charset="2"/>
              <a:buNone/>
            </a:pPr>
            <a:r>
              <a:rPr lang="en-US" altLang="en-US" sz="800" dirty="0"/>
              <a:t>    </a:t>
            </a:r>
          </a:p>
          <a:p>
            <a:pPr marL="0" indent="0">
              <a:buFont typeface="Wingdings" panose="05000000000000000000" pitchFamily="2" charset="2"/>
              <a:buNone/>
            </a:pPr>
            <a:r>
              <a:rPr lang="en-US" altLang="en-US" sz="800" i="1" dirty="0">
                <a:solidFill>
                  <a:srgbClr val="0070C0"/>
                </a:solidFill>
              </a:rPr>
              <a:t>                # end of step</a:t>
            </a:r>
          </a:p>
          <a:p>
            <a:pPr marL="0" indent="0">
              <a:buFont typeface="Wingdings" panose="05000000000000000000" pitchFamily="2" charset="2"/>
              <a:buNone/>
            </a:pPr>
            <a:r>
              <a:rPr lang="en-US" altLang="en-US" sz="800" dirty="0"/>
              <a:t>                </a:t>
            </a:r>
            <a:r>
              <a:rPr lang="en-US" altLang="en-US" sz="800" dirty="0" err="1"/>
              <a:t>emma.sendParCmd</a:t>
            </a:r>
            <a:r>
              <a:rPr lang="en-US" altLang="en-US" sz="800" dirty="0"/>
              <a:t>('</a:t>
            </a:r>
            <a:r>
              <a:rPr lang="en-US" altLang="en-US" sz="800" dirty="0" err="1"/>
              <a:t>control.all</a:t>
            </a:r>
            <a:r>
              <a:rPr lang="en-US" altLang="en-US" sz="800" dirty="0"/>
              <a:t>', '</a:t>
            </a:r>
            <a:r>
              <a:rPr lang="en-US" altLang="en-US" sz="800" dirty="0" err="1"/>
              <a:t>step.end</a:t>
            </a:r>
            <a:r>
              <a:rPr lang="en-US" altLang="en-US" sz="800" dirty="0"/>
              <a:t>', 'step', step)</a:t>
            </a:r>
          </a:p>
          <a:p>
            <a:pPr marL="0" indent="0">
              <a:buFont typeface="Wingdings" panose="05000000000000000000" pitchFamily="2" charset="2"/>
              <a:buNone/>
            </a:pPr>
            <a:endParaRPr lang="en-US" altLang="en-US" sz="800" b="1" dirty="0"/>
          </a:p>
          <a:p>
            <a:pPr marL="0" indent="0">
              <a:buFont typeface="Wingdings" panose="05000000000000000000" pitchFamily="2" charset="2"/>
              <a:buNone/>
            </a:pPr>
            <a:r>
              <a:rPr lang="en-US" altLang="en-US" sz="800" b="1" dirty="0"/>
              <a:t>except </a:t>
            </a:r>
            <a:r>
              <a:rPr lang="en-US" altLang="en-US" sz="800" dirty="0"/>
              <a:t>Exception as e:</a:t>
            </a:r>
          </a:p>
          <a:p>
            <a:pPr marL="0" indent="0">
              <a:buFont typeface="Wingdings" panose="05000000000000000000" pitchFamily="2" charset="2"/>
              <a:buNone/>
            </a:pPr>
            <a:r>
              <a:rPr lang="en-US" altLang="en-US" sz="800" dirty="0"/>
              <a:t>        print(</a:t>
            </a:r>
            <a:r>
              <a:rPr lang="en-US" altLang="en-US" sz="800" dirty="0" err="1"/>
              <a:t>emma.getTime</a:t>
            </a:r>
            <a:r>
              <a:rPr lang="en-US" altLang="en-US" sz="800" dirty="0"/>
              <a:t>(), 'Exception', file=</a:t>
            </a:r>
            <a:r>
              <a:rPr lang="en-US" altLang="en-US" sz="800" dirty="0" err="1"/>
              <a:t>sys.stderr</a:t>
            </a:r>
            <a:r>
              <a:rPr lang="en-US" altLang="en-US" sz="800" dirty="0"/>
              <a:t>)</a:t>
            </a:r>
          </a:p>
          <a:p>
            <a:pPr marL="0" indent="0">
              <a:buFont typeface="Wingdings" panose="05000000000000000000" pitchFamily="2" charset="2"/>
              <a:buNone/>
            </a:pPr>
            <a:r>
              <a:rPr lang="en-US" altLang="en-US" sz="800" dirty="0"/>
              <a:t>        </a:t>
            </a:r>
            <a:r>
              <a:rPr lang="en-US" altLang="en-US" sz="800" dirty="0" err="1"/>
              <a:t>emma.error</a:t>
            </a:r>
            <a:r>
              <a:rPr lang="en-US" altLang="en-US" sz="800" dirty="0"/>
              <a:t>(' Exception: ' + str(e))</a:t>
            </a:r>
          </a:p>
          <a:p>
            <a:pPr marL="0" indent="0">
              <a:buFont typeface="Wingdings" panose="05000000000000000000" pitchFamily="2" charset="2"/>
              <a:buNone/>
            </a:pPr>
            <a:r>
              <a:rPr lang="en-US" altLang="en-US" sz="800" dirty="0"/>
              <a:t>        raise e</a:t>
            </a:r>
          </a:p>
          <a:p>
            <a:pPr marL="0" indent="0">
              <a:buFont typeface="Wingdings" panose="05000000000000000000" pitchFamily="2" charset="2"/>
              <a:buNone/>
            </a:pPr>
            <a:r>
              <a:rPr lang="en-US" altLang="en-US" sz="800" b="1" dirty="0"/>
              <a:t>finally:       </a:t>
            </a:r>
          </a:p>
          <a:p>
            <a:pPr marL="0" indent="0">
              <a:buFont typeface="Wingdings" panose="05000000000000000000" pitchFamily="2" charset="2"/>
              <a:buNone/>
            </a:pPr>
            <a:r>
              <a:rPr lang="en-US" altLang="en-US" sz="800" i="1" dirty="0">
                <a:solidFill>
                  <a:srgbClr val="0070C0"/>
                </a:solidFill>
              </a:rPr>
              <a:t>        # set current to 0 …. and end test</a:t>
            </a:r>
          </a:p>
          <a:p>
            <a:pPr marL="0" indent="0">
              <a:buFont typeface="Wingdings" panose="05000000000000000000" pitchFamily="2" charset="2"/>
              <a:buNone/>
            </a:pPr>
            <a:r>
              <a:rPr lang="en-US" altLang="en-US" sz="800" dirty="0"/>
              <a:t>        </a:t>
            </a:r>
            <a:r>
              <a:rPr lang="en-US" altLang="en-US" sz="800" dirty="0" err="1"/>
              <a:t>emma.setProperty</a:t>
            </a:r>
            <a:r>
              <a:rPr lang="en-US" altLang="en-US" sz="800" dirty="0"/>
              <a:t>('</a:t>
            </a:r>
            <a:r>
              <a:rPr lang="en-US" altLang="en-US" sz="800" dirty="0" err="1"/>
              <a:t>property.ps</a:t>
            </a:r>
            <a:r>
              <a:rPr lang="en-US" altLang="en-US" sz="800" dirty="0"/>
              <a:t>', '</a:t>
            </a:r>
            <a:r>
              <a:rPr lang="en-US" altLang="en-US" sz="800" dirty="0" err="1"/>
              <a:t>set.cmd</a:t>
            </a:r>
            <a:r>
              <a:rPr lang="en-US" altLang="en-US" sz="800" dirty="0"/>
              <a:t>', 'target', 0.0)</a:t>
            </a:r>
          </a:p>
          <a:p>
            <a:pPr marL="0" indent="0">
              <a:buFont typeface="Wingdings" panose="05000000000000000000" pitchFamily="2" charset="2"/>
              <a:buNone/>
            </a:pPr>
            <a:r>
              <a:rPr lang="en-US" altLang="en-US" sz="800" dirty="0"/>
              <a:t>        </a:t>
            </a:r>
            <a:r>
              <a:rPr lang="en-US" altLang="en-US" sz="800" dirty="0" err="1"/>
              <a:t>emma.sendCmd</a:t>
            </a:r>
            <a:r>
              <a:rPr lang="en-US" altLang="en-US" sz="800" dirty="0"/>
              <a:t>('</a:t>
            </a:r>
            <a:r>
              <a:rPr lang="en-US" altLang="en-US" sz="800" dirty="0" err="1"/>
              <a:t>control.ps</a:t>
            </a:r>
            <a:r>
              <a:rPr lang="en-US" altLang="en-US" sz="800" dirty="0"/>
              <a:t>', ‘</a:t>
            </a:r>
            <a:r>
              <a:rPr lang="en-US" altLang="en-US" sz="800" dirty="0" err="1"/>
              <a:t>ramp.cmd</a:t>
            </a:r>
            <a:r>
              <a:rPr lang="en-US" altLang="en-US" sz="800" dirty="0"/>
              <a:t>’)</a:t>
            </a:r>
          </a:p>
          <a:p>
            <a:pPr marL="0" indent="0">
              <a:buFont typeface="Wingdings" panose="05000000000000000000" pitchFamily="2" charset="2"/>
              <a:buNone/>
            </a:pPr>
            <a:r>
              <a:rPr lang="en-US" altLang="en-US" sz="800" dirty="0"/>
              <a:t>        </a:t>
            </a:r>
            <a:r>
              <a:rPr lang="en-US" altLang="en-US" sz="800" dirty="0" err="1"/>
              <a:t>emma.awaitEvent</a:t>
            </a:r>
            <a:r>
              <a:rPr lang="en-US" altLang="en-US" sz="800" dirty="0"/>
              <a:t>('control.system’,’</a:t>
            </a:r>
            <a:r>
              <a:rPr lang="en-US" altLang="en-US" sz="800" dirty="0" err="1"/>
              <a:t>ramp.ack</a:t>
            </a:r>
            <a:r>
              <a:rPr lang="en-US" altLang="en-US" sz="800" dirty="0"/>
              <a:t>’, ‘</a:t>
            </a:r>
            <a:r>
              <a:rPr lang="en-US" altLang="en-US" sz="800" dirty="0" err="1"/>
              <a:t>ps</a:t>
            </a:r>
            <a:r>
              <a:rPr lang="en-US" altLang="en-US" sz="800" dirty="0"/>
              <a:t>’, 50)</a:t>
            </a:r>
          </a:p>
          <a:p>
            <a:pPr marL="0" indent="0">
              <a:buFont typeface="Wingdings" panose="05000000000000000000" pitchFamily="2" charset="2"/>
              <a:buNone/>
            </a:pPr>
            <a:r>
              <a:rPr lang="en-US" altLang="en-US" sz="800" dirty="0"/>
              <a:t>        </a:t>
            </a:r>
            <a:r>
              <a:rPr lang="en-US" altLang="en-US" sz="800" dirty="0" err="1"/>
              <a:t>emma.sendParCmd</a:t>
            </a:r>
            <a:r>
              <a:rPr lang="en-US" altLang="en-US" sz="800" dirty="0"/>
              <a:t>('</a:t>
            </a:r>
            <a:r>
              <a:rPr lang="en-US" altLang="en-US" sz="800" dirty="0" err="1"/>
              <a:t>control.all</a:t>
            </a:r>
            <a:r>
              <a:rPr lang="en-US" altLang="en-US" sz="800" dirty="0"/>
              <a:t>', '</a:t>
            </a:r>
            <a:r>
              <a:rPr lang="en-US" altLang="en-US" sz="800" dirty="0" err="1"/>
              <a:t>run.end</a:t>
            </a:r>
            <a:r>
              <a:rPr lang="en-US" altLang="en-US" sz="800" dirty="0"/>
              <a:t>', 'run', run)</a:t>
            </a:r>
          </a:p>
          <a:p>
            <a:pPr marL="0" indent="0">
              <a:buFont typeface="Wingdings" panose="05000000000000000000" pitchFamily="2" charset="2"/>
              <a:buNone/>
            </a:pPr>
            <a:r>
              <a:rPr lang="en-US" altLang="en-US" sz="800" dirty="0"/>
              <a:t>        </a:t>
            </a:r>
          </a:p>
        </p:txBody>
      </p:sp>
    </p:spTree>
    <p:extLst>
      <p:ext uri="{BB962C8B-B14F-4D97-AF65-F5344CB8AC3E}">
        <p14:creationId xmlns:p14="http://schemas.microsoft.com/office/powerpoint/2010/main" val="111557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t>EMMA Component </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13</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7" name="Rectangle: Rounded Corners 11">
            <a:extLst>
              <a:ext uri="{FF2B5EF4-FFF2-40B4-BE49-F238E27FC236}">
                <a16:creationId xmlns:a16="http://schemas.microsoft.com/office/drawing/2014/main" id="{DDDC2DAE-DDA9-8543-9CF0-809BA713A6CE}"/>
              </a:ext>
            </a:extLst>
          </p:cNvPr>
          <p:cNvSpPr/>
          <p:nvPr/>
        </p:nvSpPr>
        <p:spPr>
          <a:xfrm>
            <a:off x="4443201" y="1096746"/>
            <a:ext cx="4426529" cy="45531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74320" lvl="1" indent="-285750">
              <a:spcBef>
                <a:spcPts val="0"/>
              </a:spcBef>
              <a:buFont typeface="Wingdings" panose="05000000000000000000" pitchFamily="2" charset="2"/>
              <a:buChar char="§"/>
            </a:pPr>
            <a:endParaRPr lang="en-US" dirty="0">
              <a:solidFill>
                <a:schemeClr val="tx1"/>
              </a:solidFill>
            </a:endParaRPr>
          </a:p>
          <a:p>
            <a:pPr marL="274320" lvl="1" indent="-285750">
              <a:spcBef>
                <a:spcPts val="0"/>
              </a:spcBef>
              <a:buFont typeface="Wingdings" panose="05000000000000000000" pitchFamily="2" charset="2"/>
              <a:buChar char="§"/>
            </a:pPr>
            <a:r>
              <a:rPr lang="en-US" sz="1800" dirty="0">
                <a:solidFill>
                  <a:schemeClr val="tx1"/>
                </a:solidFill>
              </a:rPr>
              <a:t>Based on the same template. </a:t>
            </a:r>
          </a:p>
          <a:p>
            <a:pPr marL="274320" lvl="1" indent="-285750">
              <a:spcBef>
                <a:spcPts val="0"/>
              </a:spcBef>
              <a:buFont typeface="Wingdings" panose="05000000000000000000" pitchFamily="2" charset="2"/>
              <a:buChar char="§"/>
            </a:pPr>
            <a:r>
              <a:rPr lang="en-US" sz="1800" dirty="0">
                <a:solidFill>
                  <a:schemeClr val="tx1"/>
                </a:solidFill>
              </a:rPr>
              <a:t>Asynchronous service provider.</a:t>
            </a:r>
          </a:p>
          <a:p>
            <a:pPr marL="274320" lvl="1" indent="-285750">
              <a:spcBef>
                <a:spcPts val="0"/>
              </a:spcBef>
              <a:buFont typeface="Wingdings" panose="05000000000000000000" pitchFamily="2" charset="2"/>
              <a:buChar char="§"/>
            </a:pPr>
            <a:r>
              <a:rPr lang="en-US" sz="1800" dirty="0">
                <a:solidFill>
                  <a:schemeClr val="tx1"/>
                </a:solidFill>
              </a:rPr>
              <a:t>State machine driven with externally definable control logic (component behavior)</a:t>
            </a:r>
          </a:p>
          <a:p>
            <a:pPr marL="274320" lvl="1" indent="-285750">
              <a:spcBef>
                <a:spcPts val="0"/>
              </a:spcBef>
              <a:buFont typeface="Wingdings" panose="05000000000000000000" pitchFamily="2" charset="2"/>
              <a:buChar char="§"/>
            </a:pPr>
            <a:r>
              <a:rPr lang="en-US" sz="1800" dirty="0">
                <a:solidFill>
                  <a:schemeClr val="tx1"/>
                </a:solidFill>
              </a:rPr>
              <a:t>Tailorable via properties</a:t>
            </a:r>
          </a:p>
          <a:p>
            <a:pPr marL="274320" lvl="1" indent="-285750">
              <a:spcBef>
                <a:spcPts val="0"/>
              </a:spcBef>
              <a:buFont typeface="Wingdings" panose="05000000000000000000" pitchFamily="2" charset="2"/>
              <a:buChar char="§"/>
            </a:pPr>
            <a:r>
              <a:rPr lang="en-US" sz="1800" dirty="0">
                <a:solidFill>
                  <a:schemeClr val="tx1"/>
                </a:solidFill>
              </a:rPr>
              <a:t>Modifiable via plugins</a:t>
            </a:r>
          </a:p>
          <a:p>
            <a:pPr marL="274320" lvl="1" indent="-285750">
              <a:spcBef>
                <a:spcPts val="0"/>
              </a:spcBef>
              <a:buFont typeface="Wingdings" panose="05000000000000000000" pitchFamily="2" charset="2"/>
              <a:buChar char="§"/>
            </a:pPr>
            <a:r>
              <a:rPr lang="en-US" sz="1800" dirty="0">
                <a:solidFill>
                  <a:schemeClr val="tx1"/>
                </a:solidFill>
              </a:rPr>
              <a:t>Controllable via control events</a:t>
            </a:r>
          </a:p>
          <a:p>
            <a:pPr marL="274320" lvl="1" indent="-285750">
              <a:spcBef>
                <a:spcPts val="0"/>
              </a:spcBef>
              <a:buFont typeface="Wingdings" panose="05000000000000000000" pitchFamily="2" charset="2"/>
              <a:buChar char="§"/>
            </a:pPr>
            <a:r>
              <a:rPr lang="en-US" sz="1800" dirty="0">
                <a:solidFill>
                  <a:schemeClr val="tx1"/>
                </a:solidFill>
              </a:rPr>
              <a:t>Connector providing transparent connectivity:</a:t>
            </a:r>
          </a:p>
          <a:p>
            <a:pPr marL="731520" lvl="2" indent="-285750">
              <a:spcBef>
                <a:spcPts val="0"/>
              </a:spcBef>
              <a:buFont typeface="Wingdings" panose="05000000000000000000" pitchFamily="2" charset="2"/>
              <a:buChar char="§"/>
            </a:pPr>
            <a:r>
              <a:rPr lang="en-US" sz="1800" dirty="0">
                <a:solidFill>
                  <a:schemeClr val="tx1"/>
                </a:solidFill>
              </a:rPr>
              <a:t>remote (TCP) </a:t>
            </a:r>
          </a:p>
          <a:p>
            <a:pPr marL="731520" lvl="2" indent="-285750">
              <a:spcBef>
                <a:spcPts val="0"/>
              </a:spcBef>
              <a:buFont typeface="Wingdings" panose="05000000000000000000" pitchFamily="2" charset="2"/>
              <a:buChar char="§"/>
            </a:pPr>
            <a:r>
              <a:rPr lang="en-US" sz="1800" dirty="0">
                <a:solidFill>
                  <a:schemeClr val="tx1"/>
                </a:solidFill>
              </a:rPr>
              <a:t>local (queues) </a:t>
            </a:r>
          </a:p>
          <a:p>
            <a:pPr marL="274320" lvl="1" indent="-285750">
              <a:spcBef>
                <a:spcPts val="0"/>
              </a:spcBef>
              <a:buFont typeface="Wingdings" panose="05000000000000000000" pitchFamily="2" charset="2"/>
              <a:buChar char="§"/>
            </a:pPr>
            <a:r>
              <a:rPr lang="en-US" sz="1800" dirty="0">
                <a:solidFill>
                  <a:schemeClr val="tx1"/>
                </a:solidFill>
              </a:rPr>
              <a:t>Template implementation available</a:t>
            </a:r>
          </a:p>
          <a:p>
            <a:pPr marL="274320" lvl="1" indent="-285750">
              <a:spcBef>
                <a:spcPts val="0"/>
              </a:spcBef>
              <a:buFont typeface="Wingdings" panose="05000000000000000000" pitchFamily="2" charset="2"/>
              <a:buChar char="§"/>
            </a:pPr>
            <a:r>
              <a:rPr lang="en-US" sz="1800" dirty="0">
                <a:solidFill>
                  <a:schemeClr val="tx1"/>
                </a:solidFill>
              </a:rPr>
              <a:t>Independently developable </a:t>
            </a:r>
          </a:p>
          <a:p>
            <a:pPr marL="274320" lvl="1" indent="-285750">
              <a:spcBef>
                <a:spcPts val="0"/>
              </a:spcBef>
              <a:buFont typeface="Wingdings" panose="05000000000000000000" pitchFamily="2" charset="2"/>
              <a:buChar char="§"/>
            </a:pPr>
            <a:endParaRPr lang="en-US" sz="1800" dirty="0">
              <a:solidFill>
                <a:schemeClr val="tx1"/>
              </a:solidFill>
            </a:endParaRPr>
          </a:p>
        </p:txBody>
      </p:sp>
      <p:sp>
        <p:nvSpPr>
          <p:cNvPr id="8" name="Rectangle 7">
            <a:extLst>
              <a:ext uri="{FF2B5EF4-FFF2-40B4-BE49-F238E27FC236}">
                <a16:creationId xmlns:a16="http://schemas.microsoft.com/office/drawing/2014/main" id="{1EA223F5-E5C2-EA4B-BCC7-17B82C295FC6}"/>
              </a:ext>
            </a:extLst>
          </p:cNvPr>
          <p:cNvSpPr/>
          <p:nvPr/>
        </p:nvSpPr>
        <p:spPr>
          <a:xfrm>
            <a:off x="1181806" y="1943849"/>
            <a:ext cx="2155372" cy="1825082"/>
          </a:xfrm>
          <a:prstGeom prst="rect">
            <a:avLst/>
          </a:prstGeom>
          <a:solidFill>
            <a:schemeClr val="bg1">
              <a:lumMod val="9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AC9CA45-1733-C34E-A171-32D012A110AC}"/>
              </a:ext>
            </a:extLst>
          </p:cNvPr>
          <p:cNvCxnSpPr/>
          <p:nvPr/>
        </p:nvCxnSpPr>
        <p:spPr>
          <a:xfrm>
            <a:off x="2666361" y="1640329"/>
            <a:ext cx="0" cy="2727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4E7CBF-3CFF-7E4D-96F6-73A1BDD44BDB}"/>
              </a:ext>
            </a:extLst>
          </p:cNvPr>
          <p:cNvCxnSpPr/>
          <p:nvPr/>
        </p:nvCxnSpPr>
        <p:spPr>
          <a:xfrm>
            <a:off x="2374368" y="1332967"/>
            <a:ext cx="645459"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7EA2D3B-2FBE-D04F-9C9A-9711635C30C1}"/>
              </a:ext>
            </a:extLst>
          </p:cNvPr>
          <p:cNvCxnSpPr/>
          <p:nvPr/>
        </p:nvCxnSpPr>
        <p:spPr>
          <a:xfrm>
            <a:off x="2374368" y="1546839"/>
            <a:ext cx="645459"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DB45209-76DF-F74D-9205-818943D0FC7F}"/>
              </a:ext>
            </a:extLst>
          </p:cNvPr>
          <p:cNvSpPr txBox="1"/>
          <p:nvPr/>
        </p:nvSpPr>
        <p:spPr>
          <a:xfrm>
            <a:off x="2354366" y="1063776"/>
            <a:ext cx="673582" cy="230832"/>
          </a:xfrm>
          <a:prstGeom prst="rect">
            <a:avLst/>
          </a:prstGeom>
          <a:noFill/>
        </p:spPr>
        <p:txBody>
          <a:bodyPr wrap="none" rtlCol="0">
            <a:spAutoFit/>
          </a:bodyPr>
          <a:lstStyle/>
          <a:p>
            <a:r>
              <a:rPr lang="en-US" sz="900"/>
              <a:t>properties</a:t>
            </a:r>
          </a:p>
        </p:txBody>
      </p:sp>
      <p:sp>
        <p:nvSpPr>
          <p:cNvPr id="14" name="TextBox 13">
            <a:extLst>
              <a:ext uri="{FF2B5EF4-FFF2-40B4-BE49-F238E27FC236}">
                <a16:creationId xmlns:a16="http://schemas.microsoft.com/office/drawing/2014/main" id="{3E93227B-1710-FB47-8AE9-1C1BDDA23DC2}"/>
              </a:ext>
            </a:extLst>
          </p:cNvPr>
          <p:cNvSpPr txBox="1"/>
          <p:nvPr/>
        </p:nvSpPr>
        <p:spPr>
          <a:xfrm>
            <a:off x="1181806" y="1332967"/>
            <a:ext cx="736892" cy="276999"/>
          </a:xfrm>
          <a:prstGeom prst="rect">
            <a:avLst/>
          </a:prstGeom>
          <a:noFill/>
          <a:ln>
            <a:solidFill>
              <a:srgbClr val="0070C0"/>
            </a:solidFill>
          </a:ln>
        </p:spPr>
        <p:txBody>
          <a:bodyPr wrap="square" rtlCol="0">
            <a:spAutoFit/>
          </a:bodyPr>
          <a:lstStyle/>
          <a:p>
            <a:pPr algn="ctr"/>
            <a:r>
              <a:rPr lang="en-US" sz="1200"/>
              <a:t>logic</a:t>
            </a:r>
          </a:p>
        </p:txBody>
      </p:sp>
      <p:cxnSp>
        <p:nvCxnSpPr>
          <p:cNvPr id="15" name="Straight Arrow Connector 14">
            <a:extLst>
              <a:ext uri="{FF2B5EF4-FFF2-40B4-BE49-F238E27FC236}">
                <a16:creationId xmlns:a16="http://schemas.microsoft.com/office/drawing/2014/main" id="{0E01AC13-5196-2C42-A413-AD793B4C1770}"/>
              </a:ext>
            </a:extLst>
          </p:cNvPr>
          <p:cNvCxnSpPr>
            <a:cxnSpLocks/>
          </p:cNvCxnSpPr>
          <p:nvPr/>
        </p:nvCxnSpPr>
        <p:spPr>
          <a:xfrm>
            <a:off x="1581632" y="1609966"/>
            <a:ext cx="0" cy="704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57960197-E649-1647-AC53-D9986EF74113}"/>
              </a:ext>
            </a:extLst>
          </p:cNvPr>
          <p:cNvPicPr>
            <a:picLocks noChangeAspect="1"/>
          </p:cNvPicPr>
          <p:nvPr/>
        </p:nvPicPr>
        <p:blipFill>
          <a:blip r:embed="rId2"/>
          <a:stretch>
            <a:fillRect/>
          </a:stretch>
        </p:blipFill>
        <p:spPr>
          <a:xfrm>
            <a:off x="1368446" y="2314001"/>
            <a:ext cx="1737207" cy="1056734"/>
          </a:xfrm>
          <a:prstGeom prst="rect">
            <a:avLst/>
          </a:prstGeom>
        </p:spPr>
      </p:pic>
      <p:sp>
        <p:nvSpPr>
          <p:cNvPr id="18" name="TextBox 17">
            <a:extLst>
              <a:ext uri="{FF2B5EF4-FFF2-40B4-BE49-F238E27FC236}">
                <a16:creationId xmlns:a16="http://schemas.microsoft.com/office/drawing/2014/main" id="{C4527914-446F-7043-8DB5-3B7D0479C678}"/>
              </a:ext>
            </a:extLst>
          </p:cNvPr>
          <p:cNvSpPr txBox="1"/>
          <p:nvPr/>
        </p:nvSpPr>
        <p:spPr>
          <a:xfrm>
            <a:off x="1747734" y="1989643"/>
            <a:ext cx="1023101" cy="307777"/>
          </a:xfrm>
          <a:prstGeom prst="rect">
            <a:avLst/>
          </a:prstGeom>
          <a:noFill/>
        </p:spPr>
        <p:txBody>
          <a:bodyPr wrap="none" rtlCol="0">
            <a:spAutoFit/>
          </a:bodyPr>
          <a:lstStyle/>
          <a:p>
            <a:r>
              <a:rPr lang="en-US" sz="1400">
                <a:solidFill>
                  <a:srgbClr val="002060"/>
                </a:solidFill>
              </a:rPr>
              <a:t>component</a:t>
            </a:r>
          </a:p>
        </p:txBody>
      </p:sp>
      <p:sp>
        <p:nvSpPr>
          <p:cNvPr id="19" name="TextBox 18">
            <a:extLst>
              <a:ext uri="{FF2B5EF4-FFF2-40B4-BE49-F238E27FC236}">
                <a16:creationId xmlns:a16="http://schemas.microsoft.com/office/drawing/2014/main" id="{61E93FC2-8304-6C49-AA3D-9CA5770F8298}"/>
              </a:ext>
            </a:extLst>
          </p:cNvPr>
          <p:cNvSpPr txBox="1"/>
          <p:nvPr/>
        </p:nvSpPr>
        <p:spPr>
          <a:xfrm>
            <a:off x="246553" y="4948766"/>
            <a:ext cx="4025461" cy="923330"/>
          </a:xfrm>
          <a:prstGeom prst="rect">
            <a:avLst/>
          </a:prstGeom>
          <a:noFill/>
        </p:spPr>
        <p:txBody>
          <a:bodyPr wrap="none" rtlCol="0">
            <a:spAutoFit/>
          </a:bodyPr>
          <a:lstStyle/>
          <a:p>
            <a:pPr marL="285750" indent="-285750">
              <a:buFont typeface="Arial" panose="020B0604020202020204" pitchFamily="34" charset="0"/>
              <a:buChar char="•"/>
            </a:pPr>
            <a:r>
              <a:rPr lang="en-US" sz="1800">
                <a:latin typeface="+mn-lt"/>
              </a:rPr>
              <a:t>Commands and replies</a:t>
            </a:r>
          </a:p>
          <a:p>
            <a:pPr marL="285750" indent="-285750">
              <a:buFont typeface="Arial" panose="020B0604020202020204" pitchFamily="34" charset="0"/>
              <a:buChar char="•"/>
            </a:pPr>
            <a:r>
              <a:rPr lang="en-US" sz="1800">
                <a:latin typeface="+mn-lt"/>
              </a:rPr>
              <a:t>Property queries and modifications</a:t>
            </a:r>
          </a:p>
          <a:p>
            <a:pPr marL="285750" indent="-285750">
              <a:buFont typeface="Arial" panose="020B0604020202020204" pitchFamily="34" charset="0"/>
              <a:buChar char="•"/>
            </a:pPr>
            <a:r>
              <a:rPr lang="en-US" sz="1800">
                <a:latin typeface="+mn-lt"/>
              </a:rPr>
              <a:t>Data</a:t>
            </a:r>
          </a:p>
        </p:txBody>
      </p:sp>
      <p:sp>
        <p:nvSpPr>
          <p:cNvPr id="2" name="TextBox 1">
            <a:extLst>
              <a:ext uri="{FF2B5EF4-FFF2-40B4-BE49-F238E27FC236}">
                <a16:creationId xmlns:a16="http://schemas.microsoft.com/office/drawing/2014/main" id="{D7C535B5-8303-B441-9118-FA30C6B10FB2}"/>
              </a:ext>
            </a:extLst>
          </p:cNvPr>
          <p:cNvSpPr txBox="1"/>
          <p:nvPr/>
        </p:nvSpPr>
        <p:spPr>
          <a:xfrm>
            <a:off x="2599682" y="3408950"/>
            <a:ext cx="731285" cy="338554"/>
          </a:xfrm>
          <a:prstGeom prst="rect">
            <a:avLst/>
          </a:prstGeom>
          <a:solidFill>
            <a:srgbClr val="FFC000"/>
          </a:solidFill>
        </p:spPr>
        <p:txBody>
          <a:bodyPr wrap="square" rtlCol="0">
            <a:spAutoFit/>
          </a:bodyPr>
          <a:lstStyle/>
          <a:p>
            <a:r>
              <a:rPr lang="en-US" sz="1600"/>
              <a:t>plugin</a:t>
            </a:r>
          </a:p>
        </p:txBody>
      </p:sp>
      <p:sp>
        <p:nvSpPr>
          <p:cNvPr id="25" name="Rectangle 24">
            <a:extLst>
              <a:ext uri="{FF2B5EF4-FFF2-40B4-BE49-F238E27FC236}">
                <a16:creationId xmlns:a16="http://schemas.microsoft.com/office/drawing/2014/main" id="{8488108B-B8D7-9E4A-A01B-D815AD1434B7}"/>
              </a:ext>
            </a:extLst>
          </p:cNvPr>
          <p:cNvSpPr/>
          <p:nvPr/>
        </p:nvSpPr>
        <p:spPr>
          <a:xfrm>
            <a:off x="1175595" y="3856447"/>
            <a:ext cx="2155372" cy="324244"/>
          </a:xfrm>
          <a:prstGeom prst="rect">
            <a:avLst/>
          </a:prstGeom>
          <a:solidFill>
            <a:schemeClr val="bg1">
              <a:lumMod val="95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2060"/>
                </a:solidFill>
              </a:rPr>
              <a:t>universal connector</a:t>
            </a:r>
          </a:p>
        </p:txBody>
      </p:sp>
      <p:sp>
        <p:nvSpPr>
          <p:cNvPr id="5" name="Up-Down Arrow 4">
            <a:extLst>
              <a:ext uri="{FF2B5EF4-FFF2-40B4-BE49-F238E27FC236}">
                <a16:creationId xmlns:a16="http://schemas.microsoft.com/office/drawing/2014/main" id="{DB1471FE-3173-464E-A330-31A75F7B26EA}"/>
              </a:ext>
            </a:extLst>
          </p:cNvPr>
          <p:cNvSpPr/>
          <p:nvPr/>
        </p:nvSpPr>
        <p:spPr>
          <a:xfrm>
            <a:off x="2038866" y="4229955"/>
            <a:ext cx="213378" cy="317332"/>
          </a:xfrm>
          <a:prstGeom prst="upDownArrow">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D9F4FD9-3519-AF4C-84D3-A546ACA87B82}"/>
              </a:ext>
            </a:extLst>
          </p:cNvPr>
          <p:cNvCxnSpPr>
            <a:cxnSpLocks/>
          </p:cNvCxnSpPr>
          <p:nvPr/>
        </p:nvCxnSpPr>
        <p:spPr>
          <a:xfrm>
            <a:off x="918744" y="4657162"/>
            <a:ext cx="2667000" cy="0"/>
          </a:xfrm>
          <a:prstGeom prst="line">
            <a:avLst/>
          </a:prstGeom>
          <a:ln w="184150">
            <a:solidFill>
              <a:srgbClr val="404040"/>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92C1CAD-A795-E14E-804B-C9F40814FFD8}"/>
              </a:ext>
            </a:extLst>
          </p:cNvPr>
          <p:cNvSpPr txBox="1"/>
          <p:nvPr/>
        </p:nvSpPr>
        <p:spPr>
          <a:xfrm>
            <a:off x="1558153" y="4472496"/>
            <a:ext cx="1395767" cy="369332"/>
          </a:xfrm>
          <a:prstGeom prst="rect">
            <a:avLst/>
          </a:prstGeom>
          <a:noFill/>
        </p:spPr>
        <p:txBody>
          <a:bodyPr wrap="square" rtlCol="0">
            <a:spAutoFit/>
          </a:bodyPr>
          <a:lstStyle/>
          <a:p>
            <a:r>
              <a:rPr lang="en-US" sz="1800">
                <a:solidFill>
                  <a:schemeClr val="bg1"/>
                </a:solidFill>
              </a:rPr>
              <a:t>software bus</a:t>
            </a:r>
          </a:p>
        </p:txBody>
      </p:sp>
    </p:spTree>
    <p:extLst>
      <p:ext uri="{BB962C8B-B14F-4D97-AF65-F5344CB8AC3E}">
        <p14:creationId xmlns:p14="http://schemas.microsoft.com/office/powerpoint/2010/main" val="135755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EMMA User Interface</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sp>
        <p:nvSpPr>
          <p:cNvPr id="8" name="Rectangle 7"/>
          <p:cNvSpPr/>
          <p:nvPr/>
        </p:nvSpPr>
        <p:spPr>
          <a:xfrm>
            <a:off x="4899116" y="1091157"/>
            <a:ext cx="3581400" cy="22616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99116" y="3657601"/>
            <a:ext cx="3581400" cy="22616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32948" y="3657601"/>
            <a:ext cx="3581400" cy="22616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4812030" y="1016912"/>
            <a:ext cx="3814384" cy="2410133"/>
          </a:xfrm>
          <a:prstGeom prst="rect">
            <a:avLst/>
          </a:prstGeom>
        </p:spPr>
      </p:pic>
      <p:pic>
        <p:nvPicPr>
          <p:cNvPr id="5" name="Picture 4"/>
          <p:cNvPicPr>
            <a:picLocks noChangeAspect="1"/>
          </p:cNvPicPr>
          <p:nvPr/>
        </p:nvPicPr>
        <p:blipFill>
          <a:blip r:embed="rId3"/>
          <a:stretch>
            <a:fillRect/>
          </a:stretch>
        </p:blipFill>
        <p:spPr>
          <a:xfrm>
            <a:off x="4812030" y="3645667"/>
            <a:ext cx="3814384" cy="2376448"/>
          </a:xfrm>
          <a:prstGeom prst="rect">
            <a:avLst/>
          </a:prstGeom>
        </p:spPr>
      </p:pic>
      <p:pic>
        <p:nvPicPr>
          <p:cNvPr id="7" name="Picture 6"/>
          <p:cNvPicPr>
            <a:picLocks noChangeAspect="1"/>
          </p:cNvPicPr>
          <p:nvPr/>
        </p:nvPicPr>
        <p:blipFill>
          <a:blip r:embed="rId4"/>
          <a:stretch>
            <a:fillRect/>
          </a:stretch>
        </p:blipFill>
        <p:spPr>
          <a:xfrm>
            <a:off x="539037" y="3645667"/>
            <a:ext cx="3782711" cy="2376447"/>
          </a:xfrm>
          <a:prstGeom prst="rect">
            <a:avLst/>
          </a:prstGeom>
        </p:spPr>
      </p:pic>
      <p:pic>
        <p:nvPicPr>
          <p:cNvPr id="10" name="Picture 9"/>
          <p:cNvPicPr>
            <a:picLocks noChangeAspect="1"/>
          </p:cNvPicPr>
          <p:nvPr/>
        </p:nvPicPr>
        <p:blipFill>
          <a:blip r:embed="rId5"/>
          <a:stretch>
            <a:fillRect/>
          </a:stretch>
        </p:blipFill>
        <p:spPr>
          <a:xfrm>
            <a:off x="539037" y="971666"/>
            <a:ext cx="3895713" cy="2462417"/>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2637311" y="2609503"/>
            <a:ext cx="3839213" cy="2472566"/>
          </a:xfrm>
          <a:prstGeom prst="rect">
            <a:avLst/>
          </a:prstGeom>
        </p:spPr>
      </p:pic>
    </p:spTree>
    <p:extLst>
      <p:ext uri="{BB962C8B-B14F-4D97-AF65-F5344CB8AC3E}">
        <p14:creationId xmlns:p14="http://schemas.microsoft.com/office/powerpoint/2010/main" val="110511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7D94C7D-95AE-7342-B412-D5B4F35AF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1687" y="1379941"/>
            <a:ext cx="5000625" cy="3129915"/>
          </a:xfrm>
          <a:prstGeom prst="rect">
            <a:avLst/>
          </a:prstGeom>
        </p:spPr>
      </p:pic>
      <p:sp>
        <p:nvSpPr>
          <p:cNvPr id="2" name="Title 1"/>
          <p:cNvSpPr>
            <a:spLocks noGrp="1"/>
          </p:cNvSpPr>
          <p:nvPr>
            <p:ph type="title"/>
          </p:nvPr>
        </p:nvSpPr>
        <p:spPr/>
        <p:txBody>
          <a:bodyPr/>
          <a:lstStyle/>
          <a:p>
            <a:pPr algn="ctr"/>
            <a:r>
              <a:rPr lang="en-US" dirty="0"/>
              <a:t>User Interface: Shell Component</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sp>
        <p:nvSpPr>
          <p:cNvPr id="12" name="Footer Placeholder 4">
            <a:extLst>
              <a:ext uri="{FF2B5EF4-FFF2-40B4-BE49-F238E27FC236}">
                <a16:creationId xmlns:a16="http://schemas.microsoft.com/office/drawing/2014/main" id="{641F2F36-924C-894C-A2ED-5E68EB006C32}"/>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grpSp>
        <p:nvGrpSpPr>
          <p:cNvPr id="13" name="Group 12">
            <a:extLst>
              <a:ext uri="{FF2B5EF4-FFF2-40B4-BE49-F238E27FC236}">
                <a16:creationId xmlns:a16="http://schemas.microsoft.com/office/drawing/2014/main" id="{61CC094A-B209-B543-9E72-B13EB7C1C42B}"/>
              </a:ext>
            </a:extLst>
          </p:cNvPr>
          <p:cNvGrpSpPr/>
          <p:nvPr/>
        </p:nvGrpSpPr>
        <p:grpSpPr>
          <a:xfrm>
            <a:off x="1535430" y="959105"/>
            <a:ext cx="6073141" cy="3859043"/>
            <a:chOff x="-520039" y="-493898"/>
            <a:chExt cx="6369801" cy="3512012"/>
          </a:xfrm>
        </p:grpSpPr>
        <p:sp>
          <p:nvSpPr>
            <p:cNvPr id="20" name="Rounded Rectangular Callout 19">
              <a:extLst>
                <a:ext uri="{FF2B5EF4-FFF2-40B4-BE49-F238E27FC236}">
                  <a16:creationId xmlns:a16="http://schemas.microsoft.com/office/drawing/2014/main" id="{5219A080-ABD9-7D48-9C9D-54E1400E6DF6}"/>
                </a:ext>
              </a:extLst>
            </p:cNvPr>
            <p:cNvSpPr/>
            <p:nvPr/>
          </p:nvSpPr>
          <p:spPr>
            <a:xfrm>
              <a:off x="2284116" y="-493898"/>
              <a:ext cx="1832312" cy="304800"/>
            </a:xfrm>
            <a:prstGeom prst="wedgeRoundRectCallout">
              <a:avLst>
                <a:gd name="adj1" fmla="val -88946"/>
                <a:gd name="adj2" fmla="val 170756"/>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en-GB" sz="1100" dirty="0">
                  <a:solidFill>
                    <a:srgbClr val="000000"/>
                  </a:solidFill>
                  <a:effectLst/>
                  <a:latin typeface="Times" pitchFamily="2" charset="0"/>
                  <a:ea typeface="Times New Roman" panose="02020603050405020304" pitchFamily="18" charset="0"/>
                  <a:cs typeface="Times New Roman" panose="02020603050405020304" pitchFamily="18" charset="0"/>
                </a:rPr>
                <a:t>Tabbed selection of views</a:t>
              </a:r>
              <a:endParaRPr lang="en-US" sz="1100" dirty="0">
                <a:effectLst/>
                <a:latin typeface="Times" pitchFamily="2" charset="0"/>
                <a:ea typeface="Times New Roman" panose="02020603050405020304" pitchFamily="18" charset="0"/>
                <a:cs typeface="Times New Roman" panose="02020603050405020304" pitchFamily="18" charset="0"/>
              </a:endParaRPr>
            </a:p>
          </p:txBody>
        </p:sp>
        <p:sp>
          <p:nvSpPr>
            <p:cNvPr id="21" name="Rounded Rectangular Callout 20">
              <a:extLst>
                <a:ext uri="{FF2B5EF4-FFF2-40B4-BE49-F238E27FC236}">
                  <a16:creationId xmlns:a16="http://schemas.microsoft.com/office/drawing/2014/main" id="{076A9941-4A77-8646-A728-F962EC00CEB5}"/>
                </a:ext>
              </a:extLst>
            </p:cNvPr>
            <p:cNvSpPr/>
            <p:nvPr/>
          </p:nvSpPr>
          <p:spPr>
            <a:xfrm>
              <a:off x="4725812" y="-203770"/>
              <a:ext cx="1123950" cy="419100"/>
            </a:xfrm>
            <a:prstGeom prst="wedgeRoundRectCallout">
              <a:avLst>
                <a:gd name="adj1" fmla="val -84498"/>
                <a:gd name="adj2" fmla="val 223756"/>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Results - plots</a:t>
              </a:r>
              <a:endParaRPr lang="en-US" sz="1100">
                <a:effectLst/>
                <a:latin typeface="Times" pitchFamily="2" charset="0"/>
                <a:ea typeface="Times New Roman" panose="02020603050405020304" pitchFamily="18" charset="0"/>
                <a:cs typeface="Times New Roman" panose="02020603050405020304" pitchFamily="18" charset="0"/>
              </a:endParaRPr>
            </a:p>
          </p:txBody>
        </p:sp>
        <p:sp>
          <p:nvSpPr>
            <p:cNvPr id="22" name="Rounded Rectangular Callout 21">
              <a:extLst>
                <a:ext uri="{FF2B5EF4-FFF2-40B4-BE49-F238E27FC236}">
                  <a16:creationId xmlns:a16="http://schemas.microsoft.com/office/drawing/2014/main" id="{6CE5EB1B-B05A-8740-AA93-6DEE093E9B54}"/>
                </a:ext>
              </a:extLst>
            </p:cNvPr>
            <p:cNvSpPr/>
            <p:nvPr/>
          </p:nvSpPr>
          <p:spPr>
            <a:xfrm>
              <a:off x="4824302" y="1335101"/>
              <a:ext cx="996166" cy="504825"/>
            </a:xfrm>
            <a:prstGeom prst="wedgeRoundRectCallout">
              <a:avLst>
                <a:gd name="adj1" fmla="val -95338"/>
                <a:gd name="adj2" fmla="val 3642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Monitoring</a:t>
              </a:r>
              <a:endParaRPr lang="en-US" sz="1100">
                <a:effectLst/>
                <a:latin typeface="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 data</a:t>
              </a:r>
              <a:endParaRPr lang="en-US" sz="1100">
                <a:effectLst/>
                <a:latin typeface="Times" pitchFamily="2" charset="0"/>
                <a:ea typeface="Times New Roman" panose="02020603050405020304" pitchFamily="18" charset="0"/>
                <a:cs typeface="Times New Roman" panose="02020603050405020304" pitchFamily="18" charset="0"/>
              </a:endParaRPr>
            </a:p>
          </p:txBody>
        </p:sp>
        <p:sp>
          <p:nvSpPr>
            <p:cNvPr id="23" name="Rounded Rectangular Callout 22">
              <a:extLst>
                <a:ext uri="{FF2B5EF4-FFF2-40B4-BE49-F238E27FC236}">
                  <a16:creationId xmlns:a16="http://schemas.microsoft.com/office/drawing/2014/main" id="{95EE73F0-E513-7C4E-9802-31B919C9E032}"/>
                </a:ext>
              </a:extLst>
            </p:cNvPr>
            <p:cNvSpPr/>
            <p:nvPr/>
          </p:nvSpPr>
          <p:spPr>
            <a:xfrm>
              <a:off x="4534631" y="2316502"/>
              <a:ext cx="1315131" cy="476250"/>
            </a:xfrm>
            <a:prstGeom prst="wedgeRoundRectCallout">
              <a:avLst>
                <a:gd name="adj1" fmla="val -62033"/>
                <a:gd name="adj2" fmla="val -64840"/>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Results - </a:t>
              </a:r>
              <a:endParaRPr lang="en-US" sz="1100">
                <a:effectLst/>
                <a:latin typeface="Times" pitchFamily="2"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numerical</a:t>
              </a:r>
              <a:endParaRPr lang="en-US" sz="1100">
                <a:effectLst/>
                <a:latin typeface="Times" pitchFamily="2" charset="0"/>
                <a:ea typeface="Times New Roman" panose="02020603050405020304" pitchFamily="18" charset="0"/>
                <a:cs typeface="Times New Roman" panose="02020603050405020304" pitchFamily="18" charset="0"/>
              </a:endParaRPr>
            </a:p>
          </p:txBody>
        </p:sp>
        <p:sp>
          <p:nvSpPr>
            <p:cNvPr id="24" name="Rounded Rectangular Callout 23">
              <a:extLst>
                <a:ext uri="{FF2B5EF4-FFF2-40B4-BE49-F238E27FC236}">
                  <a16:creationId xmlns:a16="http://schemas.microsoft.com/office/drawing/2014/main" id="{C85228C8-0584-CD42-B977-45DA4D193B6A}"/>
                </a:ext>
              </a:extLst>
            </p:cNvPr>
            <p:cNvSpPr/>
            <p:nvPr/>
          </p:nvSpPr>
          <p:spPr>
            <a:xfrm>
              <a:off x="-270285" y="-391474"/>
              <a:ext cx="859090" cy="266700"/>
            </a:xfrm>
            <a:prstGeom prst="wedgeRoundRectCallout">
              <a:avLst>
                <a:gd name="adj1" fmla="val 15456"/>
                <a:gd name="adj2" fmla="val 281505"/>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Metadata</a:t>
              </a:r>
              <a:endParaRPr lang="en-US" sz="1100">
                <a:effectLst/>
                <a:latin typeface="Times" pitchFamily="2" charset="0"/>
                <a:ea typeface="Times New Roman" panose="02020603050405020304" pitchFamily="18" charset="0"/>
                <a:cs typeface="Times New Roman" panose="02020603050405020304" pitchFamily="18" charset="0"/>
              </a:endParaRPr>
            </a:p>
          </p:txBody>
        </p:sp>
        <p:sp>
          <p:nvSpPr>
            <p:cNvPr id="25" name="Rounded Rectangular Callout 24">
              <a:extLst>
                <a:ext uri="{FF2B5EF4-FFF2-40B4-BE49-F238E27FC236}">
                  <a16:creationId xmlns:a16="http://schemas.microsoft.com/office/drawing/2014/main" id="{89236C91-CB77-2F4D-BD6B-1E4B6D12BE42}"/>
                </a:ext>
              </a:extLst>
            </p:cNvPr>
            <p:cNvSpPr/>
            <p:nvPr/>
          </p:nvSpPr>
          <p:spPr>
            <a:xfrm>
              <a:off x="-520039" y="2675214"/>
              <a:ext cx="1190625" cy="342900"/>
            </a:xfrm>
            <a:prstGeom prst="wedgeRoundRectCallout">
              <a:avLst>
                <a:gd name="adj1" fmla="val 24492"/>
                <a:gd name="adj2" fmla="val -11600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en-GB" sz="1100">
                  <a:solidFill>
                    <a:srgbClr val="000000"/>
                  </a:solidFill>
                  <a:effectLst/>
                  <a:latin typeface="Times" pitchFamily="2" charset="0"/>
                  <a:ea typeface="Times New Roman" panose="02020603050405020304" pitchFamily="18" charset="0"/>
                  <a:cs typeface="Times New Roman" panose="02020603050405020304" pitchFamily="18" charset="0"/>
                </a:rPr>
                <a:t>System log </a:t>
              </a:r>
              <a:endParaRPr lang="en-US" sz="1100">
                <a:effectLst/>
                <a:latin typeface="Times" pitchFamily="2" charset="0"/>
                <a:ea typeface="Times New Roman" panose="02020603050405020304" pitchFamily="18" charset="0"/>
                <a:cs typeface="Times New Roman" panose="02020603050405020304" pitchFamily="18" charset="0"/>
              </a:endParaRPr>
            </a:p>
          </p:txBody>
        </p:sp>
      </p:grpSp>
      <p:sp>
        <p:nvSpPr>
          <p:cNvPr id="27" name="Rectangle: Rounded Corners 13">
            <a:extLst>
              <a:ext uri="{FF2B5EF4-FFF2-40B4-BE49-F238E27FC236}">
                <a16:creationId xmlns:a16="http://schemas.microsoft.com/office/drawing/2014/main" id="{9E7B37AF-57DD-4146-8BE0-22508CF552D4}"/>
              </a:ext>
            </a:extLst>
          </p:cNvPr>
          <p:cNvSpPr/>
          <p:nvPr/>
        </p:nvSpPr>
        <p:spPr>
          <a:xfrm>
            <a:off x="987360" y="5091438"/>
            <a:ext cx="6987717" cy="10454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91440" lvl="1">
              <a:spcBef>
                <a:spcPts val="0"/>
              </a:spcBef>
              <a:spcAft>
                <a:spcPts val="600"/>
              </a:spcAft>
            </a:pPr>
            <a:r>
              <a:rPr lang="en-US" sz="1600" dirty="0">
                <a:solidFill>
                  <a:schemeClr val="tx1"/>
                </a:solidFill>
              </a:rPr>
              <a:t>The Shell component provides a set of panels located in a hierarchical tab structure and used as viewports for component front panels.</a:t>
            </a:r>
          </a:p>
        </p:txBody>
      </p:sp>
      <p:sp>
        <p:nvSpPr>
          <p:cNvPr id="3" name="TextBox 2">
            <a:extLst>
              <a:ext uri="{FF2B5EF4-FFF2-40B4-BE49-F238E27FC236}">
                <a16:creationId xmlns:a16="http://schemas.microsoft.com/office/drawing/2014/main" id="{A39369ED-0D9C-1C43-BF8D-1C4340D4C20C}"/>
              </a:ext>
            </a:extLst>
          </p:cNvPr>
          <p:cNvSpPr txBox="1"/>
          <p:nvPr/>
        </p:nvSpPr>
        <p:spPr>
          <a:xfrm>
            <a:off x="3283999" y="4494821"/>
            <a:ext cx="2802562" cy="307777"/>
          </a:xfrm>
          <a:prstGeom prst="rect">
            <a:avLst/>
          </a:prstGeom>
          <a:noFill/>
        </p:spPr>
        <p:txBody>
          <a:bodyPr wrap="none" rtlCol="0">
            <a:spAutoFit/>
          </a:bodyPr>
          <a:lstStyle/>
          <a:p>
            <a:r>
              <a:rPr lang="en-US" sz="1400" dirty="0"/>
              <a:t>SSW Component Embedded in Shell</a:t>
            </a:r>
          </a:p>
        </p:txBody>
      </p:sp>
    </p:spTree>
    <p:extLst>
      <p:ext uri="{BB962C8B-B14F-4D97-AF65-F5344CB8AC3E}">
        <p14:creationId xmlns:p14="http://schemas.microsoft.com/office/powerpoint/2010/main" val="367125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Observability: System Level</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8" name="Rectangle: Rounded Corners 7"/>
          <p:cNvSpPr/>
          <p:nvPr/>
        </p:nvSpPr>
        <p:spPr>
          <a:xfrm>
            <a:off x="326571" y="1257589"/>
            <a:ext cx="8588829" cy="15999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Arial" panose="020B0604020202020204" pitchFamily="34" charset="0"/>
              <a:buChar char="•"/>
            </a:pPr>
            <a:r>
              <a:rPr lang="en-US" sz="1800"/>
              <a:t>Event log (recent messages displayed in a color-coded list – red/yellow/gray)</a:t>
            </a:r>
          </a:p>
          <a:p>
            <a:pPr marL="342900" lvl="0" indent="-342900">
              <a:buFont typeface="Arial" panose="020B0604020202020204" pitchFamily="34" charset="0"/>
              <a:buChar char="•"/>
            </a:pPr>
            <a:r>
              <a:rPr lang="en-US" sz="1800"/>
              <a:t>Error status and count visible on the screen</a:t>
            </a:r>
          </a:p>
          <a:p>
            <a:pPr marL="342900" lvl="0" indent="-342900">
              <a:buFont typeface="Arial" panose="020B0604020202020204" pitchFamily="34" charset="0"/>
              <a:buChar char="•"/>
            </a:pPr>
            <a:r>
              <a:rPr lang="en-US" sz="1800"/>
              <a:t>Viewable event/message traffic log/history (on demand from UI)</a:t>
            </a:r>
          </a:p>
          <a:p>
            <a:pPr marL="342900" lvl="0" indent="-342900">
              <a:buFont typeface="Arial" panose="020B0604020202020204" pitchFamily="34" charset="0"/>
              <a:buChar char="•"/>
            </a:pPr>
            <a:r>
              <a:rPr lang="en-US" sz="1800"/>
              <a:t>Component connectivity view</a:t>
            </a:r>
          </a:p>
          <a:p>
            <a:pPr marL="342900" lvl="0" indent="-342900">
              <a:buFont typeface="Arial" panose="020B0604020202020204" pitchFamily="34" charset="0"/>
              <a:buChar char="•"/>
            </a:pPr>
            <a:r>
              <a:rPr lang="en-US" sz="1800"/>
              <a:t>Script progress </a:t>
            </a:r>
          </a:p>
        </p:txBody>
      </p:sp>
      <p:sp>
        <p:nvSpPr>
          <p:cNvPr id="7" name="TextBox 6"/>
          <p:cNvSpPr txBox="1"/>
          <p:nvPr/>
        </p:nvSpPr>
        <p:spPr>
          <a:xfrm>
            <a:off x="563065" y="1008649"/>
            <a:ext cx="3398494" cy="400110"/>
          </a:xfrm>
          <a:prstGeom prst="rect">
            <a:avLst/>
          </a:prstGeom>
          <a:solidFill>
            <a:schemeClr val="bg1"/>
          </a:solidFill>
        </p:spPr>
        <p:txBody>
          <a:bodyPr wrap="none" rtlCol="0">
            <a:spAutoFit/>
          </a:bodyPr>
          <a:lstStyle/>
          <a:p>
            <a:r>
              <a:rPr lang="en-US" sz="2000" b="1"/>
              <a:t>System Introspection Features</a:t>
            </a:r>
            <a:endParaRPr lang="en-US" b="1"/>
          </a:p>
        </p:txBody>
      </p:sp>
      <p:pic>
        <p:nvPicPr>
          <p:cNvPr id="9" name="Picture 7">
            <a:extLst>
              <a:ext uri="{FF2B5EF4-FFF2-40B4-BE49-F238E27FC236}">
                <a16:creationId xmlns:a16="http://schemas.microsoft.com/office/drawing/2014/main" id="{62611052-24D7-43FB-A334-101A328B6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443" y="3271340"/>
            <a:ext cx="4128247" cy="259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5B0BE2D5-F8C5-4B34-8D7E-BF5A9A269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17" y="3271340"/>
            <a:ext cx="4183183" cy="259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B7DAFD76-0F5F-A847-85DE-C54A786A6404}"/>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4171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Observability: Component Debug Panels</a:t>
            </a:r>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10" name="Picture 9"/>
          <p:cNvPicPr>
            <a:picLocks noChangeAspect="1"/>
          </p:cNvPicPr>
          <p:nvPr/>
        </p:nvPicPr>
        <p:blipFill>
          <a:blip r:embed="rId2"/>
          <a:stretch>
            <a:fillRect/>
          </a:stretch>
        </p:blipFill>
        <p:spPr>
          <a:xfrm>
            <a:off x="1643276" y="1000018"/>
            <a:ext cx="5675883" cy="3587634"/>
          </a:xfrm>
          <a:prstGeom prst="rect">
            <a:avLst/>
          </a:prstGeom>
        </p:spPr>
      </p:pic>
      <p:sp>
        <p:nvSpPr>
          <p:cNvPr id="14" name="Rectangle: Rounded Corners 13">
            <a:extLst>
              <a:ext uri="{FF2B5EF4-FFF2-40B4-BE49-F238E27FC236}">
                <a16:creationId xmlns:a16="http://schemas.microsoft.com/office/drawing/2014/main" id="{291112AA-FB3C-4DCF-916C-F40E4DB1D967}"/>
              </a:ext>
            </a:extLst>
          </p:cNvPr>
          <p:cNvSpPr/>
          <p:nvPr/>
        </p:nvSpPr>
        <p:spPr>
          <a:xfrm>
            <a:off x="987360" y="4720000"/>
            <a:ext cx="6987717" cy="14168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77190" lvl="1" indent="-285750">
              <a:spcBef>
                <a:spcPts val="0"/>
              </a:spcBef>
              <a:spcAft>
                <a:spcPts val="600"/>
              </a:spcAft>
              <a:buFont typeface="Arial" panose="020B0604020202020204" pitchFamily="34" charset="0"/>
              <a:buChar char="•"/>
            </a:pPr>
            <a:r>
              <a:rPr lang="en-US" sz="1600">
                <a:solidFill>
                  <a:schemeClr val="tx1"/>
                </a:solidFill>
              </a:rPr>
              <a:t>The Shell component includes viewports for component debug panels, each using several tabs to show current state, input and output data, control events, state machine decision table, manual operation buttons and controls, etc.  </a:t>
            </a:r>
          </a:p>
        </p:txBody>
      </p:sp>
      <p:sp>
        <p:nvSpPr>
          <p:cNvPr id="11" name="Arrow: Right 10">
            <a:extLst>
              <a:ext uri="{FF2B5EF4-FFF2-40B4-BE49-F238E27FC236}">
                <a16:creationId xmlns:a16="http://schemas.microsoft.com/office/drawing/2014/main" id="{AAC63A82-0D28-4204-BBD9-CFBE05F54E84}"/>
              </a:ext>
            </a:extLst>
          </p:cNvPr>
          <p:cNvSpPr/>
          <p:nvPr/>
        </p:nvSpPr>
        <p:spPr>
          <a:xfrm rot="12656907">
            <a:off x="5372637" y="2236956"/>
            <a:ext cx="2219170" cy="260132"/>
          </a:xfrm>
          <a:prstGeom prst="rightArrow">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A31DD9-E81F-40B0-9E54-98029929FB6C}"/>
              </a:ext>
            </a:extLst>
          </p:cNvPr>
          <p:cNvSpPr txBox="1"/>
          <p:nvPr/>
        </p:nvSpPr>
        <p:spPr>
          <a:xfrm>
            <a:off x="7319159" y="2993457"/>
            <a:ext cx="1596241" cy="1015663"/>
          </a:xfrm>
          <a:prstGeom prst="rect">
            <a:avLst/>
          </a:prstGeom>
          <a:noFill/>
        </p:spPr>
        <p:txBody>
          <a:bodyPr wrap="square" rtlCol="0">
            <a:spAutoFit/>
          </a:bodyPr>
          <a:lstStyle/>
          <a:p>
            <a:r>
              <a:rPr lang="en-US" sz="1800"/>
              <a:t>Component debug panels</a:t>
            </a:r>
          </a:p>
          <a:p>
            <a:endParaRPr lang="en-US"/>
          </a:p>
        </p:txBody>
      </p:sp>
      <p:sp>
        <p:nvSpPr>
          <p:cNvPr id="16" name="Arrow: Right 15">
            <a:extLst>
              <a:ext uri="{FF2B5EF4-FFF2-40B4-BE49-F238E27FC236}">
                <a16:creationId xmlns:a16="http://schemas.microsoft.com/office/drawing/2014/main" id="{FC1E83E2-A130-457D-8890-B2E076393BF6}"/>
              </a:ext>
            </a:extLst>
          </p:cNvPr>
          <p:cNvSpPr/>
          <p:nvPr/>
        </p:nvSpPr>
        <p:spPr>
          <a:xfrm rot="19494100">
            <a:off x="948999" y="2022177"/>
            <a:ext cx="2287524" cy="219505"/>
          </a:xfrm>
          <a:prstGeom prst="rightArrow">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C05663-33E8-40CC-893B-EDDC3A14FFB1}"/>
              </a:ext>
            </a:extLst>
          </p:cNvPr>
          <p:cNvSpPr txBox="1"/>
          <p:nvPr/>
        </p:nvSpPr>
        <p:spPr>
          <a:xfrm>
            <a:off x="47036" y="2767168"/>
            <a:ext cx="1844952" cy="1015663"/>
          </a:xfrm>
          <a:prstGeom prst="rect">
            <a:avLst/>
          </a:prstGeom>
          <a:noFill/>
        </p:spPr>
        <p:txBody>
          <a:bodyPr wrap="square" rtlCol="0">
            <a:spAutoFit/>
          </a:bodyPr>
          <a:lstStyle/>
          <a:p>
            <a:r>
              <a:rPr lang="en-US" sz="1800"/>
              <a:t>Communication debug screens</a:t>
            </a:r>
          </a:p>
          <a:p>
            <a:endParaRPr lang="en-US"/>
          </a:p>
        </p:txBody>
      </p:sp>
      <p:sp>
        <p:nvSpPr>
          <p:cNvPr id="18" name="Arrow: Right 17">
            <a:extLst>
              <a:ext uri="{FF2B5EF4-FFF2-40B4-BE49-F238E27FC236}">
                <a16:creationId xmlns:a16="http://schemas.microsoft.com/office/drawing/2014/main" id="{CADC88A8-F5DD-44EC-A634-60E4281EA859}"/>
              </a:ext>
            </a:extLst>
          </p:cNvPr>
          <p:cNvSpPr/>
          <p:nvPr/>
        </p:nvSpPr>
        <p:spPr>
          <a:xfrm rot="21023510">
            <a:off x="1345181" y="1330756"/>
            <a:ext cx="1605728" cy="204237"/>
          </a:xfrm>
          <a:prstGeom prst="rightArrow">
            <a:avLst/>
          </a:prstGeom>
          <a:solidFill>
            <a:srgbClr val="FFFF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C5F0DD-9133-4B6B-AE84-DBEE7ACC12CC}"/>
              </a:ext>
            </a:extLst>
          </p:cNvPr>
          <p:cNvSpPr txBox="1"/>
          <p:nvPr/>
        </p:nvSpPr>
        <p:spPr>
          <a:xfrm>
            <a:off x="47037" y="1205437"/>
            <a:ext cx="1596239" cy="1015663"/>
          </a:xfrm>
          <a:prstGeom prst="rect">
            <a:avLst/>
          </a:prstGeom>
          <a:noFill/>
        </p:spPr>
        <p:txBody>
          <a:bodyPr wrap="square" rtlCol="0">
            <a:spAutoFit/>
          </a:bodyPr>
          <a:lstStyle/>
          <a:p>
            <a:r>
              <a:rPr lang="en-US" sz="1800"/>
              <a:t>Measurement screens</a:t>
            </a:r>
          </a:p>
          <a:p>
            <a:endParaRPr lang="en-US"/>
          </a:p>
        </p:txBody>
      </p:sp>
      <p:sp>
        <p:nvSpPr>
          <p:cNvPr id="12" name="Footer Placeholder 4">
            <a:extLst>
              <a:ext uri="{FF2B5EF4-FFF2-40B4-BE49-F238E27FC236}">
                <a16:creationId xmlns:a16="http://schemas.microsoft.com/office/drawing/2014/main" id="{297BC404-E266-3748-A16D-215F173C5924}"/>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0054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EMMA Flexibility</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18</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1658860016"/>
              </p:ext>
            </p:extLst>
          </p:nvPr>
        </p:nvGraphicFramePr>
        <p:xfrm>
          <a:off x="845957" y="1078755"/>
          <a:ext cx="7309911" cy="4591050"/>
        </p:xfrm>
        <a:graphic>
          <a:graphicData uri="http://schemas.openxmlformats.org/drawingml/2006/table">
            <a:tbl>
              <a:tblPr firstRow="1" firstCol="1" bandRow="1">
                <a:tableStyleId>{793D81CF-94F2-401A-BA57-92F5A7B2D0C5}</a:tableStyleId>
              </a:tblPr>
              <a:tblGrid>
                <a:gridCol w="3215650">
                  <a:extLst>
                    <a:ext uri="{9D8B030D-6E8A-4147-A177-3AD203B41FA5}">
                      <a16:colId xmlns:a16="http://schemas.microsoft.com/office/drawing/2014/main" val="3978450623"/>
                    </a:ext>
                  </a:extLst>
                </a:gridCol>
                <a:gridCol w="4094261">
                  <a:extLst>
                    <a:ext uri="{9D8B030D-6E8A-4147-A177-3AD203B41FA5}">
                      <a16:colId xmlns:a16="http://schemas.microsoft.com/office/drawing/2014/main" val="4285714226"/>
                    </a:ext>
                  </a:extLst>
                </a:gridCol>
              </a:tblGrid>
              <a:tr h="0">
                <a:tc>
                  <a:txBody>
                    <a:bodyPr/>
                    <a:lstStyle/>
                    <a:p>
                      <a:pPr marL="0" marR="0" algn="ctr">
                        <a:spcBef>
                          <a:spcPts val="0"/>
                        </a:spcBef>
                        <a:spcAft>
                          <a:spcPts val="0"/>
                        </a:spcAft>
                      </a:pPr>
                      <a:r>
                        <a:rPr lang="en-US" sz="1200" dirty="0">
                          <a:effectLst/>
                          <a:latin typeface="Times New Roman" panose="02020603050405020304" pitchFamily="18" charset="0"/>
                          <a:ea typeface="Calibri" panose="020F0502020204030204" pitchFamily="34" charset="0"/>
                        </a:rPr>
                        <a:t>Variability</a:t>
                      </a:r>
                    </a:p>
                  </a:txBody>
                  <a:tcPr marR="9525" marT="9525" marB="9525"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200" dirty="0">
                          <a:effectLst/>
                        </a:rPr>
                        <a:t>Implementation</a:t>
                      </a:r>
                      <a:endParaRPr lang="en-US" sz="1200" dirty="0">
                        <a:effectLst/>
                        <a:latin typeface="Times New Roman" panose="02020603050405020304" pitchFamily="18" charset="0"/>
                        <a:ea typeface="Calibri" panose="020F0502020204030204" pitchFamily="34" charset="0"/>
                      </a:endParaRPr>
                    </a:p>
                  </a:txBody>
                  <a:tcPr marR="9525" marT="9525" marB="952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61359330"/>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rPr>
                        <a:t>Measurement procedure (sequence)</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rPr>
                        <a:t>scripts</a:t>
                      </a:r>
                      <a:endParaRPr lang="en-US" sz="1200">
                        <a:effectLst/>
                        <a:latin typeface="Times New Roman" panose="02020603050405020304" pitchFamily="18"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968633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rPr>
                        <a:t>Modification in measurements conditions, independent variables</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script parameters</a:t>
                      </a:r>
                      <a:endParaRPr lang="en-US" sz="1200" dirty="0">
                        <a:effectLst/>
                        <a:latin typeface="Times New Roman" panose="02020603050405020304" pitchFamily="18"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3111481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rPr>
                        <a:t>Differences in DAQ hardware, motion system, instruments, probes</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different components, component plugins or component properties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component with access to probe &amp; calibration service </a:t>
                      </a: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834300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rPr>
                        <a:t>Hardware settings, ranges, QC criteria</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component properties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3810308"/>
                  </a:ext>
                </a:extLst>
              </a:tr>
              <a:tr h="0">
                <a:tc>
                  <a:txBody>
                    <a:bodyPr/>
                    <a:lstStyle/>
                    <a:p>
                      <a:pPr marL="0" marR="0">
                        <a:spcBef>
                          <a:spcPts val="0"/>
                        </a:spcBef>
                        <a:spcAft>
                          <a:spcPts val="0"/>
                        </a:spcAft>
                      </a:pPr>
                      <a:r>
                        <a:rPr lang="en-US" sz="1200" b="0" dirty="0">
                          <a:effectLst/>
                        </a:rPr>
                        <a:t>Different data to store</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universal archiver component (TDMS), universal store component (XML)</a:t>
                      </a:r>
                      <a:endParaRPr lang="en-US" sz="1200" dirty="0">
                        <a:effectLst/>
                        <a:latin typeface="Times New Roman" panose="02020603050405020304" pitchFamily="18"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8701284"/>
                  </a:ext>
                </a:extLst>
              </a:tr>
              <a:tr h="0">
                <a:tc>
                  <a:txBody>
                    <a:bodyPr/>
                    <a:lstStyle/>
                    <a:p>
                      <a:pPr marL="0" marR="0">
                        <a:spcBef>
                          <a:spcPts val="0"/>
                        </a:spcBef>
                        <a:spcAft>
                          <a:spcPts val="0"/>
                        </a:spcAft>
                      </a:pPr>
                      <a:r>
                        <a:rPr lang="en-US" sz="1200" b="0" dirty="0">
                          <a:effectLst/>
                          <a:latin typeface="+mn-lt"/>
                          <a:ea typeface="Calibri" panose="020F0502020204030204" pitchFamily="34" charset="0"/>
                        </a:rPr>
                        <a:t>Different visualization of data</a:t>
                      </a:r>
                    </a:p>
                  </a:txBody>
                  <a:tcPr anchor="ctr">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rPr>
                        <a:t>SHELL configured with different UI components, UI component properties, standalone UI components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84879752"/>
                  </a:ext>
                </a:extLst>
              </a:tr>
              <a:tr h="0">
                <a:tc>
                  <a:txBody>
                    <a:bodyPr/>
                    <a:lstStyle/>
                    <a:p>
                      <a:pPr marL="0" marR="0">
                        <a:spcBef>
                          <a:spcPts val="0"/>
                        </a:spcBef>
                        <a:spcAft>
                          <a:spcPts val="0"/>
                        </a:spcAft>
                      </a:pPr>
                      <a:r>
                        <a:rPr lang="en-US" sz="1200" b="0" dirty="0">
                          <a:effectLst/>
                        </a:rPr>
                        <a:t>Distributed or local measurement systems</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configuration allows to specify location of components</a:t>
                      </a:r>
                      <a:endParaRPr lang="en-US" sz="1200" dirty="0">
                        <a:effectLst/>
                        <a:latin typeface="Times New Roman" panose="02020603050405020304" pitchFamily="18"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67145838"/>
                  </a:ext>
                </a:extLst>
              </a:tr>
              <a:tr h="0">
                <a:tc>
                  <a:txBody>
                    <a:bodyPr/>
                    <a:lstStyle/>
                    <a:p>
                      <a:pPr marL="0" marR="0">
                        <a:spcBef>
                          <a:spcPts val="0"/>
                        </a:spcBef>
                        <a:spcAft>
                          <a:spcPts val="0"/>
                        </a:spcAft>
                      </a:pPr>
                      <a:r>
                        <a:rPr lang="en-US" sz="1200" b="0" dirty="0">
                          <a:effectLst/>
                        </a:rPr>
                        <a:t>Different on-line analysis</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0" marR="0" indent="0">
                        <a:spcBef>
                          <a:spcPts val="0"/>
                        </a:spcBef>
                        <a:spcAft>
                          <a:spcPts val="0"/>
                        </a:spcAft>
                        <a:buNone/>
                      </a:pPr>
                      <a:r>
                        <a:rPr lang="en-US" sz="1200" dirty="0">
                          <a:effectLst/>
                          <a:latin typeface="Times New Roman" panose="02020603050405020304" pitchFamily="18" charset="0"/>
                          <a:ea typeface="Calibri" panose="020F0502020204030204" pitchFamily="34" charset="0"/>
                        </a:rPr>
                        <a:t>universal analysis component with configurable plugins with algorithms in MATLAB, G language, C/C++, Python</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7558026"/>
                  </a:ext>
                </a:extLst>
              </a:tr>
              <a:tr h="0">
                <a:tc>
                  <a:txBody>
                    <a:bodyPr/>
                    <a:lstStyle/>
                    <a:p>
                      <a:pPr marL="0" marR="0">
                        <a:spcBef>
                          <a:spcPts val="0"/>
                        </a:spcBef>
                        <a:spcAft>
                          <a:spcPts val="0"/>
                        </a:spcAft>
                      </a:pPr>
                      <a:r>
                        <a:rPr lang="en-US" sz="1200" b="0" dirty="0">
                          <a:effectLst/>
                        </a:rPr>
                        <a:t>Component behavior</a:t>
                      </a:r>
                      <a:endParaRPr lang="en-US" sz="1200" b="0" dirty="0">
                        <a:effectLst/>
                        <a:latin typeface="Times New Roman" panose="02020603050405020304" pitchFamily="18" charset="0"/>
                        <a:ea typeface="Calibri" panose="020F050202020403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228600" marR="0" indent="-228600">
                        <a:spcBef>
                          <a:spcPts val="0"/>
                        </a:spcBef>
                        <a:spcAft>
                          <a:spcPts val="0"/>
                        </a:spcAft>
                        <a:buAutoNum type="alphaLcParenR"/>
                      </a:pPr>
                      <a:r>
                        <a:rPr lang="en-US" sz="1200" dirty="0">
                          <a:effectLst/>
                        </a:rPr>
                        <a:t>modified via its properties (statically via configuration and dynamically via script), </a:t>
                      </a:r>
                    </a:p>
                    <a:p>
                      <a:pPr marL="228600" marR="0" indent="-228600">
                        <a:spcBef>
                          <a:spcPts val="0"/>
                        </a:spcBef>
                        <a:spcAft>
                          <a:spcPts val="0"/>
                        </a:spcAft>
                        <a:buAutoNum type="alphaLcParenR"/>
                      </a:pPr>
                      <a:r>
                        <a:rPr lang="en-US" sz="1200" dirty="0">
                          <a:effectLst/>
                        </a:rPr>
                        <a:t>externally specified state machine logic</a:t>
                      </a:r>
                    </a:p>
                    <a:p>
                      <a:pPr marL="228600" marR="0" indent="-228600">
                        <a:spcBef>
                          <a:spcPts val="0"/>
                        </a:spcBef>
                        <a:spcAft>
                          <a:spcPts val="0"/>
                        </a:spcAft>
                        <a:buAutoNum type="alphaLcParenR"/>
                      </a:pPr>
                      <a:r>
                        <a:rPr lang="en-US" sz="1200" dirty="0">
                          <a:effectLst/>
                          <a:latin typeface="Times New Roman" panose="02020603050405020304" pitchFamily="18" charset="0"/>
                          <a:ea typeface="Calibri" panose="020F0502020204030204" pitchFamily="34" charset="0"/>
                        </a:rPr>
                        <a:t>component plugins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0027088"/>
                  </a:ext>
                </a:extLst>
              </a:tr>
            </a:tbl>
          </a:graphicData>
        </a:graphic>
      </p:graphicFrame>
      <p:sp>
        <p:nvSpPr>
          <p:cNvPr id="6" name="Footer Placeholder 4">
            <a:extLst>
              <a:ext uri="{FF2B5EF4-FFF2-40B4-BE49-F238E27FC236}">
                <a16:creationId xmlns:a16="http://schemas.microsoft.com/office/drawing/2014/main" id="{5F9484AF-E23B-F448-A8CE-0CB64EA6B7D1}"/>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5375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493"/>
            <a:ext cx="8686800" cy="641739"/>
          </a:xfrm>
        </p:spPr>
        <p:txBody>
          <a:bodyPr/>
          <a:lstStyle/>
          <a:p>
            <a:pPr algn="ctr"/>
            <a:r>
              <a:rPr lang="en-US" dirty="0"/>
              <a:t>Summary: EMMA Features</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19</a:t>
            </a:fld>
            <a:endParaRPr lang="en-US" altLang="en-US"/>
          </a:p>
        </p:txBody>
      </p:sp>
      <p:sp>
        <p:nvSpPr>
          <p:cNvPr id="10" name="Rectangle: Rounded Corners 9"/>
          <p:cNvSpPr/>
          <p:nvPr/>
        </p:nvSpPr>
        <p:spPr>
          <a:xfrm>
            <a:off x="228600" y="1226464"/>
            <a:ext cx="8588829" cy="47901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600"/>
              </a:spcAft>
              <a:buFont typeface="Arial" panose="020B0604020202020204" pitchFamily="34" charset="0"/>
              <a:buChar char="•"/>
            </a:pPr>
            <a:r>
              <a:rPr lang="en-US" sz="1600" b="1" dirty="0"/>
              <a:t>Framework-based</a:t>
            </a:r>
            <a:r>
              <a:rPr lang="en-US" sz="1600" dirty="0"/>
              <a:t>: compact yet powerful framework-based system for building families of related systems</a:t>
            </a:r>
          </a:p>
          <a:p>
            <a:pPr marL="285750" indent="-285750">
              <a:spcAft>
                <a:spcPts val="600"/>
              </a:spcAft>
              <a:buFont typeface="Arial" panose="020B0604020202020204" pitchFamily="34" charset="0"/>
              <a:buChar char="•"/>
            </a:pPr>
            <a:r>
              <a:rPr lang="en-US" sz="1600" b="1" dirty="0"/>
              <a:t>Configurable</a:t>
            </a:r>
            <a:r>
              <a:rPr lang="en-US" sz="1600" dirty="0"/>
              <a:t>: systems are built by configuring them from components – highly configurable system</a:t>
            </a:r>
          </a:p>
          <a:p>
            <a:pPr marL="285750" indent="-285750">
              <a:spcAft>
                <a:spcPts val="600"/>
              </a:spcAft>
              <a:buFont typeface="Arial" panose="020B0604020202020204" pitchFamily="34" charset="0"/>
              <a:buChar char="•"/>
            </a:pPr>
            <a:r>
              <a:rPr lang="en-US" sz="1600" b="1" dirty="0"/>
              <a:t>Component-based design</a:t>
            </a:r>
            <a:r>
              <a:rPr lang="en-US" sz="1600" dirty="0"/>
              <a:t>: modular, standardized, cohesive, composable</a:t>
            </a:r>
          </a:p>
          <a:p>
            <a:pPr marL="285750" indent="-285750">
              <a:spcAft>
                <a:spcPts val="600"/>
              </a:spcAft>
              <a:buFont typeface="Arial" panose="020B0604020202020204" pitchFamily="34" charset="0"/>
              <a:buChar char="•"/>
            </a:pPr>
            <a:r>
              <a:rPr lang="en-US" sz="1600" b="1" dirty="0"/>
              <a:t>Loosely coupled </a:t>
            </a:r>
            <a:r>
              <a:rPr lang="en-US" sz="1600" dirty="0"/>
              <a:t>components integrated into a system at run-time</a:t>
            </a:r>
          </a:p>
          <a:p>
            <a:pPr marL="285750" indent="-285750">
              <a:spcAft>
                <a:spcPts val="600"/>
              </a:spcAft>
              <a:buFont typeface="Arial" panose="020B0604020202020204" pitchFamily="34" charset="0"/>
              <a:buChar char="•"/>
            </a:pPr>
            <a:r>
              <a:rPr lang="en-US" sz="1600" b="1" dirty="0"/>
              <a:t>Message-oriented</a:t>
            </a:r>
            <a:r>
              <a:rPr lang="en-US" sz="1600" dirty="0"/>
              <a:t> architecture with </a:t>
            </a:r>
            <a:r>
              <a:rPr lang="en-US" sz="1600" b="1" dirty="0"/>
              <a:t>encapsulation </a:t>
            </a:r>
            <a:r>
              <a:rPr lang="en-US" sz="1600" dirty="0"/>
              <a:t>of code and state data</a:t>
            </a:r>
          </a:p>
          <a:p>
            <a:pPr marL="285750" indent="-285750">
              <a:spcAft>
                <a:spcPts val="600"/>
              </a:spcAft>
              <a:buFont typeface="Arial" panose="020B0604020202020204" pitchFamily="34" charset="0"/>
              <a:buChar char="•"/>
            </a:pPr>
            <a:r>
              <a:rPr lang="en-US" sz="1600" dirty="0"/>
              <a:t>Supports </a:t>
            </a:r>
            <a:r>
              <a:rPr lang="en-US" sz="1600" b="1" dirty="0"/>
              <a:t>local and distributed models </a:t>
            </a:r>
            <a:r>
              <a:rPr lang="en-US" sz="1600" dirty="0"/>
              <a:t>(via local and remote components)</a:t>
            </a:r>
          </a:p>
          <a:p>
            <a:pPr marL="285750" indent="-285750">
              <a:spcAft>
                <a:spcPts val="600"/>
              </a:spcAft>
              <a:buFont typeface="Arial" panose="020B0604020202020204" pitchFamily="34" charset="0"/>
              <a:buChar char="•"/>
            </a:pPr>
            <a:r>
              <a:rPr lang="en-US" sz="1600" dirty="0"/>
              <a:t>Measurement </a:t>
            </a:r>
            <a:r>
              <a:rPr lang="en-US" sz="1600" b="1" dirty="0"/>
              <a:t>automation</a:t>
            </a:r>
            <a:r>
              <a:rPr lang="en-US" sz="1600" dirty="0"/>
              <a:t> with parametrized Python scripts </a:t>
            </a:r>
          </a:p>
          <a:p>
            <a:pPr marL="285750" indent="-285750">
              <a:spcAft>
                <a:spcPts val="600"/>
              </a:spcAft>
              <a:buFont typeface="Arial" panose="020B0604020202020204" pitchFamily="34" charset="0"/>
              <a:buChar char="•"/>
            </a:pPr>
            <a:r>
              <a:rPr lang="en-US" sz="1600" b="1" dirty="0"/>
              <a:t>Manual operation </a:t>
            </a:r>
            <a:r>
              <a:rPr lang="en-US" sz="1600" dirty="0"/>
              <a:t>of current, motion and positioning systems</a:t>
            </a:r>
          </a:p>
          <a:p>
            <a:pPr>
              <a:spcAft>
                <a:spcPts val="600"/>
              </a:spcAft>
            </a:pPr>
            <a:endParaRPr lang="en-US" sz="1600" dirty="0"/>
          </a:p>
          <a:p>
            <a:pPr marL="285750" indent="-285750">
              <a:spcAft>
                <a:spcPts val="600"/>
              </a:spcAft>
              <a:buFont typeface="Arial" panose="020B0604020202020204" pitchFamily="34" charset="0"/>
              <a:buChar char="•"/>
            </a:pPr>
            <a:r>
              <a:rPr lang="en-US" sz="1600" b="1" dirty="0"/>
              <a:t>Observability</a:t>
            </a:r>
            <a:r>
              <a:rPr lang="en-US" sz="1600" dirty="0"/>
              <a:t> at the system and component levels.</a:t>
            </a:r>
          </a:p>
          <a:p>
            <a:pPr marL="285750" indent="-285750">
              <a:spcAft>
                <a:spcPts val="600"/>
              </a:spcAft>
              <a:buFont typeface="Arial" panose="020B0604020202020204" pitchFamily="34" charset="0"/>
              <a:buChar char="•"/>
            </a:pPr>
            <a:r>
              <a:rPr lang="en-US" sz="1600" dirty="0"/>
              <a:t>High level of </a:t>
            </a:r>
            <a:r>
              <a:rPr lang="en-US" sz="1600" b="1" dirty="0"/>
              <a:t>reuse </a:t>
            </a:r>
            <a:r>
              <a:rPr lang="en-US" sz="1600" dirty="0"/>
              <a:t>at the design and implementation levels.</a:t>
            </a:r>
          </a:p>
          <a:p>
            <a:pPr marL="285750" indent="-285750">
              <a:spcAft>
                <a:spcPts val="600"/>
              </a:spcAft>
              <a:buFont typeface="Arial" panose="020B0604020202020204" pitchFamily="34" charset="0"/>
              <a:buChar char="•"/>
            </a:pPr>
            <a:r>
              <a:rPr lang="en-US" sz="1600" b="1" dirty="0"/>
              <a:t>Extensible</a:t>
            </a:r>
            <a:r>
              <a:rPr lang="en-US" sz="1600" dirty="0"/>
              <a:t> and highly </a:t>
            </a:r>
            <a:r>
              <a:rPr lang="en-US" sz="1600" b="1" dirty="0"/>
              <a:t>flexible </a:t>
            </a:r>
            <a:r>
              <a:rPr lang="en-US" sz="1600" dirty="0"/>
              <a:t>system</a:t>
            </a:r>
          </a:p>
        </p:txBody>
      </p:sp>
      <p:sp>
        <p:nvSpPr>
          <p:cNvPr id="6" name="Footer Placeholder 4">
            <a:extLst>
              <a:ext uri="{FF2B5EF4-FFF2-40B4-BE49-F238E27FC236}">
                <a16:creationId xmlns:a16="http://schemas.microsoft.com/office/drawing/2014/main" id="{45988198-4641-134A-A102-5400BCCE056D}"/>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4833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t>Outline</a:t>
            </a:r>
          </a:p>
        </p:txBody>
      </p:sp>
      <p:sp>
        <p:nvSpPr>
          <p:cNvPr id="24578" name="Content Placeholder 29"/>
          <p:cNvSpPr>
            <a:spLocks noGrp="1"/>
          </p:cNvSpPr>
          <p:nvPr>
            <p:ph idx="1"/>
          </p:nvPr>
        </p:nvSpPr>
        <p:spPr bwMode="auto">
          <a:xfrm>
            <a:off x="308240" y="1242423"/>
            <a:ext cx="8416660" cy="4284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a:r>
              <a:rPr lang="en-US" altLang="en-US" sz="2000" b="1" dirty="0">
                <a:latin typeface="Helvetica" panose="020B0604020202020204" pitchFamily="34" charset="0"/>
                <a:ea typeface="Geneva" pitchFamily="121" charset="-128"/>
              </a:rPr>
              <a:t>Need:</a:t>
            </a:r>
            <a:r>
              <a:rPr lang="en-US" altLang="en-US" dirty="0">
                <a:latin typeface="Helvetica" panose="020B0604020202020204" pitchFamily="34" charset="0"/>
                <a:ea typeface="Geneva" pitchFamily="121" charset="-128"/>
              </a:rPr>
              <a:t> </a:t>
            </a:r>
            <a:r>
              <a:rPr lang="en-US" altLang="en-US" sz="2000" dirty="0">
                <a:latin typeface="Helvetica" panose="020B0604020202020204" pitchFamily="34" charset="0"/>
                <a:ea typeface="Geneva" pitchFamily="121" charset="-128"/>
              </a:rPr>
              <a:t>ability to measure various magnets for external and internal use</a:t>
            </a:r>
            <a:endParaRPr lang="en-US" altLang="en-US" dirty="0">
              <a:latin typeface="Helvetica" panose="020B0604020202020204" pitchFamily="34" charset="0"/>
              <a:ea typeface="Geneva" pitchFamily="121" charset="-128"/>
            </a:endParaRPr>
          </a:p>
          <a:p>
            <a:pPr algn="just"/>
            <a:r>
              <a:rPr lang="en-US" altLang="en-US" sz="2000" b="1" dirty="0">
                <a:latin typeface="Helvetica" panose="020B0604020202020204" pitchFamily="34" charset="0"/>
                <a:ea typeface="Geneva" pitchFamily="121" charset="-128"/>
              </a:rPr>
              <a:t>Solution: </a:t>
            </a:r>
            <a:r>
              <a:rPr lang="en-US" altLang="en-US" sz="2000" dirty="0">
                <a:latin typeface="Helvetica" panose="020B0604020202020204" pitchFamily="34" charset="0"/>
                <a:ea typeface="Geneva" pitchFamily="121" charset="-128"/>
              </a:rPr>
              <a:t>software product line method based on a framework</a:t>
            </a:r>
            <a:endParaRPr lang="en-US" altLang="en-US" dirty="0">
              <a:latin typeface="Helvetica" panose="020B0604020202020204" pitchFamily="34" charset="0"/>
              <a:ea typeface="Geneva" pitchFamily="121" charset="-128"/>
            </a:endParaRPr>
          </a:p>
          <a:p>
            <a:pPr algn="just"/>
            <a:r>
              <a:rPr lang="en-US" altLang="en-US" sz="2000" b="1" dirty="0">
                <a:latin typeface="Helvetica" panose="020B0604020202020204" pitchFamily="34" charset="0"/>
                <a:ea typeface="Geneva" pitchFamily="121" charset="-128"/>
              </a:rPr>
              <a:t>EMMA Architecture: </a:t>
            </a:r>
            <a:r>
              <a:rPr lang="en-US" altLang="en-US" sz="2000" dirty="0">
                <a:latin typeface="Helvetica" panose="020B0604020202020204" pitchFamily="34" charset="0"/>
                <a:ea typeface="Geneva" pitchFamily="121" charset="-128"/>
              </a:rPr>
              <a:t>components and message-based middleware</a:t>
            </a:r>
            <a:endParaRPr lang="en-US" altLang="en-US" dirty="0">
              <a:latin typeface="Helvetica" panose="020B0604020202020204" pitchFamily="34" charset="0"/>
              <a:ea typeface="Geneva" pitchFamily="121" charset="-128"/>
            </a:endParaRPr>
          </a:p>
          <a:p>
            <a:pPr algn="just"/>
            <a:r>
              <a:rPr lang="en-US" altLang="en-US" sz="2000" b="1" dirty="0">
                <a:latin typeface="Helvetica" panose="020B0604020202020204" pitchFamily="34" charset="0"/>
                <a:ea typeface="Geneva" pitchFamily="121" charset="-128"/>
              </a:rPr>
              <a:t>Dataflow: </a:t>
            </a:r>
            <a:r>
              <a:rPr lang="en-US" altLang="en-US" sz="2000" dirty="0">
                <a:latin typeface="Helvetica" panose="020B0604020202020204" pitchFamily="34" charset="0"/>
                <a:ea typeface="Geneva" pitchFamily="121" charset="-128"/>
              </a:rPr>
              <a:t>message-based system</a:t>
            </a:r>
          </a:p>
          <a:p>
            <a:pPr algn="just"/>
            <a:r>
              <a:rPr lang="en-US" altLang="en-US" sz="2000" b="1" dirty="0">
                <a:latin typeface="Helvetica" panose="020B0604020202020204" pitchFamily="34" charset="0"/>
                <a:ea typeface="Geneva" pitchFamily="121" charset="-128"/>
              </a:rPr>
              <a:t>CBD</a:t>
            </a:r>
            <a:r>
              <a:rPr lang="en-US" altLang="en-US" sz="2000" dirty="0">
                <a:latin typeface="Helvetica" panose="020B0604020202020204" pitchFamily="34" charset="0"/>
                <a:ea typeface="Geneva" pitchFamily="121" charset="-128"/>
              </a:rPr>
              <a:t>: component-based development</a:t>
            </a:r>
          </a:p>
          <a:p>
            <a:pPr algn="just"/>
            <a:r>
              <a:rPr lang="en-US" altLang="en-US" sz="2000" b="1" dirty="0">
                <a:latin typeface="Helvetica" panose="020B0604020202020204" pitchFamily="34" charset="0"/>
                <a:ea typeface="Geneva" pitchFamily="121" charset="-128"/>
              </a:rPr>
              <a:t>Automation</a:t>
            </a:r>
            <a:r>
              <a:rPr lang="en-US" altLang="en-US" sz="2000" dirty="0">
                <a:latin typeface="Helvetica" panose="020B0604020202020204" pitchFamily="34" charset="0"/>
                <a:ea typeface="Geneva" pitchFamily="121" charset="-128"/>
              </a:rPr>
              <a:t>: coordination of components</a:t>
            </a:r>
          </a:p>
          <a:p>
            <a:pPr algn="just"/>
            <a:r>
              <a:rPr lang="en-US" altLang="en-US" sz="2000" b="1" dirty="0">
                <a:latin typeface="Helvetica" panose="020B0604020202020204" pitchFamily="34" charset="0"/>
                <a:ea typeface="Geneva" pitchFamily="121" charset="-128"/>
              </a:rPr>
              <a:t>Component: </a:t>
            </a:r>
            <a:r>
              <a:rPr lang="en-US" altLang="en-US" sz="2000" dirty="0">
                <a:latin typeface="Helvetica" panose="020B0604020202020204" pitchFamily="34" charset="0"/>
                <a:ea typeface="Geneva" pitchFamily="121" charset="-128"/>
              </a:rPr>
              <a:t>a standardized, loosely-coupled module</a:t>
            </a:r>
          </a:p>
          <a:p>
            <a:pPr algn="just"/>
            <a:r>
              <a:rPr lang="en-US" altLang="en-US" sz="2000" b="1" dirty="0">
                <a:latin typeface="Helvetica" panose="020B0604020202020204" pitchFamily="34" charset="0"/>
                <a:ea typeface="Geneva" pitchFamily="121" charset="-128"/>
              </a:rPr>
              <a:t>User Interface: </a:t>
            </a:r>
            <a:r>
              <a:rPr lang="en-US" altLang="en-US" sz="2000" dirty="0">
                <a:latin typeface="Helvetica" panose="020B0604020202020204" pitchFamily="34" charset="0"/>
                <a:ea typeface="Geneva" pitchFamily="121" charset="-128"/>
              </a:rPr>
              <a:t>SHELL and UI components</a:t>
            </a:r>
          </a:p>
          <a:p>
            <a:pPr algn="just"/>
            <a:r>
              <a:rPr lang="en-US" altLang="en-US" sz="2000" b="1" dirty="0">
                <a:latin typeface="Helvetica" panose="020B0604020202020204" pitchFamily="34" charset="0"/>
                <a:ea typeface="Geneva" pitchFamily="121" charset="-128"/>
              </a:rPr>
              <a:t>Observability:</a:t>
            </a:r>
            <a:r>
              <a:rPr lang="en-US" altLang="en-US" sz="2000" dirty="0">
                <a:latin typeface="Helvetica" panose="020B0604020202020204" pitchFamily="34" charset="0"/>
                <a:ea typeface="Geneva" pitchFamily="121" charset="-128"/>
              </a:rPr>
              <a:t> data and inner component  states</a:t>
            </a:r>
          </a:p>
          <a:p>
            <a:pPr algn="just"/>
            <a:r>
              <a:rPr lang="en-US" altLang="en-US" sz="2000" b="1" dirty="0">
                <a:latin typeface="Helvetica" panose="020B0604020202020204" pitchFamily="34" charset="0"/>
                <a:ea typeface="Geneva" pitchFamily="121" charset="-128"/>
              </a:rPr>
              <a:t>Flexibility: </a:t>
            </a:r>
            <a:r>
              <a:rPr lang="en-US" altLang="en-US" sz="2000" dirty="0">
                <a:latin typeface="Helvetica" panose="020B0604020202020204" pitchFamily="34" charset="0"/>
                <a:ea typeface="Geneva" pitchFamily="121" charset="-128"/>
              </a:rPr>
              <a:t>assemble, configure, and tailor</a:t>
            </a:r>
          </a:p>
          <a:p>
            <a:pPr algn="just"/>
            <a:r>
              <a:rPr lang="en-US" altLang="en-US" sz="2000" b="1" dirty="0">
                <a:latin typeface="Helvetica" panose="020B0604020202020204" pitchFamily="34" charset="0"/>
                <a:ea typeface="Geneva" pitchFamily="121" charset="-128"/>
              </a:rPr>
              <a:t>Summary:</a:t>
            </a:r>
            <a:r>
              <a:rPr lang="en-US" altLang="en-US" sz="2000" dirty="0">
                <a:latin typeface="Helvetica" panose="020B0604020202020204" pitchFamily="34" charset="0"/>
                <a:ea typeface="Geneva" pitchFamily="121" charset="-128"/>
              </a:rPr>
              <a:t> EMMA features</a:t>
            </a:r>
          </a:p>
          <a:p>
            <a:pPr marL="0" indent="0" algn="just">
              <a:buNone/>
            </a:pPr>
            <a:endParaRPr lang="en-US" altLang="en-US" sz="2000" dirty="0">
              <a:latin typeface="Helvetica" panose="020B0604020202020204" pitchFamily="34" charset="0"/>
              <a:ea typeface="Geneva" pitchFamily="121" charset="-128"/>
            </a:endParaRPr>
          </a:p>
          <a:p>
            <a:pPr algn="just"/>
            <a:endParaRPr lang="en-US" altLang="en-US" sz="2000" dirty="0">
              <a:latin typeface="Helvetica" panose="020B0604020202020204" pitchFamily="34" charset="0"/>
              <a:ea typeface="Geneva" pitchFamily="121" charset="-128"/>
            </a:endParaRPr>
          </a:p>
          <a:p>
            <a:pPr marL="0" indent="0" algn="just">
              <a:buNone/>
            </a:pPr>
            <a:endParaRPr lang="en-US" altLang="en-US" sz="2000" dirty="0">
              <a:latin typeface="Helvetica" panose="020B0604020202020204" pitchFamily="34" charset="0"/>
              <a:ea typeface="Geneva" pitchFamily="121" charset="-128"/>
            </a:endParaRPr>
          </a:p>
          <a:p>
            <a:pPr marL="0" indent="0" algn="just">
              <a:buNone/>
            </a:pPr>
            <a:r>
              <a:rPr lang="en-US" altLang="en-US" sz="2000" dirty="0">
                <a:latin typeface="Helvetica" panose="020B0604020202020204" pitchFamily="34" charset="0"/>
                <a:ea typeface="Geneva" pitchFamily="121" charset="-128"/>
              </a:rPr>
              <a:t> </a:t>
            </a:r>
            <a:endParaRPr lang="en-US" altLang="en-US" dirty="0">
              <a:latin typeface="Helvetica" panose="020B0604020202020204" pitchFamily="34" charset="0"/>
              <a:ea typeface="Geneva" pitchFamily="121" charset="-128"/>
            </a:endParaRPr>
          </a:p>
          <a:p>
            <a:pPr marL="0" indent="0" algn="just">
              <a:buNone/>
            </a:pPr>
            <a:endParaRPr lang="en-US" altLang="en-US" dirty="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References</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20</a:t>
            </a:fld>
            <a:endParaRPr lang="en-US" altLang="en-US"/>
          </a:p>
        </p:txBody>
      </p:sp>
      <p:sp>
        <p:nvSpPr>
          <p:cNvPr id="3" name="TextBox 2">
            <a:extLst>
              <a:ext uri="{FF2B5EF4-FFF2-40B4-BE49-F238E27FC236}">
                <a16:creationId xmlns:a16="http://schemas.microsoft.com/office/drawing/2014/main" id="{0980AC29-03B2-8447-9073-A702B0CD9214}"/>
              </a:ext>
            </a:extLst>
          </p:cNvPr>
          <p:cNvSpPr txBox="1"/>
          <p:nvPr/>
        </p:nvSpPr>
        <p:spPr>
          <a:xfrm>
            <a:off x="676274" y="1388533"/>
            <a:ext cx="7746963" cy="337015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M. Nogiec and K. Trombly-Freytag, “EMMA: a new paradigm in configurable software,”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of Physics: Conference Series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Nov. 2017.</a:t>
            </a:r>
          </a:p>
          <a:p>
            <a:pPr marL="342900" indent="-342900">
              <a:spcBef>
                <a:spcPts val="600"/>
              </a:spcBef>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M. Nogiec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et 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application of coordination to magnetic measurement automation: an SSW system example,”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IEEE Transactions on Applied Superconductivity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Jun. 2020.</a:t>
            </a:r>
          </a:p>
          <a:p>
            <a:pPr marL="342900" indent="-342900">
              <a:spcBef>
                <a:spcPts val="600"/>
              </a:spcBef>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a:t>
            </a:r>
            <a:r>
              <a:rPr lang="en-US" sz="1800" dirty="0">
                <a:latin typeface="Times New Roman" panose="02020603050405020304" pitchFamily="18" charset="0"/>
                <a:cs typeface="Times New Roman" panose="02020603050405020304" pitchFamily="18" charset="0"/>
              </a:rPr>
              <a:t>. M. Nogiec et al., "Designing a Magnetic Measurement Data Acquisition and Control System with Reuse in Mind: A Rotating Coil System Example," </a:t>
            </a:r>
            <a:r>
              <a:rPr lang="en-US" sz="1800" i="1" dirty="0">
                <a:latin typeface="Times New Roman" panose="02020603050405020304" pitchFamily="18" charset="0"/>
                <a:cs typeface="Times New Roman" panose="02020603050405020304" pitchFamily="18" charset="0"/>
              </a:rPr>
              <a:t>MT27 Special Issue of the IEEE Transactions on Applied Superconductivity.</a:t>
            </a:r>
          </a:p>
          <a:p>
            <a:pPr marL="342900" indent="-342900">
              <a:spcBef>
                <a:spcPts val="60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J. M. Nogiec et al., " Software Architecture and Hardware Organization in Mu2e Solenoid Field Mapping System,” </a:t>
            </a:r>
            <a:r>
              <a:rPr lang="en-US" sz="1800" i="1" dirty="0">
                <a:latin typeface="Times New Roman" panose="02020603050405020304" pitchFamily="18" charset="0"/>
                <a:cs typeface="Times New Roman" panose="02020603050405020304" pitchFamily="18" charset="0"/>
              </a:rPr>
              <a:t>MT27 Special Issue of the IEEE Transactions on Applied Superconductivity.</a:t>
            </a:r>
          </a:p>
        </p:txBody>
      </p:sp>
    </p:spTree>
    <p:extLst>
      <p:ext uri="{BB962C8B-B14F-4D97-AF65-F5344CB8AC3E}">
        <p14:creationId xmlns:p14="http://schemas.microsoft.com/office/powerpoint/2010/main" val="188298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Acknowledgments</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21</a:t>
            </a:fld>
            <a:endParaRPr lang="en-US" altLang="en-US"/>
          </a:p>
        </p:txBody>
      </p:sp>
      <p:sp>
        <p:nvSpPr>
          <p:cNvPr id="3" name="TextBox 2">
            <a:extLst>
              <a:ext uri="{FF2B5EF4-FFF2-40B4-BE49-F238E27FC236}">
                <a16:creationId xmlns:a16="http://schemas.microsoft.com/office/drawing/2014/main" id="{0980AC29-03B2-8447-9073-A702B0CD9214}"/>
              </a:ext>
            </a:extLst>
          </p:cNvPr>
          <p:cNvSpPr txBox="1"/>
          <p:nvPr/>
        </p:nvSpPr>
        <p:spPr>
          <a:xfrm>
            <a:off x="676274" y="1388533"/>
            <a:ext cx="7553325" cy="2308324"/>
          </a:xfrm>
          <a:prstGeom prst="rect">
            <a:avLst/>
          </a:prstGeom>
          <a:noFill/>
        </p:spPr>
        <p:txBody>
          <a:bodyPr wrap="square" rtlCol="0">
            <a:spAutoFit/>
          </a:bodyPr>
          <a:lstStyle/>
          <a:p>
            <a:pPr algn="just"/>
            <a:r>
              <a:rPr lang="en-US">
                <a:latin typeface="Bradley Hand" pitchFamily="2" charset="77"/>
              </a:rPr>
              <a:t>The success of EMMA wouldn’t be possible without contributions from my colleagues. Special thanks to Padma Akella and Peter Thompson for developing various EMMA components and Dana Walbridge for documenting and testing of the measurement systems.</a:t>
            </a:r>
          </a:p>
        </p:txBody>
      </p:sp>
    </p:spTree>
    <p:extLst>
      <p:ext uri="{BB962C8B-B14F-4D97-AF65-F5344CB8AC3E}">
        <p14:creationId xmlns:p14="http://schemas.microsoft.com/office/powerpoint/2010/main" val="176154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t>Need and Objective</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7" name="Rectangle: Rounded Corners 9">
            <a:extLst>
              <a:ext uri="{FF2B5EF4-FFF2-40B4-BE49-F238E27FC236}">
                <a16:creationId xmlns:a16="http://schemas.microsoft.com/office/drawing/2014/main" id="{A8648265-474E-C847-86FE-9F97331D7967}"/>
              </a:ext>
            </a:extLst>
          </p:cNvPr>
          <p:cNvSpPr/>
          <p:nvPr/>
        </p:nvSpPr>
        <p:spPr>
          <a:xfrm>
            <a:off x="774694" y="2950789"/>
            <a:ext cx="7476239" cy="13341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lvl="2">
              <a:spcBef>
                <a:spcPts val="0"/>
              </a:spcBef>
            </a:pPr>
            <a:r>
              <a:rPr lang="en-US" sz="1600" dirty="0">
                <a:solidFill>
                  <a:schemeClr val="tx1"/>
                </a:solidFill>
              </a:rPr>
              <a:t>Reduce  cost/effort  of developing measurement systems, including efforts to design, implement, test &amp; debug, and rework (reengineering  and defect removal) software.</a:t>
            </a:r>
          </a:p>
        </p:txBody>
      </p:sp>
      <p:sp>
        <p:nvSpPr>
          <p:cNvPr id="8" name="TextBox 7">
            <a:extLst>
              <a:ext uri="{FF2B5EF4-FFF2-40B4-BE49-F238E27FC236}">
                <a16:creationId xmlns:a16="http://schemas.microsoft.com/office/drawing/2014/main" id="{04E03990-020C-D744-9026-7AA701B2C354}"/>
              </a:ext>
            </a:extLst>
          </p:cNvPr>
          <p:cNvSpPr txBox="1"/>
          <p:nvPr/>
        </p:nvSpPr>
        <p:spPr>
          <a:xfrm>
            <a:off x="974582" y="2730142"/>
            <a:ext cx="1337226" cy="400110"/>
          </a:xfrm>
          <a:prstGeom prst="rect">
            <a:avLst/>
          </a:prstGeom>
          <a:solidFill>
            <a:schemeClr val="bg1"/>
          </a:solidFill>
        </p:spPr>
        <p:txBody>
          <a:bodyPr wrap="none" rtlCol="0">
            <a:spAutoFit/>
          </a:bodyPr>
          <a:lstStyle/>
          <a:p>
            <a:r>
              <a:rPr lang="en-US" sz="2000" b="1">
                <a:solidFill>
                  <a:srgbClr val="004C97"/>
                </a:solidFill>
                <a:latin typeface="Helvetica"/>
                <a:ea typeface="Geneva" charset="0"/>
              </a:rPr>
              <a:t>Objective</a:t>
            </a:r>
          </a:p>
        </p:txBody>
      </p:sp>
      <p:sp>
        <p:nvSpPr>
          <p:cNvPr id="10" name="Rectangle: Rounded Corners 9">
            <a:extLst>
              <a:ext uri="{FF2B5EF4-FFF2-40B4-BE49-F238E27FC236}">
                <a16:creationId xmlns:a16="http://schemas.microsoft.com/office/drawing/2014/main" id="{4D41A75F-583D-1744-9CB6-3F05AFD5F1D6}"/>
              </a:ext>
            </a:extLst>
          </p:cNvPr>
          <p:cNvSpPr/>
          <p:nvPr/>
        </p:nvSpPr>
        <p:spPr>
          <a:xfrm>
            <a:off x="804425" y="5042133"/>
            <a:ext cx="7476239" cy="7246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lvl="2" algn="ctr">
              <a:spcBef>
                <a:spcPts val="0"/>
              </a:spcBef>
            </a:pPr>
            <a:r>
              <a:rPr lang="en-US" sz="1600">
                <a:solidFill>
                  <a:schemeClr val="tx1"/>
                </a:solidFill>
              </a:rPr>
              <a:t>REUSE  + FLEXIBILITY + EXTENSIBILITY + OBSERVABILITY</a:t>
            </a:r>
          </a:p>
        </p:txBody>
      </p:sp>
      <p:sp>
        <p:nvSpPr>
          <p:cNvPr id="11" name="TextBox 10">
            <a:extLst>
              <a:ext uri="{FF2B5EF4-FFF2-40B4-BE49-F238E27FC236}">
                <a16:creationId xmlns:a16="http://schemas.microsoft.com/office/drawing/2014/main" id="{97987EE0-5E4E-304F-AF7B-FAB9F1B9BCF6}"/>
              </a:ext>
            </a:extLst>
          </p:cNvPr>
          <p:cNvSpPr txBox="1"/>
          <p:nvPr/>
        </p:nvSpPr>
        <p:spPr>
          <a:xfrm>
            <a:off x="1033613" y="4866164"/>
            <a:ext cx="1324402" cy="400110"/>
          </a:xfrm>
          <a:prstGeom prst="rect">
            <a:avLst/>
          </a:prstGeom>
          <a:solidFill>
            <a:schemeClr val="bg1"/>
          </a:solidFill>
        </p:spPr>
        <p:txBody>
          <a:bodyPr wrap="none" rtlCol="0">
            <a:spAutoFit/>
          </a:bodyPr>
          <a:lstStyle/>
          <a:p>
            <a:r>
              <a:rPr lang="en-US" sz="2000" b="1">
                <a:solidFill>
                  <a:srgbClr val="004C97"/>
                </a:solidFill>
                <a:latin typeface="Helvetica"/>
                <a:ea typeface="Geneva" charset="0"/>
              </a:rPr>
              <a:t>Practices</a:t>
            </a:r>
          </a:p>
        </p:txBody>
      </p:sp>
      <p:sp>
        <p:nvSpPr>
          <p:cNvPr id="3" name="Down Arrow 2">
            <a:extLst>
              <a:ext uri="{FF2B5EF4-FFF2-40B4-BE49-F238E27FC236}">
                <a16:creationId xmlns:a16="http://schemas.microsoft.com/office/drawing/2014/main" id="{2605504F-8DCC-6742-86D3-23ECB1E9CEC9}"/>
              </a:ext>
            </a:extLst>
          </p:cNvPr>
          <p:cNvSpPr/>
          <p:nvPr/>
        </p:nvSpPr>
        <p:spPr>
          <a:xfrm>
            <a:off x="3481761" y="4368333"/>
            <a:ext cx="2133600" cy="567218"/>
          </a:xfrm>
          <a:prstGeom prst="downArrow">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9B8124F1-D93F-C64C-B25B-AD131A0E13EF}"/>
              </a:ext>
            </a:extLst>
          </p:cNvPr>
          <p:cNvSpPr/>
          <p:nvPr/>
        </p:nvSpPr>
        <p:spPr>
          <a:xfrm>
            <a:off x="3445905" y="2295587"/>
            <a:ext cx="2133600" cy="567218"/>
          </a:xfrm>
          <a:prstGeom prst="downArrow">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9">
            <a:extLst>
              <a:ext uri="{FF2B5EF4-FFF2-40B4-BE49-F238E27FC236}">
                <a16:creationId xmlns:a16="http://schemas.microsoft.com/office/drawing/2014/main" id="{5D2C2C9B-E0D2-0542-BAE2-FDA4C9C7E511}"/>
              </a:ext>
            </a:extLst>
          </p:cNvPr>
          <p:cNvSpPr/>
          <p:nvPr/>
        </p:nvSpPr>
        <p:spPr>
          <a:xfrm>
            <a:off x="784105" y="1475973"/>
            <a:ext cx="7476239" cy="7246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lvl="2" algn="ctr">
              <a:spcBef>
                <a:spcPts val="0"/>
              </a:spcBef>
            </a:pPr>
            <a:r>
              <a:rPr lang="en-US" altLang="en-US" sz="1600" dirty="0">
                <a:solidFill>
                  <a:schemeClr val="tx1"/>
                </a:solidFill>
                <a:ea typeface="Geneva" pitchFamily="121" charset="-128"/>
              </a:rPr>
              <a:t>Ability</a:t>
            </a:r>
            <a:r>
              <a:rPr lang="en-US" altLang="en-US" sz="1600" dirty="0">
                <a:solidFill>
                  <a:schemeClr val="tx1"/>
                </a:solidFill>
                <a:latin typeface="Helvetica" panose="020B0604020202020204" pitchFamily="34" charset="0"/>
                <a:ea typeface="Geneva" pitchFamily="121" charset="-128"/>
              </a:rPr>
              <a:t> to measure a variety of magnets for external and internal use.</a:t>
            </a:r>
          </a:p>
        </p:txBody>
      </p:sp>
      <p:sp>
        <p:nvSpPr>
          <p:cNvPr id="17" name="TextBox 16">
            <a:extLst>
              <a:ext uri="{FF2B5EF4-FFF2-40B4-BE49-F238E27FC236}">
                <a16:creationId xmlns:a16="http://schemas.microsoft.com/office/drawing/2014/main" id="{F7F69F6C-60BB-0D4B-B608-A9BA7168694A}"/>
              </a:ext>
            </a:extLst>
          </p:cNvPr>
          <p:cNvSpPr txBox="1"/>
          <p:nvPr/>
        </p:nvSpPr>
        <p:spPr>
          <a:xfrm>
            <a:off x="1013293" y="1300004"/>
            <a:ext cx="813043" cy="400110"/>
          </a:xfrm>
          <a:prstGeom prst="rect">
            <a:avLst/>
          </a:prstGeom>
          <a:solidFill>
            <a:schemeClr val="bg1"/>
          </a:solidFill>
        </p:spPr>
        <p:txBody>
          <a:bodyPr wrap="none" rtlCol="0">
            <a:spAutoFit/>
          </a:bodyPr>
          <a:lstStyle/>
          <a:p>
            <a:r>
              <a:rPr lang="en-US" sz="2000" b="1">
                <a:solidFill>
                  <a:srgbClr val="004C97"/>
                </a:solidFill>
                <a:latin typeface="Helvetica"/>
                <a:ea typeface="Geneva" charset="0"/>
              </a:rPr>
              <a:t>Need</a:t>
            </a:r>
          </a:p>
        </p:txBody>
      </p:sp>
    </p:spTree>
    <p:extLst>
      <p:ext uri="{BB962C8B-B14F-4D97-AF65-F5344CB8AC3E}">
        <p14:creationId xmlns:p14="http://schemas.microsoft.com/office/powerpoint/2010/main" val="317135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t>Measurement System Family</a:t>
            </a:r>
          </a:p>
        </p:txBody>
      </p:sp>
      <p:sp>
        <p:nvSpPr>
          <p:cNvPr id="24578" name="Content Placeholder 29"/>
          <p:cNvSpPr>
            <a:spLocks noGrp="1"/>
          </p:cNvSpPr>
          <p:nvPr>
            <p:ph idx="1"/>
          </p:nvPr>
        </p:nvSpPr>
        <p:spPr bwMode="auto">
          <a:xfrm>
            <a:off x="308240" y="1042988"/>
            <a:ext cx="8211873" cy="1128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just">
              <a:buNone/>
            </a:pPr>
            <a:r>
              <a:rPr lang="en-US" sz="1800" dirty="0">
                <a:solidFill>
                  <a:schemeClr val="tx1"/>
                </a:solidFill>
                <a:latin typeface="+mn-lt"/>
              </a:rPr>
              <a:t>The software </a:t>
            </a:r>
            <a:r>
              <a:rPr lang="en-US" sz="1800" b="1" dirty="0">
                <a:solidFill>
                  <a:schemeClr val="tx1"/>
                </a:solidFill>
                <a:latin typeface="+mn-lt"/>
              </a:rPr>
              <a:t>product line method </a:t>
            </a:r>
            <a:r>
              <a:rPr lang="en-US" sz="1800" dirty="0">
                <a:solidFill>
                  <a:schemeClr val="tx1"/>
                </a:solidFill>
                <a:latin typeface="+mn-lt"/>
              </a:rPr>
              <a:t>is used to develop a </a:t>
            </a:r>
            <a:r>
              <a:rPr lang="en-US" sz="1800" b="1" dirty="0">
                <a:solidFill>
                  <a:schemeClr val="tx1"/>
                </a:solidFill>
                <a:latin typeface="+mn-lt"/>
              </a:rPr>
              <a:t>family</a:t>
            </a:r>
            <a:r>
              <a:rPr lang="en-US" sz="1800" dirty="0">
                <a:solidFill>
                  <a:schemeClr val="tx1"/>
                </a:solidFill>
                <a:latin typeface="+mn-lt"/>
              </a:rPr>
              <a:t> </a:t>
            </a:r>
            <a:r>
              <a:rPr lang="en-US" sz="1800" b="1" dirty="0">
                <a:solidFill>
                  <a:schemeClr val="tx1"/>
                </a:solidFill>
                <a:latin typeface="+mn-lt"/>
              </a:rPr>
              <a:t>of measurement systems</a:t>
            </a:r>
            <a:r>
              <a:rPr lang="en-US" sz="1800" dirty="0">
                <a:solidFill>
                  <a:schemeClr val="tx1"/>
                </a:solidFill>
                <a:latin typeface="+mn-lt"/>
              </a:rPr>
              <a:t>. These systems are based on a common architecture and a common framework (</a:t>
            </a:r>
            <a:r>
              <a:rPr lang="en-US" sz="1800" b="1" dirty="0">
                <a:solidFill>
                  <a:schemeClr val="tx1"/>
                </a:solidFill>
                <a:latin typeface="+mn-lt"/>
              </a:rPr>
              <a:t>EMMA</a:t>
            </a:r>
            <a:r>
              <a:rPr lang="en-US" sz="1800" dirty="0">
                <a:solidFill>
                  <a:schemeClr val="tx1"/>
                </a:solidFill>
                <a:latin typeface="+mn-lt"/>
              </a:rPr>
              <a:t>) that promotes reuse and allows for configuring </a:t>
            </a:r>
            <a:r>
              <a:rPr lang="en-US" sz="1800" dirty="0">
                <a:solidFill>
                  <a:schemeClr val="tx1"/>
                </a:solidFill>
              </a:rPr>
              <a:t>specific measurement systems from a set of reusable components. </a:t>
            </a:r>
          </a:p>
          <a:p>
            <a:pPr marL="0" indent="0" eaLnBrk="1" hangingPunct="1">
              <a:buNone/>
            </a:pPr>
            <a:endParaRPr lang="en-US" altLang="en-US" dirty="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a:t>
            </a:fld>
            <a:endParaRPr lang="en-US" altLang="en-US" sz="1200">
              <a:solidFill>
                <a:srgbClr val="004C97"/>
              </a:solidFill>
              <a:latin typeface="Helvetica" panose="020B0604020202020204" pitchFamily="34" charset="0"/>
            </a:endParaRPr>
          </a:p>
        </p:txBody>
      </p:sp>
      <p:sp>
        <p:nvSpPr>
          <p:cNvPr id="44" name="Footer Placeholder 4">
            <a:extLst>
              <a:ext uri="{FF2B5EF4-FFF2-40B4-BE49-F238E27FC236}">
                <a16:creationId xmlns:a16="http://schemas.microsoft.com/office/drawing/2014/main" id="{D9C924F1-5C9D-9C49-80F4-A17C70DCB73B}"/>
              </a:ext>
            </a:extLst>
          </p:cNvPr>
          <p:cNvSpPr txBox="1">
            <a:spLocks/>
          </p:cNvSpPr>
          <p:nvPr/>
        </p:nvSpPr>
        <p:spPr>
          <a:xfrm>
            <a:off x="769780" y="6503207"/>
            <a:ext cx="6035241"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1200" kern="1200" dirty="0" smtClean="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r>
              <a:rPr lang="en-US" altLang="en-US" dirty="0">
                <a:latin typeface="Helvetica" panose="020B0604020202020204" pitchFamily="34" charset="0"/>
                <a:ea typeface="MS PGothic" panose="020B0600070205080204" pitchFamily="34" charset="-128"/>
              </a:rPr>
              <a:t>EMMA: A Framework for Constructing Magnetic Measurement Systems, J.M.Nogiec</a:t>
            </a:r>
          </a:p>
        </p:txBody>
      </p:sp>
      <p:cxnSp>
        <p:nvCxnSpPr>
          <p:cNvPr id="58" name="Straight Connector 57">
            <a:extLst>
              <a:ext uri="{FF2B5EF4-FFF2-40B4-BE49-F238E27FC236}">
                <a16:creationId xmlns:a16="http://schemas.microsoft.com/office/drawing/2014/main" id="{9BCEFCC5-2351-124A-8482-7EB8442E7586}"/>
              </a:ext>
            </a:extLst>
          </p:cNvPr>
          <p:cNvCxnSpPr>
            <a:cxnSpLocks noChangeAspect="1" noEditPoints="1" noChangeArrowheads="1" noChangeShapeType="1"/>
          </p:cNvCxnSpPr>
          <p:nvPr/>
        </p:nvCxnSpPr>
        <p:spPr bwMode="auto">
          <a:xfrm>
            <a:off x="2568047" y="2555680"/>
            <a:ext cx="18659" cy="192406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id="{D4C27597-11CF-AA4E-BE36-26FEB7941064}"/>
              </a:ext>
            </a:extLst>
          </p:cNvPr>
          <p:cNvCxnSpPr>
            <a:cxnSpLocks noChangeAspect="1" noEditPoints="1" noChangeArrowheads="1" noChangeShapeType="1"/>
          </p:cNvCxnSpPr>
          <p:nvPr/>
        </p:nvCxnSpPr>
        <p:spPr bwMode="auto">
          <a:xfrm flipV="1">
            <a:off x="1196975" y="2998744"/>
            <a:ext cx="6050590" cy="18076"/>
          </a:xfrm>
          <a:prstGeom prst="line">
            <a:avLst/>
          </a:prstGeom>
          <a:noFill/>
          <a:ln w="12700">
            <a:solidFill>
              <a:srgbClr val="004C97"/>
            </a:solidFill>
            <a:miter lim="800000"/>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id="{499E3779-9253-C64D-BE7D-EFC65E0005B0}"/>
              </a:ext>
            </a:extLst>
          </p:cNvPr>
          <p:cNvCxnSpPr>
            <a:cxnSpLocks noChangeAspect="1" noEditPoints="1" noChangeArrowheads="1" noChangeShapeType="1"/>
          </p:cNvCxnSpPr>
          <p:nvPr/>
        </p:nvCxnSpPr>
        <p:spPr bwMode="auto">
          <a:xfrm>
            <a:off x="1196975" y="2555681"/>
            <a:ext cx="6050590" cy="0"/>
          </a:xfrm>
          <a:prstGeom prst="line">
            <a:avLst/>
          </a:prstGeom>
          <a:noFill/>
          <a:ln w="12700">
            <a:solidFill>
              <a:srgbClr val="004C97"/>
            </a:solidFill>
            <a:miter lim="800000"/>
            <a:headEnd/>
            <a:tailEnd/>
          </a:ln>
          <a:extLst>
            <a:ext uri="{909E8E84-426E-40DD-AFC4-6F175D3DCCD1}">
              <a14:hiddenFill xmlns:a14="http://schemas.microsoft.com/office/drawing/2010/main">
                <a:noFill/>
              </a14:hiddenFill>
            </a:ext>
          </a:extLst>
        </p:spPr>
      </p:cxnSp>
      <p:cxnSp>
        <p:nvCxnSpPr>
          <p:cNvPr id="51" name="Straight Arrow Connector 50">
            <a:extLst>
              <a:ext uri="{FF2B5EF4-FFF2-40B4-BE49-F238E27FC236}">
                <a16:creationId xmlns:a16="http://schemas.microsoft.com/office/drawing/2014/main" id="{55F8BCA0-0719-A14D-8E87-1A5D3289E292}"/>
              </a:ext>
            </a:extLst>
          </p:cNvPr>
          <p:cNvCxnSpPr>
            <a:cxnSpLocks noChangeAspect="1" noEditPoints="1" noChangeArrowheads="1" noChangeShapeType="1"/>
          </p:cNvCxnSpPr>
          <p:nvPr/>
        </p:nvCxnSpPr>
        <p:spPr bwMode="auto">
          <a:xfrm>
            <a:off x="6562886" y="2884784"/>
            <a:ext cx="0" cy="264377"/>
          </a:xfrm>
          <a:prstGeom prst="straightConnector1">
            <a:avLst/>
          </a:prstGeom>
          <a:noFill/>
          <a:ln w="12700">
            <a:solidFill>
              <a:srgbClr val="0F2D62"/>
            </a:solidFill>
            <a:miter lim="800000"/>
            <a:headEnd/>
            <a:tailEnd type="triangle" w="med" len="med"/>
          </a:ln>
          <a:extLst>
            <a:ext uri="{909E8E84-426E-40DD-AFC4-6F175D3DCCD1}">
              <a14:hiddenFill xmlns:a14="http://schemas.microsoft.com/office/drawing/2010/main">
                <a:noFill/>
              </a14:hiddenFill>
            </a:ext>
          </a:extLst>
        </p:spPr>
      </p:cxnSp>
      <p:cxnSp>
        <p:nvCxnSpPr>
          <p:cNvPr id="52" name="Straight Arrow Connector 51">
            <a:extLst>
              <a:ext uri="{FF2B5EF4-FFF2-40B4-BE49-F238E27FC236}">
                <a16:creationId xmlns:a16="http://schemas.microsoft.com/office/drawing/2014/main" id="{A00E7F94-AD33-1B4D-A56D-0EFDFBB15D69}"/>
              </a:ext>
            </a:extLst>
          </p:cNvPr>
          <p:cNvCxnSpPr>
            <a:cxnSpLocks noChangeAspect="1" noEditPoints="1" noChangeArrowheads="1" noChangeShapeType="1"/>
          </p:cNvCxnSpPr>
          <p:nvPr/>
        </p:nvCxnSpPr>
        <p:spPr bwMode="auto">
          <a:xfrm>
            <a:off x="4717267" y="2903169"/>
            <a:ext cx="0" cy="264377"/>
          </a:xfrm>
          <a:prstGeom prst="straightConnector1">
            <a:avLst/>
          </a:prstGeom>
          <a:noFill/>
          <a:ln w="12700">
            <a:solidFill>
              <a:srgbClr val="0F2D62"/>
            </a:solidFill>
            <a:miter lim="800000"/>
            <a:headEnd/>
            <a:tailEnd type="triangle" w="med" len="med"/>
          </a:ln>
          <a:extLst>
            <a:ext uri="{909E8E84-426E-40DD-AFC4-6F175D3DCCD1}">
              <a14:hiddenFill xmlns:a14="http://schemas.microsoft.com/office/drawing/2010/main">
                <a:noFill/>
              </a14:hiddenFill>
            </a:ext>
          </a:extLst>
        </p:spPr>
      </p:cxnSp>
      <p:cxnSp>
        <p:nvCxnSpPr>
          <p:cNvPr id="53" name="Straight Arrow Connector 52">
            <a:extLst>
              <a:ext uri="{FF2B5EF4-FFF2-40B4-BE49-F238E27FC236}">
                <a16:creationId xmlns:a16="http://schemas.microsoft.com/office/drawing/2014/main" id="{783A3157-241C-B54D-979F-3F5E9FBDB4FD}"/>
              </a:ext>
            </a:extLst>
          </p:cNvPr>
          <p:cNvCxnSpPr>
            <a:cxnSpLocks noChangeAspect="1" noEditPoints="1" noChangeArrowheads="1" noChangeShapeType="1"/>
          </p:cNvCxnSpPr>
          <p:nvPr/>
        </p:nvCxnSpPr>
        <p:spPr bwMode="auto">
          <a:xfrm>
            <a:off x="3267502" y="2881593"/>
            <a:ext cx="0" cy="264377"/>
          </a:xfrm>
          <a:prstGeom prst="straightConnector1">
            <a:avLst/>
          </a:prstGeom>
          <a:noFill/>
          <a:ln w="12700">
            <a:solidFill>
              <a:srgbClr val="0F2D62"/>
            </a:solidFill>
            <a:miter lim="800000"/>
            <a:headEnd/>
            <a:tailEnd type="triangle" w="med" len="med"/>
          </a:ln>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50204B6A-A929-C349-87ED-31B9F54E4F5A}"/>
              </a:ext>
            </a:extLst>
          </p:cNvPr>
          <p:cNvCxnSpPr>
            <a:cxnSpLocks noChangeAspect="1" noEditPoints="1" noChangeArrowheads="1" noChangeShapeType="1"/>
          </p:cNvCxnSpPr>
          <p:nvPr/>
        </p:nvCxnSpPr>
        <p:spPr bwMode="auto">
          <a:xfrm>
            <a:off x="1910710" y="2949332"/>
            <a:ext cx="0" cy="264377"/>
          </a:xfrm>
          <a:prstGeom prst="straightConnector1">
            <a:avLst/>
          </a:prstGeom>
          <a:noFill/>
          <a:ln w="12700">
            <a:solidFill>
              <a:srgbClr val="0F2D62"/>
            </a:solidFill>
            <a:miter lim="800000"/>
            <a:headEnd/>
            <a:tailEnd type="triangle" w="med" len="med"/>
          </a:ln>
          <a:extLst>
            <a:ext uri="{909E8E84-426E-40DD-AFC4-6F175D3DCCD1}">
              <a14:hiddenFill xmlns:a14="http://schemas.microsoft.com/office/drawing/2010/main">
                <a:noFill/>
              </a14:hiddenFill>
            </a:ext>
          </a:extLst>
        </p:spPr>
      </p:cxnSp>
      <p:cxnSp>
        <p:nvCxnSpPr>
          <p:cNvPr id="55" name="Straight Connector 54">
            <a:extLst>
              <a:ext uri="{FF2B5EF4-FFF2-40B4-BE49-F238E27FC236}">
                <a16:creationId xmlns:a16="http://schemas.microsoft.com/office/drawing/2014/main" id="{F3187BB9-FE87-CB4F-BD60-F9A713E7BF1D}"/>
              </a:ext>
            </a:extLst>
          </p:cNvPr>
          <p:cNvCxnSpPr>
            <a:cxnSpLocks noChangeAspect="1" noEditPoints="1" noChangeArrowheads="1" noChangeShapeType="1"/>
          </p:cNvCxnSpPr>
          <p:nvPr/>
        </p:nvCxnSpPr>
        <p:spPr bwMode="auto">
          <a:xfrm>
            <a:off x="4091121" y="2538300"/>
            <a:ext cx="18387" cy="187738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56" name="Straight Connector 55">
            <a:extLst>
              <a:ext uri="{FF2B5EF4-FFF2-40B4-BE49-F238E27FC236}">
                <a16:creationId xmlns:a16="http://schemas.microsoft.com/office/drawing/2014/main" id="{44ED96A3-B18D-EC46-8878-43D042C71B3A}"/>
              </a:ext>
            </a:extLst>
          </p:cNvPr>
          <p:cNvCxnSpPr>
            <a:cxnSpLocks noChangeAspect="1" noEditPoints="1" noChangeArrowheads="1" noChangeShapeType="1"/>
          </p:cNvCxnSpPr>
          <p:nvPr/>
        </p:nvCxnSpPr>
        <p:spPr bwMode="auto">
          <a:xfrm>
            <a:off x="5771598" y="2577364"/>
            <a:ext cx="18419" cy="188069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4EB21EC5-6330-8445-98C2-8B36C2AC83A8}"/>
              </a:ext>
            </a:extLst>
          </p:cNvPr>
          <p:cNvSpPr txBox="1"/>
          <p:nvPr/>
        </p:nvSpPr>
        <p:spPr>
          <a:xfrm>
            <a:off x="6038109" y="3214031"/>
            <a:ext cx="1287608" cy="230832"/>
          </a:xfrm>
          <a:prstGeom prst="rect">
            <a:avLst/>
          </a:prstGeom>
          <a:noFill/>
        </p:spPr>
        <p:txBody>
          <a:bodyPr wrap="square" rtlCol="0">
            <a:spAutoFit/>
          </a:bodyPr>
          <a:lstStyle/>
          <a:p>
            <a:r>
              <a:rPr lang="en-US" sz="900" b="1" dirty="0">
                <a:solidFill>
                  <a:schemeClr val="accent6">
                    <a:lumMod val="50000"/>
                  </a:schemeClr>
                </a:solidFill>
                <a:latin typeface="+mn-lt"/>
              </a:rPr>
              <a:t>SPLICE</a:t>
            </a:r>
            <a:r>
              <a:rPr lang="en-US" sz="900" b="1" dirty="0">
                <a:solidFill>
                  <a:schemeClr val="accent6">
                    <a:lumMod val="50000"/>
                  </a:schemeClr>
                </a:solidFill>
              </a:rPr>
              <a:t> </a:t>
            </a:r>
            <a:r>
              <a:rPr lang="en-US" sz="900" b="1" dirty="0">
                <a:solidFill>
                  <a:schemeClr val="accent6">
                    <a:lumMod val="50000"/>
                  </a:schemeClr>
                </a:solidFill>
                <a:latin typeface="+mn-lt"/>
              </a:rPr>
              <a:t>SYSTEM</a:t>
            </a:r>
          </a:p>
        </p:txBody>
      </p:sp>
      <p:sp>
        <p:nvSpPr>
          <p:cNvPr id="32" name="TextBox 31">
            <a:extLst>
              <a:ext uri="{FF2B5EF4-FFF2-40B4-BE49-F238E27FC236}">
                <a16:creationId xmlns:a16="http://schemas.microsoft.com/office/drawing/2014/main" id="{81EE1F2A-4A11-434F-A82D-B1AAECB5838D}"/>
              </a:ext>
            </a:extLst>
          </p:cNvPr>
          <p:cNvSpPr txBox="1"/>
          <p:nvPr/>
        </p:nvSpPr>
        <p:spPr>
          <a:xfrm>
            <a:off x="1699757" y="2656645"/>
            <a:ext cx="5575688" cy="230832"/>
          </a:xfrm>
          <a:prstGeom prst="rect">
            <a:avLst/>
          </a:prstGeom>
          <a:noFill/>
        </p:spPr>
        <p:txBody>
          <a:bodyPr wrap="square" rtlCol="0">
            <a:spAutoFit/>
          </a:bodyPr>
          <a:lstStyle/>
          <a:p>
            <a:r>
              <a:rPr lang="en-US" sz="900" b="1" dirty="0">
                <a:solidFill>
                  <a:schemeClr val="accent6">
                    <a:lumMod val="50000"/>
                  </a:schemeClr>
                </a:solidFill>
                <a:latin typeface="+mn-lt"/>
              </a:rPr>
              <a:t>SSW                         ROTATING COIL                           FIELD MAP                            MISCALLENOUS</a:t>
            </a:r>
          </a:p>
        </p:txBody>
      </p:sp>
      <p:sp>
        <p:nvSpPr>
          <p:cNvPr id="9" name="TextBox 8">
            <a:extLst>
              <a:ext uri="{FF2B5EF4-FFF2-40B4-BE49-F238E27FC236}">
                <a16:creationId xmlns:a16="http://schemas.microsoft.com/office/drawing/2014/main" id="{929615C9-FC03-7B4A-BB60-62CC65989DDD}"/>
              </a:ext>
            </a:extLst>
          </p:cNvPr>
          <p:cNvSpPr txBox="1"/>
          <p:nvPr/>
        </p:nvSpPr>
        <p:spPr>
          <a:xfrm>
            <a:off x="1201896" y="3336889"/>
            <a:ext cx="1373828" cy="1215717"/>
          </a:xfrm>
          <a:prstGeom prst="rect">
            <a:avLst/>
          </a:prstGeom>
          <a:noFill/>
        </p:spPr>
        <p:txBody>
          <a:bodyPr wrap="square" rtlCol="0">
            <a:spAutoFit/>
          </a:bodyPr>
          <a:lstStyle/>
          <a:p>
            <a:pPr marL="0" marR="0" algn="ctr" fontAlgn="base">
              <a:lnSpc>
                <a:spcPts val="500"/>
              </a:lnSpc>
              <a:spcBef>
                <a:spcPts val="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SSW (QUADRUPOLE)</a:t>
            </a:r>
            <a:endParaRPr lang="en-US" sz="900" dirty="0">
              <a:effectLst/>
              <a:latin typeface="+mn-lt"/>
              <a:ea typeface="Times New Roman" panose="02020603050405020304" pitchFamily="18" charset="0"/>
            </a:endParaRPr>
          </a:p>
          <a:p>
            <a:pPr marL="0" marR="0" algn="ctr" fontAlgn="base">
              <a:lnSpc>
                <a:spcPts val="500"/>
              </a:lnSpc>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Times New Roman" panose="02020603050405020304" pitchFamily="18" charset="0"/>
            </a:endParaRPr>
          </a:p>
          <a:p>
            <a:pPr marL="0" marR="0" algn="ctr" fontAlgn="base">
              <a:lnSpc>
                <a:spcPts val="500"/>
              </a:lnSpc>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SSW (DIPOLE)</a:t>
            </a:r>
            <a:endParaRPr lang="en-US" sz="900" dirty="0">
              <a:effectLst/>
              <a:latin typeface="+mn-lt"/>
              <a:ea typeface="Times New Roman" panose="02020603050405020304" pitchFamily="18" charset="0"/>
            </a:endParaRPr>
          </a:p>
          <a:p>
            <a:pPr marL="0" marR="0" algn="ctr" fontAlgn="base">
              <a:lnSpc>
                <a:spcPts val="500"/>
              </a:lnSpc>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Times New Roman" panose="02020603050405020304" pitchFamily="18" charset="0"/>
            </a:endParaRPr>
          </a:p>
          <a:p>
            <a:pPr marL="0" marR="0" algn="ctr" fontAlgn="base">
              <a:lnSpc>
                <a:spcPts val="500"/>
              </a:lnSpc>
              <a:spcBef>
                <a:spcPts val="600"/>
              </a:spcBef>
              <a:spcAft>
                <a:spcPts val="0"/>
              </a:spcAft>
            </a:pPr>
            <a:r>
              <a:rPr lang="en-US" sz="900" b="1" kern="1200" dirty="0">
                <a:solidFill>
                  <a:schemeClr val="accent6">
                    <a:lumMod val="60000"/>
                    <a:lumOff val="40000"/>
                  </a:schemeClr>
                </a:solidFill>
                <a:effectLst/>
                <a:latin typeface="+mn-lt"/>
                <a:ea typeface="Times New Roman" panose="02020603050405020304" pitchFamily="18" charset="0"/>
                <a:cs typeface="Times New Roman" panose="02020603050405020304" pitchFamily="18" charset="0"/>
              </a:rPr>
              <a:t>VIBRATING WIRE</a:t>
            </a:r>
            <a:endParaRPr lang="en-US" sz="900" dirty="0">
              <a:solidFill>
                <a:schemeClr val="accent6">
                  <a:lumMod val="60000"/>
                  <a:lumOff val="40000"/>
                </a:schemeClr>
              </a:solidFill>
              <a:effectLst/>
              <a:latin typeface="+mn-lt"/>
              <a:ea typeface="Times New Roman" panose="02020603050405020304" pitchFamily="18" charset="0"/>
            </a:endParaRPr>
          </a:p>
          <a:p>
            <a:pPr marL="0" marR="0" algn="ctr" fontAlgn="base">
              <a:lnSpc>
                <a:spcPts val="500"/>
              </a:lnSpc>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Times New Roman" panose="02020603050405020304" pitchFamily="18" charset="0"/>
            </a:endParaRPr>
          </a:p>
          <a:p>
            <a:pPr marL="0" marR="0" algn="ctr" fontAlgn="base">
              <a:spcBef>
                <a:spcPts val="600"/>
              </a:spcBef>
              <a:spcAft>
                <a:spcPts val="0"/>
              </a:spcAft>
            </a:pPr>
            <a:r>
              <a:rPr lang="en-US" sz="900" b="1" kern="1200" dirty="0">
                <a:solidFill>
                  <a:schemeClr val="accent6">
                    <a:lumMod val="60000"/>
                    <a:lumOff val="40000"/>
                  </a:schemeClr>
                </a:solidFill>
                <a:effectLst/>
                <a:latin typeface="+mn-lt"/>
                <a:ea typeface="Times New Roman" panose="02020603050405020304" pitchFamily="18" charset="0"/>
                <a:cs typeface="Times New Roman" panose="02020603050405020304" pitchFamily="18" charset="0"/>
              </a:rPr>
              <a:t>ORNL PPU FLAT COIL</a:t>
            </a:r>
            <a:endParaRPr lang="en-US" sz="900" dirty="0">
              <a:solidFill>
                <a:schemeClr val="accent6">
                  <a:lumMod val="60000"/>
                  <a:lumOff val="40000"/>
                </a:schemeClr>
              </a:solidFill>
              <a:latin typeface="+mn-lt"/>
            </a:endParaRPr>
          </a:p>
        </p:txBody>
      </p:sp>
      <p:sp>
        <p:nvSpPr>
          <p:cNvPr id="13" name="TextBox 12">
            <a:extLst>
              <a:ext uri="{FF2B5EF4-FFF2-40B4-BE49-F238E27FC236}">
                <a16:creationId xmlns:a16="http://schemas.microsoft.com/office/drawing/2014/main" id="{0CE5A2E4-47C5-824E-8E94-8E59C287508D}"/>
              </a:ext>
            </a:extLst>
          </p:cNvPr>
          <p:cNvSpPr txBox="1"/>
          <p:nvPr/>
        </p:nvSpPr>
        <p:spPr>
          <a:xfrm>
            <a:off x="2456080" y="3257114"/>
            <a:ext cx="1630326" cy="1077218"/>
          </a:xfrm>
          <a:prstGeom prst="rect">
            <a:avLst/>
          </a:prstGeom>
          <a:noFill/>
        </p:spPr>
        <p:txBody>
          <a:bodyPr wrap="square" rtlCol="0">
            <a:spAutoFit/>
          </a:bodyPr>
          <a:lstStyle/>
          <a:p>
            <a:pPr marL="0" marR="0" algn="ctr" fontAlgn="base">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SUPERCONDUCTING</a:t>
            </a:r>
            <a:r>
              <a:rPr lang="en-US" sz="900" dirty="0">
                <a:latin typeface="+mn-lt"/>
                <a:ea typeface="Times New Roman" panose="02020603050405020304" pitchFamily="18" charset="0"/>
              </a:rPr>
              <a:t> </a:t>
            </a:r>
            <a:r>
              <a:rPr lang="en-US" sz="900" b="1" kern="1200" dirty="0">
                <a:solidFill>
                  <a:srgbClr val="000000"/>
                </a:solidFill>
                <a:effectLst/>
                <a:latin typeface="+mn-lt"/>
                <a:ea typeface="Times New Roman" panose="02020603050405020304" pitchFamily="18" charset="0"/>
                <a:cs typeface="Times New Roman" panose="02020603050405020304" pitchFamily="18" charset="0"/>
              </a:rPr>
              <a:t>HORIZONTAL (HL-LHC)</a:t>
            </a:r>
            <a:endParaRPr lang="en-US" sz="900" dirty="0">
              <a:effectLst/>
              <a:latin typeface="+mn-lt"/>
              <a:ea typeface="Times New Roman" panose="02020603050405020304" pitchFamily="18" charset="0"/>
            </a:endParaRPr>
          </a:p>
          <a:p>
            <a:pPr marL="0" marR="0" algn="ctr" fontAlgn="base">
              <a:spcBef>
                <a:spcPts val="600"/>
              </a:spcBef>
              <a:spcAft>
                <a:spcPts val="0"/>
              </a:spcAft>
            </a:pPr>
            <a:r>
              <a:rPr lang="en-US" sz="900" b="1" kern="1200" dirty="0">
                <a:solidFill>
                  <a:schemeClr val="accent6">
                    <a:lumMod val="60000"/>
                    <a:lumOff val="40000"/>
                  </a:schemeClr>
                </a:solidFill>
                <a:effectLst/>
                <a:latin typeface="+mn-lt"/>
                <a:ea typeface="Times New Roman" panose="02020603050405020304" pitchFamily="18" charset="0"/>
                <a:cs typeface="Times New Roman" panose="02020603050405020304" pitchFamily="18" charset="0"/>
              </a:rPr>
              <a:t>CONVENTIONAL HORIZONTAL </a:t>
            </a:r>
            <a:endParaRPr lang="en-US" sz="900" dirty="0">
              <a:solidFill>
                <a:schemeClr val="accent6">
                  <a:lumMod val="60000"/>
                  <a:lumOff val="40000"/>
                </a:schemeClr>
              </a:solidFill>
              <a:effectLst/>
              <a:latin typeface="+mn-lt"/>
              <a:ea typeface="Times New Roman" panose="02020603050405020304" pitchFamily="18" charset="0"/>
            </a:endParaRPr>
          </a:p>
          <a:p>
            <a:pPr marL="0" marR="0" algn="ctr" fontAlgn="base">
              <a:spcBef>
                <a:spcPts val="600"/>
              </a:spcBef>
              <a:spcAft>
                <a:spcPts val="0"/>
              </a:spcAft>
            </a:pPr>
            <a:r>
              <a:rPr lang="en-US" sz="900" b="1" kern="1200" dirty="0">
                <a:solidFill>
                  <a:schemeClr val="accent6">
                    <a:lumMod val="60000"/>
                    <a:lumOff val="40000"/>
                  </a:schemeClr>
                </a:solidFill>
                <a:effectLst/>
                <a:latin typeface="+mn-lt"/>
                <a:ea typeface="Times New Roman" panose="02020603050405020304" pitchFamily="18" charset="0"/>
                <a:cs typeface="Times New Roman" panose="02020603050405020304" pitchFamily="18" charset="0"/>
              </a:rPr>
              <a:t>SUPERCONDUCTING</a:t>
            </a:r>
            <a:r>
              <a:rPr lang="en-US" sz="900" dirty="0">
                <a:solidFill>
                  <a:schemeClr val="accent6">
                    <a:lumMod val="60000"/>
                    <a:lumOff val="40000"/>
                  </a:schemeClr>
                </a:solidFill>
                <a:latin typeface="+mn-lt"/>
                <a:ea typeface="Times New Roman" panose="02020603050405020304" pitchFamily="18" charset="0"/>
              </a:rPr>
              <a:t> </a:t>
            </a:r>
            <a:r>
              <a:rPr lang="en-US" sz="900" b="1" kern="1200" dirty="0">
                <a:solidFill>
                  <a:schemeClr val="accent6">
                    <a:lumMod val="60000"/>
                    <a:lumOff val="40000"/>
                  </a:schemeClr>
                </a:solidFill>
                <a:effectLst/>
                <a:latin typeface="+mn-lt"/>
                <a:ea typeface="Times New Roman" panose="02020603050405020304" pitchFamily="18" charset="0"/>
                <a:cs typeface="Times New Roman" panose="02020603050405020304" pitchFamily="18" charset="0"/>
              </a:rPr>
              <a:t>VERTICAL</a:t>
            </a:r>
            <a:endParaRPr lang="en-US" sz="900" dirty="0">
              <a:solidFill>
                <a:schemeClr val="accent6">
                  <a:lumMod val="60000"/>
                  <a:lumOff val="40000"/>
                </a:schemeClr>
              </a:solidFill>
              <a:effectLst/>
              <a:latin typeface="+mn-lt"/>
              <a:ea typeface="Times New Roman" panose="02020603050405020304" pitchFamily="18" charset="0"/>
            </a:endParaRPr>
          </a:p>
        </p:txBody>
      </p:sp>
      <p:sp>
        <p:nvSpPr>
          <p:cNvPr id="14" name="TextBox 13">
            <a:extLst>
              <a:ext uri="{FF2B5EF4-FFF2-40B4-BE49-F238E27FC236}">
                <a16:creationId xmlns:a16="http://schemas.microsoft.com/office/drawing/2014/main" id="{9495ED62-CA85-D149-817C-D9B0F9110C79}"/>
              </a:ext>
            </a:extLst>
          </p:cNvPr>
          <p:cNvSpPr txBox="1"/>
          <p:nvPr/>
        </p:nvSpPr>
        <p:spPr>
          <a:xfrm>
            <a:off x="4036040" y="3265010"/>
            <a:ext cx="1866433" cy="1231106"/>
          </a:xfrm>
          <a:prstGeom prst="rect">
            <a:avLst/>
          </a:prstGeom>
          <a:noFill/>
        </p:spPr>
        <p:txBody>
          <a:bodyPr wrap="square" rtlCol="0">
            <a:spAutoFit/>
          </a:bodyPr>
          <a:lstStyle/>
          <a:p>
            <a:pPr marL="0" marR="0" algn="ctr" fontAlgn="base">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Mu2e DETECTOR FMS</a:t>
            </a:r>
            <a:endParaRPr lang="en-US" sz="900" dirty="0">
              <a:effectLst/>
              <a:latin typeface="+mn-lt"/>
              <a:ea typeface="Times New Roman" panose="02020603050405020304" pitchFamily="18" charset="0"/>
            </a:endParaRPr>
          </a:p>
          <a:p>
            <a:pPr marL="0" marR="0" algn="ctr" fontAlgn="base">
              <a:spcBef>
                <a:spcPts val="600"/>
              </a:spcBef>
              <a:spcAft>
                <a:spcPts val="0"/>
              </a:spcAft>
            </a:pPr>
            <a:r>
              <a:rPr lang="en-US" sz="900" b="1" dirty="0">
                <a:solidFill>
                  <a:srgbClr val="000000"/>
                </a:solidFill>
                <a:effectLst/>
                <a:latin typeface="+mn-lt"/>
                <a:ea typeface="Times New Roman" panose="02020603050405020304" pitchFamily="18" charset="0"/>
                <a:cs typeface="Times New Roman" panose="02020603050405020304" pitchFamily="18" charset="0"/>
              </a:rPr>
              <a:t>POINT SCAN</a:t>
            </a:r>
            <a:r>
              <a:rPr lang="en-US" sz="900" dirty="0">
                <a:latin typeface="+mn-lt"/>
                <a:ea typeface="Times New Roman" panose="02020603050405020304" pitchFamily="18" charset="0"/>
              </a:rPr>
              <a:t> (</a:t>
            </a:r>
            <a:r>
              <a:rPr lang="en-US" sz="900" b="1" kern="1200" dirty="0">
                <a:solidFill>
                  <a:srgbClr val="000000"/>
                </a:solidFill>
                <a:effectLst/>
                <a:latin typeface="+mn-lt"/>
                <a:ea typeface="Times New Roman" panose="02020603050405020304" pitchFamily="18" charset="0"/>
                <a:cs typeface="Times New Roman" panose="02020603050405020304" pitchFamily="18" charset="0"/>
              </a:rPr>
              <a:t>VERTICAL) </a:t>
            </a:r>
            <a:endParaRPr lang="en-US" sz="900" dirty="0">
              <a:effectLst/>
              <a:latin typeface="+mn-lt"/>
              <a:ea typeface="Times New Roman" panose="02020603050405020304" pitchFamily="18" charset="0"/>
            </a:endParaRPr>
          </a:p>
          <a:p>
            <a:pPr marL="0" marR="0" algn="ctr" fontAlgn="base">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POINT SCAN (</a:t>
            </a:r>
            <a:r>
              <a:rPr lang="en-US" sz="900" b="1" dirty="0">
                <a:solidFill>
                  <a:srgbClr val="000000"/>
                </a:solidFill>
                <a:latin typeface="+mn-lt"/>
                <a:ea typeface="Times New Roman" panose="02020603050405020304" pitchFamily="18" charset="0"/>
                <a:cs typeface="Times New Roman" panose="02020603050405020304" pitchFamily="18" charset="0"/>
              </a:rPr>
              <a:t>HORIZONTAL)</a:t>
            </a:r>
            <a:r>
              <a:rPr lang="en-US" sz="9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900" dirty="0">
              <a:effectLst/>
              <a:latin typeface="+mn-lt"/>
              <a:ea typeface="Times New Roman" panose="02020603050405020304" pitchFamily="18" charset="0"/>
            </a:endParaRPr>
          </a:p>
          <a:p>
            <a:pPr marL="0" marR="0" algn="ctr" fontAlgn="base">
              <a:spcBef>
                <a:spcPts val="600"/>
              </a:spcBef>
              <a:spcAft>
                <a:spcPts val="0"/>
              </a:spcAft>
            </a:pPr>
            <a:r>
              <a:rPr lang="en-US" sz="900" b="1" kern="1200" dirty="0">
                <a:solidFill>
                  <a:srgbClr val="000000"/>
                </a:solidFill>
                <a:effectLst/>
                <a:latin typeface="+mn-lt"/>
                <a:ea typeface="Times New Roman" panose="02020603050405020304" pitchFamily="18" charset="0"/>
                <a:cs typeface="Times New Roman" panose="02020603050405020304" pitchFamily="18" charset="0"/>
              </a:rPr>
              <a:t>CALIBRATION MAGNET </a:t>
            </a:r>
            <a:r>
              <a:rPr lang="en-US" sz="900" b="1" dirty="0">
                <a:solidFill>
                  <a:srgbClr val="000000"/>
                </a:solidFill>
                <a:latin typeface="+mn-lt"/>
                <a:ea typeface="Times New Roman" panose="02020603050405020304" pitchFamily="18" charset="0"/>
                <a:cs typeface="Times New Roman" panose="02020603050405020304" pitchFamily="18" charset="0"/>
              </a:rPr>
              <a:t>POINT SCAN</a:t>
            </a:r>
            <a:endParaRPr lang="en-US" sz="900" b="1" dirty="0">
              <a:solidFill>
                <a:srgbClr val="000000"/>
              </a:solidFill>
              <a:effectLst/>
              <a:latin typeface="+mn-lt"/>
              <a:ea typeface="Times New Roman" panose="02020603050405020304" pitchFamily="18" charset="0"/>
              <a:cs typeface="Times New Roman" panose="02020603050405020304" pitchFamily="18" charset="0"/>
            </a:endParaRPr>
          </a:p>
          <a:p>
            <a:pPr marL="0" marR="0" algn="ctr" fontAlgn="base">
              <a:spcBef>
                <a:spcPts val="600"/>
              </a:spcBef>
              <a:spcAft>
                <a:spcPts val="0"/>
              </a:spcAft>
            </a:pPr>
            <a:r>
              <a:rPr lang="en-US" sz="900" b="1" dirty="0">
                <a:solidFill>
                  <a:srgbClr val="000000"/>
                </a:solidFill>
                <a:latin typeface="+mn-lt"/>
                <a:ea typeface="Times New Roman" panose="02020603050405020304" pitchFamily="18" charset="0"/>
                <a:cs typeface="Times New Roman" panose="02020603050405020304" pitchFamily="18" charset="0"/>
              </a:rPr>
              <a:t>ORNL PPU FMS</a:t>
            </a:r>
            <a:endParaRPr lang="en-US" sz="900" dirty="0">
              <a:effectLst/>
              <a:latin typeface="+mn-lt"/>
              <a:ea typeface="Times New Roman" panose="02020603050405020304" pitchFamily="18" charset="0"/>
            </a:endParaRPr>
          </a:p>
        </p:txBody>
      </p:sp>
    </p:spTree>
    <p:extLst>
      <p:ext uri="{BB962C8B-B14F-4D97-AF65-F5344CB8AC3E}">
        <p14:creationId xmlns:p14="http://schemas.microsoft.com/office/powerpoint/2010/main" val="132136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ltLang="en-US" sz="2400" b="1">
                <a:latin typeface="Helvetica" panose="020B0604020202020204" pitchFamily="34" charset="0"/>
                <a:ea typeface="Geneva" pitchFamily="121" charset="-128"/>
              </a:rPr>
              <a:t>EMMA Architecture</a:t>
            </a:r>
            <a:endParaRPr lang="en-US"/>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7" name="Rectangle: Rounded Corners 9">
            <a:extLst>
              <a:ext uri="{FF2B5EF4-FFF2-40B4-BE49-F238E27FC236}">
                <a16:creationId xmlns:a16="http://schemas.microsoft.com/office/drawing/2014/main" id="{098FFD57-228D-DC49-8657-D6502ED17BEC}"/>
              </a:ext>
            </a:extLst>
          </p:cNvPr>
          <p:cNvSpPr/>
          <p:nvPr/>
        </p:nvSpPr>
        <p:spPr>
          <a:xfrm>
            <a:off x="5344160" y="1379025"/>
            <a:ext cx="3632200" cy="3802576"/>
          </a:xfrm>
          <a:prstGeom prst="round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marL="274320" lvl="1" indent="-285750">
              <a:spcBef>
                <a:spcPts val="600"/>
              </a:spcBef>
              <a:buFont typeface="Wingdings" panose="05000000000000000000" pitchFamily="2" charset="2"/>
              <a:buChar char="§"/>
            </a:pPr>
            <a:r>
              <a:rPr lang="en-US" sz="1800" dirty="0">
                <a:solidFill>
                  <a:schemeClr val="tx1"/>
                </a:solidFill>
              </a:rPr>
              <a:t>Message-based middleware,  publish-subscribe bus.</a:t>
            </a:r>
          </a:p>
          <a:p>
            <a:pPr marL="274320" lvl="1" indent="-285750">
              <a:spcBef>
                <a:spcPts val="600"/>
              </a:spcBef>
              <a:buFont typeface="Wingdings" panose="05000000000000000000" pitchFamily="2" charset="2"/>
              <a:buChar char="§"/>
            </a:pPr>
            <a:r>
              <a:rPr lang="en-US" sz="1800" dirty="0">
                <a:solidFill>
                  <a:schemeClr val="tx1"/>
                </a:solidFill>
              </a:rPr>
              <a:t>Each component runs in a separate thread(s).</a:t>
            </a:r>
          </a:p>
          <a:p>
            <a:pPr marL="274320" lvl="1" indent="-285750">
              <a:spcBef>
                <a:spcPts val="600"/>
              </a:spcBef>
              <a:buFont typeface="Wingdings" panose="05000000000000000000" pitchFamily="2" charset="2"/>
              <a:buChar char="§"/>
            </a:pPr>
            <a:r>
              <a:rPr lang="en-US" sz="1800" dirty="0">
                <a:solidFill>
                  <a:schemeClr val="tx1"/>
                </a:solidFill>
              </a:rPr>
              <a:t>Local (via queues) and remote components (TCP/IP) sockets.</a:t>
            </a:r>
          </a:p>
          <a:p>
            <a:pPr marL="274320" lvl="2" indent="-285750">
              <a:spcBef>
                <a:spcPts val="600"/>
              </a:spcBef>
              <a:buFont typeface="Wingdings" panose="05000000000000000000" pitchFamily="2" charset="2"/>
              <a:buChar char="§"/>
            </a:pPr>
            <a:r>
              <a:rPr lang="en-US" sz="1800" dirty="0">
                <a:solidFill>
                  <a:schemeClr val="tx1"/>
                </a:solidFill>
              </a:rPr>
              <a:t>Communication topics: property, control, and data.</a:t>
            </a:r>
          </a:p>
        </p:txBody>
      </p:sp>
      <p:sp>
        <p:nvSpPr>
          <p:cNvPr id="8" name="TextBox 7">
            <a:extLst>
              <a:ext uri="{FF2B5EF4-FFF2-40B4-BE49-F238E27FC236}">
                <a16:creationId xmlns:a16="http://schemas.microsoft.com/office/drawing/2014/main" id="{5C7497C4-509F-474F-9B17-B081EEFE5E35}"/>
              </a:ext>
            </a:extLst>
          </p:cNvPr>
          <p:cNvSpPr txBox="1"/>
          <p:nvPr/>
        </p:nvSpPr>
        <p:spPr>
          <a:xfrm>
            <a:off x="5752532" y="1178969"/>
            <a:ext cx="1589666" cy="400110"/>
          </a:xfrm>
          <a:prstGeom prst="rect">
            <a:avLst/>
          </a:prstGeom>
          <a:solidFill>
            <a:schemeClr val="bg1"/>
          </a:solidFill>
        </p:spPr>
        <p:txBody>
          <a:bodyPr wrap="none" rtlCol="0">
            <a:spAutoFit/>
          </a:bodyPr>
          <a:lstStyle/>
          <a:p>
            <a:r>
              <a:rPr lang="en-US" sz="2000" b="1" dirty="0"/>
              <a:t>Software Bus</a:t>
            </a:r>
            <a:endParaRPr lang="en-US" b="1" dirty="0"/>
          </a:p>
        </p:txBody>
      </p:sp>
      <p:grpSp>
        <p:nvGrpSpPr>
          <p:cNvPr id="3" name="Group 2">
            <a:extLst>
              <a:ext uri="{FF2B5EF4-FFF2-40B4-BE49-F238E27FC236}">
                <a16:creationId xmlns:a16="http://schemas.microsoft.com/office/drawing/2014/main" id="{78451912-D083-1642-85A5-BE5105F8DF4D}"/>
              </a:ext>
            </a:extLst>
          </p:cNvPr>
          <p:cNvGrpSpPr/>
          <p:nvPr/>
        </p:nvGrpSpPr>
        <p:grpSpPr>
          <a:xfrm>
            <a:off x="308111" y="1759351"/>
            <a:ext cx="4612681" cy="2836280"/>
            <a:chOff x="308111" y="1759351"/>
            <a:chExt cx="4612681" cy="2836280"/>
          </a:xfrm>
        </p:grpSpPr>
        <p:pic>
          <p:nvPicPr>
            <p:cNvPr id="9" name="Picture 8">
              <a:extLst>
                <a:ext uri="{FF2B5EF4-FFF2-40B4-BE49-F238E27FC236}">
                  <a16:creationId xmlns:a16="http://schemas.microsoft.com/office/drawing/2014/main" id="{0B004CBF-3D60-CF41-9C34-DCF1CA6F46D1}"/>
                </a:ext>
              </a:extLst>
            </p:cNvPr>
            <p:cNvPicPr/>
            <p:nvPr/>
          </p:nvPicPr>
          <p:blipFill>
            <a:blip r:embed="rId2">
              <a:extLst>
                <a:ext uri="{28A0092B-C50C-407E-A947-70E740481C1C}">
                  <a14:useLocalDpi xmlns:a14="http://schemas.microsoft.com/office/drawing/2010/main" val="0"/>
                </a:ext>
              </a:extLst>
            </a:blip>
            <a:stretch>
              <a:fillRect/>
            </a:stretch>
          </p:blipFill>
          <p:spPr>
            <a:xfrm>
              <a:off x="348342" y="1800521"/>
              <a:ext cx="4572450" cy="2795110"/>
            </a:xfrm>
            <a:prstGeom prst="rect">
              <a:avLst/>
            </a:prstGeom>
          </p:spPr>
        </p:pic>
        <p:sp>
          <p:nvSpPr>
            <p:cNvPr id="10" name="TextBox 9">
              <a:extLst>
                <a:ext uri="{FF2B5EF4-FFF2-40B4-BE49-F238E27FC236}">
                  <a16:creationId xmlns:a16="http://schemas.microsoft.com/office/drawing/2014/main" id="{2BFAE2AE-5622-8B41-AF57-E4A067AC8872}"/>
                </a:ext>
              </a:extLst>
            </p:cNvPr>
            <p:cNvSpPr txBox="1"/>
            <p:nvPr/>
          </p:nvSpPr>
          <p:spPr>
            <a:xfrm>
              <a:off x="320459" y="1759351"/>
              <a:ext cx="1500026" cy="276999"/>
            </a:xfrm>
            <a:prstGeom prst="rect">
              <a:avLst/>
            </a:prstGeom>
            <a:solidFill>
              <a:schemeClr val="bg1"/>
            </a:solidFill>
            <a:ln>
              <a:noFill/>
            </a:ln>
          </p:spPr>
          <p:txBody>
            <a:bodyPr wrap="none" rtlCol="0">
              <a:spAutoFit/>
            </a:bodyPr>
            <a:lstStyle/>
            <a:p>
              <a:r>
                <a:rPr lang="en-US" sz="1200" b="1">
                  <a:solidFill>
                    <a:schemeClr val="accent6">
                      <a:lumMod val="50000"/>
                    </a:schemeClr>
                  </a:solidFill>
                </a:rPr>
                <a:t>Local Components    </a:t>
              </a:r>
            </a:p>
          </p:txBody>
        </p:sp>
        <p:sp>
          <p:nvSpPr>
            <p:cNvPr id="11" name="TextBox 10">
              <a:extLst>
                <a:ext uri="{FF2B5EF4-FFF2-40B4-BE49-F238E27FC236}">
                  <a16:creationId xmlns:a16="http://schemas.microsoft.com/office/drawing/2014/main" id="{92A6C3B5-C9DE-DD4B-BC37-E234D46D1D9C}"/>
                </a:ext>
              </a:extLst>
            </p:cNvPr>
            <p:cNvSpPr txBox="1"/>
            <p:nvPr/>
          </p:nvSpPr>
          <p:spPr>
            <a:xfrm>
              <a:off x="308111" y="3875037"/>
              <a:ext cx="1348410" cy="276999"/>
            </a:xfrm>
            <a:prstGeom prst="rect">
              <a:avLst/>
            </a:prstGeom>
            <a:solidFill>
              <a:schemeClr val="bg1"/>
            </a:solidFill>
            <a:ln>
              <a:noFill/>
            </a:ln>
          </p:spPr>
          <p:txBody>
            <a:bodyPr wrap="square" lIns="0" rIns="0" rtlCol="0">
              <a:spAutoFit/>
            </a:bodyPr>
            <a:lstStyle/>
            <a:p>
              <a:r>
                <a:rPr lang="en-US" sz="1200" b="1">
                  <a:solidFill>
                    <a:schemeClr val="accent6">
                      <a:lumMod val="50000"/>
                    </a:schemeClr>
                  </a:solidFill>
                </a:rPr>
                <a:t>Remote Components    </a:t>
              </a:r>
            </a:p>
          </p:txBody>
        </p:sp>
      </p:grpSp>
    </p:spTree>
    <p:extLst>
      <p:ext uri="{BB962C8B-B14F-4D97-AF65-F5344CB8AC3E}">
        <p14:creationId xmlns:p14="http://schemas.microsoft.com/office/powerpoint/2010/main" val="51370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t>Dataflow</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7" name="Rectangle 5">
            <a:extLst>
              <a:ext uri="{FF2B5EF4-FFF2-40B4-BE49-F238E27FC236}">
                <a16:creationId xmlns:a16="http://schemas.microsoft.com/office/drawing/2014/main" id="{C33EA329-B19C-154D-9E2E-4A51652FD55B}"/>
              </a:ext>
            </a:extLst>
          </p:cNvPr>
          <p:cNvSpPr>
            <a:spLocks noChangeArrowheads="1"/>
          </p:cNvSpPr>
          <p:nvPr/>
        </p:nvSpPr>
        <p:spPr bwMode="auto">
          <a:xfrm>
            <a:off x="846545" y="3429000"/>
            <a:ext cx="762000" cy="457200"/>
          </a:xfrm>
          <a:prstGeom prst="rect">
            <a:avLst/>
          </a:prstGeom>
          <a:solidFill>
            <a:srgbClr val="0066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Script</a:t>
            </a:r>
          </a:p>
        </p:txBody>
      </p:sp>
      <p:sp>
        <p:nvSpPr>
          <p:cNvPr id="8" name="Rectangle 6">
            <a:extLst>
              <a:ext uri="{FF2B5EF4-FFF2-40B4-BE49-F238E27FC236}">
                <a16:creationId xmlns:a16="http://schemas.microsoft.com/office/drawing/2014/main" id="{5C5D8336-EA0C-DC40-8364-848DCB00C1A9}"/>
              </a:ext>
            </a:extLst>
          </p:cNvPr>
          <p:cNvSpPr>
            <a:spLocks noChangeArrowheads="1"/>
          </p:cNvSpPr>
          <p:nvPr/>
        </p:nvSpPr>
        <p:spPr bwMode="auto">
          <a:xfrm>
            <a:off x="2891245" y="3416300"/>
            <a:ext cx="762000" cy="457200"/>
          </a:xfrm>
          <a:prstGeom prst="rect">
            <a:avLst/>
          </a:prstGeom>
          <a:solidFill>
            <a:srgbClr val="0066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DAQ</a:t>
            </a:r>
          </a:p>
        </p:txBody>
      </p:sp>
      <p:sp>
        <p:nvSpPr>
          <p:cNvPr id="9" name="Rectangle 7">
            <a:extLst>
              <a:ext uri="{FF2B5EF4-FFF2-40B4-BE49-F238E27FC236}">
                <a16:creationId xmlns:a16="http://schemas.microsoft.com/office/drawing/2014/main" id="{0662996F-286D-114D-B8AD-B89EE241BEA1}"/>
              </a:ext>
            </a:extLst>
          </p:cNvPr>
          <p:cNvSpPr>
            <a:spLocks noChangeArrowheads="1"/>
          </p:cNvSpPr>
          <p:nvPr/>
        </p:nvSpPr>
        <p:spPr bwMode="auto">
          <a:xfrm>
            <a:off x="4885145" y="3416300"/>
            <a:ext cx="838200" cy="457200"/>
          </a:xfrm>
          <a:prstGeom prst="rect">
            <a:avLst/>
          </a:prstGeom>
          <a:solidFill>
            <a:srgbClr val="0066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Analysis</a:t>
            </a:r>
          </a:p>
        </p:txBody>
      </p:sp>
      <p:sp>
        <p:nvSpPr>
          <p:cNvPr id="10" name="Rectangle 8">
            <a:extLst>
              <a:ext uri="{FF2B5EF4-FFF2-40B4-BE49-F238E27FC236}">
                <a16:creationId xmlns:a16="http://schemas.microsoft.com/office/drawing/2014/main" id="{F07432F5-47C7-8A4E-8CA5-5CD254A33AF5}"/>
              </a:ext>
            </a:extLst>
          </p:cNvPr>
          <p:cNvSpPr>
            <a:spLocks noChangeArrowheads="1"/>
          </p:cNvSpPr>
          <p:nvPr/>
        </p:nvSpPr>
        <p:spPr bwMode="auto">
          <a:xfrm>
            <a:off x="2230845" y="1924375"/>
            <a:ext cx="1003300" cy="457200"/>
          </a:xfrm>
          <a:prstGeom prst="rect">
            <a:avLst/>
          </a:prstGeom>
          <a:solidFill>
            <a:srgbClr val="C000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Instrument</a:t>
            </a:r>
          </a:p>
          <a:p>
            <a:pPr eaLnBrk="1" hangingPunct="1"/>
            <a:r>
              <a:rPr lang="en-US" altLang="en-US" sz="1200" b="1">
                <a:solidFill>
                  <a:schemeClr val="bg1"/>
                </a:solidFill>
                <a:latin typeface="Arial" panose="020B0604020202020204" pitchFamily="34" charset="0"/>
              </a:rPr>
              <a:t>settings</a:t>
            </a:r>
          </a:p>
        </p:txBody>
      </p:sp>
      <p:sp>
        <p:nvSpPr>
          <p:cNvPr id="11" name="Rectangle 9">
            <a:extLst>
              <a:ext uri="{FF2B5EF4-FFF2-40B4-BE49-F238E27FC236}">
                <a16:creationId xmlns:a16="http://schemas.microsoft.com/office/drawing/2014/main" id="{6D7655AF-6285-594A-98EC-087DA6FE8D13}"/>
              </a:ext>
            </a:extLst>
          </p:cNvPr>
          <p:cNvSpPr>
            <a:spLocks noChangeArrowheads="1"/>
          </p:cNvSpPr>
          <p:nvPr/>
        </p:nvSpPr>
        <p:spPr bwMode="auto">
          <a:xfrm>
            <a:off x="635094" y="1810075"/>
            <a:ext cx="1200150" cy="457200"/>
          </a:xfrm>
          <a:prstGeom prst="rect">
            <a:avLst/>
          </a:prstGeom>
          <a:solidFill>
            <a:srgbClr val="C000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Measurement</a:t>
            </a:r>
          </a:p>
          <a:p>
            <a:pPr eaLnBrk="1" hangingPunct="1"/>
            <a:r>
              <a:rPr lang="en-US" altLang="en-US" sz="1200" b="1">
                <a:solidFill>
                  <a:schemeClr val="bg1"/>
                </a:solidFill>
                <a:latin typeface="Arial" panose="020B0604020202020204" pitchFamily="34" charset="0"/>
              </a:rPr>
              <a:t>parameters</a:t>
            </a:r>
          </a:p>
        </p:txBody>
      </p:sp>
      <p:sp>
        <p:nvSpPr>
          <p:cNvPr id="12" name="Rectangle 10">
            <a:extLst>
              <a:ext uri="{FF2B5EF4-FFF2-40B4-BE49-F238E27FC236}">
                <a16:creationId xmlns:a16="http://schemas.microsoft.com/office/drawing/2014/main" id="{1EEC5A24-8877-3445-BCF0-F2CDB7F2F65F}"/>
              </a:ext>
            </a:extLst>
          </p:cNvPr>
          <p:cNvSpPr>
            <a:spLocks noChangeArrowheads="1"/>
          </p:cNvSpPr>
          <p:nvPr/>
        </p:nvSpPr>
        <p:spPr bwMode="auto">
          <a:xfrm>
            <a:off x="2770595" y="1429075"/>
            <a:ext cx="1143000" cy="457200"/>
          </a:xfrm>
          <a:prstGeom prst="rect">
            <a:avLst/>
          </a:prstGeom>
          <a:solidFill>
            <a:srgbClr val="C000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Component</a:t>
            </a:r>
          </a:p>
          <a:p>
            <a:pPr eaLnBrk="1" hangingPunct="1"/>
            <a:r>
              <a:rPr lang="en-US" altLang="en-US" sz="1200" b="1">
                <a:solidFill>
                  <a:schemeClr val="bg1"/>
                </a:solidFill>
                <a:latin typeface="Arial" panose="020B0604020202020204" pitchFamily="34" charset="0"/>
              </a:rPr>
              <a:t>properties</a:t>
            </a:r>
          </a:p>
        </p:txBody>
      </p:sp>
      <p:sp>
        <p:nvSpPr>
          <p:cNvPr id="13" name="Rectangle 11">
            <a:extLst>
              <a:ext uri="{FF2B5EF4-FFF2-40B4-BE49-F238E27FC236}">
                <a16:creationId xmlns:a16="http://schemas.microsoft.com/office/drawing/2014/main" id="{B389CA41-7AA9-9149-9F03-498CC9EA8C3A}"/>
              </a:ext>
            </a:extLst>
          </p:cNvPr>
          <p:cNvSpPr>
            <a:spLocks noChangeArrowheads="1"/>
          </p:cNvSpPr>
          <p:nvPr/>
        </p:nvSpPr>
        <p:spPr bwMode="auto">
          <a:xfrm>
            <a:off x="4802595" y="1924375"/>
            <a:ext cx="1168400" cy="457200"/>
          </a:xfrm>
          <a:prstGeom prst="rect">
            <a:avLst/>
          </a:prstGeom>
          <a:solidFill>
            <a:srgbClr val="C000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Component</a:t>
            </a:r>
          </a:p>
          <a:p>
            <a:pPr eaLnBrk="1" hangingPunct="1"/>
            <a:r>
              <a:rPr lang="en-US" altLang="en-US" sz="1200" b="1">
                <a:solidFill>
                  <a:schemeClr val="bg1"/>
                </a:solidFill>
                <a:latin typeface="Arial" panose="020B0604020202020204" pitchFamily="34" charset="0"/>
              </a:rPr>
              <a:t>properties</a:t>
            </a:r>
          </a:p>
        </p:txBody>
      </p:sp>
      <p:sp>
        <p:nvSpPr>
          <p:cNvPr id="14" name="Rectangle 13">
            <a:extLst>
              <a:ext uri="{FF2B5EF4-FFF2-40B4-BE49-F238E27FC236}">
                <a16:creationId xmlns:a16="http://schemas.microsoft.com/office/drawing/2014/main" id="{FDA5CBA3-DF13-D94E-B35A-418ED2297EFB}"/>
              </a:ext>
            </a:extLst>
          </p:cNvPr>
          <p:cNvSpPr>
            <a:spLocks noChangeArrowheads="1"/>
          </p:cNvSpPr>
          <p:nvPr/>
        </p:nvSpPr>
        <p:spPr bwMode="auto">
          <a:xfrm>
            <a:off x="2667345" y="4979585"/>
            <a:ext cx="990600" cy="457200"/>
          </a:xfrm>
          <a:prstGeom prst="rect">
            <a:avLst/>
          </a:prstGeom>
          <a:solidFill>
            <a:srgbClr val="0070C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Raw data</a:t>
            </a:r>
          </a:p>
        </p:txBody>
      </p:sp>
      <p:sp>
        <p:nvSpPr>
          <p:cNvPr id="15" name="Rectangle 14">
            <a:extLst>
              <a:ext uri="{FF2B5EF4-FFF2-40B4-BE49-F238E27FC236}">
                <a16:creationId xmlns:a16="http://schemas.microsoft.com/office/drawing/2014/main" id="{45B5DBD1-CB62-9548-83B5-AED38CEE7197}"/>
              </a:ext>
            </a:extLst>
          </p:cNvPr>
          <p:cNvSpPr>
            <a:spLocks noChangeArrowheads="1"/>
          </p:cNvSpPr>
          <p:nvPr/>
        </p:nvSpPr>
        <p:spPr bwMode="auto">
          <a:xfrm>
            <a:off x="4007258" y="4878387"/>
            <a:ext cx="977900" cy="457200"/>
          </a:xfrm>
          <a:prstGeom prst="rect">
            <a:avLst/>
          </a:prstGeom>
          <a:solidFill>
            <a:srgbClr val="0070C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Log</a:t>
            </a:r>
          </a:p>
        </p:txBody>
      </p:sp>
      <p:sp>
        <p:nvSpPr>
          <p:cNvPr id="16" name="Rectangle 15">
            <a:extLst>
              <a:ext uri="{FF2B5EF4-FFF2-40B4-BE49-F238E27FC236}">
                <a16:creationId xmlns:a16="http://schemas.microsoft.com/office/drawing/2014/main" id="{1C7C444D-F23E-AD4B-BC7D-674D92C4EAF0}"/>
              </a:ext>
            </a:extLst>
          </p:cNvPr>
          <p:cNvSpPr>
            <a:spLocks noChangeArrowheads="1"/>
          </p:cNvSpPr>
          <p:nvPr/>
        </p:nvSpPr>
        <p:spPr bwMode="auto">
          <a:xfrm>
            <a:off x="3934849" y="4238269"/>
            <a:ext cx="990600" cy="457200"/>
          </a:xfrm>
          <a:prstGeom prst="rect">
            <a:avLst/>
          </a:prstGeom>
          <a:solidFill>
            <a:srgbClr val="0070C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Comments</a:t>
            </a:r>
          </a:p>
        </p:txBody>
      </p:sp>
      <p:sp>
        <p:nvSpPr>
          <p:cNvPr id="17" name="Rectangle 16">
            <a:extLst>
              <a:ext uri="{FF2B5EF4-FFF2-40B4-BE49-F238E27FC236}">
                <a16:creationId xmlns:a16="http://schemas.microsoft.com/office/drawing/2014/main" id="{9F709F25-FCE9-9746-9A60-91B25B6C4D2E}"/>
              </a:ext>
            </a:extLst>
          </p:cNvPr>
          <p:cNvSpPr>
            <a:spLocks noChangeArrowheads="1"/>
          </p:cNvSpPr>
          <p:nvPr/>
        </p:nvSpPr>
        <p:spPr bwMode="auto">
          <a:xfrm>
            <a:off x="6034974" y="4220192"/>
            <a:ext cx="1287463" cy="641350"/>
          </a:xfrm>
          <a:prstGeom prst="rect">
            <a:avLst/>
          </a:prstGeom>
          <a:solidFill>
            <a:srgbClr val="0070C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Reduced data</a:t>
            </a:r>
          </a:p>
          <a:p>
            <a:pPr eaLnBrk="1" hangingPunct="1"/>
            <a:r>
              <a:rPr lang="en-US" altLang="en-US" sz="1200" b="1">
                <a:solidFill>
                  <a:schemeClr val="bg1"/>
                </a:solidFill>
                <a:latin typeface="Arial" panose="020B0604020202020204" pitchFamily="34" charset="0"/>
              </a:rPr>
              <a:t>Results</a:t>
            </a:r>
          </a:p>
          <a:p>
            <a:pPr eaLnBrk="1" hangingPunct="1"/>
            <a:r>
              <a:rPr lang="en-US" altLang="en-US" sz="1200" b="1">
                <a:solidFill>
                  <a:schemeClr val="bg1"/>
                </a:solidFill>
                <a:latin typeface="Arial" panose="020B0604020202020204" pitchFamily="34" charset="0"/>
              </a:rPr>
              <a:t>Assessment</a:t>
            </a:r>
          </a:p>
        </p:txBody>
      </p:sp>
      <p:cxnSp>
        <p:nvCxnSpPr>
          <p:cNvPr id="20" name="Straight Arrow Connector 23">
            <a:extLst>
              <a:ext uri="{FF2B5EF4-FFF2-40B4-BE49-F238E27FC236}">
                <a16:creationId xmlns:a16="http://schemas.microsoft.com/office/drawing/2014/main" id="{4BD940C4-5360-9047-9CAC-BAD2C80EEFDB}"/>
              </a:ext>
            </a:extLst>
          </p:cNvPr>
          <p:cNvCxnSpPr>
            <a:cxnSpLocks noChangeShapeType="1"/>
            <a:endCxn id="7" idx="0"/>
          </p:cNvCxnSpPr>
          <p:nvPr/>
        </p:nvCxnSpPr>
        <p:spPr bwMode="auto">
          <a:xfrm>
            <a:off x="1227545" y="2267275"/>
            <a:ext cx="0" cy="116172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4">
            <a:extLst>
              <a:ext uri="{FF2B5EF4-FFF2-40B4-BE49-F238E27FC236}">
                <a16:creationId xmlns:a16="http://schemas.microsoft.com/office/drawing/2014/main" id="{44B49AC5-F95F-5041-B99B-A14E40A8B3BC}"/>
              </a:ext>
            </a:extLst>
          </p:cNvPr>
          <p:cNvCxnSpPr>
            <a:cxnSpLocks noChangeShapeType="1"/>
          </p:cNvCxnSpPr>
          <p:nvPr/>
        </p:nvCxnSpPr>
        <p:spPr bwMode="auto">
          <a:xfrm>
            <a:off x="3310345" y="1990256"/>
            <a:ext cx="0" cy="1387944"/>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6">
            <a:extLst>
              <a:ext uri="{FF2B5EF4-FFF2-40B4-BE49-F238E27FC236}">
                <a16:creationId xmlns:a16="http://schemas.microsoft.com/office/drawing/2014/main" id="{546E0893-6651-414F-AB0C-059D6A94B69A}"/>
              </a:ext>
            </a:extLst>
          </p:cNvPr>
          <p:cNvCxnSpPr>
            <a:cxnSpLocks noChangeShapeType="1"/>
          </p:cNvCxnSpPr>
          <p:nvPr/>
        </p:nvCxnSpPr>
        <p:spPr bwMode="auto">
          <a:xfrm>
            <a:off x="3056345" y="2406975"/>
            <a:ext cx="0" cy="97122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9">
            <a:extLst>
              <a:ext uri="{FF2B5EF4-FFF2-40B4-BE49-F238E27FC236}">
                <a16:creationId xmlns:a16="http://schemas.microsoft.com/office/drawing/2014/main" id="{95057F71-7333-0748-821A-9F273BE2382E}"/>
              </a:ext>
            </a:extLst>
          </p:cNvPr>
          <p:cNvCxnSpPr>
            <a:cxnSpLocks noChangeShapeType="1"/>
          </p:cNvCxnSpPr>
          <p:nvPr/>
        </p:nvCxnSpPr>
        <p:spPr bwMode="auto">
          <a:xfrm>
            <a:off x="5304245" y="2406975"/>
            <a:ext cx="0" cy="99027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31">
            <a:extLst>
              <a:ext uri="{FF2B5EF4-FFF2-40B4-BE49-F238E27FC236}">
                <a16:creationId xmlns:a16="http://schemas.microsoft.com/office/drawing/2014/main" id="{57BB8842-1D80-224D-8A64-8F3D0800474D}"/>
              </a:ext>
            </a:extLst>
          </p:cNvPr>
          <p:cNvCxnSpPr>
            <a:cxnSpLocks noChangeShapeType="1"/>
            <a:endCxn id="14" idx="0"/>
          </p:cNvCxnSpPr>
          <p:nvPr/>
        </p:nvCxnSpPr>
        <p:spPr bwMode="auto">
          <a:xfrm>
            <a:off x="3162645" y="3911600"/>
            <a:ext cx="0" cy="1067985"/>
          </a:xfrm>
          <a:prstGeom prst="straightConnector1">
            <a:avLst/>
          </a:prstGeom>
          <a:noFill/>
          <a:ln w="50800"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25" name="Straight Arrow Connector 32">
            <a:extLst>
              <a:ext uri="{FF2B5EF4-FFF2-40B4-BE49-F238E27FC236}">
                <a16:creationId xmlns:a16="http://schemas.microsoft.com/office/drawing/2014/main" id="{BD59C4A3-A40D-4945-BF95-BFE3265163C7}"/>
              </a:ext>
            </a:extLst>
          </p:cNvPr>
          <p:cNvCxnSpPr>
            <a:cxnSpLocks noChangeShapeType="1"/>
          </p:cNvCxnSpPr>
          <p:nvPr/>
        </p:nvCxnSpPr>
        <p:spPr bwMode="auto">
          <a:xfrm>
            <a:off x="5729695" y="3873500"/>
            <a:ext cx="241300" cy="330200"/>
          </a:xfrm>
          <a:prstGeom prst="straightConnector1">
            <a:avLst/>
          </a:prstGeom>
          <a:noFill/>
          <a:ln w="53975"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35">
            <a:extLst>
              <a:ext uri="{FF2B5EF4-FFF2-40B4-BE49-F238E27FC236}">
                <a16:creationId xmlns:a16="http://schemas.microsoft.com/office/drawing/2014/main" id="{9557D4D7-9716-6141-91E0-A6630478CD14}"/>
              </a:ext>
            </a:extLst>
          </p:cNvPr>
          <p:cNvCxnSpPr>
            <a:cxnSpLocks noChangeShapeType="1"/>
          </p:cNvCxnSpPr>
          <p:nvPr/>
        </p:nvCxnSpPr>
        <p:spPr bwMode="auto">
          <a:xfrm>
            <a:off x="4427968" y="3216631"/>
            <a:ext cx="0" cy="987069"/>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Straight Arrow Connector 46">
            <a:extLst>
              <a:ext uri="{FF2B5EF4-FFF2-40B4-BE49-F238E27FC236}">
                <a16:creationId xmlns:a16="http://schemas.microsoft.com/office/drawing/2014/main" id="{6A374C11-6F54-6E47-9931-8C10D0221F37}"/>
              </a:ext>
            </a:extLst>
          </p:cNvPr>
          <p:cNvCxnSpPr>
            <a:cxnSpLocks noChangeShapeType="1"/>
            <a:stCxn id="9" idx="2"/>
            <a:endCxn id="15" idx="3"/>
          </p:cNvCxnSpPr>
          <p:nvPr/>
        </p:nvCxnSpPr>
        <p:spPr bwMode="auto">
          <a:xfrm flipH="1">
            <a:off x="4985158" y="3873500"/>
            <a:ext cx="319087" cy="1233487"/>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Straight Connector 51">
            <a:extLst>
              <a:ext uri="{FF2B5EF4-FFF2-40B4-BE49-F238E27FC236}">
                <a16:creationId xmlns:a16="http://schemas.microsoft.com/office/drawing/2014/main" id="{05C093E8-432D-4C44-BC69-4ED044D6EC68}"/>
              </a:ext>
            </a:extLst>
          </p:cNvPr>
          <p:cNvCxnSpPr>
            <a:cxnSpLocks noChangeShapeType="1"/>
          </p:cNvCxnSpPr>
          <p:nvPr/>
        </p:nvCxnSpPr>
        <p:spPr bwMode="auto">
          <a:xfrm>
            <a:off x="381000" y="4038600"/>
            <a:ext cx="7543800" cy="3810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1" name="Straight Connector 52">
            <a:extLst>
              <a:ext uri="{FF2B5EF4-FFF2-40B4-BE49-F238E27FC236}">
                <a16:creationId xmlns:a16="http://schemas.microsoft.com/office/drawing/2014/main" id="{78DD4F97-F098-3D45-AA97-E146DF5479BB}"/>
              </a:ext>
            </a:extLst>
          </p:cNvPr>
          <p:cNvCxnSpPr>
            <a:cxnSpLocks noChangeShapeType="1"/>
          </p:cNvCxnSpPr>
          <p:nvPr/>
        </p:nvCxnSpPr>
        <p:spPr bwMode="auto">
          <a:xfrm>
            <a:off x="406400" y="2533975"/>
            <a:ext cx="7543800" cy="3810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2" name="TextBox 53">
            <a:extLst>
              <a:ext uri="{FF2B5EF4-FFF2-40B4-BE49-F238E27FC236}">
                <a16:creationId xmlns:a16="http://schemas.microsoft.com/office/drawing/2014/main" id="{4A04AEA4-BABA-1C4D-9766-8E4E615245B5}"/>
              </a:ext>
            </a:extLst>
          </p:cNvPr>
          <p:cNvSpPr txBox="1">
            <a:spLocks noChangeArrowheads="1"/>
          </p:cNvSpPr>
          <p:nvPr/>
        </p:nvSpPr>
        <p:spPr bwMode="auto">
          <a:xfrm>
            <a:off x="7935216" y="4212825"/>
            <a:ext cx="65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800" b="1">
                <a:solidFill>
                  <a:srgbClr val="000000"/>
                </a:solidFill>
                <a:latin typeface="Arial" panose="020B0604020202020204" pitchFamily="34" charset="0"/>
              </a:rPr>
              <a:t>data</a:t>
            </a:r>
          </a:p>
        </p:txBody>
      </p:sp>
      <p:sp>
        <p:nvSpPr>
          <p:cNvPr id="33" name="Rectangle 33">
            <a:extLst>
              <a:ext uri="{FF2B5EF4-FFF2-40B4-BE49-F238E27FC236}">
                <a16:creationId xmlns:a16="http://schemas.microsoft.com/office/drawing/2014/main" id="{DDFEFF1B-6442-4F4C-B41E-A97FF0F84E01}"/>
              </a:ext>
            </a:extLst>
          </p:cNvPr>
          <p:cNvSpPr>
            <a:spLocks noChangeArrowheads="1"/>
          </p:cNvSpPr>
          <p:nvPr/>
        </p:nvSpPr>
        <p:spPr bwMode="auto">
          <a:xfrm>
            <a:off x="3386545" y="1949775"/>
            <a:ext cx="1143000" cy="457200"/>
          </a:xfrm>
          <a:prstGeom prst="rect">
            <a:avLst/>
          </a:prstGeom>
          <a:solidFill>
            <a:srgbClr val="C000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Calibrations</a:t>
            </a:r>
          </a:p>
        </p:txBody>
      </p:sp>
      <p:cxnSp>
        <p:nvCxnSpPr>
          <p:cNvPr id="34" name="Straight Arrow Connector 26">
            <a:extLst>
              <a:ext uri="{FF2B5EF4-FFF2-40B4-BE49-F238E27FC236}">
                <a16:creationId xmlns:a16="http://schemas.microsoft.com/office/drawing/2014/main" id="{0F4A1787-4EE4-0A4B-A41E-97C8C5C906F6}"/>
              </a:ext>
            </a:extLst>
          </p:cNvPr>
          <p:cNvCxnSpPr>
            <a:cxnSpLocks noChangeShapeType="1"/>
          </p:cNvCxnSpPr>
          <p:nvPr/>
        </p:nvCxnSpPr>
        <p:spPr bwMode="auto">
          <a:xfrm>
            <a:off x="3538945" y="2406975"/>
            <a:ext cx="0" cy="97122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35" name="TextBox 5">
            <a:extLst>
              <a:ext uri="{FF2B5EF4-FFF2-40B4-BE49-F238E27FC236}">
                <a16:creationId xmlns:a16="http://schemas.microsoft.com/office/drawing/2014/main" id="{65A4DB19-FE4A-E94D-B93C-DE97BB8EC78D}"/>
              </a:ext>
            </a:extLst>
          </p:cNvPr>
          <p:cNvSpPr txBox="1">
            <a:spLocks noChangeArrowheads="1"/>
          </p:cNvSpPr>
          <p:nvPr/>
        </p:nvSpPr>
        <p:spPr bwMode="auto">
          <a:xfrm>
            <a:off x="6978352" y="1311128"/>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800" b="1">
                <a:solidFill>
                  <a:srgbClr val="000000"/>
                </a:solidFill>
                <a:latin typeface="Arial" panose="020B0604020202020204" pitchFamily="34" charset="0"/>
              </a:rPr>
              <a:t>configuration</a:t>
            </a:r>
          </a:p>
        </p:txBody>
      </p:sp>
      <p:sp>
        <p:nvSpPr>
          <p:cNvPr id="38" name="Rectangle 6">
            <a:extLst>
              <a:ext uri="{FF2B5EF4-FFF2-40B4-BE49-F238E27FC236}">
                <a16:creationId xmlns:a16="http://schemas.microsoft.com/office/drawing/2014/main" id="{8BF43782-E590-5741-B1FC-58B08893C9E5}"/>
              </a:ext>
            </a:extLst>
          </p:cNvPr>
          <p:cNvSpPr>
            <a:spLocks noChangeArrowheads="1"/>
          </p:cNvSpPr>
          <p:nvPr/>
        </p:nvSpPr>
        <p:spPr bwMode="auto">
          <a:xfrm>
            <a:off x="4065334" y="2722252"/>
            <a:ext cx="762000" cy="457200"/>
          </a:xfrm>
          <a:prstGeom prst="rect">
            <a:avLst/>
          </a:prstGeom>
          <a:solidFill>
            <a:srgbClr val="006600"/>
          </a:solidFill>
          <a:ln w="9525" algn="ctr">
            <a:solidFill>
              <a:schemeClr val="tx1"/>
            </a:solidFill>
            <a:round/>
            <a:headEnd/>
            <a:tailEnd/>
          </a:ln>
        </p:spPr>
        <p:txBody>
          <a:bodyPr anchor="ct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algn="ctr" eaLnBrk="1" hangingPunct="1"/>
            <a:r>
              <a:rPr lang="en-US" altLang="en-US" sz="1200" b="1">
                <a:solidFill>
                  <a:schemeClr val="bg1"/>
                </a:solidFill>
                <a:latin typeface="Arial" panose="020B0604020202020204" pitchFamily="34" charset="0"/>
              </a:rPr>
              <a:t>UI</a:t>
            </a:r>
          </a:p>
        </p:txBody>
      </p:sp>
      <p:cxnSp>
        <p:nvCxnSpPr>
          <p:cNvPr id="43" name="Straight Arrow Connector 33">
            <a:extLst>
              <a:ext uri="{FF2B5EF4-FFF2-40B4-BE49-F238E27FC236}">
                <a16:creationId xmlns:a16="http://schemas.microsoft.com/office/drawing/2014/main" id="{CDB01998-B827-7741-899F-0BB185C4FE1B}"/>
              </a:ext>
            </a:extLst>
          </p:cNvPr>
          <p:cNvCxnSpPr>
            <a:cxnSpLocks noChangeShapeType="1"/>
            <a:endCxn id="15" idx="1"/>
          </p:cNvCxnSpPr>
          <p:nvPr/>
        </p:nvCxnSpPr>
        <p:spPr bwMode="auto">
          <a:xfrm>
            <a:off x="1703795" y="3844830"/>
            <a:ext cx="2303463" cy="1262157"/>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Straight Arrow Connector 35">
            <a:extLst>
              <a:ext uri="{FF2B5EF4-FFF2-40B4-BE49-F238E27FC236}">
                <a16:creationId xmlns:a16="http://schemas.microsoft.com/office/drawing/2014/main" id="{C38DD832-67D8-BA45-B0C4-7DA11C2B7052}"/>
              </a:ext>
            </a:extLst>
          </p:cNvPr>
          <p:cNvCxnSpPr>
            <a:cxnSpLocks noChangeShapeType="1"/>
          </p:cNvCxnSpPr>
          <p:nvPr/>
        </p:nvCxnSpPr>
        <p:spPr bwMode="auto">
          <a:xfrm>
            <a:off x="3456528" y="3941764"/>
            <a:ext cx="523015" cy="1037821"/>
          </a:xfrm>
          <a:prstGeom prst="straightConnector1">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Straight Arrow Connector 31">
            <a:extLst>
              <a:ext uri="{FF2B5EF4-FFF2-40B4-BE49-F238E27FC236}">
                <a16:creationId xmlns:a16="http://schemas.microsoft.com/office/drawing/2014/main" id="{6C752758-31FA-294E-B472-67EA50D6AAD5}"/>
              </a:ext>
            </a:extLst>
          </p:cNvPr>
          <p:cNvCxnSpPr>
            <a:cxnSpLocks noChangeShapeType="1"/>
          </p:cNvCxnSpPr>
          <p:nvPr/>
        </p:nvCxnSpPr>
        <p:spPr bwMode="auto">
          <a:xfrm>
            <a:off x="1710651" y="3657600"/>
            <a:ext cx="1110478" cy="0"/>
          </a:xfrm>
          <a:prstGeom prst="straightConnector1">
            <a:avLst/>
          </a:prstGeom>
          <a:noFill/>
          <a:ln w="50800"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58" name="Straight Arrow Connector 31">
            <a:extLst>
              <a:ext uri="{FF2B5EF4-FFF2-40B4-BE49-F238E27FC236}">
                <a16:creationId xmlns:a16="http://schemas.microsoft.com/office/drawing/2014/main" id="{134C825F-BAF4-C244-821D-D50F702C28C7}"/>
              </a:ext>
            </a:extLst>
          </p:cNvPr>
          <p:cNvCxnSpPr>
            <a:cxnSpLocks noChangeShapeType="1"/>
          </p:cNvCxnSpPr>
          <p:nvPr/>
        </p:nvCxnSpPr>
        <p:spPr bwMode="auto">
          <a:xfrm>
            <a:off x="3692117" y="3644900"/>
            <a:ext cx="1110478" cy="0"/>
          </a:xfrm>
          <a:prstGeom prst="straightConnector1">
            <a:avLst/>
          </a:prstGeom>
          <a:noFill/>
          <a:ln w="50800"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62" name="Straight Arrow Connector 32">
            <a:extLst>
              <a:ext uri="{FF2B5EF4-FFF2-40B4-BE49-F238E27FC236}">
                <a16:creationId xmlns:a16="http://schemas.microsoft.com/office/drawing/2014/main" id="{D79DFE10-F0F8-EF44-A623-364EE4BABD25}"/>
              </a:ext>
            </a:extLst>
          </p:cNvPr>
          <p:cNvCxnSpPr>
            <a:cxnSpLocks noChangeShapeType="1"/>
          </p:cNvCxnSpPr>
          <p:nvPr/>
        </p:nvCxnSpPr>
        <p:spPr bwMode="auto">
          <a:xfrm flipH="1" flipV="1">
            <a:off x="4848679" y="3115794"/>
            <a:ext cx="290466" cy="281456"/>
          </a:xfrm>
          <a:prstGeom prst="straightConnector1">
            <a:avLst/>
          </a:prstGeom>
          <a:noFill/>
          <a:ln w="53975"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65" name="Straight Arrow Connector 32">
            <a:extLst>
              <a:ext uri="{FF2B5EF4-FFF2-40B4-BE49-F238E27FC236}">
                <a16:creationId xmlns:a16="http://schemas.microsoft.com/office/drawing/2014/main" id="{23C5F2E4-B14D-0E49-B147-7E93E07B6BDE}"/>
              </a:ext>
            </a:extLst>
          </p:cNvPr>
          <p:cNvCxnSpPr>
            <a:cxnSpLocks noChangeShapeType="1"/>
          </p:cNvCxnSpPr>
          <p:nvPr/>
        </p:nvCxnSpPr>
        <p:spPr bwMode="auto">
          <a:xfrm flipV="1">
            <a:off x="3681646" y="3157000"/>
            <a:ext cx="428775" cy="298705"/>
          </a:xfrm>
          <a:prstGeom prst="straightConnector1">
            <a:avLst/>
          </a:prstGeom>
          <a:noFill/>
          <a:ln w="53975"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sp>
        <p:nvSpPr>
          <p:cNvPr id="69" name="TextBox 5">
            <a:extLst>
              <a:ext uri="{FF2B5EF4-FFF2-40B4-BE49-F238E27FC236}">
                <a16:creationId xmlns:a16="http://schemas.microsoft.com/office/drawing/2014/main" id="{D5D99F1A-71CB-AF4B-9A3B-AF6743A4595A}"/>
              </a:ext>
            </a:extLst>
          </p:cNvPr>
          <p:cNvSpPr txBox="1">
            <a:spLocks noChangeArrowheads="1"/>
          </p:cNvSpPr>
          <p:nvPr/>
        </p:nvSpPr>
        <p:spPr bwMode="auto">
          <a:xfrm>
            <a:off x="7236097" y="2631205"/>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800" b="1">
                <a:solidFill>
                  <a:srgbClr val="000000"/>
                </a:solidFill>
                <a:latin typeface="Arial" panose="020B0604020202020204" pitchFamily="34" charset="0"/>
              </a:rPr>
              <a:t>processing</a:t>
            </a:r>
          </a:p>
        </p:txBody>
      </p:sp>
      <p:sp>
        <p:nvSpPr>
          <p:cNvPr id="41" name="Rectangle 7">
            <a:extLst>
              <a:ext uri="{FF2B5EF4-FFF2-40B4-BE49-F238E27FC236}">
                <a16:creationId xmlns:a16="http://schemas.microsoft.com/office/drawing/2014/main" id="{3AA3B55E-CF34-7B41-B718-C0C664D8B65C}"/>
              </a:ext>
            </a:extLst>
          </p:cNvPr>
          <p:cNvSpPr>
            <a:spLocks noChangeArrowheads="1"/>
          </p:cNvSpPr>
          <p:nvPr/>
        </p:nvSpPr>
        <p:spPr bwMode="auto">
          <a:xfrm>
            <a:off x="6569023" y="3397658"/>
            <a:ext cx="838200" cy="457200"/>
          </a:xfrm>
          <a:prstGeom prst="rect">
            <a:avLst/>
          </a:prstGeom>
          <a:solidFill>
            <a:srgbClr val="006600"/>
          </a:solidFill>
          <a:ln w="9525" algn="ctr">
            <a:solidFill>
              <a:schemeClr val="tx1"/>
            </a:solidFill>
            <a:round/>
            <a:headEnd/>
            <a:tailEnd/>
          </a:ln>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eaLnBrk="1" hangingPunct="1"/>
            <a:r>
              <a:rPr lang="en-US" altLang="en-US" sz="1200" b="1">
                <a:solidFill>
                  <a:schemeClr val="bg1"/>
                </a:solidFill>
                <a:latin typeface="Arial" panose="020B0604020202020204" pitchFamily="34" charset="0"/>
              </a:rPr>
              <a:t>QC</a:t>
            </a:r>
          </a:p>
        </p:txBody>
      </p:sp>
      <p:cxnSp>
        <p:nvCxnSpPr>
          <p:cNvPr id="44" name="Straight Arrow Connector 31">
            <a:extLst>
              <a:ext uri="{FF2B5EF4-FFF2-40B4-BE49-F238E27FC236}">
                <a16:creationId xmlns:a16="http://schemas.microsoft.com/office/drawing/2014/main" id="{7A3882DA-0762-6E40-9AAA-9F155FCC5959}"/>
              </a:ext>
            </a:extLst>
          </p:cNvPr>
          <p:cNvCxnSpPr>
            <a:cxnSpLocks noChangeShapeType="1"/>
          </p:cNvCxnSpPr>
          <p:nvPr/>
        </p:nvCxnSpPr>
        <p:spPr bwMode="auto">
          <a:xfrm>
            <a:off x="5798093" y="3623468"/>
            <a:ext cx="744804" cy="2790"/>
          </a:xfrm>
          <a:prstGeom prst="straightConnector1">
            <a:avLst/>
          </a:prstGeom>
          <a:noFill/>
          <a:ln w="50800"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46" name="Straight Arrow Connector 32">
            <a:extLst>
              <a:ext uri="{FF2B5EF4-FFF2-40B4-BE49-F238E27FC236}">
                <a16:creationId xmlns:a16="http://schemas.microsoft.com/office/drawing/2014/main" id="{DF8B3D1C-A93C-2349-B77D-91AE4094E5DB}"/>
              </a:ext>
            </a:extLst>
          </p:cNvPr>
          <p:cNvCxnSpPr>
            <a:cxnSpLocks noChangeShapeType="1"/>
            <a:stCxn id="41" idx="2"/>
          </p:cNvCxnSpPr>
          <p:nvPr/>
        </p:nvCxnSpPr>
        <p:spPr bwMode="auto">
          <a:xfrm>
            <a:off x="6988123" y="3854858"/>
            <a:ext cx="0" cy="365334"/>
          </a:xfrm>
          <a:prstGeom prst="straightConnector1">
            <a:avLst/>
          </a:prstGeom>
          <a:noFill/>
          <a:ln w="53975" algn="ctr">
            <a:solidFill>
              <a:schemeClr val="accent3">
                <a:lumMod val="75000"/>
              </a:schemeClr>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013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dirty="0"/>
              <a:t>Component-based Development (CBD)</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7</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grpSp>
        <p:nvGrpSpPr>
          <p:cNvPr id="6" name="Group 5">
            <a:extLst>
              <a:ext uri="{FF2B5EF4-FFF2-40B4-BE49-F238E27FC236}">
                <a16:creationId xmlns:a16="http://schemas.microsoft.com/office/drawing/2014/main" id="{C89C96F9-0008-574B-8EAD-223B17851826}"/>
              </a:ext>
            </a:extLst>
          </p:cNvPr>
          <p:cNvGrpSpPr/>
          <p:nvPr/>
        </p:nvGrpSpPr>
        <p:grpSpPr>
          <a:xfrm>
            <a:off x="1985024" y="977703"/>
            <a:ext cx="4832511" cy="1868695"/>
            <a:chOff x="1985024" y="1601648"/>
            <a:chExt cx="4832511" cy="1868695"/>
          </a:xfrm>
        </p:grpSpPr>
        <p:grpSp>
          <p:nvGrpSpPr>
            <p:cNvPr id="9" name="Group 8">
              <a:extLst>
                <a:ext uri="{FF2B5EF4-FFF2-40B4-BE49-F238E27FC236}">
                  <a16:creationId xmlns:a16="http://schemas.microsoft.com/office/drawing/2014/main" id="{EA40FE33-7569-ED40-9AC5-547B36444D4F}"/>
                </a:ext>
              </a:extLst>
            </p:cNvPr>
            <p:cNvGrpSpPr>
              <a:grpSpLocks noChangeAspect="1"/>
            </p:cNvGrpSpPr>
            <p:nvPr/>
          </p:nvGrpSpPr>
          <p:grpSpPr bwMode="auto">
            <a:xfrm>
              <a:off x="2508115" y="1951977"/>
              <a:ext cx="3190751" cy="343912"/>
              <a:chOff x="0" y="2100"/>
              <a:chExt cx="18288" cy="1971"/>
            </a:xfrm>
          </p:grpSpPr>
          <p:sp>
            <p:nvSpPr>
              <p:cNvPr id="35" name="Right Brace 34">
                <a:extLst>
                  <a:ext uri="{FF2B5EF4-FFF2-40B4-BE49-F238E27FC236}">
                    <a16:creationId xmlns:a16="http://schemas.microsoft.com/office/drawing/2014/main" id="{9E50C0E4-2F1E-E049-ADD9-DA38A9D3B330}"/>
                  </a:ext>
                </a:extLst>
              </p:cNvPr>
              <p:cNvSpPr>
                <a:spLocks noChangeAspect="1" noEditPoints="1" noChangeArrowheads="1" noChangeShapeType="1" noTextEdit="1"/>
              </p:cNvSpPr>
              <p:nvPr/>
            </p:nvSpPr>
            <p:spPr bwMode="auto">
              <a:xfrm rot="16200000" flipH="1">
                <a:off x="8690" y="-5527"/>
                <a:ext cx="908" cy="18288"/>
              </a:xfrm>
              <a:prstGeom prst="rightBrace">
                <a:avLst>
                  <a:gd name="adj1" fmla="val 8299"/>
                  <a:gd name="adj2" fmla="val 50000"/>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nvGrpSpPr>
              <p:cNvPr id="36" name="Group 35">
                <a:extLst>
                  <a:ext uri="{FF2B5EF4-FFF2-40B4-BE49-F238E27FC236}">
                    <a16:creationId xmlns:a16="http://schemas.microsoft.com/office/drawing/2014/main" id="{41C05BED-C91A-B44B-AE23-92860846EC18}"/>
                  </a:ext>
                </a:extLst>
              </p:cNvPr>
              <p:cNvGrpSpPr>
                <a:grpSpLocks noChangeAspect="1"/>
              </p:cNvGrpSpPr>
              <p:nvPr/>
            </p:nvGrpSpPr>
            <p:grpSpPr bwMode="auto">
              <a:xfrm>
                <a:off x="356" y="2100"/>
                <a:ext cx="17577" cy="768"/>
                <a:chOff x="0" y="0"/>
                <a:chExt cx="17577" cy="768"/>
              </a:xfrm>
            </p:grpSpPr>
            <p:sp>
              <p:nvSpPr>
                <p:cNvPr id="37" name="Rectangle 36">
                  <a:extLst>
                    <a:ext uri="{FF2B5EF4-FFF2-40B4-BE49-F238E27FC236}">
                      <a16:creationId xmlns:a16="http://schemas.microsoft.com/office/drawing/2014/main" id="{45C29E46-6522-2544-BAF0-E3BBDF9AD9D6}"/>
                    </a:ext>
                  </a:extLst>
                </p:cNvPr>
                <p:cNvSpPr>
                  <a:spLocks noChangeAspect="1" noEditPoints="1" noChangeArrowheads="1" noChangeShapeType="1" noTextEdit="1"/>
                </p:cNvSpPr>
                <p:nvPr/>
              </p:nvSpPr>
              <p:spPr bwMode="auto">
                <a:xfrm>
                  <a:off x="0"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38" name="Rectangle 37">
                  <a:extLst>
                    <a:ext uri="{FF2B5EF4-FFF2-40B4-BE49-F238E27FC236}">
                      <a16:creationId xmlns:a16="http://schemas.microsoft.com/office/drawing/2014/main" id="{82EA0150-4068-414B-9115-DD3FFC826EF2}"/>
                    </a:ext>
                  </a:extLst>
                </p:cNvPr>
                <p:cNvSpPr>
                  <a:spLocks noChangeAspect="1" noEditPoints="1" noChangeArrowheads="1" noChangeShapeType="1" noTextEdit="1"/>
                </p:cNvSpPr>
                <p:nvPr/>
              </p:nvSpPr>
              <p:spPr bwMode="auto">
                <a:xfrm>
                  <a:off x="1181"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39" name="Rectangle 38">
                  <a:extLst>
                    <a:ext uri="{FF2B5EF4-FFF2-40B4-BE49-F238E27FC236}">
                      <a16:creationId xmlns:a16="http://schemas.microsoft.com/office/drawing/2014/main" id="{103B8C0F-2481-4444-A55C-2F8618D092C0}"/>
                    </a:ext>
                  </a:extLst>
                </p:cNvPr>
                <p:cNvSpPr>
                  <a:spLocks noChangeAspect="1" noEditPoints="1" noChangeArrowheads="1" noChangeShapeType="1" noTextEdit="1"/>
                </p:cNvSpPr>
                <p:nvPr/>
              </p:nvSpPr>
              <p:spPr bwMode="auto">
                <a:xfrm>
                  <a:off x="2406"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0" name="Rectangle 39">
                  <a:extLst>
                    <a:ext uri="{FF2B5EF4-FFF2-40B4-BE49-F238E27FC236}">
                      <a16:creationId xmlns:a16="http://schemas.microsoft.com/office/drawing/2014/main" id="{EA9D4ED9-9AC6-3249-9F1F-9C7004EFFF82}"/>
                    </a:ext>
                  </a:extLst>
                </p:cNvPr>
                <p:cNvSpPr>
                  <a:spLocks noChangeAspect="1" noEditPoints="1" noChangeArrowheads="1" noChangeShapeType="1" noTextEdit="1"/>
                </p:cNvSpPr>
                <p:nvPr/>
              </p:nvSpPr>
              <p:spPr bwMode="auto">
                <a:xfrm>
                  <a:off x="3543" y="0"/>
                  <a:ext cx="953"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1" name="Rectangle 40">
                  <a:extLst>
                    <a:ext uri="{FF2B5EF4-FFF2-40B4-BE49-F238E27FC236}">
                      <a16:creationId xmlns:a16="http://schemas.microsoft.com/office/drawing/2014/main" id="{6EA7277E-2792-F943-AC24-F60CD60D4E5D}"/>
                    </a:ext>
                  </a:extLst>
                </p:cNvPr>
                <p:cNvSpPr>
                  <a:spLocks noChangeAspect="1" noEditPoints="1" noChangeArrowheads="1" noChangeShapeType="1" noTextEdit="1"/>
                </p:cNvSpPr>
                <p:nvPr/>
              </p:nvSpPr>
              <p:spPr bwMode="auto">
                <a:xfrm>
                  <a:off x="4725"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3" name="Rectangle 42">
                  <a:extLst>
                    <a:ext uri="{FF2B5EF4-FFF2-40B4-BE49-F238E27FC236}">
                      <a16:creationId xmlns:a16="http://schemas.microsoft.com/office/drawing/2014/main" id="{0C7FB6C1-46F1-CD4F-B3D0-EF6332E500C5}"/>
                    </a:ext>
                  </a:extLst>
                </p:cNvPr>
                <p:cNvSpPr>
                  <a:spLocks noChangeAspect="1" noEditPoints="1" noChangeArrowheads="1" noChangeShapeType="1" noTextEdit="1"/>
                </p:cNvSpPr>
                <p:nvPr/>
              </p:nvSpPr>
              <p:spPr bwMode="auto">
                <a:xfrm>
                  <a:off x="5950"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4" name="Rectangle 43">
                  <a:extLst>
                    <a:ext uri="{FF2B5EF4-FFF2-40B4-BE49-F238E27FC236}">
                      <a16:creationId xmlns:a16="http://schemas.microsoft.com/office/drawing/2014/main" id="{BF238DC4-8388-1C46-A7B6-693CBA955F92}"/>
                    </a:ext>
                  </a:extLst>
                </p:cNvPr>
                <p:cNvSpPr>
                  <a:spLocks noChangeAspect="1" noEditPoints="1" noChangeArrowheads="1" noChangeShapeType="1" noTextEdit="1"/>
                </p:cNvSpPr>
                <p:nvPr/>
              </p:nvSpPr>
              <p:spPr bwMode="auto">
                <a:xfrm>
                  <a:off x="7131"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5" name="Rectangle 44">
                  <a:extLst>
                    <a:ext uri="{FF2B5EF4-FFF2-40B4-BE49-F238E27FC236}">
                      <a16:creationId xmlns:a16="http://schemas.microsoft.com/office/drawing/2014/main" id="{35E2D029-ED98-5348-865A-4E64C21A0DD8}"/>
                    </a:ext>
                  </a:extLst>
                </p:cNvPr>
                <p:cNvSpPr>
                  <a:spLocks noChangeAspect="1" noEditPoints="1" noChangeArrowheads="1" noChangeShapeType="1" noTextEdit="1"/>
                </p:cNvSpPr>
                <p:nvPr/>
              </p:nvSpPr>
              <p:spPr bwMode="auto">
                <a:xfrm>
                  <a:off x="8312" y="0"/>
                  <a:ext cx="953"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6" name="Rectangle 45">
                  <a:extLst>
                    <a:ext uri="{FF2B5EF4-FFF2-40B4-BE49-F238E27FC236}">
                      <a16:creationId xmlns:a16="http://schemas.microsoft.com/office/drawing/2014/main" id="{A790911C-E27C-D04B-8891-30A1F4297F1D}"/>
                    </a:ext>
                  </a:extLst>
                </p:cNvPr>
                <p:cNvSpPr>
                  <a:spLocks noChangeAspect="1" noEditPoints="1" noChangeArrowheads="1" noChangeShapeType="1" noTextEdit="1"/>
                </p:cNvSpPr>
                <p:nvPr/>
              </p:nvSpPr>
              <p:spPr bwMode="auto">
                <a:xfrm>
                  <a:off x="9494"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7" name="Rectangle 46">
                  <a:extLst>
                    <a:ext uri="{FF2B5EF4-FFF2-40B4-BE49-F238E27FC236}">
                      <a16:creationId xmlns:a16="http://schemas.microsoft.com/office/drawing/2014/main" id="{B238DA2D-D397-1845-AB17-85A132F524A7}"/>
                    </a:ext>
                  </a:extLst>
                </p:cNvPr>
                <p:cNvSpPr>
                  <a:spLocks noChangeAspect="1" noEditPoints="1" noChangeArrowheads="1" noChangeShapeType="1" noTextEdit="1"/>
                </p:cNvSpPr>
                <p:nvPr/>
              </p:nvSpPr>
              <p:spPr bwMode="auto">
                <a:xfrm>
                  <a:off x="10675"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8" name="Rectangle 47">
                  <a:extLst>
                    <a:ext uri="{FF2B5EF4-FFF2-40B4-BE49-F238E27FC236}">
                      <a16:creationId xmlns:a16="http://schemas.microsoft.com/office/drawing/2014/main" id="{4F635CEB-FE55-E145-ACD0-1FA341C8E706}"/>
                    </a:ext>
                  </a:extLst>
                </p:cNvPr>
                <p:cNvSpPr>
                  <a:spLocks noChangeAspect="1" noEditPoints="1" noChangeArrowheads="1" noChangeShapeType="1" noTextEdit="1"/>
                </p:cNvSpPr>
                <p:nvPr/>
              </p:nvSpPr>
              <p:spPr bwMode="auto">
                <a:xfrm>
                  <a:off x="11900"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49" name="Rectangle 48">
                  <a:extLst>
                    <a:ext uri="{FF2B5EF4-FFF2-40B4-BE49-F238E27FC236}">
                      <a16:creationId xmlns:a16="http://schemas.microsoft.com/office/drawing/2014/main" id="{2E7D6DCB-DA6D-184E-88CA-6999266A8805}"/>
                    </a:ext>
                  </a:extLst>
                </p:cNvPr>
                <p:cNvSpPr>
                  <a:spLocks noChangeAspect="1" noEditPoints="1" noChangeArrowheads="1" noChangeShapeType="1" noTextEdit="1"/>
                </p:cNvSpPr>
                <p:nvPr/>
              </p:nvSpPr>
              <p:spPr bwMode="auto">
                <a:xfrm>
                  <a:off x="13081" y="0"/>
                  <a:ext cx="953"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50" name="Rectangle 49">
                  <a:extLst>
                    <a:ext uri="{FF2B5EF4-FFF2-40B4-BE49-F238E27FC236}">
                      <a16:creationId xmlns:a16="http://schemas.microsoft.com/office/drawing/2014/main" id="{E60F4591-B98B-B54C-B404-DA0848DC90F5}"/>
                    </a:ext>
                  </a:extLst>
                </p:cNvPr>
                <p:cNvSpPr>
                  <a:spLocks noChangeAspect="1" noEditPoints="1" noChangeArrowheads="1" noChangeShapeType="1" noTextEdit="1"/>
                </p:cNvSpPr>
                <p:nvPr/>
              </p:nvSpPr>
              <p:spPr bwMode="auto">
                <a:xfrm>
                  <a:off x="14219"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51" name="Rectangle 50">
                  <a:extLst>
                    <a:ext uri="{FF2B5EF4-FFF2-40B4-BE49-F238E27FC236}">
                      <a16:creationId xmlns:a16="http://schemas.microsoft.com/office/drawing/2014/main" id="{BFC8BB6B-84EB-364F-BFD1-8FE6B1D646E5}"/>
                    </a:ext>
                  </a:extLst>
                </p:cNvPr>
                <p:cNvSpPr>
                  <a:spLocks noChangeAspect="1" noEditPoints="1" noChangeArrowheads="1" noChangeShapeType="1" noTextEdit="1"/>
                </p:cNvSpPr>
                <p:nvPr/>
              </p:nvSpPr>
              <p:spPr bwMode="auto">
                <a:xfrm>
                  <a:off x="15444"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52" name="Rectangle 51">
                  <a:extLst>
                    <a:ext uri="{FF2B5EF4-FFF2-40B4-BE49-F238E27FC236}">
                      <a16:creationId xmlns:a16="http://schemas.microsoft.com/office/drawing/2014/main" id="{0DE82A90-B599-CD42-887E-B80F90D1DC7C}"/>
                    </a:ext>
                  </a:extLst>
                </p:cNvPr>
                <p:cNvSpPr>
                  <a:spLocks noChangeAspect="1" noEditPoints="1" noChangeArrowheads="1" noChangeShapeType="1" noTextEdit="1"/>
                </p:cNvSpPr>
                <p:nvPr/>
              </p:nvSpPr>
              <p:spPr bwMode="auto">
                <a:xfrm>
                  <a:off x="16625" y="0"/>
                  <a:ext cx="952" cy="768"/>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grpSp>
        </p:grpSp>
        <p:sp>
          <p:nvSpPr>
            <p:cNvPr id="10" name="Right Arrow 9">
              <a:extLst>
                <a:ext uri="{FF2B5EF4-FFF2-40B4-BE49-F238E27FC236}">
                  <a16:creationId xmlns:a16="http://schemas.microsoft.com/office/drawing/2014/main" id="{71EF5ADF-0F36-CC4F-9D30-7A1B9CC84250}"/>
                </a:ext>
              </a:extLst>
            </p:cNvPr>
            <p:cNvSpPr>
              <a:spLocks noChangeAspect="1" noEditPoints="1" noChangeArrowheads="1" noChangeShapeType="1" noTextEdit="1"/>
            </p:cNvSpPr>
            <p:nvPr/>
          </p:nvSpPr>
          <p:spPr bwMode="auto">
            <a:xfrm>
              <a:off x="3027170" y="2806086"/>
              <a:ext cx="292416" cy="78693"/>
            </a:xfrm>
            <a:prstGeom prst="rightArrow">
              <a:avLst>
                <a:gd name="adj1" fmla="val 50000"/>
                <a:gd name="adj2" fmla="val 49979"/>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sp>
          <p:nvSpPr>
            <p:cNvPr id="11" name="Right Arrow 10">
              <a:extLst>
                <a:ext uri="{FF2B5EF4-FFF2-40B4-BE49-F238E27FC236}">
                  <a16:creationId xmlns:a16="http://schemas.microsoft.com/office/drawing/2014/main" id="{5BF4E0AD-A602-6440-BA8E-07E82F8864C6}"/>
                </a:ext>
              </a:extLst>
            </p:cNvPr>
            <p:cNvSpPr>
              <a:spLocks noChangeAspect="1" noEditPoints="1" noChangeArrowheads="1" noChangeShapeType="1" noTextEdit="1"/>
            </p:cNvSpPr>
            <p:nvPr/>
          </p:nvSpPr>
          <p:spPr bwMode="auto">
            <a:xfrm>
              <a:off x="4981261" y="2783228"/>
              <a:ext cx="292590" cy="78693"/>
            </a:xfrm>
            <a:prstGeom prst="rightArrow">
              <a:avLst>
                <a:gd name="adj1" fmla="val 50000"/>
                <a:gd name="adj2" fmla="val 50009"/>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grpSp>
          <p:nvGrpSpPr>
            <p:cNvPr id="13" name="Group 12">
              <a:extLst>
                <a:ext uri="{FF2B5EF4-FFF2-40B4-BE49-F238E27FC236}">
                  <a16:creationId xmlns:a16="http://schemas.microsoft.com/office/drawing/2014/main" id="{ADF9477C-284D-994C-968F-24EAC1A01EF8}"/>
                </a:ext>
              </a:extLst>
            </p:cNvPr>
            <p:cNvGrpSpPr>
              <a:grpSpLocks noChangeAspect="1"/>
            </p:cNvGrpSpPr>
            <p:nvPr/>
          </p:nvGrpSpPr>
          <p:grpSpPr bwMode="auto">
            <a:xfrm>
              <a:off x="5439251" y="2600716"/>
              <a:ext cx="1167744" cy="267138"/>
              <a:chOff x="0" y="0"/>
              <a:chExt cx="6692" cy="1531"/>
            </a:xfrm>
          </p:grpSpPr>
          <p:cxnSp>
            <p:nvCxnSpPr>
              <p:cNvPr id="16" name="Straight Connector 15">
                <a:extLst>
                  <a:ext uri="{FF2B5EF4-FFF2-40B4-BE49-F238E27FC236}">
                    <a16:creationId xmlns:a16="http://schemas.microsoft.com/office/drawing/2014/main" id="{24F987DB-32EA-044E-96D6-F9E8D3B847DD}"/>
                  </a:ext>
                </a:extLst>
              </p:cNvPr>
              <p:cNvCxnSpPr>
                <a:cxnSpLocks noChangeAspect="1" noEditPoints="1" noChangeArrowheads="1" noChangeShapeType="1"/>
              </p:cNvCxnSpPr>
              <p:nvPr/>
            </p:nvCxnSpPr>
            <p:spPr bwMode="auto">
              <a:xfrm>
                <a:off x="0" y="1531"/>
                <a:ext cx="6692" cy="0"/>
              </a:xfrm>
              <a:prstGeom prst="line">
                <a:avLst/>
              </a:prstGeom>
              <a:noFill/>
              <a:ln w="12700">
                <a:solidFill>
                  <a:srgbClr val="5B9BD5"/>
                </a:solidFill>
                <a:miter lim="800000"/>
                <a:headEnd/>
                <a:tailEnd/>
              </a:ln>
              <a:extLst>
                <a:ext uri="{909E8E84-426E-40DD-AFC4-6F175D3DCCD1}">
                  <a14:hiddenFill xmlns:a14="http://schemas.microsoft.com/office/drawing/2010/main">
                    <a:noFill/>
                  </a14:hiddenFill>
                </a:ext>
              </a:extLst>
            </p:spPr>
          </p:cxnSp>
          <p:grpSp>
            <p:nvGrpSpPr>
              <p:cNvPr id="17" name="Group 16">
                <a:extLst>
                  <a:ext uri="{FF2B5EF4-FFF2-40B4-BE49-F238E27FC236}">
                    <a16:creationId xmlns:a16="http://schemas.microsoft.com/office/drawing/2014/main" id="{4A06F78D-CCF5-4745-9519-765B5F061CD1}"/>
                  </a:ext>
                </a:extLst>
              </p:cNvPr>
              <p:cNvGrpSpPr>
                <a:grpSpLocks noChangeAspect="1"/>
              </p:cNvGrpSpPr>
              <p:nvPr/>
            </p:nvGrpSpPr>
            <p:grpSpPr bwMode="auto">
              <a:xfrm>
                <a:off x="525" y="0"/>
                <a:ext cx="5633" cy="1471"/>
                <a:chOff x="0" y="0"/>
                <a:chExt cx="5633" cy="1471"/>
              </a:xfrm>
            </p:grpSpPr>
            <p:grpSp>
              <p:nvGrpSpPr>
                <p:cNvPr id="19" name="Group 18">
                  <a:extLst>
                    <a:ext uri="{FF2B5EF4-FFF2-40B4-BE49-F238E27FC236}">
                      <a16:creationId xmlns:a16="http://schemas.microsoft.com/office/drawing/2014/main" id="{F79A6B28-89D5-1E4A-8ADB-34A4234E13D2}"/>
                    </a:ext>
                  </a:extLst>
                </p:cNvPr>
                <p:cNvGrpSpPr>
                  <a:grpSpLocks noChangeAspect="1"/>
                </p:cNvGrpSpPr>
                <p:nvPr/>
              </p:nvGrpSpPr>
              <p:grpSpPr bwMode="auto">
                <a:xfrm>
                  <a:off x="0" y="0"/>
                  <a:ext cx="952" cy="1471"/>
                  <a:chOff x="0" y="0"/>
                  <a:chExt cx="95250" cy="147162"/>
                </a:xfrm>
              </p:grpSpPr>
              <p:sp>
                <p:nvSpPr>
                  <p:cNvPr id="32" name="Rectangle 31">
                    <a:extLst>
                      <a:ext uri="{FF2B5EF4-FFF2-40B4-BE49-F238E27FC236}">
                        <a16:creationId xmlns:a16="http://schemas.microsoft.com/office/drawing/2014/main" id="{9750C037-EE5B-0E4C-AE7C-D395EB6E39DF}"/>
                      </a:ext>
                    </a:extLst>
                  </p:cNvPr>
                  <p:cNvSpPr>
                    <a:spLocks noChangeAspect="1" noEditPoints="1" noChangeArrowheads="1" noChangeShapeType="1" noTextEdit="1"/>
                  </p:cNvSpPr>
                  <p:nvPr/>
                </p:nvSpPr>
                <p:spPr bwMode="auto">
                  <a:xfrm>
                    <a:off x="0" y="0"/>
                    <a:ext cx="95250" cy="76835"/>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cxnSp>
                <p:nvCxnSpPr>
                  <p:cNvPr id="33" name="Straight Connector 32">
                    <a:extLst>
                      <a:ext uri="{FF2B5EF4-FFF2-40B4-BE49-F238E27FC236}">
                        <a16:creationId xmlns:a16="http://schemas.microsoft.com/office/drawing/2014/main" id="{26D3DADF-4AAF-044F-AA0E-C69F262422D8}"/>
                      </a:ext>
                    </a:extLst>
                  </p:cNvPr>
                  <p:cNvCxnSpPr>
                    <a:cxnSpLocks noChangeAspect="1" noEditPoints="1" noChangeArrowheads="1" noChangeShapeType="1"/>
                  </p:cNvCxnSpPr>
                  <p:nvPr/>
                </p:nvCxnSpPr>
                <p:spPr bwMode="auto">
                  <a:xfrm>
                    <a:off x="48127" y="75627"/>
                    <a:ext cx="0" cy="71535"/>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grpSp>
              <p:nvGrpSpPr>
                <p:cNvPr id="20" name="Group 19">
                  <a:extLst>
                    <a:ext uri="{FF2B5EF4-FFF2-40B4-BE49-F238E27FC236}">
                      <a16:creationId xmlns:a16="http://schemas.microsoft.com/office/drawing/2014/main" id="{4C7775ED-84AE-7B41-819A-7EB5A72A6262}"/>
                    </a:ext>
                  </a:extLst>
                </p:cNvPr>
                <p:cNvGrpSpPr>
                  <a:grpSpLocks noChangeAspect="1"/>
                </p:cNvGrpSpPr>
                <p:nvPr/>
              </p:nvGrpSpPr>
              <p:grpSpPr bwMode="auto">
                <a:xfrm>
                  <a:off x="1181" y="0"/>
                  <a:ext cx="952" cy="1471"/>
                  <a:chOff x="0" y="0"/>
                  <a:chExt cx="95250" cy="147162"/>
                </a:xfrm>
              </p:grpSpPr>
              <p:sp>
                <p:nvSpPr>
                  <p:cNvPr id="30" name="Rectangle 29">
                    <a:extLst>
                      <a:ext uri="{FF2B5EF4-FFF2-40B4-BE49-F238E27FC236}">
                        <a16:creationId xmlns:a16="http://schemas.microsoft.com/office/drawing/2014/main" id="{C42D12B2-C93D-5E48-BC7F-66CFF5BE8ADF}"/>
                      </a:ext>
                    </a:extLst>
                  </p:cNvPr>
                  <p:cNvSpPr>
                    <a:spLocks noChangeAspect="1" noEditPoints="1" noChangeArrowheads="1" noChangeShapeType="1" noTextEdit="1"/>
                  </p:cNvSpPr>
                  <p:nvPr/>
                </p:nvSpPr>
                <p:spPr bwMode="auto">
                  <a:xfrm>
                    <a:off x="0" y="0"/>
                    <a:ext cx="95250" cy="76835"/>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cxnSp>
                <p:nvCxnSpPr>
                  <p:cNvPr id="31" name="Straight Connector 30">
                    <a:extLst>
                      <a:ext uri="{FF2B5EF4-FFF2-40B4-BE49-F238E27FC236}">
                        <a16:creationId xmlns:a16="http://schemas.microsoft.com/office/drawing/2014/main" id="{44B9999E-1D86-CE47-821E-87899A8AC5D1}"/>
                      </a:ext>
                    </a:extLst>
                  </p:cNvPr>
                  <p:cNvCxnSpPr>
                    <a:cxnSpLocks noChangeAspect="1" noEditPoints="1" noChangeArrowheads="1" noChangeShapeType="1"/>
                  </p:cNvCxnSpPr>
                  <p:nvPr/>
                </p:nvCxnSpPr>
                <p:spPr bwMode="auto">
                  <a:xfrm>
                    <a:off x="48127" y="75627"/>
                    <a:ext cx="0" cy="71535"/>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grpSp>
              <p:nvGrpSpPr>
                <p:cNvPr id="21" name="Group 20">
                  <a:extLst>
                    <a:ext uri="{FF2B5EF4-FFF2-40B4-BE49-F238E27FC236}">
                      <a16:creationId xmlns:a16="http://schemas.microsoft.com/office/drawing/2014/main" id="{1110296C-F145-B943-BD46-DA420BEBE779}"/>
                    </a:ext>
                  </a:extLst>
                </p:cNvPr>
                <p:cNvGrpSpPr>
                  <a:grpSpLocks noChangeAspect="1"/>
                </p:cNvGrpSpPr>
                <p:nvPr/>
              </p:nvGrpSpPr>
              <p:grpSpPr bwMode="auto">
                <a:xfrm>
                  <a:off x="2318" y="0"/>
                  <a:ext cx="953" cy="1471"/>
                  <a:chOff x="0" y="0"/>
                  <a:chExt cx="95250" cy="147162"/>
                </a:xfrm>
              </p:grpSpPr>
              <p:sp>
                <p:nvSpPr>
                  <p:cNvPr id="28" name="Rectangle 27">
                    <a:extLst>
                      <a:ext uri="{FF2B5EF4-FFF2-40B4-BE49-F238E27FC236}">
                        <a16:creationId xmlns:a16="http://schemas.microsoft.com/office/drawing/2014/main" id="{89646FBE-0055-E348-94D4-E40B568C5950}"/>
                      </a:ext>
                    </a:extLst>
                  </p:cNvPr>
                  <p:cNvSpPr>
                    <a:spLocks noChangeAspect="1" noEditPoints="1" noChangeArrowheads="1" noChangeShapeType="1" noTextEdit="1"/>
                  </p:cNvSpPr>
                  <p:nvPr/>
                </p:nvSpPr>
                <p:spPr bwMode="auto">
                  <a:xfrm>
                    <a:off x="0" y="0"/>
                    <a:ext cx="95250" cy="76835"/>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cxnSp>
                <p:nvCxnSpPr>
                  <p:cNvPr id="29" name="Straight Connector 28">
                    <a:extLst>
                      <a:ext uri="{FF2B5EF4-FFF2-40B4-BE49-F238E27FC236}">
                        <a16:creationId xmlns:a16="http://schemas.microsoft.com/office/drawing/2014/main" id="{9C2B1EE7-38A7-F34E-950C-01F199B80D26}"/>
                      </a:ext>
                    </a:extLst>
                  </p:cNvPr>
                  <p:cNvCxnSpPr>
                    <a:cxnSpLocks noChangeAspect="1" noEditPoints="1" noChangeArrowheads="1" noChangeShapeType="1"/>
                  </p:cNvCxnSpPr>
                  <p:nvPr/>
                </p:nvCxnSpPr>
                <p:spPr bwMode="auto">
                  <a:xfrm>
                    <a:off x="48127" y="75627"/>
                    <a:ext cx="0" cy="71535"/>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grpSp>
              <p:nvGrpSpPr>
                <p:cNvPr id="22" name="Group 21">
                  <a:extLst>
                    <a:ext uri="{FF2B5EF4-FFF2-40B4-BE49-F238E27FC236}">
                      <a16:creationId xmlns:a16="http://schemas.microsoft.com/office/drawing/2014/main" id="{2A7969DC-D5AD-0541-9C15-3375AFAB4A90}"/>
                    </a:ext>
                  </a:extLst>
                </p:cNvPr>
                <p:cNvGrpSpPr>
                  <a:grpSpLocks noChangeAspect="1"/>
                </p:cNvGrpSpPr>
                <p:nvPr/>
              </p:nvGrpSpPr>
              <p:grpSpPr bwMode="auto">
                <a:xfrm>
                  <a:off x="3500" y="0"/>
                  <a:ext cx="952" cy="1471"/>
                  <a:chOff x="0" y="0"/>
                  <a:chExt cx="95250" cy="147162"/>
                </a:xfrm>
              </p:grpSpPr>
              <p:sp>
                <p:nvSpPr>
                  <p:cNvPr id="26" name="Rectangle 25">
                    <a:extLst>
                      <a:ext uri="{FF2B5EF4-FFF2-40B4-BE49-F238E27FC236}">
                        <a16:creationId xmlns:a16="http://schemas.microsoft.com/office/drawing/2014/main" id="{0D1F1B52-9093-1B4D-863D-E2E265C3EA56}"/>
                      </a:ext>
                    </a:extLst>
                  </p:cNvPr>
                  <p:cNvSpPr>
                    <a:spLocks noChangeAspect="1" noEditPoints="1" noChangeArrowheads="1" noChangeShapeType="1" noTextEdit="1"/>
                  </p:cNvSpPr>
                  <p:nvPr/>
                </p:nvSpPr>
                <p:spPr bwMode="auto">
                  <a:xfrm>
                    <a:off x="0" y="0"/>
                    <a:ext cx="95250" cy="76835"/>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cxnSp>
                <p:nvCxnSpPr>
                  <p:cNvPr id="27" name="Straight Connector 26">
                    <a:extLst>
                      <a:ext uri="{FF2B5EF4-FFF2-40B4-BE49-F238E27FC236}">
                        <a16:creationId xmlns:a16="http://schemas.microsoft.com/office/drawing/2014/main" id="{EC6AE814-91DA-0F4C-AE31-E8BF630BA5B3}"/>
                      </a:ext>
                    </a:extLst>
                  </p:cNvPr>
                  <p:cNvCxnSpPr>
                    <a:cxnSpLocks noChangeAspect="1" noEditPoints="1" noChangeArrowheads="1" noChangeShapeType="1"/>
                  </p:cNvCxnSpPr>
                  <p:nvPr/>
                </p:nvCxnSpPr>
                <p:spPr bwMode="auto">
                  <a:xfrm>
                    <a:off x="48127" y="75627"/>
                    <a:ext cx="0" cy="71535"/>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grpSp>
              <p:nvGrpSpPr>
                <p:cNvPr id="23" name="Group 22">
                  <a:extLst>
                    <a:ext uri="{FF2B5EF4-FFF2-40B4-BE49-F238E27FC236}">
                      <a16:creationId xmlns:a16="http://schemas.microsoft.com/office/drawing/2014/main" id="{DC0AC9EB-F254-1B4C-AA57-5064FF13D255}"/>
                    </a:ext>
                  </a:extLst>
                </p:cNvPr>
                <p:cNvGrpSpPr>
                  <a:grpSpLocks noChangeAspect="1"/>
                </p:cNvGrpSpPr>
                <p:nvPr/>
              </p:nvGrpSpPr>
              <p:grpSpPr bwMode="auto">
                <a:xfrm>
                  <a:off x="4681" y="0"/>
                  <a:ext cx="952" cy="1471"/>
                  <a:chOff x="0" y="0"/>
                  <a:chExt cx="95250" cy="147162"/>
                </a:xfrm>
              </p:grpSpPr>
              <p:sp>
                <p:nvSpPr>
                  <p:cNvPr id="24" name="Rectangle 23">
                    <a:extLst>
                      <a:ext uri="{FF2B5EF4-FFF2-40B4-BE49-F238E27FC236}">
                        <a16:creationId xmlns:a16="http://schemas.microsoft.com/office/drawing/2014/main" id="{6F97D1E5-8376-4048-B76D-E979AF5181BC}"/>
                      </a:ext>
                    </a:extLst>
                  </p:cNvPr>
                  <p:cNvSpPr>
                    <a:spLocks noChangeAspect="1" noEditPoints="1" noChangeArrowheads="1" noChangeShapeType="1" noTextEdit="1"/>
                  </p:cNvSpPr>
                  <p:nvPr/>
                </p:nvSpPr>
                <p:spPr bwMode="auto">
                  <a:xfrm>
                    <a:off x="0" y="0"/>
                    <a:ext cx="95250" cy="76835"/>
                  </a:xfrm>
                  <a:prstGeom prst="rect">
                    <a:avLst/>
                  </a:prstGeom>
                  <a:solidFill>
                    <a:srgbClr val="5B9BD5"/>
                  </a:solidFill>
                  <a:ln w="12700">
                    <a:solidFill>
                      <a:srgbClr val="41719C"/>
                    </a:solidFill>
                    <a:miter lim="800000"/>
                    <a:headEnd/>
                    <a:tailEnd/>
                  </a:ln>
                </p:spPr>
                <p:txBody>
                  <a:bodyPr rot="0" vert="horz" wrap="square" lIns="91440" tIns="45720" rIns="91440" bIns="45720" anchor="ctr" anchorCtr="0" upright="1">
                    <a:noAutofit/>
                  </a:bodyPr>
                  <a:lstStyle/>
                  <a:p>
                    <a:endParaRPr lang="en-US"/>
                  </a:p>
                </p:txBody>
              </p:sp>
              <p:cxnSp>
                <p:nvCxnSpPr>
                  <p:cNvPr id="25" name="Straight Connector 24">
                    <a:extLst>
                      <a:ext uri="{FF2B5EF4-FFF2-40B4-BE49-F238E27FC236}">
                        <a16:creationId xmlns:a16="http://schemas.microsoft.com/office/drawing/2014/main" id="{5A3ACFF3-AA05-9348-A42B-B74F40FC53DF}"/>
                      </a:ext>
                    </a:extLst>
                  </p:cNvPr>
                  <p:cNvCxnSpPr>
                    <a:cxnSpLocks noChangeAspect="1" noEditPoints="1" noChangeArrowheads="1" noChangeShapeType="1"/>
                  </p:cNvCxnSpPr>
                  <p:nvPr/>
                </p:nvCxnSpPr>
                <p:spPr bwMode="auto">
                  <a:xfrm>
                    <a:off x="48127" y="75627"/>
                    <a:ext cx="0" cy="71535"/>
                  </a:xfrm>
                  <a:prstGeom prst="line">
                    <a:avLst/>
                  </a:prstGeom>
                  <a:noFill/>
                  <a:ln w="6350">
                    <a:solidFill>
                      <a:srgbClr val="5B9BD5"/>
                    </a:solidFill>
                    <a:miter lim="800000"/>
                    <a:headEnd/>
                    <a:tailEnd/>
                  </a:ln>
                  <a:extLst>
                    <a:ext uri="{909E8E84-426E-40DD-AFC4-6F175D3DCCD1}">
                      <a14:hiddenFill xmlns:a14="http://schemas.microsoft.com/office/drawing/2010/main">
                        <a:noFill/>
                      </a14:hiddenFill>
                    </a:ext>
                  </a:extLst>
                </p:spPr>
              </p:cxnSp>
            </p:grpSp>
          </p:grpSp>
        </p:grpSp>
        <p:pic>
          <p:nvPicPr>
            <p:cNvPr id="14" name="Graphic 601" descr="Document with solid fill">
              <a:extLst>
                <a:ext uri="{FF2B5EF4-FFF2-40B4-BE49-F238E27FC236}">
                  <a16:creationId xmlns:a16="http://schemas.microsoft.com/office/drawing/2014/main" id="{20A6E0E1-2D4E-7F48-B7B1-93E677C1F38C}"/>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93661" y="2509111"/>
              <a:ext cx="638046" cy="6382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510C5D-473B-194F-89F5-2E0D4932949D}"/>
                </a:ext>
              </a:extLst>
            </p:cNvPr>
            <p:cNvSpPr txBox="1"/>
            <p:nvPr/>
          </p:nvSpPr>
          <p:spPr>
            <a:xfrm>
              <a:off x="1985024" y="3131789"/>
              <a:ext cx="1334561" cy="338554"/>
            </a:xfrm>
            <a:prstGeom prst="rect">
              <a:avLst/>
            </a:prstGeom>
            <a:noFill/>
          </p:spPr>
          <p:txBody>
            <a:bodyPr wrap="square" rtlCol="0">
              <a:spAutoFit/>
            </a:bodyPr>
            <a:lstStyle/>
            <a:p>
              <a:r>
                <a:rPr lang="en-US" sz="1600" dirty="0"/>
                <a:t>configuration</a:t>
              </a:r>
            </a:p>
          </p:txBody>
        </p:sp>
        <p:sp>
          <p:nvSpPr>
            <p:cNvPr id="53" name="TextBox 52">
              <a:extLst>
                <a:ext uri="{FF2B5EF4-FFF2-40B4-BE49-F238E27FC236}">
                  <a16:creationId xmlns:a16="http://schemas.microsoft.com/office/drawing/2014/main" id="{51CD6D5E-D85B-4F4B-A090-D138922831AB}"/>
                </a:ext>
              </a:extLst>
            </p:cNvPr>
            <p:cNvSpPr txBox="1"/>
            <p:nvPr/>
          </p:nvSpPr>
          <p:spPr>
            <a:xfrm>
              <a:off x="3394609" y="1601648"/>
              <a:ext cx="1334561" cy="338554"/>
            </a:xfrm>
            <a:prstGeom prst="rect">
              <a:avLst/>
            </a:prstGeom>
            <a:noFill/>
          </p:spPr>
          <p:txBody>
            <a:bodyPr wrap="square" rtlCol="0">
              <a:spAutoFit/>
            </a:bodyPr>
            <a:lstStyle/>
            <a:p>
              <a:r>
                <a:rPr lang="en-US" sz="1600" dirty="0"/>
                <a:t>components</a:t>
              </a:r>
            </a:p>
          </p:txBody>
        </p:sp>
        <p:sp>
          <p:nvSpPr>
            <p:cNvPr id="54" name="TextBox 53">
              <a:extLst>
                <a:ext uri="{FF2B5EF4-FFF2-40B4-BE49-F238E27FC236}">
                  <a16:creationId xmlns:a16="http://schemas.microsoft.com/office/drawing/2014/main" id="{2937D107-058A-E445-97D7-894016C99DA6}"/>
                </a:ext>
              </a:extLst>
            </p:cNvPr>
            <p:cNvSpPr txBox="1"/>
            <p:nvPr/>
          </p:nvSpPr>
          <p:spPr>
            <a:xfrm>
              <a:off x="5405006" y="2884778"/>
              <a:ext cx="1412529" cy="584775"/>
            </a:xfrm>
            <a:prstGeom prst="rect">
              <a:avLst/>
            </a:prstGeom>
            <a:noFill/>
          </p:spPr>
          <p:txBody>
            <a:bodyPr wrap="square" rtlCol="0">
              <a:spAutoFit/>
            </a:bodyPr>
            <a:lstStyle/>
            <a:p>
              <a:pPr algn="ctr"/>
              <a:r>
                <a:rPr lang="en-US" sz="1600" dirty="0"/>
                <a:t>measurement system</a:t>
              </a:r>
            </a:p>
          </p:txBody>
        </p:sp>
        <p:sp>
          <p:nvSpPr>
            <p:cNvPr id="4" name="TextBox 3">
              <a:extLst>
                <a:ext uri="{FF2B5EF4-FFF2-40B4-BE49-F238E27FC236}">
                  <a16:creationId xmlns:a16="http://schemas.microsoft.com/office/drawing/2014/main" id="{EB598213-5344-0B43-A7AA-34958F6FE906}"/>
                </a:ext>
              </a:extLst>
            </p:cNvPr>
            <p:cNvSpPr txBox="1"/>
            <p:nvPr/>
          </p:nvSpPr>
          <p:spPr>
            <a:xfrm>
              <a:off x="3394609" y="2509111"/>
              <a:ext cx="1457891" cy="646331"/>
            </a:xfrm>
            <a:prstGeom prst="rect">
              <a:avLst/>
            </a:prstGeom>
            <a:solidFill>
              <a:srgbClr val="FFFF00"/>
            </a:solidFill>
            <a:ln w="12700">
              <a:solidFill>
                <a:schemeClr val="accent6">
                  <a:lumMod val="50000"/>
                </a:schemeClr>
              </a:solidFill>
            </a:ln>
          </p:spPr>
          <p:txBody>
            <a:bodyPr wrap="square" rtlCol="0">
              <a:spAutoFit/>
            </a:bodyPr>
            <a:lstStyle/>
            <a:p>
              <a:pPr algn="ctr"/>
              <a:r>
                <a:rPr lang="en-US" sz="1800" dirty="0"/>
                <a:t>component activator</a:t>
              </a:r>
            </a:p>
          </p:txBody>
        </p:sp>
      </p:grpSp>
      <p:sp>
        <p:nvSpPr>
          <p:cNvPr id="58" name="Rectangle: Rounded Corners 11">
            <a:extLst>
              <a:ext uri="{FF2B5EF4-FFF2-40B4-BE49-F238E27FC236}">
                <a16:creationId xmlns:a16="http://schemas.microsoft.com/office/drawing/2014/main" id="{5525F9CE-633E-3B4C-B6A3-9702C2511B4E}"/>
              </a:ext>
            </a:extLst>
          </p:cNvPr>
          <p:cNvSpPr/>
          <p:nvPr/>
        </p:nvSpPr>
        <p:spPr>
          <a:xfrm>
            <a:off x="326571" y="3285431"/>
            <a:ext cx="8588829" cy="27345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1200"/>
              </a:spcAft>
            </a:pPr>
            <a:r>
              <a:rPr lang="en-US" sz="2000" dirty="0"/>
              <a:t>In EMMA, applications are assembled from components according to a given configuration.</a:t>
            </a:r>
          </a:p>
          <a:p>
            <a:pPr>
              <a:spcAft>
                <a:spcPts val="1200"/>
              </a:spcAft>
            </a:pPr>
            <a:r>
              <a:rPr lang="en-US" sz="2000" dirty="0"/>
              <a:t>Components ensure standardization and eliminate middle-level design, introduce well-defined interfaces, and provide encapsulation.</a:t>
            </a:r>
          </a:p>
          <a:p>
            <a:pPr>
              <a:spcAft>
                <a:spcPts val="1200"/>
              </a:spcAft>
            </a:pPr>
            <a:r>
              <a:rPr lang="en-US" sz="2000" dirty="0"/>
              <a:t>CBD allows for </a:t>
            </a:r>
            <a:r>
              <a:rPr lang="en-US" sz="2000" b="1" dirty="0"/>
              <a:t>parallel</a:t>
            </a:r>
            <a:r>
              <a:rPr lang="en-US" sz="2000" dirty="0"/>
              <a:t> development and independent evolution of software modules.</a:t>
            </a:r>
          </a:p>
        </p:txBody>
      </p:sp>
    </p:spTree>
    <p:extLst>
      <p:ext uri="{BB962C8B-B14F-4D97-AF65-F5344CB8AC3E}">
        <p14:creationId xmlns:p14="http://schemas.microsoft.com/office/powerpoint/2010/main" val="164756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13493"/>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en-US"/>
              <a:t>System Configuration</a:t>
            </a:r>
          </a:p>
        </p:txBody>
      </p:sp>
      <p:sp>
        <p:nvSpPr>
          <p:cNvPr id="24578" name="Content Placeholder 29"/>
          <p:cNvSpPr>
            <a:spLocks noGrp="1"/>
          </p:cNvSpPr>
          <p:nvPr>
            <p:ph idx="1"/>
          </p:nvPr>
        </p:nvSpPr>
        <p:spPr bwMode="auto">
          <a:xfrm>
            <a:off x="308240" y="1042988"/>
            <a:ext cx="5060594" cy="5065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a:endParaRPr lang="en-US" altLang="en-US" sz="2000">
              <a:latin typeface="Helvetica" panose="020B0604020202020204" pitchFamily="34" charset="0"/>
              <a:ea typeface="Geneva" pitchFamily="121" charset="-128"/>
            </a:endParaRPr>
          </a:p>
          <a:p>
            <a:pPr algn="just"/>
            <a:endParaRPr lang="en-US" altLang="en-US" sz="2000">
              <a:latin typeface="Helvetica" panose="020B0604020202020204" pitchFamily="34" charset="0"/>
              <a:ea typeface="Geneva" pitchFamily="121" charset="-128"/>
            </a:endParaRPr>
          </a:p>
          <a:p>
            <a:pPr marL="0" indent="0" algn="just">
              <a:buNone/>
            </a:pPr>
            <a:endParaRPr lang="en-US" altLang="en-US" sz="2000">
              <a:latin typeface="Helvetica" panose="020B0604020202020204" pitchFamily="34" charset="0"/>
              <a:ea typeface="Geneva" pitchFamily="121" charset="-128"/>
            </a:endParaRPr>
          </a:p>
          <a:p>
            <a:pPr marL="0" indent="0" algn="just">
              <a:buNone/>
            </a:pPr>
            <a:r>
              <a:rPr lang="en-US" altLang="en-US" sz="2000">
                <a:latin typeface="Helvetica" panose="020B0604020202020204" pitchFamily="34" charset="0"/>
                <a:ea typeface="Geneva" pitchFamily="121" charset="-128"/>
              </a:rPr>
              <a:t> </a:t>
            </a:r>
            <a:endParaRPr lang="en-US" altLang="en-US">
              <a:latin typeface="Helvetica" panose="020B0604020202020204" pitchFamily="34" charset="0"/>
              <a:ea typeface="Geneva" pitchFamily="121" charset="-128"/>
            </a:endParaRPr>
          </a:p>
          <a:p>
            <a:pPr marL="0" indent="0" algn="just">
              <a:buNone/>
            </a:pPr>
            <a:endParaRPr lang="en-US" altLang="en-US">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9205BD4-04D0-4FBC-B5F4-8B8E9214EA03}" type="datetime1">
              <a:rPr lang="en-US" altLang="en-US" sz="1200" smtClean="0">
                <a:solidFill>
                  <a:srgbClr val="004C97"/>
                </a:solidFill>
                <a:latin typeface="Helvetica" panose="020B0604020202020204" pitchFamily="34" charset="0"/>
              </a:rPr>
              <a:t>9/25/22</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8</a:t>
            </a:fld>
            <a:endParaRPr lang="en-US" altLang="en-US" sz="1200">
              <a:solidFill>
                <a:srgbClr val="004C97"/>
              </a:solidFill>
              <a:latin typeface="Helvetica" panose="020B0604020202020204" pitchFamily="34" charset="0"/>
            </a:endParaRPr>
          </a:p>
        </p:txBody>
      </p:sp>
      <p:sp>
        <p:nvSpPr>
          <p:cNvPr id="42" name="Footer Placeholder 4">
            <a:extLst>
              <a:ext uri="{FF2B5EF4-FFF2-40B4-BE49-F238E27FC236}">
                <a16:creationId xmlns:a16="http://schemas.microsoft.com/office/drawing/2014/main" id="{F120BA82-742D-41A6-97B2-716E74C434FF}"/>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sp>
        <p:nvSpPr>
          <p:cNvPr id="3" name="TextBox 2">
            <a:extLst>
              <a:ext uri="{FF2B5EF4-FFF2-40B4-BE49-F238E27FC236}">
                <a16:creationId xmlns:a16="http://schemas.microsoft.com/office/drawing/2014/main" id="{892E3F78-96CE-594F-A9CD-BEA8FEA6902B}"/>
              </a:ext>
            </a:extLst>
          </p:cNvPr>
          <p:cNvSpPr txBox="1"/>
          <p:nvPr/>
        </p:nvSpPr>
        <p:spPr>
          <a:xfrm>
            <a:off x="419101" y="1031095"/>
            <a:ext cx="4270466" cy="5150128"/>
          </a:xfrm>
          <a:prstGeom prst="rect">
            <a:avLst/>
          </a:prstGeom>
          <a:noFill/>
        </p:spPr>
        <p:txBody>
          <a:bodyPr wrap="square" rtlCol="0">
            <a:spAutoFit/>
          </a:bodyPr>
          <a:lstStyle/>
          <a:p>
            <a:pPr marL="0" marR="0">
              <a:spcBef>
                <a:spcPts val="250"/>
              </a:spcBef>
              <a:spcAft>
                <a:spcPts val="125"/>
              </a:spcAft>
            </a:pPr>
            <a:r>
              <a:rPr lang="en-GB" sz="1050" i="1">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  m</a:t>
            </a:r>
            <a:r>
              <a:rPr lang="en-GB" sz="1050" i="1">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agic_code = “SSW_12.34.v7”</a:t>
            </a:r>
          </a:p>
          <a:p>
            <a:pPr marL="0" marR="0">
              <a:spcBef>
                <a:spcPts val="250"/>
              </a:spcBef>
              <a:spcAft>
                <a:spcPts val="125"/>
              </a:spcAft>
            </a:pPr>
            <a:r>
              <a:rPr lang="en-GB" sz="1050" i="1">
                <a:effectLst/>
                <a:latin typeface="Arial" panose="020B0604020202020204" pitchFamily="34" charset="0"/>
                <a:ea typeface="Times New Roman" panose="02020603050405020304" pitchFamily="18" charset="0"/>
                <a:cs typeface="Times New Roman" panose="02020603050405020304" pitchFamily="18" charset="0"/>
              </a:rPr>
              <a:t>  ; Initial values of  system properties</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b="1">
                <a:effectLst/>
                <a:latin typeface="Arial" panose="020B0604020202020204" pitchFamily="34" charset="0"/>
                <a:ea typeface="Times New Roman" panose="02020603050405020304" pitchFamily="18" charset="0"/>
                <a:cs typeface="Times New Roman" panose="02020603050405020304" pitchFamily="18" charset="0"/>
              </a:rPr>
              <a:t>[system]</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systemProperty_1 = SSW_0.1</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systemProperty_2 = Stand_A</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i="1">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i="1">
                <a:effectLst/>
                <a:latin typeface="Arial" panose="020B0604020202020204" pitchFamily="34" charset="0"/>
                <a:ea typeface="Times New Roman" panose="02020603050405020304" pitchFamily="18" charset="0"/>
                <a:cs typeface="Times New Roman" panose="02020603050405020304" pitchFamily="18" charset="0"/>
              </a:rPr>
              <a:t>; Non-standard (system- specific) components</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b="1">
                <a:effectLst/>
                <a:latin typeface="Arial" panose="020B0604020202020204" pitchFamily="34" charset="0"/>
                <a:ea typeface="Times New Roman" panose="02020603050405020304" pitchFamily="18" charset="0"/>
                <a:cs typeface="Times New Roman" panose="02020603050405020304" pitchFamily="18" charset="0"/>
              </a:rPr>
              <a:t>[components]</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comp1@tab1 = </a:t>
            </a:r>
            <a:r>
              <a:rPr lang="en-GB" sz="1050" b="1">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local:</a:t>
            </a: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pathToVI + pathToDecisionTable              </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comp2@tab2 = </a:t>
            </a:r>
            <a:r>
              <a:rPr lang="en-GB" sz="1050" b="1">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remote:</a:t>
            </a: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pathToVI  + pathTodecisionTable </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i="1">
                <a:effectLst/>
                <a:latin typeface="Arial" panose="020B0604020202020204" pitchFamily="34" charset="0"/>
                <a:ea typeface="Times New Roman" panose="02020603050405020304" pitchFamily="18" charset="0"/>
                <a:cs typeface="Times New Roman" panose="02020603050405020304" pitchFamily="18" charset="0"/>
              </a:rPr>
              <a:t>; Automatic initialization events: topic:event = parameter</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b="1" i="1">
                <a:effectLst/>
                <a:latin typeface="Arial" panose="020B0604020202020204" pitchFamily="34" charset="0"/>
                <a:ea typeface="Times New Roman" panose="02020603050405020304" pitchFamily="18" charset="0"/>
                <a:cs typeface="Times New Roman" panose="02020603050405020304" pitchFamily="18" charset="0"/>
              </a:rPr>
              <a:t>[events]</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control.comp1:init.cmd = NONE</a:t>
            </a:r>
          </a:p>
          <a:p>
            <a:pPr marL="11430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control.comp2:init.cmd = NONE</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i="1">
                <a:effectLst/>
                <a:latin typeface="Arial" panose="020B0604020202020204" pitchFamily="34" charset="0"/>
                <a:ea typeface="Times New Roman" panose="02020603050405020304" pitchFamily="18" charset="0"/>
                <a:cs typeface="Times New Roman" panose="02020603050405020304" pitchFamily="18" charset="0"/>
              </a:rPr>
              <a:t>; Properties of components: property = value</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b="1" i="1">
                <a:effectLst/>
                <a:latin typeface="Arial" panose="020B0604020202020204" pitchFamily="34" charset="0"/>
                <a:ea typeface="Times New Roman" panose="02020603050405020304" pitchFamily="18" charset="0"/>
                <a:cs typeface="Times New Roman" panose="02020603050405020304" pitchFamily="18" charset="0"/>
              </a:rPr>
              <a:t>[comp1]</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property_1.1 = TRUE</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property_1.2 = [[1, 5, 100], [100,10,200]]</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b="1" i="1">
                <a:effectLst/>
                <a:latin typeface="Arial" panose="020B0604020202020204" pitchFamily="34" charset="0"/>
                <a:ea typeface="Times New Roman" panose="02020603050405020304" pitchFamily="18" charset="0"/>
                <a:cs typeface="Times New Roman" panose="02020603050405020304" pitchFamily="18" charset="0"/>
              </a:rPr>
              <a:t> [comp2]</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property_2.1 = “SIMULATOR”</a:t>
            </a:r>
            <a:endParaRPr lang="en-US" sz="1050">
              <a:solidFill>
                <a:schemeClr val="accent6">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14300" marR="0">
              <a:spcBef>
                <a:spcPts val="250"/>
              </a:spcBef>
              <a:spcAft>
                <a:spcPts val="125"/>
              </a:spcAft>
            </a:pPr>
            <a:r>
              <a:rPr lang="en-GB" sz="1050">
                <a:solidFill>
                  <a:schemeClr val="accent6">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property_2.2 = 1234.56</a:t>
            </a:r>
          </a:p>
          <a:p>
            <a:pPr marL="114300">
              <a:spcBef>
                <a:spcPts val="250"/>
              </a:spcBef>
              <a:spcAft>
                <a:spcPts val="125"/>
              </a:spcAft>
            </a:pPr>
            <a:r>
              <a:rPr lang="en-GB" sz="1050" i="1">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4" name="Rectangle: Rounded Corners 9">
            <a:extLst>
              <a:ext uri="{FF2B5EF4-FFF2-40B4-BE49-F238E27FC236}">
                <a16:creationId xmlns:a16="http://schemas.microsoft.com/office/drawing/2014/main" id="{A3F9D48E-4E51-0C49-A047-F45C73ACD40B}"/>
              </a:ext>
            </a:extLst>
          </p:cNvPr>
          <p:cNvSpPr/>
          <p:nvPr/>
        </p:nvSpPr>
        <p:spPr>
          <a:xfrm>
            <a:off x="5118755" y="1100732"/>
            <a:ext cx="3796646" cy="46447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74320" lvl="1" indent="-274320">
              <a:spcBef>
                <a:spcPts val="600"/>
              </a:spcBef>
              <a:buFont typeface="Wingdings" panose="05000000000000000000" pitchFamily="2" charset="2"/>
              <a:buChar char="§"/>
            </a:pPr>
            <a:r>
              <a:rPr lang="en-US" altLang="en-US" sz="2000" dirty="0">
                <a:solidFill>
                  <a:schemeClr val="tx1"/>
                </a:solidFill>
              </a:rPr>
              <a:t>Framework uses the configuration file to start both local and remote components. </a:t>
            </a:r>
          </a:p>
          <a:p>
            <a:pPr marL="274320" lvl="1" indent="-274320">
              <a:spcBef>
                <a:spcPts val="600"/>
              </a:spcBef>
              <a:buFont typeface="Wingdings" panose="05000000000000000000" pitchFamily="2" charset="2"/>
              <a:buChar char="§"/>
            </a:pPr>
            <a:r>
              <a:rPr lang="en-US" altLang="en-US" sz="2000" dirty="0">
                <a:solidFill>
                  <a:schemeClr val="tx1"/>
                </a:solidFill>
              </a:rPr>
              <a:t>A configuration file has system, components, events, and component property sections. </a:t>
            </a:r>
          </a:p>
          <a:p>
            <a:pPr marL="274320" lvl="1" indent="-274320">
              <a:spcBef>
                <a:spcPts val="600"/>
              </a:spcBef>
              <a:buFont typeface="Wingdings" panose="05000000000000000000" pitchFamily="2" charset="2"/>
              <a:buChar char="§"/>
            </a:pPr>
            <a:r>
              <a:rPr lang="en-US" altLang="en-US" sz="2000" dirty="0">
                <a:solidFill>
                  <a:schemeClr val="tx1"/>
                </a:solidFill>
              </a:rPr>
              <a:t>Each file section contains a set of name-value pairs that define the initial state of the system</a:t>
            </a:r>
            <a:r>
              <a:rPr lang="en-US" altLang="en-US" sz="2000" dirty="0"/>
              <a:t>.</a:t>
            </a:r>
          </a:p>
        </p:txBody>
      </p:sp>
    </p:spTree>
    <p:extLst>
      <p:ext uri="{BB962C8B-B14F-4D97-AF65-F5344CB8AC3E}">
        <p14:creationId xmlns:p14="http://schemas.microsoft.com/office/powerpoint/2010/main" val="156168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16FA-7EC7-4633-AA9C-E6671FDA3521}"/>
              </a:ext>
            </a:extLst>
          </p:cNvPr>
          <p:cNvSpPr>
            <a:spLocks noGrp="1"/>
          </p:cNvSpPr>
          <p:nvPr>
            <p:ph type="title"/>
          </p:nvPr>
        </p:nvSpPr>
        <p:spPr/>
        <p:txBody>
          <a:bodyPr/>
          <a:lstStyle/>
          <a:p>
            <a:pPr fontAlgn="auto">
              <a:spcAft>
                <a:spcPts val="0"/>
              </a:spcAft>
            </a:pPr>
            <a:r>
              <a:rPr lang="en-US"/>
              <a:t>Example: Rotating Coil System Components</a:t>
            </a:r>
          </a:p>
        </p:txBody>
      </p:sp>
      <p:sp>
        <p:nvSpPr>
          <p:cNvPr id="4" name="Date Placeholder 3">
            <a:extLst>
              <a:ext uri="{FF2B5EF4-FFF2-40B4-BE49-F238E27FC236}">
                <a16:creationId xmlns:a16="http://schemas.microsoft.com/office/drawing/2014/main" id="{A105ED48-C448-4F08-8A51-AAEC11D30374}"/>
              </a:ext>
            </a:extLst>
          </p:cNvPr>
          <p:cNvSpPr>
            <a:spLocks noGrp="1"/>
          </p:cNvSpPr>
          <p:nvPr>
            <p:ph type="dt" sz="half" idx="10"/>
          </p:nvPr>
        </p:nvSpPr>
        <p:spPr/>
        <p:txBody>
          <a:bodyPr/>
          <a:lstStyle/>
          <a:p>
            <a:fld id="{773918FB-3429-4B6C-BC68-BFFE0E4C5610}" type="datetime1">
              <a:rPr lang="en-US" altLang="en-US" smtClean="0"/>
              <a:t>9/25/22</a:t>
            </a:fld>
            <a:endParaRPr lang="en-US" altLang="en-US"/>
          </a:p>
        </p:txBody>
      </p:sp>
      <p:sp>
        <p:nvSpPr>
          <p:cNvPr id="6" name="Slide Number Placeholder 5">
            <a:extLst>
              <a:ext uri="{FF2B5EF4-FFF2-40B4-BE49-F238E27FC236}">
                <a16:creationId xmlns:a16="http://schemas.microsoft.com/office/drawing/2014/main" id="{1427E55B-BA7F-4012-94F9-B21E6D313680}"/>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sp>
        <p:nvSpPr>
          <p:cNvPr id="8" name="Footer Placeholder 4">
            <a:extLst>
              <a:ext uri="{FF2B5EF4-FFF2-40B4-BE49-F238E27FC236}">
                <a16:creationId xmlns:a16="http://schemas.microsoft.com/office/drawing/2014/main" id="{014B1115-8A83-7C47-869F-E6F750EF23B2}"/>
              </a:ext>
            </a:extLst>
          </p:cNvPr>
          <p:cNvSpPr>
            <a:spLocks noGrp="1"/>
          </p:cNvSpPr>
          <p:nvPr>
            <p:ph type="ftr" sz="quarter" idx="11"/>
          </p:nvPr>
        </p:nvSpPr>
        <p:spPr>
          <a:xfrm>
            <a:off x="769780" y="6503207"/>
            <a:ext cx="6035241" cy="241300"/>
          </a:xfrm>
        </p:spPr>
        <p:txBody>
          <a:bodyPr/>
          <a:lstStyle/>
          <a:p>
            <a:pPr eaLnBrk="1" hangingPunct="1"/>
            <a:r>
              <a:rPr lang="en-US" altLang="en-US" dirty="0">
                <a:latin typeface="Helvetica" panose="020B0604020202020204" pitchFamily="34" charset="0"/>
                <a:ea typeface="MS PGothic" panose="020B0600070205080204" pitchFamily="34" charset="-128"/>
              </a:rPr>
              <a:t>EMMA: A Framework for constructing Magnetic Measurement Systems, J.M.Nogiec</a:t>
            </a:r>
            <a:endParaRPr lang="en-US" altLang="en-US" sz="1200" dirty="0">
              <a:solidFill>
                <a:srgbClr val="004C97"/>
              </a:solidFill>
              <a:latin typeface="Helvetica" panose="020B0604020202020204" pitchFamily="34" charset="0"/>
              <a:ea typeface="MS PGothic" panose="020B0600070205080204" pitchFamily="34" charset="-128"/>
            </a:endParaRPr>
          </a:p>
        </p:txBody>
      </p:sp>
      <p:grpSp>
        <p:nvGrpSpPr>
          <p:cNvPr id="3" name="Group 2">
            <a:extLst>
              <a:ext uri="{FF2B5EF4-FFF2-40B4-BE49-F238E27FC236}">
                <a16:creationId xmlns:a16="http://schemas.microsoft.com/office/drawing/2014/main" id="{28D37D10-B5E0-F842-8394-B743254309A7}"/>
              </a:ext>
            </a:extLst>
          </p:cNvPr>
          <p:cNvGrpSpPr/>
          <p:nvPr/>
        </p:nvGrpSpPr>
        <p:grpSpPr>
          <a:xfrm>
            <a:off x="999019" y="1321681"/>
            <a:ext cx="7363341" cy="4785033"/>
            <a:chOff x="999019" y="1321681"/>
            <a:chExt cx="7363341" cy="4785033"/>
          </a:xfrm>
        </p:grpSpPr>
        <p:sp>
          <p:nvSpPr>
            <p:cNvPr id="7" name="Rectangle: Rounded Corners 106">
              <a:extLst>
                <a:ext uri="{FF2B5EF4-FFF2-40B4-BE49-F238E27FC236}">
                  <a16:creationId xmlns:a16="http://schemas.microsoft.com/office/drawing/2014/main" id="{F2E576E2-13A9-B147-B833-B9F92BBB2AA2}"/>
                </a:ext>
              </a:extLst>
            </p:cNvPr>
            <p:cNvSpPr/>
            <p:nvPr/>
          </p:nvSpPr>
          <p:spPr>
            <a:xfrm>
              <a:off x="2788085" y="1321681"/>
              <a:ext cx="1235340" cy="652739"/>
            </a:xfrm>
            <a:prstGeom prst="roundRect">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9" name="TextBox 8">
              <a:extLst>
                <a:ext uri="{FF2B5EF4-FFF2-40B4-BE49-F238E27FC236}">
                  <a16:creationId xmlns:a16="http://schemas.microsoft.com/office/drawing/2014/main" id="{414AB3EE-F12B-9D4F-BA72-A3A866C05A73}"/>
                </a:ext>
              </a:extLst>
            </p:cNvPr>
            <p:cNvSpPr txBox="1"/>
            <p:nvPr/>
          </p:nvSpPr>
          <p:spPr>
            <a:xfrm>
              <a:off x="3101466" y="1339344"/>
              <a:ext cx="569056" cy="167656"/>
            </a:xfrm>
            <a:prstGeom prst="rect">
              <a:avLst/>
            </a:prstGeom>
            <a:noFill/>
          </p:spPr>
          <p:txBody>
            <a:bodyPr wrap="none" rtlCol="0">
              <a:spAutoFit/>
            </a:bodyPr>
            <a:lstStyle/>
            <a:p>
              <a:pPr algn="ctr"/>
              <a:r>
                <a:rPr lang="en-US" sz="800" b="1" dirty="0"/>
                <a:t>Leica AT960 </a:t>
              </a:r>
            </a:p>
          </p:txBody>
        </p:sp>
        <p:sp>
          <p:nvSpPr>
            <p:cNvPr id="10" name="Rectangle 9">
              <a:extLst>
                <a:ext uri="{FF2B5EF4-FFF2-40B4-BE49-F238E27FC236}">
                  <a16:creationId xmlns:a16="http://schemas.microsoft.com/office/drawing/2014/main" id="{F1DA2636-5C51-E14B-B8DF-E3E34A4C074D}"/>
                </a:ext>
              </a:extLst>
            </p:cNvPr>
            <p:cNvSpPr/>
            <p:nvPr/>
          </p:nvSpPr>
          <p:spPr>
            <a:xfrm>
              <a:off x="3694338" y="2341605"/>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E6C071E4-F23F-E04A-8433-7A068831C54E}"/>
                </a:ext>
              </a:extLst>
            </p:cNvPr>
            <p:cNvSpPr/>
            <p:nvPr/>
          </p:nvSpPr>
          <p:spPr>
            <a:xfrm>
              <a:off x="3694338" y="2426261"/>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Rectangle 11">
              <a:extLst>
                <a:ext uri="{FF2B5EF4-FFF2-40B4-BE49-F238E27FC236}">
                  <a16:creationId xmlns:a16="http://schemas.microsoft.com/office/drawing/2014/main" id="{384C164F-5410-6A4B-AF62-EBD3A50EB216}"/>
                </a:ext>
              </a:extLst>
            </p:cNvPr>
            <p:cNvSpPr/>
            <p:nvPr/>
          </p:nvSpPr>
          <p:spPr>
            <a:xfrm>
              <a:off x="3694338" y="2270825"/>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3" name="Picture 12" descr="A picture containing night, night sky&#10;&#10;Description automatically generated">
              <a:extLst>
                <a:ext uri="{FF2B5EF4-FFF2-40B4-BE49-F238E27FC236}">
                  <a16:creationId xmlns:a16="http://schemas.microsoft.com/office/drawing/2014/main" id="{7D38174C-2FB9-8849-8E81-DF6B20A2A9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720" y="2231218"/>
              <a:ext cx="283758" cy="279698"/>
            </a:xfrm>
            <a:prstGeom prst="rect">
              <a:avLst/>
            </a:prstGeom>
          </p:spPr>
        </p:pic>
        <p:sp>
          <p:nvSpPr>
            <p:cNvPr id="14" name="Rectangle: Rounded Corners 126">
              <a:extLst>
                <a:ext uri="{FF2B5EF4-FFF2-40B4-BE49-F238E27FC236}">
                  <a16:creationId xmlns:a16="http://schemas.microsoft.com/office/drawing/2014/main" id="{690F92CF-955E-F649-883B-78119C006361}"/>
                </a:ext>
              </a:extLst>
            </p:cNvPr>
            <p:cNvSpPr/>
            <p:nvPr/>
          </p:nvSpPr>
          <p:spPr>
            <a:xfrm>
              <a:off x="2782958" y="1991944"/>
              <a:ext cx="1235340" cy="652739"/>
            </a:xfrm>
            <a:prstGeom prst="roundRect">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5" name="TextBox 14">
              <a:extLst>
                <a:ext uri="{FF2B5EF4-FFF2-40B4-BE49-F238E27FC236}">
                  <a16:creationId xmlns:a16="http://schemas.microsoft.com/office/drawing/2014/main" id="{B3C1E889-4D3E-1249-819C-12BC4769462C}"/>
                </a:ext>
              </a:extLst>
            </p:cNvPr>
            <p:cNvSpPr txBox="1"/>
            <p:nvPr/>
          </p:nvSpPr>
          <p:spPr>
            <a:xfrm>
              <a:off x="2998285" y="2017426"/>
              <a:ext cx="802213" cy="167656"/>
            </a:xfrm>
            <a:prstGeom prst="rect">
              <a:avLst/>
            </a:prstGeom>
            <a:noFill/>
          </p:spPr>
          <p:txBody>
            <a:bodyPr wrap="none" rtlCol="0">
              <a:spAutoFit/>
            </a:bodyPr>
            <a:lstStyle/>
            <a:p>
              <a:pPr algn="ctr"/>
              <a:r>
                <a:rPr lang="en-US" sz="800" b="1" dirty="0"/>
                <a:t>30kA Power Supply</a:t>
              </a:r>
            </a:p>
          </p:txBody>
        </p:sp>
        <p:cxnSp>
          <p:nvCxnSpPr>
            <p:cNvPr id="16" name="Straight Arrow Connector 15">
              <a:extLst>
                <a:ext uri="{FF2B5EF4-FFF2-40B4-BE49-F238E27FC236}">
                  <a16:creationId xmlns:a16="http://schemas.microsoft.com/office/drawing/2014/main" id="{DE511C3F-0D1D-EE43-86DA-BE5599FBEC1E}"/>
                </a:ext>
              </a:extLst>
            </p:cNvPr>
            <p:cNvCxnSpPr>
              <a:cxnSpLocks/>
              <a:stCxn id="57" idx="3"/>
              <a:endCxn id="58" idx="1"/>
            </p:cNvCxnSpPr>
            <p:nvPr/>
          </p:nvCxnSpPr>
          <p:spPr>
            <a:xfrm>
              <a:off x="7124046" y="2878466"/>
              <a:ext cx="165262" cy="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46">
              <a:extLst>
                <a:ext uri="{FF2B5EF4-FFF2-40B4-BE49-F238E27FC236}">
                  <a16:creationId xmlns:a16="http://schemas.microsoft.com/office/drawing/2014/main" id="{CB76D5E1-8BEC-394D-8E2E-540E7AD80DED}"/>
                </a:ext>
              </a:extLst>
            </p:cNvPr>
            <p:cNvSpPr/>
            <p:nvPr/>
          </p:nvSpPr>
          <p:spPr>
            <a:xfrm>
              <a:off x="2793788" y="3309123"/>
              <a:ext cx="1235393" cy="628560"/>
            </a:xfrm>
            <a:prstGeom prst="roundRect">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E9345B6-B77C-ED46-BC0E-2CF296AD8599}"/>
                </a:ext>
              </a:extLst>
            </p:cNvPr>
            <p:cNvCxnSpPr>
              <a:cxnSpLocks/>
              <a:stCxn id="48" idx="3"/>
              <a:endCxn id="17" idx="1"/>
            </p:cNvCxnSpPr>
            <p:nvPr/>
          </p:nvCxnSpPr>
          <p:spPr>
            <a:xfrm flipV="1">
              <a:off x="2354865" y="3623403"/>
              <a:ext cx="438923" cy="33150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768A4C-CF3F-F543-8261-F62DC2EE9321}"/>
                </a:ext>
              </a:extLst>
            </p:cNvPr>
            <p:cNvSpPr txBox="1"/>
            <p:nvPr/>
          </p:nvSpPr>
          <p:spPr>
            <a:xfrm>
              <a:off x="3058362" y="3326160"/>
              <a:ext cx="676668" cy="167656"/>
            </a:xfrm>
            <a:prstGeom prst="rect">
              <a:avLst/>
            </a:prstGeom>
            <a:noFill/>
          </p:spPr>
          <p:txBody>
            <a:bodyPr wrap="none" rtlCol="0">
              <a:spAutoFit/>
            </a:bodyPr>
            <a:lstStyle/>
            <a:p>
              <a:pPr algn="ctr"/>
              <a:r>
                <a:rPr lang="en-US" sz="800" b="1" dirty="0"/>
                <a:t>Galil DMC-4210</a:t>
              </a:r>
            </a:p>
          </p:txBody>
        </p:sp>
        <p:sp>
          <p:nvSpPr>
            <p:cNvPr id="20" name="Rectangle: Rounded Corners 160">
              <a:extLst>
                <a:ext uri="{FF2B5EF4-FFF2-40B4-BE49-F238E27FC236}">
                  <a16:creationId xmlns:a16="http://schemas.microsoft.com/office/drawing/2014/main" id="{C11BF0E1-AD46-8C42-AFA2-D1EFD863B2ED}"/>
                </a:ext>
              </a:extLst>
            </p:cNvPr>
            <p:cNvSpPr/>
            <p:nvPr/>
          </p:nvSpPr>
          <p:spPr>
            <a:xfrm>
              <a:off x="2782958" y="2663932"/>
              <a:ext cx="1239495" cy="628560"/>
            </a:xfrm>
            <a:prstGeom prst="roundRect">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 name="TextBox 20">
              <a:extLst>
                <a:ext uri="{FF2B5EF4-FFF2-40B4-BE49-F238E27FC236}">
                  <a16:creationId xmlns:a16="http://schemas.microsoft.com/office/drawing/2014/main" id="{0417157F-404A-6B48-9523-D42B8781C53C}"/>
                </a:ext>
              </a:extLst>
            </p:cNvPr>
            <p:cNvSpPr txBox="1"/>
            <p:nvPr/>
          </p:nvSpPr>
          <p:spPr>
            <a:xfrm>
              <a:off x="2840011" y="2690106"/>
              <a:ext cx="1096862" cy="167656"/>
            </a:xfrm>
            <a:prstGeom prst="rect">
              <a:avLst/>
            </a:prstGeom>
            <a:noFill/>
          </p:spPr>
          <p:txBody>
            <a:bodyPr wrap="none" rtlCol="0">
              <a:spAutoFit/>
            </a:bodyPr>
            <a:lstStyle/>
            <a:p>
              <a:pPr algn="ctr"/>
              <a:r>
                <a:rPr lang="en-US" sz="800" b="1" dirty="0"/>
                <a:t>Extensible Digital Integrator</a:t>
              </a:r>
            </a:p>
          </p:txBody>
        </p:sp>
        <p:sp>
          <p:nvSpPr>
            <p:cNvPr id="22" name="Rectangle: Rounded Corners 165">
              <a:extLst>
                <a:ext uri="{FF2B5EF4-FFF2-40B4-BE49-F238E27FC236}">
                  <a16:creationId xmlns:a16="http://schemas.microsoft.com/office/drawing/2014/main" id="{48DB970C-7454-374A-8163-002864FFDDBE}"/>
                </a:ext>
              </a:extLst>
            </p:cNvPr>
            <p:cNvSpPr/>
            <p:nvPr/>
          </p:nvSpPr>
          <p:spPr>
            <a:xfrm>
              <a:off x="2796914" y="3959064"/>
              <a:ext cx="1235393" cy="622456"/>
            </a:xfrm>
            <a:prstGeom prst="roundRect">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3" name="TextBox 22">
              <a:extLst>
                <a:ext uri="{FF2B5EF4-FFF2-40B4-BE49-F238E27FC236}">
                  <a16:creationId xmlns:a16="http://schemas.microsoft.com/office/drawing/2014/main" id="{3D68B850-E4A0-BE4D-9D91-2FE2615BB5A5}"/>
                </a:ext>
              </a:extLst>
            </p:cNvPr>
            <p:cNvSpPr txBox="1"/>
            <p:nvPr/>
          </p:nvSpPr>
          <p:spPr>
            <a:xfrm>
              <a:off x="3086323" y="3969729"/>
              <a:ext cx="645922" cy="167656"/>
            </a:xfrm>
            <a:prstGeom prst="rect">
              <a:avLst/>
            </a:prstGeom>
            <a:noFill/>
          </p:spPr>
          <p:txBody>
            <a:bodyPr wrap="none" rtlCol="0">
              <a:spAutoFit/>
            </a:bodyPr>
            <a:lstStyle/>
            <a:p>
              <a:pPr algn="ctr"/>
              <a:r>
                <a:rPr lang="en-US" sz="800" b="1" dirty="0"/>
                <a:t>Aerotech CP10</a:t>
              </a:r>
            </a:p>
          </p:txBody>
        </p:sp>
        <p:cxnSp>
          <p:nvCxnSpPr>
            <p:cNvPr id="24" name="Straight Arrow Connector 23">
              <a:extLst>
                <a:ext uri="{FF2B5EF4-FFF2-40B4-BE49-F238E27FC236}">
                  <a16:creationId xmlns:a16="http://schemas.microsoft.com/office/drawing/2014/main" id="{94069BE0-54AE-5343-9461-74F2DAC1FC97}"/>
                </a:ext>
              </a:extLst>
            </p:cNvPr>
            <p:cNvCxnSpPr>
              <a:cxnSpLocks/>
              <a:stCxn id="20" idx="3"/>
              <a:endCxn id="56" idx="1"/>
            </p:cNvCxnSpPr>
            <p:nvPr/>
          </p:nvCxnSpPr>
          <p:spPr>
            <a:xfrm flipV="1">
              <a:off x="4022453" y="2882918"/>
              <a:ext cx="685205" cy="95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6CD3E86F-713D-9945-9933-BACE26E5BB51}"/>
                </a:ext>
              </a:extLst>
            </p:cNvPr>
            <p:cNvCxnSpPr>
              <a:cxnSpLocks/>
              <a:stCxn id="7" idx="3"/>
              <a:endCxn id="56" idx="1"/>
            </p:cNvCxnSpPr>
            <p:nvPr/>
          </p:nvCxnSpPr>
          <p:spPr>
            <a:xfrm>
              <a:off x="4023426" y="1648051"/>
              <a:ext cx="684231" cy="12348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2AC1A52-DEDE-E04F-B5E6-E16A4271CFE0}"/>
                </a:ext>
              </a:extLst>
            </p:cNvPr>
            <p:cNvCxnSpPr>
              <a:cxnSpLocks/>
              <a:stCxn id="14" idx="3"/>
              <a:endCxn id="56" idx="1"/>
            </p:cNvCxnSpPr>
            <p:nvPr/>
          </p:nvCxnSpPr>
          <p:spPr>
            <a:xfrm>
              <a:off x="4018298" y="2318316"/>
              <a:ext cx="689359" cy="564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25D28CC-DFF9-984E-A95F-6EED019434D2}"/>
                </a:ext>
              </a:extLst>
            </p:cNvPr>
            <p:cNvCxnSpPr>
              <a:cxnSpLocks/>
              <a:stCxn id="56" idx="3"/>
              <a:endCxn id="57" idx="1"/>
            </p:cNvCxnSpPr>
            <p:nvPr/>
          </p:nvCxnSpPr>
          <p:spPr>
            <a:xfrm flipV="1">
              <a:off x="5818634" y="2878466"/>
              <a:ext cx="296655" cy="4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29992E0-8BDE-DE44-A8F8-CEB78ADE495D}"/>
                </a:ext>
              </a:extLst>
            </p:cNvPr>
            <p:cNvCxnSpPr>
              <a:cxnSpLocks/>
              <a:stCxn id="42" idx="3"/>
              <a:endCxn id="14" idx="1"/>
            </p:cNvCxnSpPr>
            <p:nvPr/>
          </p:nvCxnSpPr>
          <p:spPr>
            <a:xfrm flipV="1">
              <a:off x="2364762" y="2318316"/>
              <a:ext cx="418196" cy="6147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512FBA-73F7-9F4F-AE5C-8BE360036EE9}"/>
                </a:ext>
              </a:extLst>
            </p:cNvPr>
            <p:cNvCxnSpPr>
              <a:cxnSpLocks/>
            </p:cNvCxnSpPr>
            <p:nvPr/>
          </p:nvCxnSpPr>
          <p:spPr>
            <a:xfrm>
              <a:off x="6912272" y="2956386"/>
              <a:ext cx="17808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51A57EB-DE6F-F54B-870C-0C77526C5F17}"/>
                </a:ext>
              </a:extLst>
            </p:cNvPr>
            <p:cNvCxnSpPr>
              <a:cxnSpLocks/>
              <a:stCxn id="57" idx="2"/>
              <a:endCxn id="70" idx="0"/>
            </p:cNvCxnSpPr>
            <p:nvPr/>
          </p:nvCxnSpPr>
          <p:spPr>
            <a:xfrm>
              <a:off x="6619668" y="3059239"/>
              <a:ext cx="580632" cy="563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E53121-146A-1741-8E16-356E4F03E601}"/>
                </a:ext>
              </a:extLst>
            </p:cNvPr>
            <p:cNvCxnSpPr>
              <a:cxnSpLocks/>
              <a:stCxn id="56" idx="0"/>
              <a:endCxn id="52" idx="2"/>
            </p:cNvCxnSpPr>
            <p:nvPr/>
          </p:nvCxnSpPr>
          <p:spPr>
            <a:xfrm flipV="1">
              <a:off x="5263146" y="2308931"/>
              <a:ext cx="3550" cy="393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7106DE2-FB72-4347-89B4-CB348C9E370A}"/>
                </a:ext>
              </a:extLst>
            </p:cNvPr>
            <p:cNvCxnSpPr>
              <a:cxnSpLocks/>
              <a:stCxn id="57" idx="0"/>
              <a:endCxn id="54" idx="2"/>
            </p:cNvCxnSpPr>
            <p:nvPr/>
          </p:nvCxnSpPr>
          <p:spPr>
            <a:xfrm flipV="1">
              <a:off x="6619668" y="2304245"/>
              <a:ext cx="525000" cy="3934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14BC88B-205A-3A4A-BD8D-65C8139DC560}"/>
                </a:ext>
              </a:extLst>
            </p:cNvPr>
            <p:cNvCxnSpPr>
              <a:cxnSpLocks/>
              <a:endCxn id="54" idx="2"/>
            </p:cNvCxnSpPr>
            <p:nvPr/>
          </p:nvCxnSpPr>
          <p:spPr>
            <a:xfrm flipH="1" flipV="1">
              <a:off x="7144668" y="2304245"/>
              <a:ext cx="542223" cy="397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D4E7965-E74A-3C4D-8E7A-86C5C164AD57}"/>
                </a:ext>
              </a:extLst>
            </p:cNvPr>
            <p:cNvCxnSpPr>
              <a:cxnSpLocks/>
              <a:stCxn id="58" idx="2"/>
              <a:endCxn id="70" idx="0"/>
            </p:cNvCxnSpPr>
            <p:nvPr/>
          </p:nvCxnSpPr>
          <p:spPr>
            <a:xfrm flipH="1">
              <a:off x="7200300" y="3059238"/>
              <a:ext cx="540165" cy="563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39AD513-0594-014A-8360-E773806954A1}"/>
                </a:ext>
              </a:extLst>
            </p:cNvPr>
            <p:cNvCxnSpPr>
              <a:cxnSpLocks/>
              <a:stCxn id="56" idx="2"/>
              <a:endCxn id="59" idx="0"/>
            </p:cNvCxnSpPr>
            <p:nvPr/>
          </p:nvCxnSpPr>
          <p:spPr>
            <a:xfrm>
              <a:off x="5263146" y="3063690"/>
              <a:ext cx="3365" cy="578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D881460-AC25-2947-92C4-2A3A8E82E174}"/>
                </a:ext>
              </a:extLst>
            </p:cNvPr>
            <p:cNvCxnSpPr>
              <a:cxnSpLocks/>
              <a:stCxn id="39" idx="3"/>
              <a:endCxn id="56" idx="1"/>
            </p:cNvCxnSpPr>
            <p:nvPr/>
          </p:nvCxnSpPr>
          <p:spPr>
            <a:xfrm flipV="1">
              <a:off x="3971846" y="2882918"/>
              <a:ext cx="735811" cy="1948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5C95312C-5FD2-654F-B78F-359DD4E437C3}"/>
                </a:ext>
              </a:extLst>
            </p:cNvPr>
            <p:cNvCxnSpPr>
              <a:cxnSpLocks/>
              <a:endCxn id="7" idx="1"/>
            </p:cNvCxnSpPr>
            <p:nvPr/>
          </p:nvCxnSpPr>
          <p:spPr>
            <a:xfrm flipV="1">
              <a:off x="2361679" y="1648051"/>
              <a:ext cx="426407" cy="481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ight Brace 37">
              <a:extLst>
                <a:ext uri="{FF2B5EF4-FFF2-40B4-BE49-F238E27FC236}">
                  <a16:creationId xmlns:a16="http://schemas.microsoft.com/office/drawing/2014/main" id="{76928464-F14A-884B-A56A-411AD1149447}"/>
                </a:ext>
              </a:extLst>
            </p:cNvPr>
            <p:cNvSpPr/>
            <p:nvPr/>
          </p:nvSpPr>
          <p:spPr>
            <a:xfrm rot="16200000" flipH="1">
              <a:off x="4459298" y="1963928"/>
              <a:ext cx="442784" cy="73633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39" name="Rectangle 38">
              <a:extLst>
                <a:ext uri="{FF2B5EF4-FFF2-40B4-BE49-F238E27FC236}">
                  <a16:creationId xmlns:a16="http://schemas.microsoft.com/office/drawing/2014/main" id="{2149FC0E-6ABA-2A42-A743-67830C7C38F9}"/>
                </a:ext>
              </a:extLst>
            </p:cNvPr>
            <p:cNvSpPr/>
            <p:nvPr/>
          </p:nvSpPr>
          <p:spPr>
            <a:xfrm>
              <a:off x="2857893" y="4650799"/>
              <a:ext cx="1113954" cy="36154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800" b="1" dirty="0">
                  <a:solidFill>
                    <a:srgbClr val="000000"/>
                  </a:solidFill>
                  <a:cs typeface="Times New Roman" panose="02020603050405020304" pitchFamily="18" charset="0"/>
                </a:rPr>
                <a:t>IFIX Gateway</a:t>
              </a:r>
            </a:p>
          </p:txBody>
        </p:sp>
        <p:sp>
          <p:nvSpPr>
            <p:cNvPr id="40" name="Rectangle 39">
              <a:extLst>
                <a:ext uri="{FF2B5EF4-FFF2-40B4-BE49-F238E27FC236}">
                  <a16:creationId xmlns:a16="http://schemas.microsoft.com/office/drawing/2014/main" id="{7B84D68D-D859-7D41-8DF1-4165F43156A2}"/>
                </a:ext>
              </a:extLst>
            </p:cNvPr>
            <p:cNvSpPr/>
            <p:nvPr/>
          </p:nvSpPr>
          <p:spPr>
            <a:xfrm>
              <a:off x="1485872" y="2180016"/>
              <a:ext cx="883070" cy="361544"/>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UI</a:t>
              </a:r>
              <a:endParaRPr lang="en-US" sz="1000" dirty="0">
                <a:effectLst/>
                <a:latin typeface="Times New Roman" panose="02020603050405020304" pitchFamily="18" charset="0"/>
                <a:ea typeface="Times New Roman" panose="02020603050405020304" pitchFamily="18" charset="0"/>
              </a:endParaRPr>
            </a:p>
          </p:txBody>
        </p:sp>
        <p:grpSp>
          <p:nvGrpSpPr>
            <p:cNvPr id="41" name="Group 40">
              <a:extLst>
                <a:ext uri="{FF2B5EF4-FFF2-40B4-BE49-F238E27FC236}">
                  <a16:creationId xmlns:a16="http://schemas.microsoft.com/office/drawing/2014/main" id="{25F2F07E-D091-094E-AE3B-DCA76521C9B8}"/>
                </a:ext>
              </a:extLst>
            </p:cNvPr>
            <p:cNvGrpSpPr/>
            <p:nvPr/>
          </p:nvGrpSpPr>
          <p:grpSpPr>
            <a:xfrm>
              <a:off x="2063515" y="2184547"/>
              <a:ext cx="301247" cy="390479"/>
              <a:chOff x="1798501" y="938556"/>
              <a:chExt cx="514245" cy="551779"/>
            </a:xfrm>
          </p:grpSpPr>
          <p:pic>
            <p:nvPicPr>
              <p:cNvPr id="42" name="Graphic 161" descr="Monitor with solid fill">
                <a:extLst>
                  <a:ext uri="{FF2B5EF4-FFF2-40B4-BE49-F238E27FC236}">
                    <a16:creationId xmlns:a16="http://schemas.microsoft.com/office/drawing/2014/main" id="{EA89111F-B690-DF4A-913F-58C11FFE40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8501" y="938556"/>
                <a:ext cx="514245" cy="551779"/>
              </a:xfrm>
              <a:prstGeom prst="rect">
                <a:avLst/>
              </a:prstGeom>
            </p:spPr>
          </p:pic>
          <p:sp>
            <p:nvSpPr>
              <p:cNvPr id="43" name="Rectangle 42">
                <a:extLst>
                  <a:ext uri="{FF2B5EF4-FFF2-40B4-BE49-F238E27FC236}">
                    <a16:creationId xmlns:a16="http://schemas.microsoft.com/office/drawing/2014/main" id="{B98446C4-3052-BB4B-92EA-9DBCA51A2194}"/>
                  </a:ext>
                </a:extLst>
              </p:cNvPr>
              <p:cNvSpPr/>
              <p:nvPr/>
            </p:nvSpPr>
            <p:spPr>
              <a:xfrm>
                <a:off x="1874280" y="1044997"/>
                <a:ext cx="356567" cy="255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grpSp>
        <p:sp>
          <p:nvSpPr>
            <p:cNvPr id="44" name="Rectangle 43">
              <a:extLst>
                <a:ext uri="{FF2B5EF4-FFF2-40B4-BE49-F238E27FC236}">
                  <a16:creationId xmlns:a16="http://schemas.microsoft.com/office/drawing/2014/main" id="{153E35C8-8C3A-3643-9ADA-CACF89EE49A3}"/>
                </a:ext>
              </a:extLst>
            </p:cNvPr>
            <p:cNvSpPr/>
            <p:nvPr/>
          </p:nvSpPr>
          <p:spPr>
            <a:xfrm>
              <a:off x="1485873" y="1520357"/>
              <a:ext cx="883070" cy="361544"/>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800" b="1">
                  <a:solidFill>
                    <a:srgbClr val="000000"/>
                  </a:solidFill>
                  <a:cs typeface="Times New Roman" panose="02020603050405020304" pitchFamily="18" charset="0"/>
                </a:rPr>
                <a:t>UI</a:t>
              </a:r>
            </a:p>
          </p:txBody>
        </p:sp>
        <p:grpSp>
          <p:nvGrpSpPr>
            <p:cNvPr id="45" name="Group 44">
              <a:extLst>
                <a:ext uri="{FF2B5EF4-FFF2-40B4-BE49-F238E27FC236}">
                  <a16:creationId xmlns:a16="http://schemas.microsoft.com/office/drawing/2014/main" id="{007CE312-ED08-AB41-B69E-86A941B67DDF}"/>
                </a:ext>
              </a:extLst>
            </p:cNvPr>
            <p:cNvGrpSpPr/>
            <p:nvPr/>
          </p:nvGrpSpPr>
          <p:grpSpPr>
            <a:xfrm>
              <a:off x="2067695" y="1535558"/>
              <a:ext cx="301247" cy="390479"/>
              <a:chOff x="1805637" y="21482"/>
              <a:chExt cx="514245" cy="551779"/>
            </a:xfrm>
          </p:grpSpPr>
          <p:pic>
            <p:nvPicPr>
              <p:cNvPr id="46" name="Graphic 164" descr="Monitor with solid fill">
                <a:extLst>
                  <a:ext uri="{FF2B5EF4-FFF2-40B4-BE49-F238E27FC236}">
                    <a16:creationId xmlns:a16="http://schemas.microsoft.com/office/drawing/2014/main" id="{0A7BCC17-A036-FA44-8969-3606C4EC2A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5637" y="21482"/>
                <a:ext cx="514245" cy="551779"/>
              </a:xfrm>
              <a:prstGeom prst="rect">
                <a:avLst/>
              </a:prstGeom>
            </p:spPr>
          </p:pic>
          <p:sp>
            <p:nvSpPr>
              <p:cNvPr id="47" name="Rectangle 46">
                <a:extLst>
                  <a:ext uri="{FF2B5EF4-FFF2-40B4-BE49-F238E27FC236}">
                    <a16:creationId xmlns:a16="http://schemas.microsoft.com/office/drawing/2014/main" id="{DDB9577A-C0E5-4743-BFA3-1AFC37274749}"/>
                  </a:ext>
                </a:extLst>
              </p:cNvPr>
              <p:cNvSpPr/>
              <p:nvPr/>
            </p:nvSpPr>
            <p:spPr>
              <a:xfrm>
                <a:off x="1877342" y="130258"/>
                <a:ext cx="356565" cy="255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grpSp>
        <p:sp>
          <p:nvSpPr>
            <p:cNvPr id="48" name="Rectangle 47">
              <a:extLst>
                <a:ext uri="{FF2B5EF4-FFF2-40B4-BE49-F238E27FC236}">
                  <a16:creationId xmlns:a16="http://schemas.microsoft.com/office/drawing/2014/main" id="{62F568E2-E62C-7A45-A35B-CD82ACCD2C27}"/>
                </a:ext>
              </a:extLst>
            </p:cNvPr>
            <p:cNvSpPr/>
            <p:nvPr/>
          </p:nvSpPr>
          <p:spPr>
            <a:xfrm>
              <a:off x="1475387" y="3774135"/>
              <a:ext cx="879478" cy="361545"/>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800" b="1">
                  <a:solidFill>
                    <a:srgbClr val="000000"/>
                  </a:solidFill>
                  <a:cs typeface="Times New Roman" panose="02020603050405020304" pitchFamily="18" charset="0"/>
                </a:rPr>
                <a:t> </a:t>
              </a:r>
            </a:p>
          </p:txBody>
        </p:sp>
        <p:grpSp>
          <p:nvGrpSpPr>
            <p:cNvPr id="49" name="Group 48">
              <a:extLst>
                <a:ext uri="{FF2B5EF4-FFF2-40B4-BE49-F238E27FC236}">
                  <a16:creationId xmlns:a16="http://schemas.microsoft.com/office/drawing/2014/main" id="{F2DF2EE4-C7FC-5845-A3AC-65E4F3289B73}"/>
                </a:ext>
              </a:extLst>
            </p:cNvPr>
            <p:cNvGrpSpPr/>
            <p:nvPr/>
          </p:nvGrpSpPr>
          <p:grpSpPr>
            <a:xfrm>
              <a:off x="2057405" y="3796327"/>
              <a:ext cx="301247" cy="390479"/>
              <a:chOff x="1788070" y="3216133"/>
              <a:chExt cx="514245" cy="551779"/>
            </a:xfrm>
          </p:grpSpPr>
          <p:pic>
            <p:nvPicPr>
              <p:cNvPr id="50" name="Graphic 138" descr="Monitor with solid fill">
                <a:extLst>
                  <a:ext uri="{FF2B5EF4-FFF2-40B4-BE49-F238E27FC236}">
                    <a16:creationId xmlns:a16="http://schemas.microsoft.com/office/drawing/2014/main" id="{93BEDD80-4546-744D-A7C3-1ACF7256C8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8070" y="3216133"/>
                <a:ext cx="514245" cy="551779"/>
              </a:xfrm>
              <a:prstGeom prst="rect">
                <a:avLst/>
              </a:prstGeom>
            </p:spPr>
          </p:pic>
          <p:sp>
            <p:nvSpPr>
              <p:cNvPr id="51" name="Rectangle 50">
                <a:extLst>
                  <a:ext uri="{FF2B5EF4-FFF2-40B4-BE49-F238E27FC236}">
                    <a16:creationId xmlns:a16="http://schemas.microsoft.com/office/drawing/2014/main" id="{A15A6294-4D78-A14F-B9AA-1BDBDA27E590}"/>
                  </a:ext>
                </a:extLst>
              </p:cNvPr>
              <p:cNvSpPr/>
              <p:nvPr/>
            </p:nvSpPr>
            <p:spPr>
              <a:xfrm>
                <a:off x="1860773" y="3333397"/>
                <a:ext cx="356565" cy="255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grpSp>
        <p:sp>
          <p:nvSpPr>
            <p:cNvPr id="52" name="Rectangle 51">
              <a:extLst>
                <a:ext uri="{FF2B5EF4-FFF2-40B4-BE49-F238E27FC236}">
                  <a16:creationId xmlns:a16="http://schemas.microsoft.com/office/drawing/2014/main" id="{C4CA0673-CB62-E445-BCA1-0DA91E36764B}"/>
                </a:ext>
              </a:extLst>
            </p:cNvPr>
            <p:cNvSpPr/>
            <p:nvPr/>
          </p:nvSpPr>
          <p:spPr>
            <a:xfrm>
              <a:off x="4711207" y="1947387"/>
              <a:ext cx="1110977" cy="361544"/>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Archiver</a:t>
              </a:r>
              <a:endParaRPr lang="en-US" sz="1000" dirty="0">
                <a:effectLst/>
                <a:latin typeface="Times New Roman" panose="02020603050405020304" pitchFamily="18" charset="0"/>
                <a:ea typeface="Times New Roman" panose="02020603050405020304" pitchFamily="18" charset="0"/>
              </a:endParaRPr>
            </a:p>
          </p:txBody>
        </p:sp>
        <p:sp>
          <p:nvSpPr>
            <p:cNvPr id="53" name="Can 1039">
              <a:extLst>
                <a:ext uri="{FF2B5EF4-FFF2-40B4-BE49-F238E27FC236}">
                  <a16:creationId xmlns:a16="http://schemas.microsoft.com/office/drawing/2014/main" id="{F627979D-1E78-A340-85F4-EC7883D9FE1A}"/>
                </a:ext>
              </a:extLst>
            </p:cNvPr>
            <p:cNvSpPr/>
            <p:nvPr/>
          </p:nvSpPr>
          <p:spPr>
            <a:xfrm>
              <a:off x="5546946" y="2043041"/>
              <a:ext cx="240405" cy="19979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4" name="Rectangle 53">
              <a:extLst>
                <a:ext uri="{FF2B5EF4-FFF2-40B4-BE49-F238E27FC236}">
                  <a16:creationId xmlns:a16="http://schemas.microsoft.com/office/drawing/2014/main" id="{B3A3CF73-F9B0-574B-B6CF-76F19C81BE09}"/>
                </a:ext>
              </a:extLst>
            </p:cNvPr>
            <p:cNvSpPr/>
            <p:nvPr/>
          </p:nvSpPr>
          <p:spPr>
            <a:xfrm>
              <a:off x="6589179" y="1942701"/>
              <a:ext cx="1110977" cy="361544"/>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a:solidFill>
                    <a:srgbClr val="000000"/>
                  </a:solidFill>
                  <a:effectLst/>
                  <a:ea typeface="Times New Roman" panose="02020603050405020304" pitchFamily="18" charset="0"/>
                  <a:cs typeface="Times New Roman" panose="02020603050405020304" pitchFamily="18" charset="0"/>
                </a:rPr>
                <a:t>Archiver</a:t>
              </a:r>
              <a:endParaRPr lang="en-US" sz="1000">
                <a:effectLst/>
                <a:latin typeface="Times New Roman" panose="02020603050405020304" pitchFamily="18" charset="0"/>
                <a:ea typeface="Times New Roman" panose="02020603050405020304" pitchFamily="18" charset="0"/>
              </a:endParaRPr>
            </a:p>
          </p:txBody>
        </p:sp>
        <p:sp>
          <p:nvSpPr>
            <p:cNvPr id="55" name="Can 1041">
              <a:extLst>
                <a:ext uri="{FF2B5EF4-FFF2-40B4-BE49-F238E27FC236}">
                  <a16:creationId xmlns:a16="http://schemas.microsoft.com/office/drawing/2014/main" id="{71605B81-929F-DC4A-9F76-F92C42D9BF24}"/>
                </a:ext>
              </a:extLst>
            </p:cNvPr>
            <p:cNvSpPr/>
            <p:nvPr/>
          </p:nvSpPr>
          <p:spPr>
            <a:xfrm>
              <a:off x="7404474" y="2054316"/>
              <a:ext cx="240405" cy="19979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6" name="Rectangle 55">
              <a:extLst>
                <a:ext uri="{FF2B5EF4-FFF2-40B4-BE49-F238E27FC236}">
                  <a16:creationId xmlns:a16="http://schemas.microsoft.com/office/drawing/2014/main" id="{B3E77E28-7D6C-F043-BDB6-6D70A951CF6B}"/>
                </a:ext>
              </a:extLst>
            </p:cNvPr>
            <p:cNvSpPr/>
            <p:nvPr/>
          </p:nvSpPr>
          <p:spPr>
            <a:xfrm>
              <a:off x="4707657" y="2702146"/>
              <a:ext cx="1110977" cy="361544"/>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lgn="ctr" fontAlgn="base">
                <a:spcBef>
                  <a:spcPts val="0"/>
                </a:spcBef>
                <a:spcAft>
                  <a:spcPts val="0"/>
                </a:spcAft>
              </a:pPr>
              <a:r>
                <a:rPr lang="en-US" sz="800" b="1" kern="1200">
                  <a:solidFill>
                    <a:srgbClr val="000000"/>
                  </a:solidFill>
                  <a:effectLst/>
                  <a:ea typeface="Times New Roman" panose="02020603050405020304" pitchFamily="18" charset="0"/>
                  <a:cs typeface="Times New Roman" panose="02020603050405020304" pitchFamily="18" charset="0"/>
                </a:rPr>
                <a:t>Aggregator</a:t>
              </a:r>
              <a:endParaRPr lang="en-US" sz="1000">
                <a:effectLst/>
                <a:latin typeface="Times New Roman" panose="02020603050405020304" pitchFamily="18" charset="0"/>
                <a:ea typeface="Times New Roman" panose="02020603050405020304" pitchFamily="18" charset="0"/>
              </a:endParaRPr>
            </a:p>
          </p:txBody>
        </p:sp>
        <p:sp>
          <p:nvSpPr>
            <p:cNvPr id="57" name="Rectangle 56">
              <a:extLst>
                <a:ext uri="{FF2B5EF4-FFF2-40B4-BE49-F238E27FC236}">
                  <a16:creationId xmlns:a16="http://schemas.microsoft.com/office/drawing/2014/main" id="{68533479-35EE-EB4C-A898-B459F376CD40}"/>
                </a:ext>
              </a:extLst>
            </p:cNvPr>
            <p:cNvSpPr/>
            <p:nvPr/>
          </p:nvSpPr>
          <p:spPr>
            <a:xfrm>
              <a:off x="6115289" y="2697694"/>
              <a:ext cx="1008757" cy="361544"/>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800" b="1">
                  <a:solidFill>
                    <a:srgbClr val="000000"/>
                  </a:solidFill>
                  <a:cs typeface="Times New Roman" panose="02020603050405020304" pitchFamily="18" charset="0"/>
                </a:rPr>
                <a:t>Analysis</a:t>
              </a:r>
            </a:p>
          </p:txBody>
        </p:sp>
        <p:sp>
          <p:nvSpPr>
            <p:cNvPr id="58" name="Rectangle 57">
              <a:extLst>
                <a:ext uri="{FF2B5EF4-FFF2-40B4-BE49-F238E27FC236}">
                  <a16:creationId xmlns:a16="http://schemas.microsoft.com/office/drawing/2014/main" id="{779E3EBE-48AE-2249-9FB8-68752C2AEF7B}"/>
                </a:ext>
              </a:extLst>
            </p:cNvPr>
            <p:cNvSpPr/>
            <p:nvPr/>
          </p:nvSpPr>
          <p:spPr>
            <a:xfrm>
              <a:off x="7289308" y="2698778"/>
              <a:ext cx="902313" cy="360458"/>
            </a:xfrm>
            <a:prstGeom prst="rect">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lgn="ctr" fontAlgn="base">
                <a:spcBef>
                  <a:spcPts val="0"/>
                </a:spcBef>
                <a:spcAft>
                  <a:spcPts val="0"/>
                </a:spcAft>
              </a:pPr>
              <a:r>
                <a:rPr lang="en-US" sz="800" b="1" kern="1200">
                  <a:solidFill>
                    <a:srgbClr val="000000"/>
                  </a:solidFill>
                  <a:effectLst/>
                  <a:ea typeface="Times New Roman" panose="02020603050405020304" pitchFamily="18" charset="0"/>
                  <a:cs typeface="Times New Roman" panose="02020603050405020304" pitchFamily="18" charset="0"/>
                </a:rPr>
                <a:t>QC</a:t>
              </a:r>
              <a:endParaRPr lang="en-US" sz="1000">
                <a:effectLst/>
                <a:latin typeface="Times New Roman" panose="02020603050405020304" pitchFamily="18" charset="0"/>
                <a:ea typeface="Times New Roman" panose="02020603050405020304" pitchFamily="18" charset="0"/>
              </a:endParaRPr>
            </a:p>
          </p:txBody>
        </p:sp>
        <p:sp>
          <p:nvSpPr>
            <p:cNvPr id="59" name="Rectangle 58">
              <a:extLst>
                <a:ext uri="{FF2B5EF4-FFF2-40B4-BE49-F238E27FC236}">
                  <a16:creationId xmlns:a16="http://schemas.microsoft.com/office/drawing/2014/main" id="{2F339C3E-9214-7B4E-B242-F57FA47E9567}"/>
                </a:ext>
              </a:extLst>
            </p:cNvPr>
            <p:cNvSpPr/>
            <p:nvPr/>
          </p:nvSpPr>
          <p:spPr>
            <a:xfrm>
              <a:off x="4725372" y="3642555"/>
              <a:ext cx="1082278" cy="361544"/>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UI</a:t>
              </a:r>
              <a:endParaRPr lang="en-US" sz="1000" dirty="0">
                <a:effectLst/>
                <a:latin typeface="Times New Roman" panose="02020603050405020304" pitchFamily="18" charset="0"/>
                <a:ea typeface="Times New Roman" panose="02020603050405020304" pitchFamily="18" charset="0"/>
              </a:endParaRPr>
            </a:p>
          </p:txBody>
        </p:sp>
        <p:grpSp>
          <p:nvGrpSpPr>
            <p:cNvPr id="60" name="Group 59">
              <a:extLst>
                <a:ext uri="{FF2B5EF4-FFF2-40B4-BE49-F238E27FC236}">
                  <a16:creationId xmlns:a16="http://schemas.microsoft.com/office/drawing/2014/main" id="{DB80714D-AC14-EE4B-8E64-0D849137A6C2}"/>
                </a:ext>
              </a:extLst>
            </p:cNvPr>
            <p:cNvGrpSpPr/>
            <p:nvPr/>
          </p:nvGrpSpPr>
          <p:grpSpPr>
            <a:xfrm>
              <a:off x="5480785" y="3650748"/>
              <a:ext cx="301247" cy="390479"/>
              <a:chOff x="7631970" y="3010418"/>
              <a:chExt cx="514245" cy="551779"/>
            </a:xfrm>
          </p:grpSpPr>
          <p:pic>
            <p:nvPicPr>
              <p:cNvPr id="61" name="Graphic 202" descr="Monitor with solid fill">
                <a:extLst>
                  <a:ext uri="{FF2B5EF4-FFF2-40B4-BE49-F238E27FC236}">
                    <a16:creationId xmlns:a16="http://schemas.microsoft.com/office/drawing/2014/main" id="{8816615E-63B3-D043-9E53-EEFB6B47C3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1970" y="3010418"/>
                <a:ext cx="514245" cy="551779"/>
              </a:xfrm>
              <a:prstGeom prst="rect">
                <a:avLst/>
              </a:prstGeom>
            </p:spPr>
          </p:pic>
          <p:sp>
            <p:nvSpPr>
              <p:cNvPr id="62" name="Rectangle 61">
                <a:extLst>
                  <a:ext uri="{FF2B5EF4-FFF2-40B4-BE49-F238E27FC236}">
                    <a16:creationId xmlns:a16="http://schemas.microsoft.com/office/drawing/2014/main" id="{A303561B-A027-7F40-ACF7-875DFB9E8CC1}"/>
                  </a:ext>
                </a:extLst>
              </p:cNvPr>
              <p:cNvSpPr/>
              <p:nvPr/>
            </p:nvSpPr>
            <p:spPr>
              <a:xfrm>
                <a:off x="7703674" y="3119193"/>
                <a:ext cx="356566" cy="255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grpSp>
        <p:sp>
          <p:nvSpPr>
            <p:cNvPr id="63" name="Rectangle 62">
              <a:extLst>
                <a:ext uri="{FF2B5EF4-FFF2-40B4-BE49-F238E27FC236}">
                  <a16:creationId xmlns:a16="http://schemas.microsoft.com/office/drawing/2014/main" id="{BA222E75-E860-9045-BB38-EDCAF5246307}"/>
                </a:ext>
              </a:extLst>
            </p:cNvPr>
            <p:cNvSpPr/>
            <p:nvPr/>
          </p:nvSpPr>
          <p:spPr>
            <a:xfrm>
              <a:off x="1165194" y="5264321"/>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algn="ctr"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Script</a:t>
              </a:r>
              <a:endParaRPr lang="en-US" sz="1000" dirty="0">
                <a:effectLst/>
                <a:latin typeface="Times New Roman" panose="02020603050405020304" pitchFamily="18" charset="0"/>
                <a:ea typeface="Times New Roman" panose="02020603050405020304" pitchFamily="18" charset="0"/>
              </a:endParaRPr>
            </a:p>
          </p:txBody>
        </p:sp>
        <p:sp>
          <p:nvSpPr>
            <p:cNvPr id="64" name="Rectangle 63">
              <a:extLst>
                <a:ext uri="{FF2B5EF4-FFF2-40B4-BE49-F238E27FC236}">
                  <a16:creationId xmlns:a16="http://schemas.microsoft.com/office/drawing/2014/main" id="{B1B74DA9-8D53-3B49-820D-690F8E3D4EC7}"/>
                </a:ext>
              </a:extLst>
            </p:cNvPr>
            <p:cNvSpPr/>
            <p:nvPr/>
          </p:nvSpPr>
          <p:spPr>
            <a:xfrm>
              <a:off x="6489484" y="5257089"/>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E-log</a:t>
              </a:r>
            </a:p>
          </p:txBody>
        </p:sp>
        <p:sp>
          <p:nvSpPr>
            <p:cNvPr id="65" name="Rectangle 64">
              <a:extLst>
                <a:ext uri="{FF2B5EF4-FFF2-40B4-BE49-F238E27FC236}">
                  <a16:creationId xmlns:a16="http://schemas.microsoft.com/office/drawing/2014/main" id="{7FE6B285-90D9-D94E-B32E-4E2532D00B86}"/>
                </a:ext>
              </a:extLst>
            </p:cNvPr>
            <p:cNvSpPr/>
            <p:nvPr/>
          </p:nvSpPr>
          <p:spPr>
            <a:xfrm>
              <a:off x="5604316" y="5257090"/>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Property</a:t>
              </a:r>
            </a:p>
          </p:txBody>
        </p:sp>
        <p:sp>
          <p:nvSpPr>
            <p:cNvPr id="66" name="Rectangle 65">
              <a:extLst>
                <a:ext uri="{FF2B5EF4-FFF2-40B4-BE49-F238E27FC236}">
                  <a16:creationId xmlns:a16="http://schemas.microsoft.com/office/drawing/2014/main" id="{F0AE7577-7AAB-254E-8E93-3C74E08D1532}"/>
                </a:ext>
              </a:extLst>
            </p:cNvPr>
            <p:cNvSpPr/>
            <p:nvPr/>
          </p:nvSpPr>
          <p:spPr>
            <a:xfrm>
              <a:off x="4714626" y="5261846"/>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UI Shell</a:t>
              </a:r>
            </a:p>
          </p:txBody>
        </p:sp>
        <p:sp>
          <p:nvSpPr>
            <p:cNvPr id="67" name="Rectangle 66">
              <a:extLst>
                <a:ext uri="{FF2B5EF4-FFF2-40B4-BE49-F238E27FC236}">
                  <a16:creationId xmlns:a16="http://schemas.microsoft.com/office/drawing/2014/main" id="{D8BFE1A7-14F4-8B46-A0E0-19BEA19A1636}"/>
                </a:ext>
              </a:extLst>
            </p:cNvPr>
            <p:cNvSpPr/>
            <p:nvPr/>
          </p:nvSpPr>
          <p:spPr>
            <a:xfrm>
              <a:off x="3829458" y="5261846"/>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Starter</a:t>
              </a:r>
            </a:p>
          </p:txBody>
        </p:sp>
        <p:sp>
          <p:nvSpPr>
            <p:cNvPr id="68" name="Rectangle 67">
              <a:extLst>
                <a:ext uri="{FF2B5EF4-FFF2-40B4-BE49-F238E27FC236}">
                  <a16:creationId xmlns:a16="http://schemas.microsoft.com/office/drawing/2014/main" id="{6226C684-17F2-9E4F-9159-679A83E1623F}"/>
                </a:ext>
              </a:extLst>
            </p:cNvPr>
            <p:cNvSpPr/>
            <p:nvPr/>
          </p:nvSpPr>
          <p:spPr>
            <a:xfrm>
              <a:off x="2942029" y="5264013"/>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Log</a:t>
              </a:r>
            </a:p>
          </p:txBody>
        </p:sp>
        <p:sp>
          <p:nvSpPr>
            <p:cNvPr id="69" name="Rectangle 68">
              <a:extLst>
                <a:ext uri="{FF2B5EF4-FFF2-40B4-BE49-F238E27FC236}">
                  <a16:creationId xmlns:a16="http://schemas.microsoft.com/office/drawing/2014/main" id="{DEFB6BF9-C2C9-1545-8E1B-66F037A8E295}"/>
                </a:ext>
              </a:extLst>
            </p:cNvPr>
            <p:cNvSpPr/>
            <p:nvPr/>
          </p:nvSpPr>
          <p:spPr>
            <a:xfrm>
              <a:off x="2054600" y="5264013"/>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Config</a:t>
              </a:r>
            </a:p>
          </p:txBody>
        </p:sp>
        <p:sp>
          <p:nvSpPr>
            <p:cNvPr id="70" name="Rectangle 69">
              <a:extLst>
                <a:ext uri="{FF2B5EF4-FFF2-40B4-BE49-F238E27FC236}">
                  <a16:creationId xmlns:a16="http://schemas.microsoft.com/office/drawing/2014/main" id="{2FCACC5C-27AE-A141-9D1F-E65469291B91}"/>
                </a:ext>
              </a:extLst>
            </p:cNvPr>
            <p:cNvSpPr/>
            <p:nvPr/>
          </p:nvSpPr>
          <p:spPr>
            <a:xfrm>
              <a:off x="6659161" y="3622997"/>
              <a:ext cx="1082278" cy="361544"/>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800" b="1">
                  <a:solidFill>
                    <a:srgbClr val="000000"/>
                  </a:solidFill>
                  <a:cs typeface="Times New Roman" panose="02020603050405020304" pitchFamily="18" charset="0"/>
                </a:rPr>
                <a:t>UI</a:t>
              </a:r>
            </a:p>
          </p:txBody>
        </p:sp>
        <p:grpSp>
          <p:nvGrpSpPr>
            <p:cNvPr id="71" name="Group 70">
              <a:extLst>
                <a:ext uri="{FF2B5EF4-FFF2-40B4-BE49-F238E27FC236}">
                  <a16:creationId xmlns:a16="http://schemas.microsoft.com/office/drawing/2014/main" id="{D7B858AC-3BF5-D847-ABAD-BC5E24670E64}"/>
                </a:ext>
              </a:extLst>
            </p:cNvPr>
            <p:cNvGrpSpPr/>
            <p:nvPr/>
          </p:nvGrpSpPr>
          <p:grpSpPr>
            <a:xfrm>
              <a:off x="7393418" y="3631189"/>
              <a:ext cx="301247" cy="390479"/>
              <a:chOff x="10896941" y="2982779"/>
              <a:chExt cx="514245" cy="551779"/>
            </a:xfrm>
          </p:grpSpPr>
          <p:pic>
            <p:nvPicPr>
              <p:cNvPr id="72" name="Graphic 239" descr="Monitor with solid fill">
                <a:extLst>
                  <a:ext uri="{FF2B5EF4-FFF2-40B4-BE49-F238E27FC236}">
                    <a16:creationId xmlns:a16="http://schemas.microsoft.com/office/drawing/2014/main" id="{5BC03F62-88F4-7344-B752-BC850C6B87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941" y="2982779"/>
                <a:ext cx="514245" cy="551779"/>
              </a:xfrm>
              <a:prstGeom prst="rect">
                <a:avLst/>
              </a:prstGeom>
            </p:spPr>
          </p:pic>
          <p:sp>
            <p:nvSpPr>
              <p:cNvPr id="73" name="Rectangle 72">
                <a:extLst>
                  <a:ext uri="{FF2B5EF4-FFF2-40B4-BE49-F238E27FC236}">
                    <a16:creationId xmlns:a16="http://schemas.microsoft.com/office/drawing/2014/main" id="{CB236D79-6303-7043-B2C1-C2E0BA97B7D5}"/>
                  </a:ext>
                </a:extLst>
              </p:cNvPr>
              <p:cNvSpPr/>
              <p:nvPr/>
            </p:nvSpPr>
            <p:spPr>
              <a:xfrm>
                <a:off x="10968645" y="3091554"/>
                <a:ext cx="356567" cy="255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grpSp>
        <p:sp>
          <p:nvSpPr>
            <p:cNvPr id="74" name="Rectangle 73">
              <a:extLst>
                <a:ext uri="{FF2B5EF4-FFF2-40B4-BE49-F238E27FC236}">
                  <a16:creationId xmlns:a16="http://schemas.microsoft.com/office/drawing/2014/main" id="{5B59DCEE-9CED-3C4C-A4BC-F4A6E5F03C37}"/>
                </a:ext>
              </a:extLst>
            </p:cNvPr>
            <p:cNvSpPr/>
            <p:nvPr/>
          </p:nvSpPr>
          <p:spPr>
            <a:xfrm>
              <a:off x="2857892" y="4137115"/>
              <a:ext cx="1108499" cy="36154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Rotation</a:t>
              </a:r>
              <a:endParaRPr lang="en-US" sz="1000" dirty="0">
                <a:effectLst/>
                <a:latin typeface="Times New Roman" panose="02020603050405020304" pitchFamily="18" charset="0"/>
                <a:ea typeface="Times New Roman" panose="02020603050405020304" pitchFamily="18" charset="0"/>
              </a:endParaRPr>
            </a:p>
          </p:txBody>
        </p:sp>
        <p:sp>
          <p:nvSpPr>
            <p:cNvPr id="75" name="Rectangle 74">
              <a:extLst>
                <a:ext uri="{FF2B5EF4-FFF2-40B4-BE49-F238E27FC236}">
                  <a16:creationId xmlns:a16="http://schemas.microsoft.com/office/drawing/2014/main" id="{2E8E4376-8A01-3F4F-974D-0C894239ADBB}"/>
                </a:ext>
              </a:extLst>
            </p:cNvPr>
            <p:cNvSpPr/>
            <p:nvPr/>
          </p:nvSpPr>
          <p:spPr>
            <a:xfrm>
              <a:off x="2849989" y="1523721"/>
              <a:ext cx="1108499" cy="36154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800" b="1" dirty="0">
                  <a:solidFill>
                    <a:srgbClr val="000000"/>
                  </a:solidFill>
                  <a:cs typeface="Times New Roman" panose="02020603050405020304" pitchFamily="18" charset="0"/>
                </a:rPr>
                <a:t>Tracker</a:t>
              </a:r>
            </a:p>
          </p:txBody>
        </p:sp>
        <p:grpSp>
          <p:nvGrpSpPr>
            <p:cNvPr id="76" name="Group 75">
              <a:extLst>
                <a:ext uri="{FF2B5EF4-FFF2-40B4-BE49-F238E27FC236}">
                  <a16:creationId xmlns:a16="http://schemas.microsoft.com/office/drawing/2014/main" id="{94FC4459-E015-E849-B1C9-659BC8677BA5}"/>
                </a:ext>
              </a:extLst>
            </p:cNvPr>
            <p:cNvGrpSpPr/>
            <p:nvPr/>
          </p:nvGrpSpPr>
          <p:grpSpPr>
            <a:xfrm>
              <a:off x="3667320" y="1575420"/>
              <a:ext cx="283759" cy="279701"/>
              <a:chOff x="4536285" y="77809"/>
              <a:chExt cx="484391" cy="395240"/>
            </a:xfrm>
          </p:grpSpPr>
          <p:sp>
            <p:nvSpPr>
              <p:cNvPr id="77" name="Rectangle 76">
                <a:extLst>
                  <a:ext uri="{FF2B5EF4-FFF2-40B4-BE49-F238E27FC236}">
                    <a16:creationId xmlns:a16="http://schemas.microsoft.com/office/drawing/2014/main" id="{AFB08635-0686-254D-8F79-5331B3944425}"/>
                  </a:ext>
                </a:extLst>
              </p:cNvPr>
              <p:cNvSpPr/>
              <p:nvPr/>
            </p:nvSpPr>
            <p:spPr>
              <a:xfrm>
                <a:off x="4587568" y="347889"/>
                <a:ext cx="386687" cy="6961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8" name="Rectangle 77">
                <a:extLst>
                  <a:ext uri="{FF2B5EF4-FFF2-40B4-BE49-F238E27FC236}">
                    <a16:creationId xmlns:a16="http://schemas.microsoft.com/office/drawing/2014/main" id="{8F85BC4B-C693-4B4B-A534-22063C6E5511}"/>
                  </a:ext>
                </a:extLst>
              </p:cNvPr>
              <p:cNvSpPr/>
              <p:nvPr/>
            </p:nvSpPr>
            <p:spPr>
              <a:xfrm>
                <a:off x="4586880" y="238412"/>
                <a:ext cx="386687" cy="6961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9" name="Rectangle 78">
                <a:extLst>
                  <a:ext uri="{FF2B5EF4-FFF2-40B4-BE49-F238E27FC236}">
                    <a16:creationId xmlns:a16="http://schemas.microsoft.com/office/drawing/2014/main" id="{3F2A1997-73B5-B945-8607-9C37ED8D1666}"/>
                  </a:ext>
                </a:extLst>
              </p:cNvPr>
              <p:cNvSpPr/>
              <p:nvPr/>
            </p:nvSpPr>
            <p:spPr>
              <a:xfrm>
                <a:off x="4587568" y="128935"/>
                <a:ext cx="386687" cy="6961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80" name="Picture 79" descr="A picture containing night, night sky&#10;&#10;Description automatically generated">
                <a:extLst>
                  <a:ext uri="{FF2B5EF4-FFF2-40B4-BE49-F238E27FC236}">
                    <a16:creationId xmlns:a16="http://schemas.microsoft.com/office/drawing/2014/main" id="{33C45E0E-DBE8-AF49-BB48-F6A9FB3626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285" y="77809"/>
                <a:ext cx="484391" cy="395240"/>
              </a:xfrm>
              <a:prstGeom prst="rect">
                <a:avLst/>
              </a:prstGeom>
            </p:spPr>
          </p:pic>
        </p:grpSp>
        <p:sp>
          <p:nvSpPr>
            <p:cNvPr id="81" name="Rectangle 80">
              <a:extLst>
                <a:ext uri="{FF2B5EF4-FFF2-40B4-BE49-F238E27FC236}">
                  <a16:creationId xmlns:a16="http://schemas.microsoft.com/office/drawing/2014/main" id="{66E3A3A7-0A8E-B840-BF3D-44C7F345BC5C}"/>
                </a:ext>
              </a:extLst>
            </p:cNvPr>
            <p:cNvSpPr/>
            <p:nvPr/>
          </p:nvSpPr>
          <p:spPr>
            <a:xfrm>
              <a:off x="2852468" y="3503311"/>
              <a:ext cx="1110977" cy="36154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fontAlgn="base"/>
              <a:endParaRPr lang="en-US" sz="800" b="1" dirty="0">
                <a:solidFill>
                  <a:srgbClr val="000000"/>
                </a:solidFill>
                <a:cs typeface="Times New Roman" panose="02020603050405020304" pitchFamily="18" charset="0"/>
              </a:endParaRPr>
            </a:p>
          </p:txBody>
        </p:sp>
        <p:sp>
          <p:nvSpPr>
            <p:cNvPr id="82" name="Rectangle 81">
              <a:extLst>
                <a:ext uri="{FF2B5EF4-FFF2-40B4-BE49-F238E27FC236}">
                  <a16:creationId xmlns:a16="http://schemas.microsoft.com/office/drawing/2014/main" id="{E10D114B-DD1F-B34B-9081-2EA445F2B43A}"/>
                </a:ext>
              </a:extLst>
            </p:cNvPr>
            <p:cNvSpPr/>
            <p:nvPr/>
          </p:nvSpPr>
          <p:spPr>
            <a:xfrm>
              <a:off x="2852517" y="2856910"/>
              <a:ext cx="1108499" cy="36154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p:txBody>
        </p:sp>
        <p:sp>
          <p:nvSpPr>
            <p:cNvPr id="83" name="Rectangle 82">
              <a:extLst>
                <a:ext uri="{FF2B5EF4-FFF2-40B4-BE49-F238E27FC236}">
                  <a16:creationId xmlns:a16="http://schemas.microsoft.com/office/drawing/2014/main" id="{294ABBE2-D11D-1447-B7BF-251A3889FDBC}"/>
                </a:ext>
              </a:extLst>
            </p:cNvPr>
            <p:cNvSpPr/>
            <p:nvPr/>
          </p:nvSpPr>
          <p:spPr>
            <a:xfrm>
              <a:off x="2845139" y="2182684"/>
              <a:ext cx="1108499" cy="36154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fontAlgn="base">
                <a:spcBef>
                  <a:spcPts val="0"/>
                </a:spcBef>
                <a:spcAft>
                  <a:spcPts val="0"/>
                </a:spcAft>
              </a:pPr>
              <a:r>
                <a:rPr lang="en-US" sz="800" b="1" kern="1200" dirty="0">
                  <a:solidFill>
                    <a:srgbClr val="000000"/>
                  </a:solidFill>
                  <a:effectLst/>
                  <a:ea typeface="Times New Roman" panose="02020603050405020304" pitchFamily="18" charset="0"/>
                  <a:cs typeface="Times New Roman" panose="02020603050405020304" pitchFamily="18" charset="0"/>
                </a:rPr>
                <a:t>Current</a:t>
              </a:r>
              <a:endParaRPr lang="en-US" sz="1000" dirty="0">
                <a:effectLst/>
                <a:latin typeface="Times New Roman" panose="02020603050405020304" pitchFamily="18" charset="0"/>
                <a:ea typeface="Times New Roman" panose="02020603050405020304" pitchFamily="18" charset="0"/>
              </a:endParaRPr>
            </a:p>
          </p:txBody>
        </p:sp>
        <p:sp>
          <p:nvSpPr>
            <p:cNvPr id="84" name="Rectangle 83">
              <a:extLst>
                <a:ext uri="{FF2B5EF4-FFF2-40B4-BE49-F238E27FC236}">
                  <a16:creationId xmlns:a16="http://schemas.microsoft.com/office/drawing/2014/main" id="{93D456AA-B051-E64A-8963-45B771B50945}"/>
                </a:ext>
              </a:extLst>
            </p:cNvPr>
            <p:cNvSpPr/>
            <p:nvPr/>
          </p:nvSpPr>
          <p:spPr>
            <a:xfrm>
              <a:off x="7378560" y="5257088"/>
              <a:ext cx="803489" cy="36154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sz="800" b="1">
                  <a:solidFill>
                    <a:srgbClr val="000000"/>
                  </a:solidFill>
                  <a:cs typeface="Times New Roman" panose="02020603050405020304" pitchFamily="18" charset="0"/>
                </a:rPr>
                <a:t>Store</a:t>
              </a:r>
            </a:p>
          </p:txBody>
        </p:sp>
        <p:cxnSp>
          <p:nvCxnSpPr>
            <p:cNvPr id="85" name="Straight Arrow Connector 84">
              <a:extLst>
                <a:ext uri="{FF2B5EF4-FFF2-40B4-BE49-F238E27FC236}">
                  <a16:creationId xmlns:a16="http://schemas.microsoft.com/office/drawing/2014/main" id="{745F6BE7-4938-FA4B-AC28-FC233BA5AE24}"/>
                </a:ext>
              </a:extLst>
            </p:cNvPr>
            <p:cNvCxnSpPr>
              <a:cxnSpLocks/>
              <a:stCxn id="57" idx="2"/>
              <a:endCxn id="59" idx="0"/>
            </p:cNvCxnSpPr>
            <p:nvPr/>
          </p:nvCxnSpPr>
          <p:spPr>
            <a:xfrm flipH="1">
              <a:off x="5266511" y="3059235"/>
              <a:ext cx="1353157" cy="583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 Box 45">
              <a:extLst>
                <a:ext uri="{FF2B5EF4-FFF2-40B4-BE49-F238E27FC236}">
                  <a16:creationId xmlns:a16="http://schemas.microsoft.com/office/drawing/2014/main" id="{1B811B8F-535E-C940-AD14-C6081CB190D3}"/>
                </a:ext>
              </a:extLst>
            </p:cNvPr>
            <p:cNvSpPr txBox="1"/>
            <p:nvPr/>
          </p:nvSpPr>
          <p:spPr>
            <a:xfrm>
              <a:off x="3815156" y="5861348"/>
              <a:ext cx="1779834" cy="24536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800" b="1" dirty="0">
                  <a:effectLst/>
                  <a:latin typeface="Calibri" panose="020F0502020204030204" pitchFamily="34" charset="0"/>
                  <a:ea typeface="Times New Roman" panose="02020603050405020304" pitchFamily="18" charset="0"/>
                </a:rPr>
                <a:t>SYSTEM COMPONENTS</a:t>
              </a:r>
              <a:endParaRPr lang="en-US" sz="1000" dirty="0">
                <a:effectLst/>
                <a:latin typeface="Times New Roman" panose="02020603050405020304" pitchFamily="18" charset="0"/>
                <a:ea typeface="Times New Roman" panose="02020603050405020304" pitchFamily="18" charset="0"/>
              </a:endParaRPr>
            </a:p>
          </p:txBody>
        </p:sp>
        <p:sp>
          <p:nvSpPr>
            <p:cNvPr id="87" name="Text Box 32">
              <a:extLst>
                <a:ext uri="{FF2B5EF4-FFF2-40B4-BE49-F238E27FC236}">
                  <a16:creationId xmlns:a16="http://schemas.microsoft.com/office/drawing/2014/main" id="{7B5592E9-06A4-FF4D-81F9-96332BE5C7A9}"/>
                </a:ext>
              </a:extLst>
            </p:cNvPr>
            <p:cNvSpPr txBox="1"/>
            <p:nvPr/>
          </p:nvSpPr>
          <p:spPr>
            <a:xfrm>
              <a:off x="2857889" y="2970889"/>
              <a:ext cx="806743" cy="3902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b="1" dirty="0">
                  <a:effectLst/>
                  <a:latin typeface="Calibri" panose="020F0502020204030204" pitchFamily="34" charset="0"/>
                  <a:ea typeface="Times New Roman" panose="02020603050405020304" pitchFamily="18" charset="0"/>
                </a:rPr>
                <a:t>Integrator</a:t>
              </a:r>
              <a:endParaRPr lang="en-US" sz="1000" dirty="0">
                <a:effectLst/>
                <a:latin typeface="Times New Roman" panose="02020603050405020304" pitchFamily="18" charset="0"/>
                <a:ea typeface="Times New Roman" panose="02020603050405020304" pitchFamily="18" charset="0"/>
              </a:endParaRPr>
            </a:p>
          </p:txBody>
        </p:sp>
        <p:sp>
          <p:nvSpPr>
            <p:cNvPr id="88" name="Text Box 33">
              <a:extLst>
                <a:ext uri="{FF2B5EF4-FFF2-40B4-BE49-F238E27FC236}">
                  <a16:creationId xmlns:a16="http://schemas.microsoft.com/office/drawing/2014/main" id="{FE2B7024-AC96-054D-B4CF-610BC99435DB}"/>
                </a:ext>
              </a:extLst>
            </p:cNvPr>
            <p:cNvSpPr txBox="1"/>
            <p:nvPr/>
          </p:nvSpPr>
          <p:spPr>
            <a:xfrm>
              <a:off x="1458342" y="3873028"/>
              <a:ext cx="464694" cy="3742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b="1" dirty="0">
                  <a:effectLst/>
                  <a:latin typeface="Calibri" panose="020F0502020204030204" pitchFamily="34" charset="0"/>
                  <a:ea typeface="Times New Roman" panose="02020603050405020304" pitchFamily="18" charset="0"/>
                </a:rPr>
                <a:t> UI</a:t>
              </a:r>
              <a:endParaRPr lang="en-US" sz="1000" dirty="0">
                <a:effectLst/>
                <a:latin typeface="Times New Roman" panose="02020603050405020304" pitchFamily="18" charset="0"/>
                <a:ea typeface="Times New Roman" panose="02020603050405020304" pitchFamily="18" charset="0"/>
              </a:endParaRPr>
            </a:p>
          </p:txBody>
        </p:sp>
        <p:cxnSp>
          <p:nvCxnSpPr>
            <p:cNvPr id="89" name="Straight Arrow Connector 88">
              <a:extLst>
                <a:ext uri="{FF2B5EF4-FFF2-40B4-BE49-F238E27FC236}">
                  <a16:creationId xmlns:a16="http://schemas.microsoft.com/office/drawing/2014/main" id="{09F4E071-3A24-A34F-880F-3462EED78FAE}"/>
                </a:ext>
              </a:extLst>
            </p:cNvPr>
            <p:cNvCxnSpPr>
              <a:cxnSpLocks/>
              <a:stCxn id="48" idx="3"/>
            </p:cNvCxnSpPr>
            <p:nvPr/>
          </p:nvCxnSpPr>
          <p:spPr>
            <a:xfrm>
              <a:off x="2354865" y="3954907"/>
              <a:ext cx="438922" cy="32903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1FDBBE1-F89F-3E4E-8AA5-5644D6100DEA}"/>
                </a:ext>
              </a:extLst>
            </p:cNvPr>
            <p:cNvSpPr/>
            <p:nvPr/>
          </p:nvSpPr>
          <p:spPr>
            <a:xfrm>
              <a:off x="3694338" y="2343541"/>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1" name="Rectangle 90">
              <a:extLst>
                <a:ext uri="{FF2B5EF4-FFF2-40B4-BE49-F238E27FC236}">
                  <a16:creationId xmlns:a16="http://schemas.microsoft.com/office/drawing/2014/main" id="{CD33DB92-D0A2-FF44-83B7-D659AEB4B47A}"/>
                </a:ext>
              </a:extLst>
            </p:cNvPr>
            <p:cNvSpPr/>
            <p:nvPr/>
          </p:nvSpPr>
          <p:spPr>
            <a:xfrm>
              <a:off x="3694338" y="2428197"/>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2" name="Rectangle 91">
              <a:extLst>
                <a:ext uri="{FF2B5EF4-FFF2-40B4-BE49-F238E27FC236}">
                  <a16:creationId xmlns:a16="http://schemas.microsoft.com/office/drawing/2014/main" id="{968BCD29-4121-2B41-9B7A-66912773615A}"/>
                </a:ext>
              </a:extLst>
            </p:cNvPr>
            <p:cNvSpPr/>
            <p:nvPr/>
          </p:nvSpPr>
          <p:spPr>
            <a:xfrm>
              <a:off x="3694338" y="2272761"/>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3" name="Picture 92" descr="A picture containing night, night sky&#10;&#10;Description automatically generated">
              <a:extLst>
                <a:ext uri="{FF2B5EF4-FFF2-40B4-BE49-F238E27FC236}">
                  <a16:creationId xmlns:a16="http://schemas.microsoft.com/office/drawing/2014/main" id="{9C6EB74B-63A3-8640-B6DE-3A9ECE616A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720" y="2233154"/>
              <a:ext cx="283758" cy="279698"/>
            </a:xfrm>
            <a:prstGeom prst="rect">
              <a:avLst/>
            </a:prstGeom>
          </p:spPr>
        </p:pic>
        <p:sp>
          <p:nvSpPr>
            <p:cNvPr id="94" name="Rectangle 93">
              <a:extLst>
                <a:ext uri="{FF2B5EF4-FFF2-40B4-BE49-F238E27FC236}">
                  <a16:creationId xmlns:a16="http://schemas.microsoft.com/office/drawing/2014/main" id="{FD0DDB1C-7BF8-6649-91E5-9184494BA6C4}"/>
                </a:ext>
              </a:extLst>
            </p:cNvPr>
            <p:cNvSpPr/>
            <p:nvPr/>
          </p:nvSpPr>
          <p:spPr>
            <a:xfrm>
              <a:off x="3699808" y="3015450"/>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5" name="Rectangle 94">
              <a:extLst>
                <a:ext uri="{FF2B5EF4-FFF2-40B4-BE49-F238E27FC236}">
                  <a16:creationId xmlns:a16="http://schemas.microsoft.com/office/drawing/2014/main" id="{4F26B1E6-2FF2-FC4A-B56F-244449348B48}"/>
                </a:ext>
              </a:extLst>
            </p:cNvPr>
            <p:cNvSpPr/>
            <p:nvPr/>
          </p:nvSpPr>
          <p:spPr>
            <a:xfrm>
              <a:off x="3699808" y="3100105"/>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6" name="Rectangle 95">
              <a:extLst>
                <a:ext uri="{FF2B5EF4-FFF2-40B4-BE49-F238E27FC236}">
                  <a16:creationId xmlns:a16="http://schemas.microsoft.com/office/drawing/2014/main" id="{F784CE42-0B52-2C4C-A6DC-5B99BC641DEC}"/>
                </a:ext>
              </a:extLst>
            </p:cNvPr>
            <p:cNvSpPr/>
            <p:nvPr/>
          </p:nvSpPr>
          <p:spPr>
            <a:xfrm>
              <a:off x="3699808" y="2944670"/>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7" name="Picture 96" descr="A picture containing night, night sky&#10;&#10;Description automatically generated">
              <a:extLst>
                <a:ext uri="{FF2B5EF4-FFF2-40B4-BE49-F238E27FC236}">
                  <a16:creationId xmlns:a16="http://schemas.microsoft.com/office/drawing/2014/main" id="{BF0660CC-A527-7D49-A88C-6C9D02E5A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191" y="2905063"/>
              <a:ext cx="283758" cy="279698"/>
            </a:xfrm>
            <a:prstGeom prst="rect">
              <a:avLst/>
            </a:prstGeom>
          </p:spPr>
        </p:pic>
        <p:sp>
          <p:nvSpPr>
            <p:cNvPr id="98" name="Rectangle 97">
              <a:extLst>
                <a:ext uri="{FF2B5EF4-FFF2-40B4-BE49-F238E27FC236}">
                  <a16:creationId xmlns:a16="http://schemas.microsoft.com/office/drawing/2014/main" id="{3C560F2D-941D-054B-8CD7-4ECE8A2BDE4C}"/>
                </a:ext>
              </a:extLst>
            </p:cNvPr>
            <p:cNvSpPr/>
            <p:nvPr/>
          </p:nvSpPr>
          <p:spPr>
            <a:xfrm>
              <a:off x="3692959" y="3657395"/>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9" name="Rectangle 98">
              <a:extLst>
                <a:ext uri="{FF2B5EF4-FFF2-40B4-BE49-F238E27FC236}">
                  <a16:creationId xmlns:a16="http://schemas.microsoft.com/office/drawing/2014/main" id="{4F75A1DB-8961-0349-B3F5-40C7BD6BC758}"/>
                </a:ext>
              </a:extLst>
            </p:cNvPr>
            <p:cNvSpPr/>
            <p:nvPr/>
          </p:nvSpPr>
          <p:spPr>
            <a:xfrm>
              <a:off x="3692959" y="3742051"/>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0" name="Rectangle 99">
              <a:extLst>
                <a:ext uri="{FF2B5EF4-FFF2-40B4-BE49-F238E27FC236}">
                  <a16:creationId xmlns:a16="http://schemas.microsoft.com/office/drawing/2014/main" id="{0FEC26AF-AD19-3943-9310-837B012EC3A3}"/>
                </a:ext>
              </a:extLst>
            </p:cNvPr>
            <p:cNvSpPr/>
            <p:nvPr/>
          </p:nvSpPr>
          <p:spPr>
            <a:xfrm>
              <a:off x="3692959" y="3586615"/>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1" name="Picture 100" descr="A picture containing night, night sky&#10;&#10;Description automatically generated">
              <a:extLst>
                <a:ext uri="{FF2B5EF4-FFF2-40B4-BE49-F238E27FC236}">
                  <a16:creationId xmlns:a16="http://schemas.microsoft.com/office/drawing/2014/main" id="{00B1DE15-E736-5740-8D54-20A84EE40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341" y="3547008"/>
              <a:ext cx="283758" cy="279698"/>
            </a:xfrm>
            <a:prstGeom prst="rect">
              <a:avLst/>
            </a:prstGeom>
          </p:spPr>
        </p:pic>
        <p:sp>
          <p:nvSpPr>
            <p:cNvPr id="102" name="Rectangle 101">
              <a:extLst>
                <a:ext uri="{FF2B5EF4-FFF2-40B4-BE49-F238E27FC236}">
                  <a16:creationId xmlns:a16="http://schemas.microsoft.com/office/drawing/2014/main" id="{6AA94A37-2361-4E4F-B733-B8B701A083D5}"/>
                </a:ext>
              </a:extLst>
            </p:cNvPr>
            <p:cNvSpPr/>
            <p:nvPr/>
          </p:nvSpPr>
          <p:spPr>
            <a:xfrm>
              <a:off x="3692959" y="4289221"/>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3" name="Rectangle 102">
              <a:extLst>
                <a:ext uri="{FF2B5EF4-FFF2-40B4-BE49-F238E27FC236}">
                  <a16:creationId xmlns:a16="http://schemas.microsoft.com/office/drawing/2014/main" id="{AB4BBBF6-5250-6E46-907E-5A0D8A277643}"/>
                </a:ext>
              </a:extLst>
            </p:cNvPr>
            <p:cNvSpPr/>
            <p:nvPr/>
          </p:nvSpPr>
          <p:spPr>
            <a:xfrm>
              <a:off x="3692959" y="4373876"/>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5" name="Rectangle 104">
              <a:extLst>
                <a:ext uri="{FF2B5EF4-FFF2-40B4-BE49-F238E27FC236}">
                  <a16:creationId xmlns:a16="http://schemas.microsoft.com/office/drawing/2014/main" id="{96DFCDBA-2828-B145-8571-BC474E4D8C77}"/>
                </a:ext>
              </a:extLst>
            </p:cNvPr>
            <p:cNvSpPr/>
            <p:nvPr/>
          </p:nvSpPr>
          <p:spPr>
            <a:xfrm>
              <a:off x="3692959" y="4218441"/>
              <a:ext cx="226523" cy="49266"/>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6" name="Picture 105" descr="A picture containing night, night sky&#10;&#10;Description automatically generated">
              <a:extLst>
                <a:ext uri="{FF2B5EF4-FFF2-40B4-BE49-F238E27FC236}">
                  <a16:creationId xmlns:a16="http://schemas.microsoft.com/office/drawing/2014/main" id="{7119C8C2-55E1-A340-9A5D-3FCAD2E40F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341" y="4178834"/>
              <a:ext cx="283758" cy="279698"/>
            </a:xfrm>
            <a:prstGeom prst="rect">
              <a:avLst/>
            </a:prstGeom>
          </p:spPr>
        </p:pic>
        <p:sp>
          <p:nvSpPr>
            <p:cNvPr id="107" name="TextBox 106">
              <a:extLst>
                <a:ext uri="{FF2B5EF4-FFF2-40B4-BE49-F238E27FC236}">
                  <a16:creationId xmlns:a16="http://schemas.microsoft.com/office/drawing/2014/main" id="{3E0997E2-DFBA-6A48-B5F9-B6E21AB3B5C2}"/>
                </a:ext>
              </a:extLst>
            </p:cNvPr>
            <p:cNvSpPr txBox="1"/>
            <p:nvPr/>
          </p:nvSpPr>
          <p:spPr>
            <a:xfrm>
              <a:off x="2852636" y="3599027"/>
              <a:ext cx="394830" cy="167656"/>
            </a:xfrm>
            <a:prstGeom prst="rect">
              <a:avLst/>
            </a:prstGeom>
            <a:noFill/>
          </p:spPr>
          <p:txBody>
            <a:bodyPr wrap="none" rtlCol="0">
              <a:spAutoFit/>
            </a:bodyPr>
            <a:lstStyle/>
            <a:p>
              <a:r>
                <a:rPr lang="en-US" sz="800" b="1" dirty="0"/>
                <a:t>Motion</a:t>
              </a:r>
            </a:p>
          </p:txBody>
        </p:sp>
      </p:grpSp>
    </p:spTree>
    <p:extLst>
      <p:ext uri="{BB962C8B-B14F-4D97-AF65-F5344CB8AC3E}">
        <p14:creationId xmlns:p14="http://schemas.microsoft.com/office/powerpoint/2010/main" val="1234214668"/>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10534</TotalTime>
  <Words>2280</Words>
  <Application>Microsoft Macintosh PowerPoint</Application>
  <PresentationFormat>On-screen Show (4:3)</PresentationFormat>
  <Paragraphs>369</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Bradley Hand</vt:lpstr>
      <vt:lpstr>Calibri</vt:lpstr>
      <vt:lpstr>Helvetica</vt:lpstr>
      <vt:lpstr>Roboto</vt:lpstr>
      <vt:lpstr>Times</vt:lpstr>
      <vt:lpstr>Times New Roman</vt:lpstr>
      <vt:lpstr>Verdana</vt:lpstr>
      <vt:lpstr>Wingdings</vt:lpstr>
      <vt:lpstr>FNAL_TemplateMac_060514</vt:lpstr>
      <vt:lpstr>Fermilab: Footer Only</vt:lpstr>
      <vt:lpstr>EMMA: A Framework for Constructing Magnetic Measurement Systems </vt:lpstr>
      <vt:lpstr>Outline</vt:lpstr>
      <vt:lpstr>Need and Objective</vt:lpstr>
      <vt:lpstr>Measurement System Family</vt:lpstr>
      <vt:lpstr>EMMA Architecture</vt:lpstr>
      <vt:lpstr>Dataflow</vt:lpstr>
      <vt:lpstr>Component-based Development (CBD)</vt:lpstr>
      <vt:lpstr>System Configuration</vt:lpstr>
      <vt:lpstr>Example: Rotating Coil System Components</vt:lpstr>
      <vt:lpstr>Coordination of Independent Components</vt:lpstr>
      <vt:lpstr>Automation by Coordination via Scripting</vt:lpstr>
      <vt:lpstr>EMMA: coordination script</vt:lpstr>
      <vt:lpstr>EMMA Component </vt:lpstr>
      <vt:lpstr>EMMA User Interface</vt:lpstr>
      <vt:lpstr>User Interface: Shell Component</vt:lpstr>
      <vt:lpstr>Observability: System Level</vt:lpstr>
      <vt:lpstr>Observability: Component Debug Panels</vt:lpstr>
      <vt:lpstr>EMMA Flexibility</vt:lpstr>
      <vt:lpstr>Summary: EMMA Features</vt:lpstr>
      <vt:lpstr>References</vt:lpstr>
      <vt:lpstr>Acknowledgments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EMMA MEASUREMENT SYSTEMS</dc:title>
  <dc:creator>Padma Akella</dc:creator>
  <cp:lastModifiedBy>Jerzy M. Nogiec</cp:lastModifiedBy>
  <cp:revision>202</cp:revision>
  <cp:lastPrinted>2014-01-20T19:40:21Z</cp:lastPrinted>
  <dcterms:created xsi:type="dcterms:W3CDTF">2020-05-07T15:03:14Z</dcterms:created>
  <dcterms:modified xsi:type="dcterms:W3CDTF">2022-09-25T23:44:58Z</dcterms:modified>
</cp:coreProperties>
</file>