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908" r:id="rId2"/>
  </p:sldMasterIdLst>
  <p:notesMasterIdLst>
    <p:notesMasterId r:id="rId17"/>
  </p:notesMasterIdLst>
  <p:handoutMasterIdLst>
    <p:handoutMasterId r:id="rId18"/>
  </p:handoutMasterIdLst>
  <p:sldIdLst>
    <p:sldId id="260" r:id="rId3"/>
    <p:sldId id="261" r:id="rId4"/>
    <p:sldId id="262" r:id="rId5"/>
    <p:sldId id="269" r:id="rId6"/>
    <p:sldId id="270" r:id="rId7"/>
    <p:sldId id="271" r:id="rId8"/>
    <p:sldId id="264" r:id="rId9"/>
    <p:sldId id="265" r:id="rId10"/>
    <p:sldId id="266" r:id="rId11"/>
    <p:sldId id="272" r:id="rId12"/>
    <p:sldId id="268" r:id="rId13"/>
    <p:sldId id="273" r:id="rId14"/>
    <p:sldId id="274" r:id="rId15"/>
    <p:sldId id="267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595959"/>
    <a:srgbClr val="FFFFFF"/>
    <a:srgbClr val="FB7841"/>
    <a:srgbClr val="FF6865"/>
    <a:srgbClr val="808080"/>
    <a:srgbClr val="7F7F7F"/>
    <a:srgbClr val="503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6" autoAdjust="0"/>
    <p:restoredTop sz="27141" autoAdjust="0"/>
  </p:normalViewPr>
  <p:slideViewPr>
    <p:cSldViewPr snapToGrid="0">
      <p:cViewPr varScale="1">
        <p:scale>
          <a:sx n="57" d="100"/>
          <a:sy n="57" d="100"/>
        </p:scale>
        <p:origin x="67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3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DF7E46-FBF9-4CAD-BB71-5382624CA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b="1" i="1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/>
              <a:t>Stretched wire tomography system at Kyma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919CA-2447-4951-A8D2-208AECBB19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i="1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/>
              <a:t>IMMW22, 26.Sep. to 30. Sep.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326CA-546C-4F0C-BBD1-C871205F26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i="1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/>
              <a:t>Mirko Kokole</a:t>
            </a:r>
          </a:p>
          <a:p>
            <a:pPr>
              <a:defRPr/>
            </a:pPr>
            <a:r>
              <a:rPr lang="en-US" sz="1100" dirty="0"/>
              <a:t>mirko.kokole@kyma-undulators.eu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3B3BF-5EAC-4E5F-A017-9F010848F6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1"/>
            </a:lvl1pPr>
          </a:lstStyle>
          <a:p>
            <a:pPr>
              <a:defRPr/>
            </a:pPr>
            <a:r>
              <a:rPr lang="en-US" altLang="zh-CN" dirty="0"/>
              <a:t>Page </a:t>
            </a:r>
            <a:fld id="{40DA3068-91D7-4160-ACD3-F78C314126F4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40166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2CC0BE-A02F-424D-B0FC-FB5A142BB8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5FB95-476B-4069-BE9C-27C97343DC8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A237187-F98F-4444-A596-1BFD516B60AD}" type="datetime1">
              <a:rPr lang="en-US" altLang="zh-CN"/>
              <a:pPr>
                <a:defRPr/>
              </a:pPr>
              <a:t>28-Sep-22</a:t>
            </a:fld>
            <a:endParaRPr lang="en-US" altLang="zh-CN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880EE64-99DD-4863-8DEE-6A3FEB38BC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zh-C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42A0A8C-D1AF-4E4D-8A7C-33DF63F75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ED498-115F-491C-AED6-9F37CB1D44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A1A64-F8C5-4CED-9FEF-9D5952ACB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A2628C-6FC4-4380-9447-421DF20B60A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97123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8E1F596-ED75-4095-B9A9-C763170D3B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73CB844-738F-439B-A419-84CC7F730B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5839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BC0D729-7F58-490D-8EFF-B9300ED9C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9B56D5B-E1F2-4040-BACD-1668AC82EE14}" type="slidenum">
              <a:rPr lang="en-US" altLang="zh-CN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790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2628C-6FC4-4380-9447-421DF20B60A8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59034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A2628C-6FC4-4380-9447-421DF20B60A8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4955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A2628C-6FC4-4380-9447-421DF20B60A8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30537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2628C-6FC4-4380-9447-421DF20B60A8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02551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A2628C-6FC4-4380-9447-421DF20B60A8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2779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2628C-6FC4-4380-9447-421DF20B60A8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05948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2628C-6FC4-4380-9447-421DF20B60A8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80165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2628C-6FC4-4380-9447-421DF20B60A8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8558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2628C-6FC4-4380-9447-421DF20B60A8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16130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A2628C-6FC4-4380-9447-421DF20B60A8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227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2628C-6FC4-4380-9447-421DF20B60A8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99122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2628C-6FC4-4380-9447-421DF20B60A8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78594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2628C-6FC4-4380-9447-421DF20B60A8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1086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rgbClr val="4C4C4C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71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666666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7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184E5667-D704-4AA1-B5C0-C77FE884D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C8E9-65A5-4D99-9410-474F913A53E4}" type="datetime1">
              <a:rPr lang="zh-CN" altLang="en-US"/>
              <a:pPr>
                <a:defRPr/>
              </a:pPr>
              <a:t>2022/9/28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E4E35FF0-C662-4D1A-8EE9-CA157CBA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ADB08CB2-8F13-4C34-949A-BC600CED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2FC37-828E-43D2-AA23-69D0D19E6D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06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04670F6F-DC62-4C41-A95B-3F9FA3D9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BC407-11EB-4A03-99B0-02DB749AF30E}" type="datetime1">
              <a:rPr lang="zh-CN" altLang="en-US"/>
              <a:pPr>
                <a:defRPr/>
              </a:pPr>
              <a:t>2022/9/28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681D1069-B9AA-41C9-88B9-F87BEFA8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B49787BC-F39C-4A90-B1F7-822071DA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7AB0F-92D0-44E6-A454-9443BC6AE7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1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F711D2BE-C439-4F89-A826-51D2A303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44807-3ED7-4E3C-A0A8-A9C85A1FD846}" type="datetime1">
              <a:rPr lang="zh-CN" altLang="en-US"/>
              <a:pPr>
                <a:defRPr/>
              </a:pPr>
              <a:t>2022/9/28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2881E86E-1641-42D9-A179-8A36C7C3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350C9A89-7575-489D-9A54-DC80A08A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C3F7D-CDDB-4B4C-BAC5-AE3FAE9619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200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1793F8A-4332-4FA1-AB19-159DCB06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A383-4F01-491B-87E3-0FF799620139}" type="datetime1">
              <a:rPr lang="zh-CN" altLang="en-US"/>
              <a:pPr>
                <a:defRPr/>
              </a:pPr>
              <a:t>2022/9/28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936E0E6-9BC7-4832-95B8-5FF12286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A5958C8-3F8C-400C-9481-05DF03A7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5360-9C56-4865-931B-4ACA22A5B3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520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C363F9E-D7B3-4FB4-A8CE-349F5203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85EF3-2193-498C-B8AA-58C3D4F7A7F6}" type="datetime1">
              <a:rPr lang="zh-CN" altLang="en-US"/>
              <a:pPr>
                <a:defRPr/>
              </a:pPr>
              <a:t>2022/9/28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9A21F5B-8CF0-4498-9718-E4C2374F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98738E6-1161-47A6-8A96-C08B57690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B4A1-AE9D-4AC8-87ED-86563DFBC4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157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279226-E9CF-4683-84C7-35311652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5C17-6F89-46B4-828D-269E263EF359}" type="datetime1">
              <a:rPr lang="zh-CN" altLang="en-US"/>
              <a:pPr>
                <a:defRPr/>
              </a:pPr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D8F427-E9C4-43E8-8B37-BCE9EF39A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709F91-D41E-4350-BE50-B373EEDE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4E751-F97F-4E62-A997-7E060F2835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175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DDF0E1-9786-433F-B264-3B7B99DE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758D-8F7F-4417-A556-783BEDC09101}" type="datetime1">
              <a:rPr lang="zh-CN" altLang="en-US"/>
              <a:pPr>
                <a:defRPr/>
              </a:pPr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43CB53-8FC4-4989-BE1E-27EEFBC9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C066A8-A035-4A35-900D-FBCFB73E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E8CDF-2311-4CE3-836C-CFAB836492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256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6FF72D34-B667-4FD6-83CD-A6CC0EC9C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24BC8-9B93-438C-8469-C62ACF2B0888}" type="datetime1">
              <a:rPr lang="zh-CN" altLang="en-US"/>
              <a:pPr>
                <a:defRPr/>
              </a:pPr>
              <a:t>2022/9/28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36E21072-F31E-4D24-9F97-602AA0D0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E961927-2FA5-4515-A684-D256C852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DE7AD-995F-43D5-B2C9-57F540F0E7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72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2EF36E68-8F60-468A-BACB-AC24AAE23DD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219200"/>
            <a:ext cx="9144000" cy="1588"/>
          </a:xfrm>
          <a:prstGeom prst="line">
            <a:avLst/>
          </a:prstGeom>
          <a:noFill/>
          <a:ln w="57150">
            <a:solidFill>
              <a:srgbClr val="E46C0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56419"/>
            <a:ext cx="8610600" cy="563562"/>
          </a:xfrm>
          <a:prstGeom prst="rect">
            <a:avLst/>
          </a:prstGeom>
        </p:spPr>
        <p:txBody>
          <a:bodyPr vert="horz"/>
          <a:lstStyle>
            <a:lvl1pPr algn="l">
              <a:defRPr sz="3200" b="1">
                <a:solidFill>
                  <a:srgbClr val="454545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05400"/>
          </a:xfrm>
          <a:prstGeom prst="rect">
            <a:avLst/>
          </a:prstGeom>
        </p:spPr>
        <p:txBody>
          <a:bodyPr vert="horz"/>
          <a:lstStyle>
            <a:lvl1pPr indent="-522000">
              <a:spcBef>
                <a:spcPts val="768"/>
              </a:spcBef>
              <a:buSzPct val="75000"/>
              <a:buFont typeface="Wingdings" charset="2"/>
              <a:buChar char="u"/>
              <a:defRPr b="1">
                <a:solidFill>
                  <a:srgbClr val="454545"/>
                </a:solidFill>
                <a:latin typeface="Helvetica Neue"/>
                <a:cs typeface="Helvetica Neue"/>
              </a:defRPr>
            </a:lvl1pPr>
            <a:lvl2pPr marL="741600" indent="-374400">
              <a:buSzPct val="70000"/>
              <a:buFont typeface="Wingdings" charset="2"/>
              <a:buChar char="u"/>
              <a:defRPr b="1" i="1">
                <a:solidFill>
                  <a:srgbClr val="666666"/>
                </a:solidFill>
                <a:latin typeface="Helvetica Neue"/>
                <a:cs typeface="Helvetica Neue"/>
              </a:defRPr>
            </a:lvl2pPr>
            <a:lvl3pPr marL="1054800" indent="-320400">
              <a:buSzPct val="80000"/>
              <a:buFont typeface="Wingdings" charset="2"/>
              <a:buChar char=""/>
              <a:defRPr>
                <a:solidFill>
                  <a:srgbClr val="808080"/>
                </a:solidFill>
                <a:latin typeface="Helvetica Neue"/>
                <a:cs typeface="Helvetica Neue"/>
              </a:defRPr>
            </a:lvl3pPr>
            <a:lvl4pPr>
              <a:defRPr>
                <a:latin typeface="Helvetica Neue"/>
                <a:cs typeface="Helvetica Neue"/>
              </a:defRPr>
            </a:lvl4pPr>
            <a:lvl5pPr>
              <a:defRPr>
                <a:latin typeface="Helvetica Neue"/>
                <a:cs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5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141FE2C0-13B1-438D-932A-C7A5EF36D7B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219200"/>
            <a:ext cx="9144000" cy="1588"/>
          </a:xfrm>
          <a:prstGeom prst="line">
            <a:avLst/>
          </a:prstGeom>
          <a:noFill/>
          <a:ln w="57150">
            <a:solidFill>
              <a:srgbClr val="4F81BD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19">
            <a:extLst>
              <a:ext uri="{FF2B5EF4-FFF2-40B4-BE49-F238E27FC236}">
                <a16:creationId xmlns:a16="http://schemas.microsoft.com/office/drawing/2014/main" id="{EB5EC8F4-9251-45B1-9C24-7F9038FB252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4763" y="-1588"/>
            <a:ext cx="9148763" cy="558801"/>
            <a:chOff x="-4937" y="-794"/>
            <a:chExt cx="9148937" cy="5580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AC75EB-6933-45F4-A0B3-3CC289047F1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741347" y="154561"/>
              <a:ext cx="185741" cy="369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zh-CN" sz="1800"/>
            </a:p>
          </p:txBody>
        </p: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058F009D-8CBD-4720-A7C2-BECB81442C7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74" y="792"/>
              <a:ext cx="9144174" cy="556421"/>
              <a:chOff x="-174" y="792"/>
              <a:chExt cx="9144174" cy="556421"/>
            </a:xfrm>
          </p:grpSpPr>
          <p:grpSp>
            <p:nvGrpSpPr>
              <p:cNvPr id="15" name="Group 1">
                <a:extLst>
                  <a:ext uri="{FF2B5EF4-FFF2-40B4-BE49-F238E27FC236}">
                    <a16:creationId xmlns:a16="http://schemas.microsoft.com/office/drawing/2014/main" id="{F04E87B7-DC94-4E19-B75D-4CF59A242E8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174" y="792"/>
                <a:ext cx="9144174" cy="556421"/>
                <a:chOff x="-174" y="791"/>
                <a:chExt cx="9144174" cy="555628"/>
              </a:xfrm>
            </p:grpSpPr>
            <p:sp>
              <p:nvSpPr>
                <p:cNvPr id="17" name="Rectangle 2">
                  <a:extLst>
                    <a:ext uri="{FF2B5EF4-FFF2-40B4-BE49-F238E27FC236}">
                      <a16:creationId xmlns:a16="http://schemas.microsoft.com/office/drawing/2014/main" id="{C433B24F-556B-40E1-B613-CCB4B3C0372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-174" y="791"/>
                  <a:ext cx="9144174" cy="555628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56000">
                      <a:srgbClr val="FF6600"/>
                    </a:gs>
                    <a:gs pos="100000">
                      <a:srgbClr val="FF6600"/>
                    </a:gs>
                  </a:gsLst>
                  <a:lin ang="0"/>
                </a:gra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zh-CN" altLang="en-US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pic>
              <p:nvPicPr>
                <p:cNvPr id="18" name="Picture 3" descr="KYMA_Final_LOGO.eps">
                  <a:extLst>
                    <a:ext uri="{FF2B5EF4-FFF2-40B4-BE49-F238E27FC236}">
                      <a16:creationId xmlns:a16="http://schemas.microsoft.com/office/drawing/2014/main" id="{D3FABD24-0D21-4E52-8689-100B97A5AD0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152400"/>
                  <a:ext cx="2095500" cy="3114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85D3D70-0DF6-44B7-AD63-87784645F079}"/>
                    </a:ext>
                  </a:extLst>
                </p:cNvPr>
                <p:cNvSpPr txBox="1">
                  <a:spLocks noChangeArrowheads="1"/>
                </p:cNvSpPr>
                <p:nvPr userDrawn="1"/>
              </p:nvSpPr>
              <p:spPr bwMode="auto">
                <a:xfrm>
                  <a:off x="3120910" y="95770"/>
                  <a:ext cx="4735603" cy="367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/>
                  <a:ext uri="{91240B29-F687-4f45-9708-019B960494DF}"/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r" eaLnBrk="1" hangingPunct="1">
                    <a:defRPr/>
                  </a:pPr>
                  <a:r>
                    <a:rPr lang="en-US" altLang="zh-CN" sz="1800" dirty="0">
                      <a:solidFill>
                        <a:srgbClr val="FCD5B5"/>
                      </a:solidFill>
                      <a:latin typeface="Calibri" panose="020F0502020204030204" pitchFamily="34" charset="0"/>
                    </a:rPr>
                    <a:t>Brookhaven National Laboratory – April 1</a:t>
                  </a:r>
                  <a:r>
                    <a:rPr lang="en-US" altLang="zh-CN" sz="1800" baseline="30000" dirty="0">
                      <a:solidFill>
                        <a:srgbClr val="FCD5B5"/>
                      </a:solidFill>
                      <a:latin typeface="Calibri" panose="020F0502020204030204" pitchFamily="34" charset="0"/>
                    </a:rPr>
                    <a:t>st</a:t>
                  </a:r>
                  <a:r>
                    <a:rPr lang="en-US" altLang="zh-CN" sz="1800" dirty="0">
                      <a:solidFill>
                        <a:srgbClr val="FCD5B5"/>
                      </a:solidFill>
                      <a:latin typeface="Calibri" panose="020F0502020204030204" pitchFamily="34" charset="0"/>
                    </a:rPr>
                    <a:t>, 2011</a:t>
                  </a:r>
                </a:p>
              </p:txBody>
            </p:sp>
          </p:grpSp>
          <p:pic>
            <p:nvPicPr>
              <p:cNvPr id="16" name="Picture 19">
                <a:extLst>
                  <a:ext uri="{FF2B5EF4-FFF2-40B4-BE49-F238E27FC236}">
                    <a16:creationId xmlns:a16="http://schemas.microsoft.com/office/drawing/2014/main" id="{A338BFFB-B4E4-4464-816D-9EA207A356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1000" y="95222"/>
                <a:ext cx="985663" cy="369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31DC7599-D7B0-4653-8CA4-E8D3EC1395C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4937" y="-794"/>
              <a:ext cx="9144175" cy="556421"/>
              <a:chOff x="0" y="0"/>
              <a:chExt cx="9144175" cy="556421"/>
            </a:xfrm>
          </p:grpSpPr>
          <p:grpSp>
            <p:nvGrpSpPr>
              <p:cNvPr id="10" name="Group 1">
                <a:extLst>
                  <a:ext uri="{FF2B5EF4-FFF2-40B4-BE49-F238E27FC236}">
                    <a16:creationId xmlns:a16="http://schemas.microsoft.com/office/drawing/2014/main" id="{848F0EF0-C387-4E9F-ABF3-CAE71D045CD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9144175" cy="556421"/>
                <a:chOff x="0" y="0"/>
                <a:chExt cx="9144175" cy="555628"/>
              </a:xfrm>
            </p:grpSpPr>
            <p:sp>
              <p:nvSpPr>
                <p:cNvPr id="12" name="Rectangle 2">
                  <a:extLst>
                    <a:ext uri="{FF2B5EF4-FFF2-40B4-BE49-F238E27FC236}">
                      <a16:creationId xmlns:a16="http://schemas.microsoft.com/office/drawing/2014/main" id="{506297D3-316A-4349-8DC3-ACDD47127AD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9144175" cy="555628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71001">
                      <a:srgbClr val="558ED5"/>
                    </a:gs>
                    <a:gs pos="100000">
                      <a:srgbClr val="558ED5"/>
                    </a:gs>
                  </a:gsLst>
                  <a:lin ang="0"/>
                </a:gra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zh-CN" altLang="en-US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pic>
              <p:nvPicPr>
                <p:cNvPr id="13" name="Picture 3" descr="KYMA_Final_LOGO.eps">
                  <a:extLst>
                    <a:ext uri="{FF2B5EF4-FFF2-40B4-BE49-F238E27FC236}">
                      <a16:creationId xmlns:a16="http://schemas.microsoft.com/office/drawing/2014/main" id="{32744C63-3D29-47C7-B190-1A49E6E93F0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7937" y="95879"/>
                  <a:ext cx="2093673" cy="311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5DF6E20-27E7-4AFE-BDEA-80BA447881A2}"/>
                    </a:ext>
                  </a:extLst>
                </p:cNvPr>
                <p:cNvSpPr txBox="1">
                  <a:spLocks noChangeArrowheads="1"/>
                </p:cNvSpPr>
                <p:nvPr userDrawn="1"/>
              </p:nvSpPr>
              <p:spPr bwMode="auto">
                <a:xfrm>
                  <a:off x="3814836" y="94980"/>
                  <a:ext cx="4046615" cy="367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/>
                  <a:ext uri="{91240B29-F687-4f45-9708-019B960494DF}"/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r" eaLnBrk="1" hangingPunct="1">
                    <a:defRPr/>
                  </a:pPr>
                  <a:r>
                    <a:rPr lang="en-US" altLang="zh-CN" sz="1800" dirty="0">
                      <a:solidFill>
                        <a:srgbClr val="FF6600"/>
                      </a:solidFill>
                      <a:latin typeface="Calibri" panose="020F0502020204030204" pitchFamily="34" charset="0"/>
                    </a:rPr>
                    <a:t>Brookhaven National Lab – April 1</a:t>
                  </a:r>
                  <a:r>
                    <a:rPr lang="en-US" altLang="zh-CN" sz="1800" baseline="30000" dirty="0">
                      <a:solidFill>
                        <a:srgbClr val="FF6600"/>
                      </a:solidFill>
                      <a:latin typeface="Calibri" panose="020F0502020204030204" pitchFamily="34" charset="0"/>
                    </a:rPr>
                    <a:t>st</a:t>
                  </a:r>
                  <a:r>
                    <a:rPr lang="en-US" altLang="zh-CN" sz="1800" dirty="0">
                      <a:solidFill>
                        <a:srgbClr val="FF6600"/>
                      </a:solidFill>
                      <a:latin typeface="Calibri" panose="020F0502020204030204" pitchFamily="34" charset="0"/>
                    </a:rPr>
                    <a:t>, 2011</a:t>
                  </a:r>
                </a:p>
              </p:txBody>
            </p:sp>
          </p:grpSp>
          <p:pic>
            <p:nvPicPr>
              <p:cNvPr id="11" name="Picture 14">
                <a:extLst>
                  <a:ext uri="{FF2B5EF4-FFF2-40B4-BE49-F238E27FC236}">
                    <a16:creationId xmlns:a16="http://schemas.microsoft.com/office/drawing/2014/main" id="{12557A18-E4B7-4E4E-9B0C-90B9481BDE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1000" y="95222"/>
                <a:ext cx="985663" cy="369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A030440F-2E77-4B8D-8EEE-4F687A85DA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1689"/>
              <a:ext cx="7620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56419"/>
            <a:ext cx="8610600" cy="563562"/>
          </a:xfrm>
          <a:prstGeom prst="rect">
            <a:avLst/>
          </a:prstGeom>
        </p:spPr>
        <p:txBody>
          <a:bodyPr vert="horz"/>
          <a:lstStyle>
            <a:lvl1pPr algn="l">
              <a:defRPr sz="3200" b="1">
                <a:solidFill>
                  <a:srgbClr val="454545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05400"/>
          </a:xfrm>
          <a:prstGeom prst="rect">
            <a:avLst/>
          </a:prstGeom>
        </p:spPr>
        <p:txBody>
          <a:bodyPr vert="horz"/>
          <a:lstStyle>
            <a:lvl1pPr indent="-522000">
              <a:spcBef>
                <a:spcPts val="768"/>
              </a:spcBef>
              <a:buSzPct val="75000"/>
              <a:buFont typeface="Wingdings" charset="2"/>
              <a:buChar char="u"/>
              <a:defRPr b="1">
                <a:solidFill>
                  <a:srgbClr val="454545"/>
                </a:solidFill>
                <a:latin typeface="Helvetica Neue"/>
                <a:cs typeface="Helvetica Neue"/>
              </a:defRPr>
            </a:lvl1pPr>
            <a:lvl2pPr marL="741600" indent="-374400">
              <a:buSzPct val="70000"/>
              <a:buFont typeface="Wingdings" charset="2"/>
              <a:buChar char="u"/>
              <a:defRPr b="1" i="1">
                <a:solidFill>
                  <a:srgbClr val="666666"/>
                </a:solidFill>
                <a:latin typeface="Helvetica Neue"/>
                <a:cs typeface="Helvetica Neue"/>
              </a:defRPr>
            </a:lvl2pPr>
            <a:lvl3pPr marL="1054800" indent="-320400">
              <a:buSzPct val="80000"/>
              <a:buFont typeface="Wingdings" charset="2"/>
              <a:buChar char=""/>
              <a:defRPr>
                <a:solidFill>
                  <a:srgbClr val="808080"/>
                </a:solidFill>
                <a:latin typeface="Helvetica Neue"/>
                <a:cs typeface="Helvetica Neue"/>
              </a:defRPr>
            </a:lvl3pPr>
            <a:lvl4pPr>
              <a:defRPr>
                <a:latin typeface="Helvetica Neue"/>
                <a:cs typeface="Helvetica Neue"/>
              </a:defRPr>
            </a:lvl4pPr>
            <a:lvl5pPr>
              <a:defRPr>
                <a:latin typeface="Helvetica Neue"/>
                <a:cs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9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3C5C1249-5195-4EF3-B7EE-D4C1AE65A23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219200"/>
            <a:ext cx="9144000" cy="1588"/>
          </a:xfrm>
          <a:prstGeom prst="line">
            <a:avLst/>
          </a:prstGeom>
          <a:noFill/>
          <a:ln w="57150">
            <a:solidFill>
              <a:srgbClr val="E46C0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9438"/>
            <a:ext cx="8229600" cy="639762"/>
          </a:xfrm>
          <a:prstGeom prst="rect">
            <a:avLst/>
          </a:prstGeom>
        </p:spPr>
        <p:txBody>
          <a:bodyPr vert="horz"/>
          <a:lstStyle>
            <a:lvl1pPr algn="l">
              <a:defRPr sz="3200" b="1">
                <a:solidFill>
                  <a:srgbClr val="4C4C4C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6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87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AAEBA-39D7-4E4C-A2A4-DAC0B708A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AC219-A1D4-47DF-9A2A-B303A0A094ED}" type="datetime1">
              <a:rPr lang="zh-CN" altLang="en-US"/>
              <a:pPr>
                <a:defRPr/>
              </a:pPr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E93C3D-5A8F-43D6-98A4-B0FF171B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42EA08-7FAF-4D18-BC31-92BEF168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5C3F-0A6C-4E1A-8639-C577F452C2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24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414471-857B-4B62-B774-00BC12E3B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A699B-E25E-4543-8E5C-44C049D16F35}" type="datetime1">
              <a:rPr lang="zh-CN" altLang="en-US"/>
              <a:pPr>
                <a:defRPr/>
              </a:pPr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3A0D09-A633-4FEC-AF1E-3B0D85ED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A485CB-E855-4F7D-8B26-10AEAF84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2279-3982-495E-AA98-E716D7A87B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21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4ED349-A01A-40FB-B07C-5D9F8CAC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FF02-DCE8-4AD3-B1A0-43E25533EB88}" type="datetime1">
              <a:rPr lang="zh-CN" altLang="en-US"/>
              <a:pPr>
                <a:defRPr/>
              </a:pPr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A4AC3A-ED4E-41D7-A5BC-5F1E456E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A35CC9-A6E8-4E24-BE9B-D006076C6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45B08-B466-456B-B78E-5F2EE48366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31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8B6010E-41A4-46C5-9436-12A99D337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6656-2BA3-4350-9D9A-7964CCB6691F}" type="datetime1">
              <a:rPr lang="zh-CN" altLang="en-US"/>
              <a:pPr>
                <a:defRPr/>
              </a:pPr>
              <a:t>2022/9/28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32E35E7-3C67-48CF-B942-D370009FD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F3DF683-43BE-4172-ADC1-1F496490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D9DB-A479-42EC-B94D-0ED2361BFB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92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A2EEF3-5406-4B32-AD0C-C03A846BCF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572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6000">
                <a:srgbClr val="FF6600"/>
              </a:gs>
              <a:gs pos="100000">
                <a:srgbClr val="FF6600"/>
              </a:gs>
            </a:gsLst>
            <a:lin ang="0"/>
          </a:gra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3175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Picture 3" descr="KYMA_Final_LOGO.eps">
            <a:extLst>
              <a:ext uri="{FF2B5EF4-FFF2-40B4-BE49-F238E27FC236}">
                <a16:creationId xmlns:a16="http://schemas.microsoft.com/office/drawing/2014/main" id="{09402045-B74F-4C86-9B81-2B59F82E4DA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0955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00" y="0"/>
            <a:ext cx="2139698" cy="5572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18" r:id="rId2"/>
    <p:sldLayoutId id="2147484319" r:id="rId3"/>
    <p:sldLayoutId id="2147484320" r:id="rId4"/>
    <p:sldLayoutId id="2147484305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anose="020B0600070205080204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anose="020B0600070205080204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anose="020B0600070205080204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anose="020B0600070205080204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CE8A79E4-0055-4023-B44E-5657FF45BE6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A5DD3293-AE5A-44D4-ACB3-AAB6663C35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0CCA52-7255-44A7-B7EE-E49B127C5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6D18B2C-A468-4E0B-B7DC-84A28BA66871}" type="datetime1">
              <a:rPr lang="zh-CN" altLang="en-US"/>
              <a:pPr>
                <a:defRPr/>
              </a:pPr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9A5E0B-FDD7-4845-A62C-291478B5C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8DD19D-1971-4B2E-A4B4-D15156814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B3768C7-2DBD-4EBB-9608-890374E13D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arxiv.org/ftp/arxiv/papers/1605/1605.04833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F053D09F-98EB-44F0-B0FE-C0087E953B6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4025" y="2584450"/>
            <a:ext cx="8570913" cy="224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/>
              <a:t>A Stretched Wire </a:t>
            </a:r>
          </a:p>
          <a:p>
            <a:r>
              <a:rPr lang="en-US" sz="3600" b="1" dirty="0"/>
              <a:t>Tomography System at Kyma</a:t>
            </a:r>
            <a:r>
              <a:rPr lang="en-US" altLang="zh-CN" sz="3600" b="1" dirty="0">
                <a:latin typeface="Helvetica Neue" charset="0"/>
              </a:rPr>
              <a:t> 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FBDD7859-D0C6-4A52-AE25-533DA5487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739775"/>
            <a:ext cx="570547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0884DCCA-87FE-4120-ADD7-C63EA804637F}"/>
              </a:ext>
            </a:extLst>
          </p:cNvPr>
          <p:cNvSpPr>
            <a:spLocks/>
          </p:cNvSpPr>
          <p:nvPr/>
        </p:nvSpPr>
        <p:spPr bwMode="auto">
          <a:xfrm>
            <a:off x="298450" y="6170613"/>
            <a:ext cx="28956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2000" i="1" dirty="0">
                <a:solidFill>
                  <a:srgbClr val="FF6600"/>
                </a:solidFill>
              </a:rPr>
              <a:t>Mirko Kokole</a:t>
            </a:r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7AC385D3-494D-4FE4-99DF-61AB4B56C94E}"/>
              </a:ext>
            </a:extLst>
          </p:cNvPr>
          <p:cNvSpPr>
            <a:spLocks/>
          </p:cNvSpPr>
          <p:nvPr/>
        </p:nvSpPr>
        <p:spPr bwMode="auto">
          <a:xfrm>
            <a:off x="3303588" y="1581150"/>
            <a:ext cx="26812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2400" i="1" dirty="0">
                <a:solidFill>
                  <a:srgbClr val="FF6600"/>
                </a:solidFill>
              </a:rPr>
              <a:t>… riding the wave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of a magnet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13843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segmented magnet block made from 3 glued pieces was used for tests.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4" y="4282859"/>
            <a:ext cx="2955919" cy="2216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37" y="4202240"/>
            <a:ext cx="3112486" cy="2334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29" y="4197012"/>
            <a:ext cx="3184844" cy="238863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7"/>
          <a:stretch>
            <a:fillRect/>
          </a:stretch>
        </p:blipFill>
        <p:spPr>
          <a:xfrm>
            <a:off x="3178875" y="2434996"/>
            <a:ext cx="2724150" cy="1909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22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Axis shift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31" y="6197600"/>
            <a:ext cx="8610600" cy="508000"/>
          </a:xfrm>
        </p:spPr>
        <p:txBody>
          <a:bodyPr/>
          <a:lstStyle/>
          <a:p>
            <a:pPr marL="0" indent="0">
              <a:buNone/>
            </a:pPr>
            <a:r>
              <a:rPr lang="en-US" sz="1000" b="0" dirty="0"/>
              <a:t>Jun K, Yoon S. Alignment Solution for CT Image Reconstruction using Fixed Point and Virtual Rotation Axis. Sci Rep. 2017 Jan 25;7:41218. doi: 10.1038/srep41218. PMID: 28120881; PMCID: PMC5264594. </a:t>
            </a:r>
            <a:r>
              <a:rPr lang="en-US" sz="1000" dirty="0">
                <a:hlinkClick r:id="rId4"/>
              </a:rPr>
              <a:t>https://arxiv.org/ftp/arxiv/papers/1605/1605.04833.pdf</a:t>
            </a:r>
            <a:endParaRPr lang="en-US" sz="1000" dirty="0"/>
          </a:p>
          <a:p>
            <a:pPr marL="0" indent="0">
              <a:buNone/>
            </a:pPr>
            <a:endParaRPr lang="en-US" sz="1000" b="0" dirty="0"/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" y="2609067"/>
            <a:ext cx="4699426" cy="3524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93" y="2609067"/>
            <a:ext cx="4598664" cy="3448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831" y="1430867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point in an image follows a sinus curve on a sinogram.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Misalignment of the rotation axis can be corrected by removing a sinus fit from a sinogram.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6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a Hall probe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333" y="1518046"/>
            <a:ext cx="4478867" cy="19278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SW Tomography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Distance from surface was ~ 0.5 mm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Field integrals measured at 180 angles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Horizontal step was 0.4 mm/point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0926"/>
            <a:ext cx="5808133" cy="3267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9068" y="3988990"/>
            <a:ext cx="3294592" cy="247094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518045"/>
            <a:ext cx="4241800" cy="2072881"/>
          </a:xfrm>
          <a:prstGeom prst="rect">
            <a:avLst/>
          </a:prstGeom>
        </p:spPr>
        <p:txBody>
          <a:bodyPr vert="horz"/>
          <a:lstStyle>
            <a:lvl1pPr marL="342900" indent="-522000" algn="l" defTabSz="457200" rtl="0" eaLnBrk="1" fontAlgn="base" hangingPunct="1">
              <a:spcBef>
                <a:spcPts val="768"/>
              </a:spcBef>
              <a:spcAft>
                <a:spcPct val="0"/>
              </a:spcAft>
              <a:buSzPct val="75000"/>
              <a:buFont typeface="Wingdings" charset="2"/>
              <a:buChar char="u"/>
              <a:defRPr sz="3200" b="1" kern="1200">
                <a:solidFill>
                  <a:srgbClr val="454545"/>
                </a:solidFill>
                <a:latin typeface="Helvetica Neue"/>
                <a:ea typeface="MS PGothic" panose="020B0600070205080204" pitchFamily="34" charset="-128"/>
                <a:cs typeface="Helvetica Neue"/>
              </a:defRPr>
            </a:lvl1pPr>
            <a:lvl2pPr marL="741600" indent="-374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charset="2"/>
              <a:buChar char="u"/>
              <a:defRPr sz="2800" b="1" i="1" kern="1200">
                <a:solidFill>
                  <a:srgbClr val="666666"/>
                </a:solidFill>
                <a:latin typeface="Helvetica Neue"/>
                <a:ea typeface="MS PGothic" panose="020B0600070205080204" pitchFamily="34" charset="-128"/>
                <a:cs typeface="Helvetica Neue"/>
              </a:defRPr>
            </a:lvl2pPr>
            <a:lvl3pPr marL="1054800" indent="-320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"/>
              <a:defRPr sz="2400" kern="1200">
                <a:solidFill>
                  <a:srgbClr val="808080"/>
                </a:solidFill>
                <a:latin typeface="Helvetica Neue"/>
                <a:ea typeface="MS PGothic" panose="020B0600070205080204" pitchFamily="34" charset="-128"/>
                <a:cs typeface="Helvetica Neue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MS PGothic" panose="020B0600070205080204" pitchFamily="34" charset="-128"/>
                <a:cs typeface="Helvetica Neue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MS PGothic" panose="020B0600070205080204" pitchFamily="34" charset="-128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2D Hall probe field map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Distance from surface 1.5 mm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Longitudinal and horizontal step 0.5 mm/point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128 x 128 point field map was created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8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 dedicated SW Tomography bench was designed and assembled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First tests are very promising.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Magnetic field very close to the surface can be measured.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dedicated bench can be used for magnet quality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Data could be used for further optimizations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Open questions: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Can we measure absolute values of magnetic field?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9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999"/>
            <a:ext cx="9144000" cy="558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 the Team!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5" y="2269392"/>
            <a:ext cx="3212856" cy="4283808"/>
          </a:xfrm>
        </p:spPr>
      </p:pic>
      <p:sp>
        <p:nvSpPr>
          <p:cNvPr id="5" name="TextBox 4"/>
          <p:cNvSpPr txBox="1"/>
          <p:nvPr/>
        </p:nvSpPr>
        <p:spPr>
          <a:xfrm>
            <a:off x="228601" y="1655559"/>
            <a:ext cx="861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Special thanks to Andrej Nabergoj and Žan Mahnič</a:t>
            </a:r>
          </a:p>
        </p:txBody>
      </p:sp>
    </p:spTree>
    <p:extLst>
      <p:ext uri="{BB962C8B-B14F-4D97-AF65-F5344CB8AC3E}">
        <p14:creationId xmlns:p14="http://schemas.microsoft.com/office/powerpoint/2010/main" val="131997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Technique of SW tomography first proposed and demonstrated by ESRF at IMMW19 in Grenoble in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Kyma already has a Small Stretched Wire Bench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 characterization of single magnets and small modules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Adaptation of the SW Bench to a SW Tomography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Addition of only one rotary stage necessary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4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6419"/>
            <a:ext cx="9144000" cy="563562"/>
          </a:xfrm>
        </p:spPr>
        <p:txBody>
          <a:bodyPr/>
          <a:lstStyle/>
          <a:p>
            <a:r>
              <a:rPr lang="en-US" dirty="0"/>
              <a:t>Radon Transform and Field Integrals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9" y="1386036"/>
            <a:ext cx="2248214" cy="2419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5086" y="1534770"/>
            <a:ext cx="570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Radon transform is a path integral along the line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dirty="0"/>
              <a:t>(</a:t>
            </a:r>
            <a:r>
              <a:rPr lang="en-US" i="1" dirty="0">
                <a:sym typeface="Symbol" panose="05050102010706020507" pitchFamily="18" charset="2"/>
              </a:rPr>
              <a:t>,)</a:t>
            </a:r>
            <a:r>
              <a:rPr lang="en-US" dirty="0">
                <a:sym typeface="Symbol" panose="05050102010706020507" pitchFamily="18" charset="2"/>
              </a:rPr>
              <a:t> of the function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I(x,y)</a:t>
            </a:r>
            <a:r>
              <a:rPr lang="en-US" dirty="0">
                <a:sym typeface="Symbol" panose="05050102010706020507" pitchFamily="18" charset="2"/>
              </a:rPr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71EC04-0175-83C0-BD63-421ADD7DD3D4}"/>
                  </a:ext>
                </a:extLst>
              </p:cNvPr>
              <p:cNvSpPr txBox="1"/>
              <p:nvPr/>
            </p:nvSpPr>
            <p:spPr>
              <a:xfrm>
                <a:off x="3192286" y="2310719"/>
                <a:ext cx="50590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𝑥𝐶𝑜𝑠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𝑦𝑆𝑖𝑛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71EC04-0175-83C0-BD63-421ADD7DD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286" y="2310719"/>
                <a:ext cx="505901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723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3B08D2-4A2F-A9BE-36DB-9ABA617A1FE0}"/>
                  </a:ext>
                </a:extLst>
              </p:cNvPr>
              <p:cNvSpPr txBox="1"/>
              <p:nvPr/>
            </p:nvSpPr>
            <p:spPr>
              <a:xfrm>
                <a:off x="3192286" y="2605441"/>
                <a:ext cx="2192844" cy="857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B3B08D2-4A2F-A9BE-36DB-9ABA617A1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286" y="2605441"/>
                <a:ext cx="2192844" cy="8575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53246" y="3998049"/>
                <a:ext cx="2521716" cy="857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𝐵𝑧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246" y="3998049"/>
                <a:ext cx="2521716" cy="8575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192286" y="3482558"/>
            <a:ext cx="482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 integral is a path integral of the magnetic field density along a specific line.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" y="4985176"/>
            <a:ext cx="7450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Field integral over a line L is equivalent to the Radon transform of the magnetic field along the line 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field integral measurements scans at different angles we can reconstruct a 2D map of the magnetic field density.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stretched wire bench with a rotary stage can be used to measure 2D magnetic field map.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2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56419"/>
            <a:ext cx="8689408" cy="568720"/>
          </a:xfrm>
        </p:spPr>
        <p:txBody>
          <a:bodyPr/>
          <a:lstStyle/>
          <a:p>
            <a:r>
              <a:rPr lang="en-US" dirty="0"/>
              <a:t>A Simple Back Projection - Laminograms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2D6BA7F-6BE2-30D8-E37B-C7D2630A0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" y="1414397"/>
            <a:ext cx="3275545" cy="245665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79FB1A-FB89-C606-3594-6186A1CAB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65" y="1708859"/>
            <a:ext cx="2570427" cy="1927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652E43-FBB6-0B52-BA7B-FEEAFFEA62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04" y="4010565"/>
            <a:ext cx="2882823" cy="2162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8C2DBB-ED99-2B31-FE5D-6B2209E7E3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" y="3964062"/>
            <a:ext cx="3006832" cy="22551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335F1B-1D8F-AA1B-AF8C-AFC65601CE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36" y="3964062"/>
            <a:ext cx="2915738" cy="21868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482" y="1798604"/>
            <a:ext cx="1256823" cy="942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26" y="2285386"/>
            <a:ext cx="1215560" cy="911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733" y="2851224"/>
            <a:ext cx="1190441" cy="892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39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6419"/>
            <a:ext cx="9144000" cy="563562"/>
          </a:xfrm>
        </p:spPr>
        <p:txBody>
          <a:bodyPr/>
          <a:lstStyle/>
          <a:p>
            <a:pPr algn="ctr"/>
            <a:r>
              <a:rPr lang="en-US" dirty="0"/>
              <a:t>Inverse Radon T. and Fourier Slice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1625315"/>
                <a:ext cx="5155194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25315"/>
                <a:ext cx="5155194" cy="7265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2415622"/>
                <a:ext cx="3218766" cy="809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𝜋𝜔𝜌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415622"/>
                <a:ext cx="3218766" cy="8095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3414785"/>
                <a:ext cx="8098627" cy="809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𝑥𝐶𝑜𝑠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𝑦𝑆𝑖𝑛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414785"/>
                <a:ext cx="8098627" cy="80958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7639558" y="3985856"/>
            <a:ext cx="1064174" cy="543797"/>
            <a:chOff x="7106158" y="4085867"/>
            <a:chExt cx="987659" cy="500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106158" y="4389003"/>
                  <a:ext cx="987659" cy="19756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𝐶𝑜𝑠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oMath>
                    </m:oMathPara>
                  </a14:m>
                  <a:endParaRPr lang="en-US" sz="14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6158" y="4389003"/>
                  <a:ext cx="987659" cy="19756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429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106158" y="4085867"/>
                  <a:ext cx="987659" cy="1983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𝑆𝑖𝑛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oMath>
                    </m:oMathPara>
                  </a14:m>
                  <a:endParaRPr lang="en-US" sz="14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6158" y="4085867"/>
                  <a:ext cx="987659" cy="19837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714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3759199" y="2640151"/>
            <a:ext cx="494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Fourier transform of a projection function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3467" y="1760837"/>
            <a:ext cx="298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projection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97929" y="4529653"/>
                <a:ext cx="5286475" cy="80958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𝜋𝜔𝜌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ⅆ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929" y="4529653"/>
                <a:ext cx="5286475" cy="80958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8614" y="5491523"/>
                <a:ext cx="84505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Inverse radon transform is a Fourier transform of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multiplied by a filter function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4" y="5491523"/>
                <a:ext cx="8450586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64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8549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Filtered Back Projection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0D3AAC5C-B726-B75F-AC03-8FF33D3B4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/>
        </p:blipFill>
        <p:spPr>
          <a:xfrm>
            <a:off x="0" y="3926633"/>
            <a:ext cx="2994087" cy="2245565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E38FB2-0A98-6606-14DD-1291ED1306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36760" y="3926633"/>
            <a:ext cx="2994090" cy="22455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5AE088-F2E0-336E-04E7-C464C27B7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50" y="3926633"/>
            <a:ext cx="2793849" cy="20953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FC52AD-A899-2A42-787C-E3D11EC52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87718"/>
            <a:ext cx="2761573" cy="20711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335F1B-1D8F-AA1B-AF8C-AFC65601CE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34" y="1485269"/>
            <a:ext cx="2898865" cy="21741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8C2DBB-ED99-2B31-FE5D-6B2209E7E3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87718"/>
            <a:ext cx="2895600" cy="2171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071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Stretched Wire Bench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Basic design parameters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Small size convenient to transport.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Control by Raspberry Pi (SBC)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Routines written in Python for ease of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Keithley Nanovolt 2182A meter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682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Stretched Wire Bench - Construction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0228" y="2633753"/>
            <a:ext cx="4554481" cy="341586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148166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Fixed single strand wire loop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Linear translation stage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Rotary stage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2885890"/>
            <a:ext cx="4508938" cy="37330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627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1193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set of 4 cylindrical magnets was used for the first measurements.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4" y="2439080"/>
            <a:ext cx="4041436" cy="3031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53" y="2969419"/>
            <a:ext cx="4138947" cy="3104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0" y="3869267"/>
            <a:ext cx="3867150" cy="2900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350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7.5|7.5|9.2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3.2|14.9|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|5.5|6.9|5.3|5.2|6.2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2.1|8.3|8|12.1|7.3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7.8|13.2|4.5|3.2|6.7|18.8|1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1.7|1|4.8|8.3|12.9|1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3|2|8.5|5.4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4.4|7.2|9.3|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5.5|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|7|7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90920-MagnMeasurements_MK.pptx" id="{E1885665-1248-4DC1-A98C-27AE80C338EE}" vid="{EF2E2B75-6889-4EC1-A083-491B097B225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920-MagnMeasurements_MK.pptx" id="{E1885665-1248-4DC1-A98C-27AE80C338EE}" vid="{57B7D42D-A134-4DC7-9AB0-6E7D7AB3DD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Kyma Presentation Template</Template>
  <TotalTime>658</TotalTime>
  <Words>565</Words>
  <Application>Microsoft Office PowerPoint</Application>
  <PresentationFormat>On-screen Show (4:3)</PresentationFormat>
  <Paragraphs>84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Times New Roman</vt:lpstr>
      <vt:lpstr>Calibri</vt:lpstr>
      <vt:lpstr>Arial</vt:lpstr>
      <vt:lpstr>Wingdings</vt:lpstr>
      <vt:lpstr>Helvetica Neue</vt:lpstr>
      <vt:lpstr>Cambria Math</vt:lpstr>
      <vt:lpstr>Office Theme</vt:lpstr>
      <vt:lpstr>自定义设计方案</vt:lpstr>
      <vt:lpstr>PowerPoint Presentation</vt:lpstr>
      <vt:lpstr>Introduction</vt:lpstr>
      <vt:lpstr>Radon Transform and Field Integrals</vt:lpstr>
      <vt:lpstr>A Simple Back Projection - Laminograms</vt:lpstr>
      <vt:lpstr>Inverse Radon T. and Fourier Slice Theorem</vt:lpstr>
      <vt:lpstr>Filtered Back Projection</vt:lpstr>
      <vt:lpstr>Small Stretched Wire Bench</vt:lpstr>
      <vt:lpstr>Stretched Wire Bench - Construction</vt:lpstr>
      <vt:lpstr>First Measurements</vt:lpstr>
      <vt:lpstr>Measurements of a magnet block</vt:lpstr>
      <vt:lpstr>Axis shift correction</vt:lpstr>
      <vt:lpstr>Comparison with a Hall probe</vt:lpstr>
      <vt:lpstr>Conclusions</vt:lpstr>
      <vt:lpstr>Thanks to the Team!</vt:lpstr>
    </vt:vector>
  </TitlesOfParts>
  <Manager>Mauro Zambelli</Manager>
  <Company>Kyma Srl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Management System Control Document</dc:subject>
  <dc:creator>Kyma Tehnologija</dc:creator>
  <cp:keywords>COMM</cp:keywords>
  <dc:description>This document is property of Kyma Srl</dc:description>
  <cp:lastModifiedBy>Mirko Kokole</cp:lastModifiedBy>
  <cp:revision>81</cp:revision>
  <cp:lastPrinted>2013-05-22T03:17:20Z</cp:lastPrinted>
  <dcterms:created xsi:type="dcterms:W3CDTF">2022-09-23T07:58:10Z</dcterms:created>
  <dcterms:modified xsi:type="dcterms:W3CDTF">2022-09-28T09:06:17Z</dcterms:modified>
  <cp:category>Template</cp:category>
</cp:coreProperties>
</file>