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9" r:id="rId2"/>
    <p:sldId id="301" r:id="rId3"/>
    <p:sldId id="302" r:id="rId4"/>
    <p:sldId id="303" r:id="rId5"/>
    <p:sldId id="304" r:id="rId6"/>
    <p:sldId id="305" r:id="rId7"/>
    <p:sldId id="306" r:id="rId8"/>
    <p:sldId id="314" r:id="rId9"/>
    <p:sldId id="307" r:id="rId10"/>
    <p:sldId id="308" r:id="rId11"/>
    <p:sldId id="315" r:id="rId12"/>
    <p:sldId id="309" r:id="rId13"/>
    <p:sldId id="311" r:id="rId14"/>
    <p:sldId id="312" r:id="rId15"/>
    <p:sldId id="313" r:id="rId16"/>
    <p:sldId id="28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Godinho" initials="AG" lastIdx="12" clrIdx="0"/>
  <p:cmAuthor id="2" name="PENTELLA MARIANO" initials="PM" lastIdx="1" clrIdx="1">
    <p:extLst>
      <p:ext uri="{19B8F6BF-5375-455C-9EA6-DF929625EA0E}">
        <p15:presenceInfo xmlns:p15="http://schemas.microsoft.com/office/powerpoint/2012/main" userId="PENTELLA MARIAN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A0"/>
    <a:srgbClr val="738FCB"/>
    <a:srgbClr val="303030"/>
    <a:srgbClr val="2F2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6" autoAdjust="0"/>
    <p:restoredTop sz="91768" autoAdjust="0"/>
  </p:normalViewPr>
  <p:slideViewPr>
    <p:cSldViewPr snapToGrid="0" snapToObjects="1">
      <p:cViewPr>
        <p:scale>
          <a:sx n="100" d="100"/>
          <a:sy n="100" d="100"/>
        </p:scale>
        <p:origin x="822" y="-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45" d="100"/>
          <a:sy n="145" d="100"/>
        </p:scale>
        <p:origin x="387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CB0CAB-A528-CD45-8F12-922B94DEC1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7AD8C8-453F-104C-B81F-526301CF40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72EAA-2733-D14F-950A-8F4240385864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EBBD38-63DF-604F-9396-6BB8561251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48731-E0D0-B242-9967-4E9E135D8D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9750F-00B8-E148-9878-D197EE9CB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00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D062E-52F7-A14D-A443-1F3854784447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0EE9E-52B8-AA4F-8DD5-ED0FB4E5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9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13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86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23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50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05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1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5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43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61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40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18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34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56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65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54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>
            <a:extLst>
              <a:ext uri="{FF2B5EF4-FFF2-40B4-BE49-F238E27FC236}">
                <a16:creationId xmlns:a16="http://schemas.microsoft.com/office/drawing/2014/main" id="{ED75A508-7D60-F841-B3C4-7CB2A400A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403" y="2169047"/>
            <a:ext cx="2520000" cy="24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05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5616574" cy="1065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5616575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588863-2E7B-784C-BD2D-8C3D0E7E1D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0"/>
            <a:ext cx="6024562" cy="6317986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6108" y="6350851"/>
            <a:ext cx="1480280" cy="365125"/>
          </a:xfrm>
        </p:spPr>
        <p:txBody>
          <a:bodyPr/>
          <a:lstStyle/>
          <a:p>
            <a:r>
              <a:rPr lang="en-US" dirty="0"/>
              <a:t>MSC Seminar - </a:t>
            </a:r>
            <a:fld id="{23793A62-AA7E-5A4D-A43E-DF1B3593C4E5}" type="datetime1">
              <a:rPr lang="en-US" smtClean="0"/>
              <a:pPr/>
              <a:t>9/29/2022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56350"/>
            <a:ext cx="6572221" cy="365125"/>
          </a:xfrm>
        </p:spPr>
        <p:txBody>
          <a:bodyPr/>
          <a:lstStyle/>
          <a:p>
            <a:r>
              <a:rPr lang="en-US" dirty="0"/>
              <a:t>Mariano Pentella | A Hitchhiker’s Guide to Magnetic Measurements of Materials: Overview, Solutions, Future Plans</a:t>
            </a:r>
          </a:p>
        </p:txBody>
      </p:sp>
    </p:spTree>
    <p:extLst>
      <p:ext uri="{BB962C8B-B14F-4D97-AF65-F5344CB8AC3E}">
        <p14:creationId xmlns:p14="http://schemas.microsoft.com/office/powerpoint/2010/main" val="180871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ictur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5616575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47B07ADD-2F17-5640-985B-72FA646913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1592263"/>
            <a:ext cx="5616575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B41C95B-0CD0-B44F-9130-66CCD53B86B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67438" y="3969703"/>
            <a:ext cx="5616575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9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6108" y="6350851"/>
            <a:ext cx="1480280" cy="365125"/>
          </a:xfrm>
        </p:spPr>
        <p:txBody>
          <a:bodyPr/>
          <a:lstStyle/>
          <a:p>
            <a:r>
              <a:rPr lang="en-US" dirty="0"/>
              <a:t>MSC Seminar - </a:t>
            </a:r>
            <a:fld id="{23793A62-AA7E-5A4D-A43E-DF1B3593C4E5}" type="datetime1">
              <a:rPr lang="en-US" smtClean="0"/>
              <a:pPr/>
              <a:t>9/29/2022</a:t>
            </a:fld>
            <a:endParaRPr lang="en-US" dirty="0"/>
          </a:p>
        </p:txBody>
      </p: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56350"/>
            <a:ext cx="6572221" cy="365125"/>
          </a:xfrm>
        </p:spPr>
        <p:txBody>
          <a:bodyPr/>
          <a:lstStyle/>
          <a:p>
            <a:r>
              <a:rPr lang="en-US" dirty="0"/>
              <a:t>Mariano Pentella | A Hitchhiker’s Guide to Magnetic Measurements of Materials: Overview, Solutions, Future Plans</a:t>
            </a:r>
          </a:p>
        </p:txBody>
      </p:sp>
    </p:spTree>
    <p:extLst>
      <p:ext uri="{BB962C8B-B14F-4D97-AF65-F5344CB8AC3E}">
        <p14:creationId xmlns:p14="http://schemas.microsoft.com/office/powerpoint/2010/main" val="2036724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3708401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20000"/>
              </a:lnSpc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255B7D9F-7313-2F46-8079-FEA6DAA0CF2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75613" y="1592263"/>
            <a:ext cx="3708400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ECDCA30-A5C6-3549-9DAD-01819664F15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24681" y="3969703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332EED6-F049-354D-90C1-2CDBDFEB153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59263" y="1592263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A46E76A3-B525-534D-9396-8E4D08F06F6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59263" y="3978015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6108" y="6350851"/>
            <a:ext cx="1480280" cy="365125"/>
          </a:xfrm>
        </p:spPr>
        <p:txBody>
          <a:bodyPr/>
          <a:lstStyle/>
          <a:p>
            <a:r>
              <a:rPr lang="en-US" dirty="0"/>
              <a:t>MSC Seminar - </a:t>
            </a:r>
            <a:fld id="{23793A62-AA7E-5A4D-A43E-DF1B3593C4E5}" type="datetime1">
              <a:rPr lang="en-US" smtClean="0"/>
              <a:pPr/>
              <a:t>9/29/2022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56350"/>
            <a:ext cx="6572221" cy="365125"/>
          </a:xfrm>
        </p:spPr>
        <p:txBody>
          <a:bodyPr/>
          <a:lstStyle/>
          <a:p>
            <a:r>
              <a:rPr lang="en-US" dirty="0"/>
              <a:t>Mariano Pentella | A Hitchhiker’s Guide to Magnetic Measurements of Materials: Overview, Solutions, Future Plans</a:t>
            </a:r>
          </a:p>
        </p:txBody>
      </p:sp>
    </p:spTree>
    <p:extLst>
      <p:ext uri="{BB962C8B-B14F-4D97-AF65-F5344CB8AC3E}">
        <p14:creationId xmlns:p14="http://schemas.microsoft.com/office/powerpoint/2010/main" val="3407050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s and 2 Pictur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2420938"/>
            <a:ext cx="5616575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9BEDBAA-E014-4E48-AA09-5D0DC18C0C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5BE112-10C7-F548-91D2-DD3128654F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72200" y="2420938"/>
            <a:ext cx="5616575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Drag and Drop picture</a:t>
            </a:r>
          </a:p>
        </p:txBody>
      </p:sp>
      <p:sp>
        <p:nvSpPr>
          <p:cNvPr id="12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6108" y="6350851"/>
            <a:ext cx="1480280" cy="365125"/>
          </a:xfrm>
        </p:spPr>
        <p:txBody>
          <a:bodyPr/>
          <a:lstStyle/>
          <a:p>
            <a:r>
              <a:rPr lang="en-US" dirty="0"/>
              <a:t>MSC Seminar - </a:t>
            </a:r>
            <a:fld id="{23793A62-AA7E-5A4D-A43E-DF1B3593C4E5}" type="datetime1">
              <a:rPr lang="en-US" smtClean="0"/>
              <a:pPr/>
              <a:t>9/29/2022</a:t>
            </a:fld>
            <a:endParaRPr lang="en-US" dirty="0"/>
          </a:p>
        </p:txBody>
      </p: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56350"/>
            <a:ext cx="6572221" cy="365125"/>
          </a:xfrm>
        </p:spPr>
        <p:txBody>
          <a:bodyPr/>
          <a:lstStyle/>
          <a:p>
            <a:r>
              <a:rPr lang="en-US" dirty="0"/>
              <a:t>Mariano Pentella | A Hitchhiker’s Guide to Magnetic Measurements of Materials: Overview, Solutions, Future Plans</a:t>
            </a:r>
          </a:p>
        </p:txBody>
      </p:sp>
    </p:spTree>
    <p:extLst>
      <p:ext uri="{BB962C8B-B14F-4D97-AF65-F5344CB8AC3E}">
        <p14:creationId xmlns:p14="http://schemas.microsoft.com/office/powerpoint/2010/main" val="2845831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3708401" cy="668337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75612" y="1604966"/>
            <a:ext cx="3713187" cy="655634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9" y="2420938"/>
            <a:ext cx="3708400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C779F7E-9707-2542-A19F-DD09A53038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5613" y="2416175"/>
            <a:ext cx="3713187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/>
            </a:lvl1pPr>
          </a:lstStyle>
          <a:p>
            <a:r>
              <a:rPr lang="en-US"/>
              <a:t>Drag and Drop picture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53846" y="1601227"/>
            <a:ext cx="3708401" cy="668337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540559-B2D9-2E46-A3D6-32F0B01F6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53848" y="2429902"/>
            <a:ext cx="3708400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6108" y="6350851"/>
            <a:ext cx="1480280" cy="365125"/>
          </a:xfrm>
        </p:spPr>
        <p:txBody>
          <a:bodyPr/>
          <a:lstStyle/>
          <a:p>
            <a:r>
              <a:rPr lang="en-US" dirty="0"/>
              <a:t>MSC Seminar - </a:t>
            </a:r>
            <a:fld id="{23793A62-AA7E-5A4D-A43E-DF1B3593C4E5}" type="datetime1">
              <a:rPr lang="en-US" smtClean="0"/>
              <a:pPr/>
              <a:t>9/29/2022</a:t>
            </a:fld>
            <a:endParaRPr lang="en-US" dirty="0"/>
          </a:p>
        </p:txBody>
      </p:sp>
      <p:sp>
        <p:nvSpPr>
          <p:cNvPr id="16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56350"/>
            <a:ext cx="6572221" cy="365125"/>
          </a:xfrm>
        </p:spPr>
        <p:txBody>
          <a:bodyPr/>
          <a:lstStyle/>
          <a:p>
            <a:r>
              <a:rPr lang="en-US" dirty="0"/>
              <a:t>Mariano Pentella | A Hitchhiker’s Guide to Magnetic Measurements of Materials: Overview, Solutions, Future Plans</a:t>
            </a:r>
          </a:p>
        </p:txBody>
      </p:sp>
    </p:spTree>
    <p:extLst>
      <p:ext uri="{BB962C8B-B14F-4D97-AF65-F5344CB8AC3E}">
        <p14:creationId xmlns:p14="http://schemas.microsoft.com/office/powerpoint/2010/main" val="2201835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ictures with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116386" y="1601376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540559-B2D9-2E46-A3D6-32F0B01F6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16386" y="2732442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0E95B09-A858-4A4A-B159-8C5B917D41E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3275" y="5078524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2FF76D54-8841-EA4B-B514-DFCE90D05C8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050" y="1601376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ED6363A-4107-5A4F-9E1E-0E88F802ABE9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8232388" y="5078524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91039F33-9CD5-004A-9F94-52D16B2EB0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32388" y="1601376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6108" y="6350851"/>
            <a:ext cx="1480280" cy="365125"/>
          </a:xfrm>
        </p:spPr>
        <p:txBody>
          <a:bodyPr/>
          <a:lstStyle/>
          <a:p>
            <a:r>
              <a:rPr lang="en-US" dirty="0"/>
              <a:t>MSC Seminar - </a:t>
            </a:r>
            <a:fld id="{23793A62-AA7E-5A4D-A43E-DF1B3593C4E5}" type="datetime1">
              <a:rPr lang="en-US" smtClean="0"/>
              <a:pPr/>
              <a:t>9/29/2022</a:t>
            </a:fld>
            <a:endParaRPr lang="en-US" dirty="0"/>
          </a:p>
        </p:txBody>
      </p:sp>
      <p:sp>
        <p:nvSpPr>
          <p:cNvPr id="19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56350"/>
            <a:ext cx="6572221" cy="365125"/>
          </a:xfrm>
        </p:spPr>
        <p:txBody>
          <a:bodyPr/>
          <a:lstStyle/>
          <a:p>
            <a:r>
              <a:rPr lang="en-US" dirty="0"/>
              <a:t>Mariano Pentella | A Hitchhiker’s Guide to Magnetic Measurements of Materials: Overview, Solutions, Future Plans</a:t>
            </a:r>
          </a:p>
        </p:txBody>
      </p:sp>
    </p:spTree>
    <p:extLst>
      <p:ext uri="{BB962C8B-B14F-4D97-AF65-F5344CB8AC3E}">
        <p14:creationId xmlns:p14="http://schemas.microsoft.com/office/powerpoint/2010/main" val="3550207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2776" y="1592263"/>
            <a:ext cx="11376024" cy="2563906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94188"/>
            <a:ext cx="3708400" cy="1906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1" y="4294188"/>
            <a:ext cx="3665537" cy="1906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94188"/>
            <a:ext cx="3703132" cy="1906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6108" y="6350851"/>
            <a:ext cx="1480280" cy="365125"/>
          </a:xfrm>
        </p:spPr>
        <p:txBody>
          <a:bodyPr/>
          <a:lstStyle/>
          <a:p>
            <a:r>
              <a:rPr lang="en-US" dirty="0"/>
              <a:t>MSC Seminar - </a:t>
            </a:r>
            <a:fld id="{23793A62-AA7E-5A4D-A43E-DF1B3593C4E5}" type="datetime1">
              <a:rPr lang="en-US" smtClean="0"/>
              <a:pPr/>
              <a:t>9/29/2022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56350"/>
            <a:ext cx="6572221" cy="365125"/>
          </a:xfrm>
        </p:spPr>
        <p:txBody>
          <a:bodyPr/>
          <a:lstStyle/>
          <a:p>
            <a:r>
              <a:rPr lang="en-US" dirty="0"/>
              <a:t>Mariano Pentella | A Hitchhiker’s Guide to Magnetic Measurements of Materials: Overview, Solutions, Future Plans</a:t>
            </a:r>
          </a:p>
        </p:txBody>
      </p:sp>
    </p:spTree>
    <p:extLst>
      <p:ext uri="{BB962C8B-B14F-4D97-AF65-F5344CB8AC3E}">
        <p14:creationId xmlns:p14="http://schemas.microsoft.com/office/powerpoint/2010/main" val="65685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and text i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92263"/>
            <a:ext cx="12192000" cy="2945870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94188"/>
            <a:ext cx="3708400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1" y="4294188"/>
            <a:ext cx="3665537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Mariano Pentella | A Hitchhiker’s Guide to Magnetic Measurements of Materials: Overview, Solutions, Future Plans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94188"/>
            <a:ext cx="3703132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6108" y="6350851"/>
            <a:ext cx="1480280" cy="365125"/>
          </a:xfrm>
        </p:spPr>
        <p:txBody>
          <a:bodyPr/>
          <a:lstStyle/>
          <a:p>
            <a:r>
              <a:rPr lang="en-US" dirty="0"/>
              <a:t>MSC Seminar - </a:t>
            </a:r>
            <a:fld id="{23793A62-AA7E-5A4D-A43E-DF1B3593C4E5}" type="datetime1">
              <a:rPr lang="en-US" smtClean="0"/>
              <a:pPr/>
              <a:t>9/29/2022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06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7" y="1709738"/>
            <a:ext cx="11376025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4589463"/>
            <a:ext cx="1137602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4A1B0-EF49-4F43-ACA9-49641973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6108" y="6350851"/>
            <a:ext cx="1480280" cy="365125"/>
          </a:xfrm>
        </p:spPr>
        <p:txBody>
          <a:bodyPr/>
          <a:lstStyle/>
          <a:p>
            <a:r>
              <a:rPr lang="en-US" dirty="0"/>
              <a:t>MSC Seminar - </a:t>
            </a:r>
            <a:fld id="{23793A62-AA7E-5A4D-A43E-DF1B3593C4E5}" type="datetime1">
              <a:rPr lang="en-US" smtClean="0"/>
              <a:pPr/>
              <a:t>9/29/2022</a:t>
            </a:fld>
            <a:endParaRPr lang="en-US" dirty="0"/>
          </a:p>
        </p:txBody>
      </p:sp>
      <p:sp>
        <p:nvSpPr>
          <p:cNvPr id="11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56350"/>
            <a:ext cx="6572221" cy="365125"/>
          </a:xfrm>
        </p:spPr>
        <p:txBody>
          <a:bodyPr/>
          <a:lstStyle/>
          <a:p>
            <a:r>
              <a:rPr lang="en-US" dirty="0"/>
              <a:t>Mariano Pentella | A Hitchhiker’s Guide to Magnetic Measurements of Materials: Overview, Solutions, Future Plans</a:t>
            </a:r>
          </a:p>
        </p:txBody>
      </p:sp>
    </p:spTree>
    <p:extLst>
      <p:ext uri="{BB962C8B-B14F-4D97-AF65-F5344CB8AC3E}">
        <p14:creationId xmlns:p14="http://schemas.microsoft.com/office/powerpoint/2010/main" val="1806323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74050C-1801-2345-9DC3-F06B163A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6108" y="6350851"/>
            <a:ext cx="1480280" cy="365125"/>
          </a:xfrm>
        </p:spPr>
        <p:txBody>
          <a:bodyPr/>
          <a:lstStyle/>
          <a:p>
            <a:r>
              <a:rPr lang="en-US" dirty="0"/>
              <a:t>MSC Seminar - </a:t>
            </a:r>
            <a:fld id="{23793A62-AA7E-5A4D-A43E-DF1B3593C4E5}" type="datetime1">
              <a:rPr lang="en-US" smtClean="0"/>
              <a:pPr/>
              <a:t>9/29/2022</a:t>
            </a:fld>
            <a:endParaRPr lang="en-US" dirty="0"/>
          </a:p>
        </p:txBody>
      </p:sp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56350"/>
            <a:ext cx="6572221" cy="365125"/>
          </a:xfrm>
        </p:spPr>
        <p:txBody>
          <a:bodyPr/>
          <a:lstStyle/>
          <a:p>
            <a:r>
              <a:rPr lang="en-US" dirty="0"/>
              <a:t>Mariano Pentella | A Hitchhiker’s Guide to Magnetic Measurements of Materials: Overview, Solutions, Future Plans</a:t>
            </a:r>
          </a:p>
        </p:txBody>
      </p:sp>
    </p:spTree>
    <p:extLst>
      <p:ext uri="{BB962C8B-B14F-4D97-AF65-F5344CB8AC3E}">
        <p14:creationId xmlns:p14="http://schemas.microsoft.com/office/powerpoint/2010/main" val="2045708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61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9B3E2A-0B0F-434E-B8B5-23D05F72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3A62-AA7E-5A4D-A43E-DF1B3593C4E5}" type="datetime1">
              <a:rPr lang="en-US" smtClean="0"/>
              <a:t>9/29/2022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CECA80-B569-3D47-B163-138B2BA81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D8CA65-7C13-A442-AF74-D3BBDBCB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425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B140E-F283-BD43-9D8C-905BDA42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6108" y="6350851"/>
            <a:ext cx="1480280" cy="365125"/>
          </a:xfrm>
        </p:spPr>
        <p:txBody>
          <a:bodyPr/>
          <a:lstStyle/>
          <a:p>
            <a:r>
              <a:rPr lang="en-US" dirty="0"/>
              <a:t>MSC Seminar - </a:t>
            </a:r>
            <a:fld id="{23793A62-AA7E-5A4D-A43E-DF1B3593C4E5}" type="datetime1">
              <a:rPr lang="en-US" smtClean="0"/>
              <a:pPr/>
              <a:t>9/29/2022</a:t>
            </a:fld>
            <a:endParaRPr lang="en-US" dirty="0"/>
          </a:p>
        </p:txBody>
      </p:sp>
      <p:sp>
        <p:nvSpPr>
          <p:cNvPr id="9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56350"/>
            <a:ext cx="6572221" cy="365125"/>
          </a:xfrm>
        </p:spPr>
        <p:txBody>
          <a:bodyPr/>
          <a:lstStyle/>
          <a:p>
            <a:r>
              <a:rPr lang="en-US" dirty="0"/>
              <a:t>Mariano Pentella | A Hitchhiker’s Guide to Magnetic Measurements of Materials: Overview, Solutions, Future Plans</a:t>
            </a:r>
          </a:p>
        </p:txBody>
      </p:sp>
    </p:spTree>
    <p:extLst>
      <p:ext uri="{BB962C8B-B14F-4D97-AF65-F5344CB8AC3E}">
        <p14:creationId xmlns:p14="http://schemas.microsoft.com/office/powerpoint/2010/main" val="237043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059AC4-96B9-704B-82C7-32D5BEFF3254}"/>
              </a:ext>
            </a:extLst>
          </p:cNvPr>
          <p:cNvSpPr txBox="1"/>
          <p:nvPr userDrawn="1"/>
        </p:nvSpPr>
        <p:spPr>
          <a:xfrm>
            <a:off x="407988" y="6196406"/>
            <a:ext cx="1137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fr-CH" dirty="0" err="1"/>
              <a:t>home.cern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5196E8-CA32-8449-8B2F-F83D475BC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1904" y="2244864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7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>
            <a:extLst>
              <a:ext uri="{FF2B5EF4-FFF2-40B4-BE49-F238E27FC236}">
                <a16:creationId xmlns:a16="http://schemas.microsoft.com/office/drawing/2014/main" id="{ED75A508-7D60-F841-B3C4-7CB2A400A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130" y="710117"/>
            <a:ext cx="1990424" cy="197042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6F8ADC9-30DB-1243-8F69-09A7AAEA84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7" y="3429000"/>
            <a:ext cx="11376025" cy="2153265"/>
          </a:xfrm>
        </p:spPr>
        <p:txBody>
          <a:bodyPr anchor="t" anchorCtr="0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56D6D28-7860-E045-9091-E722B9476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5700252"/>
            <a:ext cx="11376026" cy="803787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894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24000" indent="-324000">
              <a:buFont typeface="Arial" charset="0"/>
              <a:buChar char="•"/>
              <a:tabLst/>
              <a:defRPr sz="1800">
                <a:solidFill>
                  <a:schemeClr val="tx2"/>
                </a:solidFill>
              </a:defRPr>
            </a:lvl2pPr>
            <a:lvl3pPr marL="648000" indent="-324000"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972000" indent="-324000">
              <a:buSzPct val="100000"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6108" y="6350851"/>
            <a:ext cx="1480280" cy="365125"/>
          </a:xfrm>
        </p:spPr>
        <p:txBody>
          <a:bodyPr/>
          <a:lstStyle/>
          <a:p>
            <a:r>
              <a:rPr lang="en-US" dirty="0"/>
              <a:t>MSC Seminar - </a:t>
            </a:r>
            <a:fld id="{23793A62-AA7E-5A4D-A43E-DF1B3593C4E5}" type="datetime1">
              <a:rPr lang="en-US" smtClean="0"/>
              <a:pPr/>
              <a:t>9/29/2022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Mariano Pentella | A Hitchhiker’s Guide to Magnetic Measurements of Materials: Overview, Solutions, Future Plans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6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628650" indent="-261938"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 marL="889000" indent="-260350"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209675" indent="-269875"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21228" y="6350851"/>
            <a:ext cx="1695160" cy="365125"/>
          </a:xfrm>
        </p:spPr>
        <p:txBody>
          <a:bodyPr/>
          <a:lstStyle/>
          <a:p>
            <a:r>
              <a:rPr lang="en-US" dirty="0"/>
              <a:t>MSC Seminar – 4/15/2021</a:t>
            </a:r>
          </a:p>
        </p:txBody>
      </p:sp>
      <p:sp>
        <p:nvSpPr>
          <p:cNvPr id="9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56350"/>
            <a:ext cx="6572221" cy="365125"/>
          </a:xfrm>
        </p:spPr>
        <p:txBody>
          <a:bodyPr/>
          <a:lstStyle/>
          <a:p>
            <a:r>
              <a:rPr lang="en-US" dirty="0"/>
              <a:t>Mariano Pentella | A Hitchhiker’s Guide to Magnetic Measurements of Materials: Overview, Solutions, Future Plans</a:t>
            </a:r>
          </a:p>
        </p:txBody>
      </p:sp>
    </p:spTree>
    <p:extLst>
      <p:ext uri="{BB962C8B-B14F-4D97-AF65-F5344CB8AC3E}">
        <p14:creationId xmlns:p14="http://schemas.microsoft.com/office/powerpoint/2010/main" val="86551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BAAC3B-64E8-6A4D-B184-3057E6D0D0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1439863"/>
            <a:ext cx="11376025" cy="4760912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8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51100" y="6350851"/>
            <a:ext cx="1665288" cy="365125"/>
          </a:xfrm>
        </p:spPr>
        <p:txBody>
          <a:bodyPr/>
          <a:lstStyle/>
          <a:p>
            <a:r>
              <a:rPr lang="en-US" dirty="0"/>
              <a:t>MSC Seminar – 15/4/2021</a:t>
            </a:r>
          </a:p>
        </p:txBody>
      </p:sp>
      <p:sp>
        <p:nvSpPr>
          <p:cNvPr id="9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56350"/>
            <a:ext cx="6572221" cy="365125"/>
          </a:xfrm>
        </p:spPr>
        <p:txBody>
          <a:bodyPr/>
          <a:lstStyle/>
          <a:p>
            <a:r>
              <a:rPr lang="en-US" dirty="0"/>
              <a:t>Mariano Pentella | A Hitchhiker’s Guide to Magnetic Measurements of Materials: Overview, Solutions, Future Plans</a:t>
            </a:r>
          </a:p>
        </p:txBody>
      </p:sp>
    </p:spTree>
    <p:extLst>
      <p:ext uri="{BB962C8B-B14F-4D97-AF65-F5344CB8AC3E}">
        <p14:creationId xmlns:p14="http://schemas.microsoft.com/office/powerpoint/2010/main" val="2913320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1A8103C-80BA-7941-AEF5-FB81302B57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9980"/>
            <a:ext cx="12192000" cy="6351588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5612" y="-52466"/>
            <a:ext cx="4116387" cy="637082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>
              <a:defRPr sz="2800">
                <a:solidFill>
                  <a:schemeClr val="bg1"/>
                </a:solidFill>
              </a:defRPr>
            </a:lvl1pPr>
            <a:lvl2pPr marL="324000" indent="-324000">
              <a:buFont typeface="Arial" charset="0"/>
              <a:buChar char="•"/>
              <a:tabLst/>
              <a:defRPr sz="2100">
                <a:solidFill>
                  <a:schemeClr val="bg1"/>
                </a:solidFill>
              </a:defRPr>
            </a:lvl2pPr>
            <a:lvl3pPr marL="648000" indent="-324000"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3pPr>
            <a:lvl4pPr marL="972000" indent="-324000">
              <a:buSzPct val="100000"/>
              <a:buFont typeface="Arial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6108" y="6350851"/>
            <a:ext cx="1480280" cy="365125"/>
          </a:xfrm>
        </p:spPr>
        <p:txBody>
          <a:bodyPr/>
          <a:lstStyle/>
          <a:p>
            <a:r>
              <a:rPr lang="en-US" dirty="0"/>
              <a:t>MSC Seminar - </a:t>
            </a:r>
            <a:fld id="{23793A62-AA7E-5A4D-A43E-DF1B3593C4E5}" type="datetime1">
              <a:rPr lang="en-US" smtClean="0"/>
              <a:pPr/>
              <a:t>9/29/2022</a:t>
            </a:fld>
            <a:endParaRPr lang="en-US" dirty="0"/>
          </a:p>
        </p:txBody>
      </p:sp>
      <p:sp>
        <p:nvSpPr>
          <p:cNvPr id="9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56350"/>
            <a:ext cx="6572221" cy="365125"/>
          </a:xfrm>
        </p:spPr>
        <p:txBody>
          <a:bodyPr/>
          <a:lstStyle/>
          <a:p>
            <a:r>
              <a:rPr lang="en-US" dirty="0"/>
              <a:t>Mariano Pentella | A Hitchhiker’s Guide to Magnetic Measurements of Materials: Overview, Solutions, Future Plans</a:t>
            </a:r>
          </a:p>
        </p:txBody>
      </p:sp>
    </p:spTree>
    <p:extLst>
      <p:ext uri="{BB962C8B-B14F-4D97-AF65-F5344CB8AC3E}">
        <p14:creationId xmlns:p14="http://schemas.microsoft.com/office/powerpoint/2010/main" val="175880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2264"/>
            <a:ext cx="5616575" cy="46085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592264"/>
            <a:ext cx="5611813" cy="4608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55D6E3-4871-704B-B795-99BD30EAB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Mariano Pentella | A Hitchhiker’s Guide to Magnetic Measurements of Materials: Overview, Solutions, Future Plans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EE4B464-E744-A34F-B223-6B554979B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6108" y="6350851"/>
            <a:ext cx="1480280" cy="365125"/>
          </a:xfrm>
        </p:spPr>
        <p:txBody>
          <a:bodyPr/>
          <a:lstStyle/>
          <a:p>
            <a:r>
              <a:rPr lang="en-US" dirty="0"/>
              <a:t>MSC Seminar - </a:t>
            </a:r>
            <a:fld id="{23793A62-AA7E-5A4D-A43E-DF1B3593C4E5}" type="datetime1">
              <a:rPr lang="en-US" smtClean="0"/>
              <a:pPr/>
              <a:t>9/29/2022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222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7" y="2427287"/>
            <a:ext cx="5616575" cy="3762376"/>
          </a:xfrm>
        </p:spPr>
        <p:txBody>
          <a:bodyPr/>
          <a:lstStyle>
            <a:lvl1pPr marL="324000" indent="-324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27287"/>
            <a:ext cx="5611813" cy="3762376"/>
          </a:xfrm>
        </p:spPr>
        <p:txBody>
          <a:bodyPr/>
          <a:lstStyle>
            <a:lvl1pPr marL="324000" indent="-324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2689900-D127-9840-8E06-B694B9FE1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Mariano Pentella | A Hitchhiker’s Guide to Magnetic Measurements of Materials: Overview, Solutions, Future Plans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B398DFD-572D-D549-8BBF-A86A1DFF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6108" y="6350851"/>
            <a:ext cx="1480280" cy="365125"/>
          </a:xfrm>
        </p:spPr>
        <p:txBody>
          <a:bodyPr/>
          <a:lstStyle/>
          <a:p>
            <a:r>
              <a:rPr lang="en-US" dirty="0"/>
              <a:t>MSC Seminar - </a:t>
            </a:r>
            <a:fld id="{23793A62-AA7E-5A4D-A43E-DF1B3593C4E5}" type="datetime1">
              <a:rPr lang="en-US" smtClean="0"/>
              <a:pPr/>
              <a:t>9/29/2022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086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 userDrawn="1">
          <p15:clr>
            <a:srgbClr val="FBAE40"/>
          </p15:clr>
        </p15:guide>
        <p15:guide id="2" orient="horz" pos="152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5998"/>
            <a:ext cx="12192000" cy="54200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9" y="1592263"/>
            <a:ext cx="11376024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85228" y="6350851"/>
            <a:ext cx="6311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3793A62-AA7E-5A4D-A43E-DF1B3593C4E5}" type="datetime1">
              <a:rPr lang="en-US" smtClean="0"/>
              <a:t>9/29/2022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7546" y="6356350"/>
            <a:ext cx="6812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AB22024-69B4-1F4F-8860-CB954517F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59262" y="6356350"/>
            <a:ext cx="657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Presenter |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9886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62" r:id="rId3"/>
    <p:sldLayoutId id="2147483650" r:id="rId4"/>
    <p:sldLayoutId id="2147483665" r:id="rId5"/>
    <p:sldLayoutId id="2147483668" r:id="rId6"/>
    <p:sldLayoutId id="2147483674" r:id="rId7"/>
    <p:sldLayoutId id="2147483652" r:id="rId8"/>
    <p:sldLayoutId id="2147483653" r:id="rId9"/>
    <p:sldLayoutId id="2147483661" r:id="rId10"/>
    <p:sldLayoutId id="2147483666" r:id="rId11"/>
    <p:sldLayoutId id="2147483667" r:id="rId12"/>
    <p:sldLayoutId id="2147483658" r:id="rId13"/>
    <p:sldLayoutId id="2147483659" r:id="rId14"/>
    <p:sldLayoutId id="2147483673" r:id="rId15"/>
    <p:sldLayoutId id="2147483660" r:id="rId16"/>
    <p:sldLayoutId id="2147483671" r:id="rId17"/>
    <p:sldLayoutId id="2147483651" r:id="rId18"/>
    <p:sldLayoutId id="2147483654" r:id="rId19"/>
    <p:sldLayoutId id="2147483669" r:id="rId20"/>
    <p:sldLayoutId id="2147483655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800"/>
        </a:spcBef>
        <a:spcAft>
          <a:spcPts val="400"/>
        </a:spcAft>
        <a:buFont typeface="Arial"/>
        <a:buNone/>
        <a:tabLst/>
        <a:defRPr sz="2100" b="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32385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charset="0"/>
        <a:buChar char="•"/>
        <a:tabLst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648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972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pos="257" userDrawn="1">
          <p15:clr>
            <a:srgbClr val="F26B43"/>
          </p15:clr>
        </p15:guide>
        <p15:guide id="6" pos="3795" userDrawn="1">
          <p15:clr>
            <a:srgbClr val="F26B43"/>
          </p15:clr>
        </p15:guide>
        <p15:guide id="7" pos="3885" userDrawn="1">
          <p15:clr>
            <a:srgbClr val="F26B43"/>
          </p15:clr>
        </p15:guide>
        <p15:guide id="8" pos="5087" userDrawn="1">
          <p15:clr>
            <a:srgbClr val="F26B43"/>
          </p15:clr>
        </p15:guide>
        <p15:guide id="9" pos="4997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2593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  <p15:guide id="13" orient="horz" pos="2409" userDrawn="1">
          <p15:clr>
            <a:srgbClr val="F26B43"/>
          </p15:clr>
        </p15:guide>
        <p15:guide id="14" orient="horz" pos="913" userDrawn="1">
          <p15:clr>
            <a:srgbClr val="F26B43"/>
          </p15:clr>
        </p15:guide>
        <p15:guide id="15" orient="horz" pos="1003" userDrawn="1">
          <p15:clr>
            <a:srgbClr val="F26B43"/>
          </p15:clr>
        </p15:guide>
        <p15:guide id="16" orient="horz" pos="2500" userDrawn="1">
          <p15:clr>
            <a:srgbClr val="F26B43"/>
          </p15:clr>
        </p15:guide>
        <p15:guide id="17" pos="6312" userDrawn="1">
          <p15:clr>
            <a:srgbClr val="F26B43"/>
          </p15:clr>
        </p15:guide>
        <p15:guide id="18" pos="62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8.jp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emf"/><Relationship Id="rId5" Type="http://schemas.openxmlformats.org/officeDocument/2006/relationships/image" Target="../media/image29.jpg"/><Relationship Id="rId4" Type="http://schemas.openxmlformats.org/officeDocument/2006/relationships/image" Target="../media/image32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33.emf"/><Relationship Id="rId7" Type="http://schemas.openxmlformats.org/officeDocument/2006/relationships/image" Target="../media/image41.emf"/><Relationship Id="rId12" Type="http://schemas.openxmlformats.org/officeDocument/2006/relationships/image" Target="../media/image4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11" Type="http://schemas.openxmlformats.org/officeDocument/2006/relationships/image" Target="../media/image45.jpeg"/><Relationship Id="rId5" Type="http://schemas.openxmlformats.org/officeDocument/2006/relationships/image" Target="../media/image35.emf"/><Relationship Id="rId10" Type="http://schemas.openxmlformats.org/officeDocument/2006/relationships/image" Target="../media/image44.png"/><Relationship Id="rId4" Type="http://schemas.openxmlformats.org/officeDocument/2006/relationships/image" Target="../media/image34.emf"/><Relationship Id="rId9" Type="http://schemas.openxmlformats.org/officeDocument/2006/relationships/image" Target="../media/image4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eg"/><Relationship Id="rId7" Type="http://schemas.openxmlformats.org/officeDocument/2006/relationships/image" Target="../media/image5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emf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ris.polito.it/handle/11583/296479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jpg"/><Relationship Id="rId7" Type="http://schemas.openxmlformats.org/officeDocument/2006/relationships/image" Target="../media/image16.emf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5" Type="http://schemas.openxmlformats.org/officeDocument/2006/relationships/image" Target="../media/image15.emf"/><Relationship Id="rId4" Type="http://schemas.openxmlformats.org/officeDocument/2006/relationships/image" Target="../media/image14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E51C5-3272-6249-822A-715EFFE0D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245" y="3157150"/>
            <a:ext cx="11863260" cy="783077"/>
          </a:xfrm>
        </p:spPr>
        <p:txBody>
          <a:bodyPr/>
          <a:lstStyle/>
          <a:p>
            <a:pPr algn="ctr"/>
            <a:r>
              <a:rPr lang="en-US" sz="4000" dirty="0"/>
              <a:t>A Static-Sample Magnetometer for Characterizing Weak Magnetic 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999459-0238-C64F-8F4D-7EA359453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244" y="4721844"/>
            <a:ext cx="6581076" cy="2029476"/>
          </a:xfrm>
        </p:spPr>
        <p:txBody>
          <a:bodyPr anchor="ctr"/>
          <a:lstStyle/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1800" dirty="0"/>
              <a:t>Mariano Pentella, 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1800" dirty="0"/>
              <a:t>CERN, TE-MSC-TM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1800" dirty="0"/>
              <a:t>22</a:t>
            </a:r>
            <a:r>
              <a:rPr lang="en-US" sz="1800" baseline="30000" dirty="0"/>
              <a:t>nd</a:t>
            </a:r>
            <a:r>
              <a:rPr lang="en-US" sz="1800" dirty="0"/>
              <a:t> International Magnetic Measurement Workshop (IMMW22)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1800" dirty="0"/>
              <a:t>Campinas, Brazil (Online)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1800" dirty="0"/>
              <a:t>29 September 2022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1800" dirty="0"/>
              <a:t>mariano.pentella@cern.ch</a:t>
            </a:r>
          </a:p>
        </p:txBody>
      </p:sp>
    </p:spTree>
    <p:extLst>
      <p:ext uri="{BB962C8B-B14F-4D97-AF65-F5344CB8AC3E}">
        <p14:creationId xmlns:p14="http://schemas.microsoft.com/office/powerpoint/2010/main" val="2159943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396427"/>
          </a:xfrm>
        </p:spPr>
        <p:txBody>
          <a:bodyPr/>
          <a:lstStyle/>
          <a:p>
            <a:r>
              <a:rPr lang="en-US" dirty="0"/>
              <a:t>Static-sample magnetometer - 1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07546" y="6419105"/>
            <a:ext cx="681254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26294F7-7084-74ED-A198-7764A4529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408084"/>
            <a:ext cx="5291295" cy="365125"/>
          </a:xfrm>
        </p:spPr>
        <p:txBody>
          <a:bodyPr/>
          <a:lstStyle/>
          <a:p>
            <a:r>
              <a:rPr lang="en-US" dirty="0"/>
              <a:t>A Static-Sample Magnetometer for Characterizing Weak Magnetic Materials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F845049-77F7-D220-B8AD-9F01610307D3}"/>
              </a:ext>
            </a:extLst>
          </p:cNvPr>
          <p:cNvSpPr txBox="1">
            <a:spLocks/>
          </p:cNvSpPr>
          <p:nvPr/>
        </p:nvSpPr>
        <p:spPr>
          <a:xfrm>
            <a:off x="1237130" y="6432673"/>
            <a:ext cx="2832847" cy="288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700" dirty="0"/>
              <a:t>Mariano Pentella, CERN, TE-MSC-TM</a:t>
            </a:r>
          </a:p>
          <a:p>
            <a:pPr algn="l">
              <a:spcBef>
                <a:spcPts val="100"/>
              </a:spcBef>
            </a:pPr>
            <a:r>
              <a:rPr lang="en-US" sz="700" dirty="0"/>
              <a:t>22</a:t>
            </a:r>
            <a:r>
              <a:rPr lang="en-US" sz="700" baseline="30000" dirty="0"/>
              <a:t>nd</a:t>
            </a:r>
            <a:r>
              <a:rPr lang="en-US" sz="700" dirty="0"/>
              <a:t> International Magnetic Measurement Workshop (IMMW22) Campinas, Brazil (Online)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700" dirty="0"/>
              <a:t>29 September 2022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F91D0D-66FB-41C6-9CC5-BBD413E19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000" y="768569"/>
            <a:ext cx="4753800" cy="26957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4EE0E7-1217-2515-B538-D1C73E68B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4925" y="3656505"/>
            <a:ext cx="3538928" cy="27214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4FDFD5-8B7B-C8D1-0872-F5E7854FA7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593" y="882566"/>
            <a:ext cx="5467871" cy="3326246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D58067-4643-1973-EDE3-D36C6FC01E31}"/>
              </a:ext>
            </a:extLst>
          </p:cNvPr>
          <p:cNvSpPr txBox="1">
            <a:spLocks/>
          </p:cNvSpPr>
          <p:nvPr/>
        </p:nvSpPr>
        <p:spPr>
          <a:xfrm>
            <a:off x="67017" y="4604888"/>
            <a:ext cx="3097748" cy="13196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800" b="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model used for the Finite Element (FE) Analysis is a magnetostatic model in terms of </a:t>
            </a:r>
            <a:r>
              <a:rPr lang="en-US" sz="180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reduced magnetic scalar potential formulation</a:t>
            </a:r>
            <a:r>
              <a:rPr lang="en-US" sz="1800" b="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22">
                <a:extLst>
                  <a:ext uri="{FF2B5EF4-FFF2-40B4-BE49-F238E27FC236}">
                    <a16:creationId xmlns:a16="http://schemas.microsoft.com/office/drawing/2014/main" id="{F112CB00-7711-0807-0729-A8ACFF4F5823}"/>
                  </a:ext>
                </a:extLst>
              </p:cNvPr>
              <p:cNvSpPr/>
              <p:nvPr/>
            </p:nvSpPr>
            <p:spPr>
              <a:xfrm>
                <a:off x="3230026" y="5099613"/>
                <a:ext cx="4244108" cy="148136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sz="1600" b="1" dirty="0">
                    <a:latin typeface="Calibri" panose="020F0502020204030204" pitchFamily="34" charset="0"/>
                    <a:ea typeface="ＭＳ Ｐゴシック" charset="0"/>
                    <a:cs typeface="Calibri" panose="020F0502020204030204" pitchFamily="34" charset="0"/>
                    <a:sym typeface="Arial" charset="0"/>
                  </a:rPr>
                  <a:t>List of symbols</a:t>
                </a:r>
                <a:endParaRPr lang="it-IT" sz="1600" b="1" i="1" dirty="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  <a:sym typeface="Arial" charset="0"/>
                </a:endParaRP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Arial" charset="0"/>
                          </a:rPr>
                        </m:ctrlPr>
                      </m:sSubPr>
                      <m:e>
                        <m:r>
                          <a:rPr lang="it-IT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Arial" charset="0"/>
                          </a:rPr>
                          <m:t>𝑯</m:t>
                        </m:r>
                      </m:e>
                      <m:sub>
                        <m:r>
                          <a:rPr lang="it-IT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Arial" charset="0"/>
                          </a:rPr>
                          <m:t>𝑏</m:t>
                        </m:r>
                      </m:sub>
                    </m:sSub>
                    <m:r>
                      <a:rPr lang="it-IT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Arial" charset="0"/>
                      </a:rPr>
                      <m:t>=</m:t>
                    </m:r>
                    <m:f>
                      <m:fPr>
                        <m:ctrlPr>
                          <a:rPr lang="it-IT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Arial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sym typeface="Arial" charset="0"/>
                              </a:rPr>
                            </m:ctrlPr>
                          </m:sSubPr>
                          <m:e>
                            <m:r>
                              <a:rPr lang="it-IT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sym typeface="Arial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it-IT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sym typeface="Arial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sym typeface="Arial" charset="0"/>
                              </a:rPr>
                            </m:ctrlPr>
                          </m:sSubPr>
                          <m:e>
                            <m:r>
                              <a:rPr lang="it-IT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sym typeface="Arial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it-IT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sym typeface="Arial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it-IT" sz="1600" dirty="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charset="0"/>
                    <a:cs typeface="Calibri" panose="020F0502020204030204" pitchFamily="34" charset="0"/>
                    <a:sym typeface="Arial" charset="0"/>
                  </a:rPr>
                  <a:t> </a:t>
                </a:r>
                <a:r>
                  <a:rPr lang="it-IT" sz="1600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charset="0"/>
                    <a:cs typeface="Calibri" panose="020F0502020204030204" pitchFamily="34" charset="0"/>
                    <a:sym typeface="Arial" charset="0"/>
                  </a:rPr>
                  <a:t>measured</a:t>
                </a:r>
                <a:r>
                  <a:rPr lang="it-IT" sz="1600" dirty="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charset="0"/>
                    <a:cs typeface="Calibri" panose="020F0502020204030204" pitchFamily="34" charset="0"/>
                    <a:sym typeface="Arial" charset="0"/>
                  </a:rPr>
                  <a:t> background field</a:t>
                </a: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it-IT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Arial" charset="0"/>
                      </a:rPr>
                      <m:t>𝑯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Arial" charset="0"/>
                      </a:rPr>
                      <m:t>=</m:t>
                    </m:r>
                    <m:sSub>
                      <m:sSubPr>
                        <m:ctrlPr>
                          <a:rPr lang="it-IT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Arial" charset="0"/>
                          </a:rPr>
                        </m:ctrlPr>
                      </m:sSubPr>
                      <m:e>
                        <m:r>
                          <a:rPr lang="it-IT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Arial" charset="0"/>
                          </a:rPr>
                          <m:t>𝑯</m:t>
                        </m:r>
                      </m:e>
                      <m:sub>
                        <m:r>
                          <a:rPr lang="it-IT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Arial" charset="0"/>
                          </a:rPr>
                          <m:t>𝑏</m:t>
                        </m:r>
                      </m:sub>
                    </m:sSub>
                    <m:r>
                      <a:rPr lang="it-IT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Arial" charset="0"/>
                      </a:rPr>
                      <m:t>−</m:t>
                    </m:r>
                    <m:r>
                      <a:rPr lang="it-IT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Arial" charset="0"/>
                      </a:rPr>
                      <m:t>𝛻</m:t>
                    </m:r>
                    <m:sSub>
                      <m:sSubPr>
                        <m:ctrlPr>
                          <a:rPr lang="it-IT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Arial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Arial" charset="0"/>
                          </a:rPr>
                          <m:t>𝜓</m:t>
                        </m:r>
                      </m:e>
                      <m:sub>
                        <m:r>
                          <a:rPr lang="it-IT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Arial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it-IT" sz="16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ＭＳ Ｐゴシック" charset="0"/>
                    <a:sym typeface="Arial" charset="0"/>
                  </a:rPr>
                  <a:t> </a:t>
                </a:r>
                <a:r>
                  <a:rPr lang="it-IT" sz="1600" b="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ＭＳ Ｐゴシック" charset="0"/>
                    <a:sym typeface="Arial" charset="0"/>
                  </a:rPr>
                  <a:t>measured</a:t>
                </a:r>
                <a:r>
                  <a:rPr lang="it-IT" sz="1600" b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ＭＳ Ｐゴシック" charset="0"/>
                    <a:sym typeface="Arial" charset="0"/>
                  </a:rPr>
                  <a:t> </a:t>
                </a:r>
                <a:r>
                  <a:rPr lang="it-IT" sz="1600" b="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ＭＳ Ｐゴシック" charset="0"/>
                    <a:sym typeface="Arial" charset="0"/>
                  </a:rPr>
                  <a:t>perturbed</a:t>
                </a:r>
                <a:r>
                  <a:rPr lang="it-IT" sz="1600" b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ＭＳ Ｐゴシック" charset="0"/>
                    <a:sym typeface="Arial" charset="0"/>
                  </a:rPr>
                  <a:t> field</a:t>
                </a:r>
                <a:endParaRPr lang="it-IT" sz="16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ＭＳ Ｐゴシック" charset="0"/>
                  <a:sym typeface="Arial" charset="0"/>
                </a:endParaRP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Arial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Arial" charset="0"/>
                          </a:rPr>
                          <m:t>𝜇</m:t>
                        </m:r>
                      </m:e>
                      <m:sub>
                        <m:r>
                          <a:rPr lang="it-IT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Arial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  <a:sym typeface="Arial" panose="020B0604020202020204" pitchFamily="34" charset="0"/>
                  </a:rPr>
                  <a:t> relative permeability of the specimen under test</a:t>
                </a:r>
              </a:p>
            </p:txBody>
          </p:sp>
        </mc:Choice>
        <mc:Fallback xmlns="">
          <p:sp>
            <p:nvSpPr>
              <p:cNvPr id="11" name="Rettangolo 22">
                <a:extLst>
                  <a:ext uri="{FF2B5EF4-FFF2-40B4-BE49-F238E27FC236}">
                    <a16:creationId xmlns:a16="http://schemas.microsoft.com/office/drawing/2014/main" id="{F112CB00-7711-0807-0729-A8ACFF4F58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026" y="5099613"/>
                <a:ext cx="4244108" cy="1481368"/>
              </a:xfrm>
              <a:prstGeom prst="rect">
                <a:avLst/>
              </a:prstGeom>
              <a:blipFill>
                <a:blip r:embed="rId6"/>
                <a:stretch>
                  <a:fillRect l="-716" t="-816" b="-40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ttangolo 4">
            <a:extLst>
              <a:ext uri="{FF2B5EF4-FFF2-40B4-BE49-F238E27FC236}">
                <a16:creationId xmlns:a16="http://schemas.microsoft.com/office/drawing/2014/main" id="{41A1A1BE-B983-4B46-B8C9-692D2B0D8160}"/>
              </a:ext>
            </a:extLst>
          </p:cNvPr>
          <p:cNvSpPr/>
          <p:nvPr/>
        </p:nvSpPr>
        <p:spPr>
          <a:xfrm>
            <a:off x="3239550" y="4317582"/>
            <a:ext cx="2891240" cy="7066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">
                <a:extLst>
                  <a:ext uri="{FF2B5EF4-FFF2-40B4-BE49-F238E27FC236}">
                    <a16:creationId xmlns:a16="http://schemas.microsoft.com/office/drawing/2014/main" id="{5B52D7C1-B82F-C4FE-7F9F-56E9D38D4DB5}"/>
                  </a:ext>
                </a:extLst>
              </p:cNvPr>
              <p:cNvSpPr txBox="1"/>
              <p:nvPr/>
            </p:nvSpPr>
            <p:spPr>
              <a:xfrm>
                <a:off x="3239550" y="4317582"/>
                <a:ext cx="2861617" cy="318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0" smtClean="0">
                          <a:solidFill>
                            <a:srgbClr val="0033A0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it-IT" b="0" i="1" smtClean="0">
                          <a:solidFill>
                            <a:srgbClr val="0033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solidFill>
                            <a:srgbClr val="0033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solidFill>
                                <a:srgbClr val="0033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rgbClr val="0033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rgbClr val="0033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0033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rgbClr val="0033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rgbClr val="0033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0033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it-IT" b="0" i="1" smtClean="0">
                                  <a:solidFill>
                                    <a:srgbClr val="0033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solidFill>
                                    <a:srgbClr val="0033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b="0" i="0" smtClean="0">
                                  <a:solidFill>
                                    <a:srgbClr val="0033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solidFill>
                                        <a:srgbClr val="0033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solidFill>
                                        <a:srgbClr val="0033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rgbClr val="0033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solidFill>
                                    <a:srgbClr val="0033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solidFill>
                                        <a:srgbClr val="0033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1" i="1" smtClean="0">
                                      <a:solidFill>
                                        <a:srgbClr val="0033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rgbClr val="0033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it-IT" b="0" i="1" smtClean="0">
                          <a:solidFill>
                            <a:srgbClr val="0033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dirty="0">
                  <a:solidFill>
                    <a:srgbClr val="0033A0"/>
                  </a:solidFill>
                </a:endParaRPr>
              </a:p>
            </p:txBody>
          </p:sp>
        </mc:Choice>
        <mc:Fallback xmlns="">
          <p:sp>
            <p:nvSpPr>
              <p:cNvPr id="16" name="CasellaDiTesto 1">
                <a:extLst>
                  <a:ext uri="{FF2B5EF4-FFF2-40B4-BE49-F238E27FC236}">
                    <a16:creationId xmlns:a16="http://schemas.microsoft.com/office/drawing/2014/main" id="{5B52D7C1-B82F-C4FE-7F9F-56E9D38D4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550" y="4317582"/>
                <a:ext cx="2861617" cy="318164"/>
              </a:xfrm>
              <a:prstGeom prst="rect">
                <a:avLst/>
              </a:prstGeom>
              <a:blipFill>
                <a:blip r:embed="rId7"/>
                <a:stretch>
                  <a:fillRect l="-1277" r="-1277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sellaDiTesto 12">
            <a:extLst>
              <a:ext uri="{FF2B5EF4-FFF2-40B4-BE49-F238E27FC236}">
                <a16:creationId xmlns:a16="http://schemas.microsoft.com/office/drawing/2014/main" id="{4BFBA565-E0B8-28D0-74D2-A8402BBAD546}"/>
              </a:ext>
            </a:extLst>
          </p:cNvPr>
          <p:cNvSpPr txBox="1"/>
          <p:nvPr/>
        </p:nvSpPr>
        <p:spPr>
          <a:xfrm>
            <a:off x="3239550" y="4654918"/>
            <a:ext cx="2929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Boundary conditions set to 0</a:t>
            </a:r>
            <a:endParaRPr lang="it-IT" dirty="0">
              <a:solidFill>
                <a:srgbClr val="0033A0"/>
              </a:solidFill>
            </a:endParaRPr>
          </a:p>
        </p:txBody>
      </p:sp>
      <p:sp>
        <p:nvSpPr>
          <p:cNvPr id="18" name="Rectangle 50">
            <a:extLst>
              <a:ext uri="{FF2B5EF4-FFF2-40B4-BE49-F238E27FC236}">
                <a16:creationId xmlns:a16="http://schemas.microsoft.com/office/drawing/2014/main" id="{1C036F2F-1158-7B6F-A3E3-A16FC4395DA7}"/>
              </a:ext>
            </a:extLst>
          </p:cNvPr>
          <p:cNvSpPr/>
          <p:nvPr/>
        </p:nvSpPr>
        <p:spPr>
          <a:xfrm>
            <a:off x="10809325" y="2838982"/>
            <a:ext cx="1155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solidFill>
                  <a:srgbClr val="0033A0"/>
                </a:solidFill>
                <a:latin typeface="+mj-lt"/>
                <a:cs typeface="Calibri" panose="020F0502020204030204" pitchFamily="34" charset="0"/>
              </a:rPr>
              <a:t>Example of output of the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1">
                <a:extLst>
                  <a:ext uri="{FF2B5EF4-FFF2-40B4-BE49-F238E27FC236}">
                    <a16:creationId xmlns:a16="http://schemas.microsoft.com/office/drawing/2014/main" id="{12D633B4-4F64-0CDD-D1B8-E6195045B29A}"/>
                  </a:ext>
                </a:extLst>
              </p:cNvPr>
              <p:cNvSpPr/>
              <p:nvPr/>
            </p:nvSpPr>
            <p:spPr>
              <a:xfrm>
                <a:off x="10235874" y="3782772"/>
                <a:ext cx="104797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smtClean="0">
                              <a:solidFill>
                                <a:srgbClr val="0033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rgbClr val="0033A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rgbClr val="0033A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100" i="1">
                          <a:solidFill>
                            <a:srgbClr val="0033A0"/>
                          </a:solidFill>
                          <a:latin typeface="Cambria Math" panose="02040503050406030204" pitchFamily="18" charset="0"/>
                        </a:rPr>
                        <m:t>=1.00268</m:t>
                      </m:r>
                    </m:oMath>
                  </m:oMathPara>
                </a14:m>
                <a:endParaRPr lang="en-GB" sz="1100" dirty="0">
                  <a:solidFill>
                    <a:srgbClr val="0033A0"/>
                  </a:solidFill>
                </a:endParaRPr>
              </a:p>
            </p:txBody>
          </p:sp>
        </mc:Choice>
        <mc:Fallback xmlns="">
          <p:sp>
            <p:nvSpPr>
              <p:cNvPr id="19" name="Rectangle 11">
                <a:extLst>
                  <a:ext uri="{FF2B5EF4-FFF2-40B4-BE49-F238E27FC236}">
                    <a16:creationId xmlns:a16="http://schemas.microsoft.com/office/drawing/2014/main" id="{12D633B4-4F64-0CDD-D1B8-E6195045B2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5874" y="3782772"/>
                <a:ext cx="1047979" cy="261610"/>
              </a:xfrm>
              <a:prstGeom prst="rect">
                <a:avLst/>
              </a:prstGeom>
              <a:blipFill>
                <a:blip r:embed="rId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2494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396427"/>
          </a:xfrm>
        </p:spPr>
        <p:txBody>
          <a:bodyPr/>
          <a:lstStyle/>
          <a:p>
            <a:r>
              <a:rPr lang="en-US" dirty="0"/>
              <a:t>Static-sample magnetometer - 2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07546" y="6419105"/>
            <a:ext cx="681254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26294F7-7084-74ED-A198-7764A4529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408084"/>
            <a:ext cx="5291295" cy="365125"/>
          </a:xfrm>
        </p:spPr>
        <p:txBody>
          <a:bodyPr/>
          <a:lstStyle/>
          <a:p>
            <a:r>
              <a:rPr lang="en-US" dirty="0"/>
              <a:t>A Static-Sample Magnetometer for Characterizing Weak Magnetic Materials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F845049-77F7-D220-B8AD-9F01610307D3}"/>
              </a:ext>
            </a:extLst>
          </p:cNvPr>
          <p:cNvSpPr txBox="1">
            <a:spLocks/>
          </p:cNvSpPr>
          <p:nvPr/>
        </p:nvSpPr>
        <p:spPr>
          <a:xfrm>
            <a:off x="1237130" y="6432673"/>
            <a:ext cx="2832847" cy="288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700" dirty="0"/>
              <a:t>Mariano Pentella, CERN, TE-MSC-TM</a:t>
            </a:r>
          </a:p>
          <a:p>
            <a:pPr algn="l">
              <a:spcBef>
                <a:spcPts val="100"/>
              </a:spcBef>
            </a:pPr>
            <a:r>
              <a:rPr lang="en-US" sz="700" dirty="0"/>
              <a:t>22</a:t>
            </a:r>
            <a:r>
              <a:rPr lang="en-US" sz="700" baseline="30000" dirty="0"/>
              <a:t>nd</a:t>
            </a:r>
            <a:r>
              <a:rPr lang="en-US" sz="700" dirty="0"/>
              <a:t> International Magnetic Measurement Workshop (IMMW22) Campinas, Brazil (Online)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700" dirty="0"/>
              <a:t>29 September 2022</a:t>
            </a:r>
          </a:p>
        </p:txBody>
      </p:sp>
      <p:pic>
        <p:nvPicPr>
          <p:cNvPr id="13" name="Picture 12" descr="A picture containing indoor&#10;&#10;Description automatically generated">
            <a:extLst>
              <a:ext uri="{FF2B5EF4-FFF2-40B4-BE49-F238E27FC236}">
                <a16:creationId xmlns:a16="http://schemas.microsoft.com/office/drawing/2014/main" id="{D32C2070-7E39-BCF5-729C-72F026BA8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6" y="952499"/>
            <a:ext cx="3413032" cy="22764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6">
                <a:extLst>
                  <a:ext uri="{FF2B5EF4-FFF2-40B4-BE49-F238E27FC236}">
                    <a16:creationId xmlns:a16="http://schemas.microsoft.com/office/drawing/2014/main" id="{7CD76D28-562F-3CF5-08EC-9326377AA8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22145" y="1084828"/>
                <a:ext cx="2747596" cy="869478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342900" indent="-34290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400"/>
                  </a:spcAft>
                  <a:buFont typeface="Arial" panose="020B0604020202020204" pitchFamily="34" charset="0"/>
                  <a:buChar char="•"/>
                  <a:tabLst/>
                  <a:defRPr sz="2100" b="1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28650" indent="-2619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  <a:tabLst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89000" indent="-26035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•"/>
                  <a:tabLst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09675" indent="-269875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•"/>
                  <a:tabLst/>
                  <a:defRPr sz="16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SzPct val="100000"/>
                  <a:buFont typeface="Arial" charset="0"/>
                  <a:buChar char="•"/>
                  <a:defRPr sz="16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4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US" b="0" dirty="0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</a:t>
                </a:r>
                <a:r>
                  <a:rPr lang="en-GB" b="0" dirty="0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MR Pt2025 </a:t>
                </a:r>
                <a:r>
                  <a:rPr lang="en-GB" b="0" dirty="0" err="1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teslameter</a:t>
                </a:r>
                <a:r>
                  <a:rPr lang="it-IT" b="0" dirty="0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0.1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33A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  <m:r>
                      <a:rPr lang="en-US" b="0" i="1" smtClean="0">
                        <a:solidFill>
                          <a:srgbClr val="0033A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𝑇</m:t>
                    </m:r>
                  </m:oMath>
                </a14:m>
                <a:r>
                  <a:rPr lang="en-GB" b="0" dirty="0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resolution, 5 ppm absolute accuracy</a:t>
                </a:r>
              </a:p>
            </p:txBody>
          </p:sp>
        </mc:Choice>
        <mc:Fallback xmlns="">
          <p:sp>
            <p:nvSpPr>
              <p:cNvPr id="20" name="Content Placeholder 6">
                <a:extLst>
                  <a:ext uri="{FF2B5EF4-FFF2-40B4-BE49-F238E27FC236}">
                    <a16:creationId xmlns:a16="http://schemas.microsoft.com/office/drawing/2014/main" id="{7CD76D28-562F-3CF5-08EC-9326377AA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145" y="1084828"/>
                <a:ext cx="2747596" cy="869478"/>
              </a:xfrm>
              <a:prstGeom prst="rect">
                <a:avLst/>
              </a:prstGeom>
              <a:blipFill>
                <a:blip r:embed="rId4"/>
                <a:stretch>
                  <a:fillRect l="-5987" t="-13287" r="-5987" b="-18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 descr="A picture containing green, indoor, device, miller&#10;&#10;Description automatically generated">
            <a:extLst>
              <a:ext uri="{FF2B5EF4-FFF2-40B4-BE49-F238E27FC236}">
                <a16:creationId xmlns:a16="http://schemas.microsoft.com/office/drawing/2014/main" id="{BA6F7246-D8BC-3171-84A4-8609937BE2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818" b="6400"/>
          <a:stretch/>
        </p:blipFill>
        <p:spPr>
          <a:xfrm>
            <a:off x="1098274" y="3492129"/>
            <a:ext cx="3902311" cy="22764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8F8A2166-8D3B-457C-7D36-CF381F424311}"/>
              </a:ext>
            </a:extLst>
          </p:cNvPr>
          <p:cNvSpPr txBox="1">
            <a:spLocks/>
          </p:cNvSpPr>
          <p:nvPr/>
        </p:nvSpPr>
        <p:spPr>
          <a:xfrm>
            <a:off x="3366336" y="2858821"/>
            <a:ext cx="2173855" cy="3446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 dipole, field range 0-1.2 T</a:t>
            </a:r>
            <a:endParaRPr lang="en-GB" b="0" dirty="0">
              <a:solidFill>
                <a:srgbClr val="0033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Immagine 11">
            <a:extLst>
              <a:ext uri="{FF2B5EF4-FFF2-40B4-BE49-F238E27FC236}">
                <a16:creationId xmlns:a16="http://schemas.microsoft.com/office/drawing/2014/main" id="{9BD7A6EC-FE88-5DC7-C0AE-6950077C95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4453" y="3493357"/>
            <a:ext cx="3164369" cy="2396360"/>
          </a:xfrm>
          <a:prstGeom prst="rect">
            <a:avLst/>
          </a:prstGeom>
        </p:spPr>
      </p:pic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79B5452C-C57A-6815-AEB9-31CC4031F1ED}"/>
              </a:ext>
            </a:extLst>
          </p:cNvPr>
          <p:cNvSpPr txBox="1">
            <a:spLocks/>
          </p:cNvSpPr>
          <p:nvPr/>
        </p:nvSpPr>
        <p:spPr>
          <a:xfrm>
            <a:off x="5663813" y="5930225"/>
            <a:ext cx="2531818" cy="1801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05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Field map of the dipole magnet measured by NMR at an excitation current of 316 A.</a:t>
            </a:r>
          </a:p>
        </p:txBody>
      </p:sp>
      <p:pic>
        <p:nvPicPr>
          <p:cNvPr id="27" name="Picture 26" descr="A picture containing text, electronics, case&#10;&#10;Description automatically generated">
            <a:extLst>
              <a:ext uri="{FF2B5EF4-FFF2-40B4-BE49-F238E27FC236}">
                <a16:creationId xmlns:a16="http://schemas.microsoft.com/office/drawing/2014/main" id="{1B940D87-457C-E18E-FFB6-AC9F160A6D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8823" y="985116"/>
            <a:ext cx="3413032" cy="2090482"/>
          </a:xfrm>
          <a:prstGeom prst="rect">
            <a:avLst/>
          </a:prstGeom>
        </p:spPr>
      </p:pic>
      <p:sp>
        <p:nvSpPr>
          <p:cNvPr id="28" name="Content Placeholder 6">
            <a:extLst>
              <a:ext uri="{FF2B5EF4-FFF2-40B4-BE49-F238E27FC236}">
                <a16:creationId xmlns:a16="http://schemas.microsoft.com/office/drawing/2014/main" id="{A7672E54-9109-20F6-A69F-AA85947A20D3}"/>
              </a:ext>
            </a:extLst>
          </p:cNvPr>
          <p:cNvSpPr txBox="1">
            <a:spLocks/>
          </p:cNvSpPr>
          <p:nvPr/>
        </p:nvSpPr>
        <p:spPr>
          <a:xfrm>
            <a:off x="8603632" y="2903297"/>
            <a:ext cx="3088223" cy="3446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 linear positioning system</a:t>
            </a:r>
            <a:endParaRPr lang="en-GB" b="0" dirty="0">
              <a:solidFill>
                <a:srgbClr val="0033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DAE2B75D-9267-9C8D-6C5A-D9932EC2D306}"/>
              </a:ext>
            </a:extLst>
          </p:cNvPr>
          <p:cNvSpPr txBox="1">
            <a:spLocks/>
          </p:cNvSpPr>
          <p:nvPr/>
        </p:nvSpPr>
        <p:spPr>
          <a:xfrm>
            <a:off x="8603632" y="5896247"/>
            <a:ext cx="3006355" cy="2990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05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Integrated field quality (courtesy of M. Liebsch), measured by SSW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72E51FC-C4A0-9B3A-1EA2-D93DED649E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9072" y="3593965"/>
            <a:ext cx="3164369" cy="23138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sellaDiTesto 8">
                <a:extLst>
                  <a:ext uri="{FF2B5EF4-FFF2-40B4-BE49-F238E27FC236}">
                    <a16:creationId xmlns:a16="http://schemas.microsoft.com/office/drawing/2014/main" id="{5E36853D-DC8E-07B3-5BC7-3CE9C2BA99CC}"/>
                  </a:ext>
                </a:extLst>
              </p:cNvPr>
              <p:cNvSpPr txBox="1"/>
              <p:nvPr/>
            </p:nvSpPr>
            <p:spPr>
              <a:xfrm>
                <a:off x="8482663" y="3356559"/>
                <a:ext cx="1840760" cy="3780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t-IT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a:rPr lang="it-IT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rial" panose="020B0604020202020204" pitchFamily="34" charset="0"/>
                            </a:rPr>
                            <m:t>𝑄</m:t>
                          </m:r>
                          <m:r>
                            <a:rPr lang="it-IT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rial" panose="020B0604020202020204" pitchFamily="34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it-IT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105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 panose="020B0604020202020204" pitchFamily="34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it-IT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 panose="020B0604020202020204" pitchFamily="34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1050" i="1">
                                      <a:latin typeface="Cambria Math" panose="02040503050406030204" pitchFamily="18" charset="0"/>
                                      <a:sym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̅"/>
                                      <m:ctrlPr>
                                        <a:rPr lang="it-IT" sz="1050" i="1">
                                          <a:latin typeface="Cambria Math" panose="02040503050406030204" pitchFamily="18" charset="0"/>
                                          <a:sym typeface="Arial" panose="020B0604020202020204" pitchFamily="34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it-IT" sz="1050" i="1">
                                              <a:latin typeface="Cambria Math" panose="02040503050406030204" pitchFamily="18" charset="0"/>
                                              <a:sym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050" i="1">
                                              <a:latin typeface="Cambria Math" panose="02040503050406030204" pitchFamily="18" charset="0"/>
                                              <a:sym typeface="Arial" panose="020B0604020202020204" pitchFamily="34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en-US" sz="1050" i="1">
                                              <a:latin typeface="Cambria Math" panose="02040503050406030204" pitchFamily="18" charset="0"/>
                                              <a:sym typeface="Arial" panose="020B0604020202020204" pitchFamily="34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acc>
                                  <m:d>
                                    <m:dPr>
                                      <m:ctrlPr>
                                        <a:rPr lang="it-IT" sz="1050" i="1">
                                          <a:latin typeface="Cambria Math" panose="02040503050406030204" pitchFamily="18" charset="0"/>
                                          <a:sym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1050" i="1">
                                          <a:latin typeface="Cambria Math" panose="02040503050406030204" pitchFamily="18" charset="0"/>
                                          <a:sym typeface="Arial" panose="020B0604020202020204" pitchFamily="34" charset="0"/>
                                        </a:rPr>
                                        <m:t>𝑥</m:t>
                                      </m:r>
                                      <m:r>
                                        <a:rPr lang="it-IT" sz="1050" i="1">
                                          <a:latin typeface="Cambria Math" panose="02040503050406030204" pitchFamily="18" charset="0"/>
                                          <a:sym typeface="Arial" panose="020B060402020202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it-IT" sz="1050" i="1">
                                          <a:latin typeface="Cambria Math" panose="02040503050406030204" pitchFamily="18" charset="0"/>
                                          <a:sym typeface="Arial" panose="020B0604020202020204" pitchFamily="34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it-IT" sz="1050" i="1">
                                      <a:latin typeface="Cambria Math" panose="02040503050406030204" pitchFamily="18" charset="0"/>
                                      <a:sym typeface="Arial" panose="020B0604020202020204" pitchFamily="34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it-IT" sz="1050" i="1">
                                          <a:latin typeface="Cambria Math" panose="02040503050406030204" pitchFamily="18" charset="0"/>
                                          <a:sym typeface="Arial" panose="020B0604020202020204" pitchFamily="34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it-IT" sz="1050" i="1">
                                              <a:latin typeface="Cambria Math" panose="02040503050406030204" pitchFamily="18" charset="0"/>
                                              <a:sym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050" i="1">
                                              <a:latin typeface="Cambria Math" panose="02040503050406030204" pitchFamily="18" charset="0"/>
                                              <a:sym typeface="Arial" panose="020B0604020202020204" pitchFamily="34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it-IT" sz="1050" i="1">
                                              <a:latin typeface="Cambria Math" panose="02040503050406030204" pitchFamily="18" charset="0"/>
                                              <a:sym typeface="Arial" panose="020B0604020202020204" pitchFamily="34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acc>
                                  <m:d>
                                    <m:dPr>
                                      <m:ctrlPr>
                                        <a:rPr lang="it-IT" sz="1050" i="1">
                                          <a:latin typeface="Cambria Math" panose="02040503050406030204" pitchFamily="18" charset="0"/>
                                          <a:sym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1050" i="1">
                                          <a:latin typeface="Cambria Math" panose="02040503050406030204" pitchFamily="18" charset="0"/>
                                          <a:sym typeface="Arial" panose="020B0604020202020204" pitchFamily="34" charset="0"/>
                                        </a:rPr>
                                        <m:t>0,0</m:t>
                                      </m:r>
                                    </m:e>
                                  </m:d>
                                </m:num>
                                <m:den>
                                  <m:acc>
                                    <m:accPr>
                                      <m:chr m:val="̅"/>
                                      <m:ctrlPr>
                                        <a:rPr lang="it-IT" sz="1050" i="1">
                                          <a:latin typeface="Cambria Math" panose="02040503050406030204" pitchFamily="18" charset="0"/>
                                          <a:sym typeface="Arial" panose="020B0604020202020204" pitchFamily="34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it-IT" sz="1050" i="1">
                                              <a:latin typeface="Cambria Math" panose="02040503050406030204" pitchFamily="18" charset="0"/>
                                              <a:sym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050" i="1">
                                              <a:latin typeface="Cambria Math" panose="02040503050406030204" pitchFamily="18" charset="0"/>
                                              <a:sym typeface="Arial" panose="020B0604020202020204" pitchFamily="34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it-IT" sz="1050" i="1">
                                              <a:latin typeface="Cambria Math" panose="02040503050406030204" pitchFamily="18" charset="0"/>
                                              <a:sym typeface="Arial" panose="020B0604020202020204" pitchFamily="34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acc>
                                  <m:d>
                                    <m:dPr>
                                      <m:ctrlPr>
                                        <a:rPr lang="it-IT" sz="1050" i="1">
                                          <a:latin typeface="Cambria Math" panose="02040503050406030204" pitchFamily="18" charset="0"/>
                                          <a:sym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1050" i="1">
                                          <a:latin typeface="Cambria Math" panose="02040503050406030204" pitchFamily="18" charset="0"/>
                                          <a:sym typeface="Arial" panose="020B0604020202020204" pitchFamily="34" charset="0"/>
                                        </a:rPr>
                                        <m:t>0,0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1050" dirty="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CasellaDiTesto 8">
                <a:extLst>
                  <a:ext uri="{FF2B5EF4-FFF2-40B4-BE49-F238E27FC236}">
                    <a16:creationId xmlns:a16="http://schemas.microsoft.com/office/drawing/2014/main" id="{5E36853D-DC8E-07B3-5BC7-3CE9C2BA9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2663" y="3356559"/>
                <a:ext cx="1840760" cy="378052"/>
              </a:xfrm>
              <a:prstGeom prst="rect">
                <a:avLst/>
              </a:prstGeom>
              <a:blipFill>
                <a:blip r:embed="rId9"/>
                <a:stretch>
                  <a:fillRect b="-80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45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396427"/>
          </a:xfrm>
        </p:spPr>
        <p:txBody>
          <a:bodyPr/>
          <a:lstStyle/>
          <a:p>
            <a:r>
              <a:rPr lang="en-US" dirty="0"/>
              <a:t>Experimental results - 1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07546" y="6419105"/>
            <a:ext cx="681254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26294F7-7084-74ED-A198-7764A4529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408084"/>
            <a:ext cx="5291295" cy="365125"/>
          </a:xfrm>
        </p:spPr>
        <p:txBody>
          <a:bodyPr/>
          <a:lstStyle/>
          <a:p>
            <a:r>
              <a:rPr lang="en-US" dirty="0"/>
              <a:t>A Static-Sample Magnetometer for Characterizing Weak Magnetic Materials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F845049-77F7-D220-B8AD-9F01610307D3}"/>
              </a:ext>
            </a:extLst>
          </p:cNvPr>
          <p:cNvSpPr txBox="1">
            <a:spLocks/>
          </p:cNvSpPr>
          <p:nvPr/>
        </p:nvSpPr>
        <p:spPr>
          <a:xfrm>
            <a:off x="1237130" y="6432673"/>
            <a:ext cx="2832847" cy="288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700" dirty="0"/>
              <a:t>Mariano Pentella, CERN, TE-MSC-TM</a:t>
            </a:r>
          </a:p>
          <a:p>
            <a:pPr algn="l">
              <a:spcBef>
                <a:spcPts val="100"/>
              </a:spcBef>
            </a:pPr>
            <a:r>
              <a:rPr lang="en-US" sz="700" dirty="0"/>
              <a:t>22</a:t>
            </a:r>
            <a:r>
              <a:rPr lang="en-US" sz="700" baseline="30000" dirty="0"/>
              <a:t>nd</a:t>
            </a:r>
            <a:r>
              <a:rPr lang="en-US" sz="700" dirty="0"/>
              <a:t> International Magnetic Measurement Workshop (IMMW22) Campinas, Brazil (Online)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700" dirty="0"/>
              <a:t>29 September 2022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B19F59-2DF6-8522-9D4A-D67EEA26F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09" y="3762557"/>
            <a:ext cx="2470315" cy="19209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D3B854-1101-91CE-DAC8-4425AD25F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69" y="1285741"/>
            <a:ext cx="2890384" cy="22173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ACE30C-CC62-26D2-C4D7-18F8670474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2932" y="3745731"/>
            <a:ext cx="2396009" cy="1779799"/>
          </a:xfrm>
          <a:prstGeom prst="rect">
            <a:avLst/>
          </a:prstGeom>
        </p:spPr>
      </p:pic>
      <p:pic>
        <p:nvPicPr>
          <p:cNvPr id="13" name="Immagine 3">
            <a:extLst>
              <a:ext uri="{FF2B5EF4-FFF2-40B4-BE49-F238E27FC236}">
                <a16:creationId xmlns:a16="http://schemas.microsoft.com/office/drawing/2014/main" id="{8A439939-F641-366A-1688-99F0F44C10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300" y="5569481"/>
            <a:ext cx="4474009" cy="663463"/>
          </a:xfrm>
          <a:prstGeom prst="rect">
            <a:avLst/>
          </a:prstGeom>
        </p:spPr>
      </p:pic>
      <p:sp>
        <p:nvSpPr>
          <p:cNvPr id="20" name="CasellaDiTesto 10">
            <a:extLst>
              <a:ext uri="{FF2B5EF4-FFF2-40B4-BE49-F238E27FC236}">
                <a16:creationId xmlns:a16="http://schemas.microsoft.com/office/drawing/2014/main" id="{8635017A-C26C-93D2-BA00-44644D1DC9DD}"/>
              </a:ext>
            </a:extLst>
          </p:cNvPr>
          <p:cNvSpPr txBox="1"/>
          <p:nvPr/>
        </p:nvSpPr>
        <p:spPr>
          <a:xfrm>
            <a:off x="2238298" y="3913931"/>
            <a:ext cx="6541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Cube</a:t>
            </a:r>
            <a:endParaRPr lang="it-IT" sz="1200" dirty="0"/>
          </a:p>
        </p:txBody>
      </p:sp>
      <p:sp>
        <p:nvSpPr>
          <p:cNvPr id="21" name="CasellaDiTesto 11">
            <a:extLst>
              <a:ext uri="{FF2B5EF4-FFF2-40B4-BE49-F238E27FC236}">
                <a16:creationId xmlns:a16="http://schemas.microsoft.com/office/drawing/2014/main" id="{F8168C02-97B6-DE6D-2380-4C1DA8B665D8}"/>
              </a:ext>
            </a:extLst>
          </p:cNvPr>
          <p:cNvSpPr txBox="1"/>
          <p:nvPr/>
        </p:nvSpPr>
        <p:spPr>
          <a:xfrm>
            <a:off x="3922940" y="3508765"/>
            <a:ext cx="13050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Interlab. check</a:t>
            </a:r>
            <a:endParaRPr lang="it-IT" sz="1200" dirty="0"/>
          </a:p>
        </p:txBody>
      </p:sp>
      <p:sp>
        <p:nvSpPr>
          <p:cNvPr id="22" name="CasellaDiTesto 17">
            <a:extLst>
              <a:ext uri="{FF2B5EF4-FFF2-40B4-BE49-F238E27FC236}">
                <a16:creationId xmlns:a16="http://schemas.microsoft.com/office/drawing/2014/main" id="{AE20FB79-48BF-BE4F-2A47-A9FAECC38D67}"/>
              </a:ext>
            </a:extLst>
          </p:cNvPr>
          <p:cNvSpPr txBox="1"/>
          <p:nvPr/>
        </p:nvSpPr>
        <p:spPr>
          <a:xfrm>
            <a:off x="34081" y="947187"/>
            <a:ext cx="32348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10RM18 for HL-LHC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magnets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’ collars</a:t>
            </a:r>
            <a:endParaRPr lang="it-IT" sz="1600"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2C1D0A83-63C4-9A16-8C5D-6A62734DE243}"/>
              </a:ext>
            </a:extLst>
          </p:cNvPr>
          <p:cNvSpPr txBox="1"/>
          <p:nvPr/>
        </p:nvSpPr>
        <p:spPr>
          <a:xfrm>
            <a:off x="636125" y="3532156"/>
            <a:ext cx="23415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Monte Carlo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simulation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endParaRPr lang="it-IT" sz="1200" dirty="0"/>
          </a:p>
        </p:txBody>
      </p:sp>
      <p:pic>
        <p:nvPicPr>
          <p:cNvPr id="25" name="Picture 3">
            <a:extLst>
              <a:ext uri="{FF2B5EF4-FFF2-40B4-BE49-F238E27FC236}">
                <a16:creationId xmlns:a16="http://schemas.microsoft.com/office/drawing/2014/main" id="{8CA01C3F-2540-CB87-23F8-49C7FAC3B3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014" r="6420"/>
          <a:stretch/>
        </p:blipFill>
        <p:spPr>
          <a:xfrm>
            <a:off x="6083300" y="1181108"/>
            <a:ext cx="4441825" cy="2240680"/>
          </a:xfrm>
          <a:prstGeom prst="rect">
            <a:avLst/>
          </a:prstGeom>
        </p:spPr>
      </p:pic>
      <p:pic>
        <p:nvPicPr>
          <p:cNvPr id="26" name="Picture 5">
            <a:extLst>
              <a:ext uri="{FF2B5EF4-FFF2-40B4-BE49-F238E27FC236}">
                <a16:creationId xmlns:a16="http://schemas.microsoft.com/office/drawing/2014/main" id="{A4DBDE32-92EA-E0FA-3A0F-98554D47B8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1163" y="3508765"/>
            <a:ext cx="2686325" cy="1998185"/>
          </a:xfrm>
          <a:prstGeom prst="rect">
            <a:avLst/>
          </a:prstGeom>
        </p:spPr>
      </p:pic>
      <p:pic>
        <p:nvPicPr>
          <p:cNvPr id="27" name="Picture 7">
            <a:extLst>
              <a:ext uri="{FF2B5EF4-FFF2-40B4-BE49-F238E27FC236}">
                <a16:creationId xmlns:a16="http://schemas.microsoft.com/office/drawing/2014/main" id="{195B4E14-D161-54DB-DB17-E96EC8C7E8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5524" y="3519038"/>
            <a:ext cx="2845639" cy="2117512"/>
          </a:xfrm>
          <a:prstGeom prst="rect">
            <a:avLst/>
          </a:prstGeom>
        </p:spPr>
      </p:pic>
      <p:sp>
        <p:nvSpPr>
          <p:cNvPr id="28" name="CasellaDiTesto 28">
            <a:extLst>
              <a:ext uri="{FF2B5EF4-FFF2-40B4-BE49-F238E27FC236}">
                <a16:creationId xmlns:a16="http://schemas.microsoft.com/office/drawing/2014/main" id="{C11B8824-A10F-31DE-2999-2C48F74F44A2}"/>
              </a:ext>
            </a:extLst>
          </p:cNvPr>
          <p:cNvSpPr txBox="1"/>
          <p:nvPr/>
        </p:nvSpPr>
        <p:spPr>
          <a:xfrm>
            <a:off x="6041800" y="943796"/>
            <a:ext cx="59597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WHA ASTM B-777 class 3 for radiation shielding (95 % tungsten)</a:t>
            </a:r>
          </a:p>
        </p:txBody>
      </p:sp>
      <p:pic>
        <p:nvPicPr>
          <p:cNvPr id="29" name="Immagine 6">
            <a:extLst>
              <a:ext uri="{FF2B5EF4-FFF2-40B4-BE49-F238E27FC236}">
                <a16:creationId xmlns:a16="http://schemas.microsoft.com/office/drawing/2014/main" id="{32F4BF9D-3959-DD77-E715-ADE749C1D4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7667" y="5595960"/>
            <a:ext cx="4474009" cy="60471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E67F37D0-6665-3541-5180-9338D4C995FD}"/>
              </a:ext>
            </a:extLst>
          </p:cNvPr>
          <p:cNvGrpSpPr/>
          <p:nvPr/>
        </p:nvGrpSpPr>
        <p:grpSpPr>
          <a:xfrm>
            <a:off x="63501" y="991476"/>
            <a:ext cx="12065000" cy="5260519"/>
            <a:chOff x="63501" y="991476"/>
            <a:chExt cx="12065000" cy="5260519"/>
          </a:xfrm>
        </p:grpSpPr>
        <p:sp>
          <p:nvSpPr>
            <p:cNvPr id="23" name="Rettangolo 4">
              <a:extLst>
                <a:ext uri="{FF2B5EF4-FFF2-40B4-BE49-F238E27FC236}">
                  <a16:creationId xmlns:a16="http://schemas.microsoft.com/office/drawing/2014/main" id="{9713F7FD-7F00-B148-2F28-FEA833F1D992}"/>
                </a:ext>
              </a:extLst>
            </p:cNvPr>
            <p:cNvSpPr/>
            <p:nvPr/>
          </p:nvSpPr>
          <p:spPr>
            <a:xfrm>
              <a:off x="63501" y="991476"/>
              <a:ext cx="5959780" cy="526051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Rettangolo 29">
              <a:extLst>
                <a:ext uri="{FF2B5EF4-FFF2-40B4-BE49-F238E27FC236}">
                  <a16:creationId xmlns:a16="http://schemas.microsoft.com/office/drawing/2014/main" id="{F90755B6-8DE8-8C83-48F9-C7E7FC513505}"/>
                </a:ext>
              </a:extLst>
            </p:cNvPr>
            <p:cNvSpPr/>
            <p:nvPr/>
          </p:nvSpPr>
          <p:spPr>
            <a:xfrm>
              <a:off x="6023281" y="991476"/>
              <a:ext cx="6105220" cy="526051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2" name="CasellaDiTesto 35">
            <a:extLst>
              <a:ext uri="{FF2B5EF4-FFF2-40B4-BE49-F238E27FC236}">
                <a16:creationId xmlns:a16="http://schemas.microsoft.com/office/drawing/2014/main" id="{B779E223-9E97-50B2-24C2-77E9D41BF67A}"/>
              </a:ext>
            </a:extLst>
          </p:cNvPr>
          <p:cNvSpPr txBox="1"/>
          <p:nvPr/>
        </p:nvSpPr>
        <p:spPr>
          <a:xfrm>
            <a:off x="6651039" y="3324818"/>
            <a:ext cx="26206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Monte Carlo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simulation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endParaRPr lang="it-IT" sz="1200" dirty="0"/>
          </a:p>
        </p:txBody>
      </p:sp>
      <p:sp>
        <p:nvSpPr>
          <p:cNvPr id="33" name="CasellaDiTesto 36">
            <a:extLst>
              <a:ext uri="{FF2B5EF4-FFF2-40B4-BE49-F238E27FC236}">
                <a16:creationId xmlns:a16="http://schemas.microsoft.com/office/drawing/2014/main" id="{0492CCDD-4473-F2F6-C08C-21409F158270}"/>
              </a:ext>
            </a:extLst>
          </p:cNvPr>
          <p:cNvSpPr txBox="1"/>
          <p:nvPr/>
        </p:nvSpPr>
        <p:spPr>
          <a:xfrm>
            <a:off x="8126070" y="3656172"/>
            <a:ext cx="9165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JWO14159</a:t>
            </a:r>
            <a:endParaRPr lang="it-IT" sz="1200" dirty="0"/>
          </a:p>
        </p:txBody>
      </p:sp>
      <p:sp>
        <p:nvSpPr>
          <p:cNvPr id="34" name="Rectangle 50">
            <a:extLst>
              <a:ext uri="{FF2B5EF4-FFF2-40B4-BE49-F238E27FC236}">
                <a16:creationId xmlns:a16="http://schemas.microsoft.com/office/drawing/2014/main" id="{9D99910E-009F-030D-AA20-181F89B86929}"/>
              </a:ext>
            </a:extLst>
          </p:cNvPr>
          <p:cNvSpPr/>
          <p:nvPr/>
        </p:nvSpPr>
        <p:spPr>
          <a:xfrm>
            <a:off x="3424966" y="1201677"/>
            <a:ext cx="20369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Specimens:</a:t>
            </a:r>
          </a:p>
          <a:p>
            <a:pPr marL="171450" indent="-171450" algn="just">
              <a:buFontTx/>
              <a:buChar char="-"/>
            </a:pPr>
            <a:r>
              <a:rPr lang="en-US" sz="1000" b="1" dirty="0">
                <a:latin typeface="+mj-lt"/>
                <a:cs typeface="Calibri" panose="020F0502020204030204" pitchFamily="34" charset="0"/>
              </a:rPr>
              <a:t>A stack of laminations 60x60 mm, 3 mm thick</a:t>
            </a:r>
          </a:p>
          <a:p>
            <a:pPr marL="171450" indent="-171450" algn="just">
              <a:buFontTx/>
              <a:buChar char="-"/>
            </a:pPr>
            <a:r>
              <a:rPr lang="en-US" sz="10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A stack of 6 toroid, 114mm De, 105mm Di, H 3 mm</a:t>
            </a:r>
          </a:p>
        </p:txBody>
      </p:sp>
      <p:sp>
        <p:nvSpPr>
          <p:cNvPr id="35" name="Rectangle 50">
            <a:extLst>
              <a:ext uri="{FF2B5EF4-FFF2-40B4-BE49-F238E27FC236}">
                <a16:creationId xmlns:a16="http://schemas.microsoft.com/office/drawing/2014/main" id="{05B9F856-C55D-EFC8-691D-4739FD94D860}"/>
              </a:ext>
            </a:extLst>
          </p:cNvPr>
          <p:cNvSpPr/>
          <p:nvPr/>
        </p:nvSpPr>
        <p:spPr>
          <a:xfrm>
            <a:off x="10681137" y="1190340"/>
            <a:ext cx="1231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Specimens:</a:t>
            </a:r>
          </a:p>
          <a:p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 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bulk cylinders 35 mm diameter and 25 mm thick</a:t>
            </a:r>
            <a:endParaRPr lang="en-US" sz="1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Immagine 40" descr="Immagine che contiene interni, serviziodatavola, stoviglie&#10;&#10;Descrizione generata automaticamente">
            <a:extLst>
              <a:ext uri="{FF2B5EF4-FFF2-40B4-BE49-F238E27FC236}">
                <a16:creationId xmlns:a16="http://schemas.microsoft.com/office/drawing/2014/main" id="{36E9F719-7EFF-3731-0FB3-1BD997255C2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765" y="2166307"/>
            <a:ext cx="2401423" cy="9447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7" name="Picture 23">
            <a:extLst>
              <a:ext uri="{FF2B5EF4-FFF2-40B4-BE49-F238E27FC236}">
                <a16:creationId xmlns:a16="http://schemas.microsoft.com/office/drawing/2014/main" id="{FAFC75A8-51AE-9429-5EA7-63565C24E6B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7" r="8756"/>
          <a:stretch/>
        </p:blipFill>
        <p:spPr>
          <a:xfrm>
            <a:off x="10715781" y="2191920"/>
            <a:ext cx="1172453" cy="965647"/>
          </a:xfrm>
          <a:prstGeom prst="rect">
            <a:avLst/>
          </a:prstGeom>
          <a:ln>
            <a:solidFill>
              <a:srgbClr val="2F2F2F"/>
            </a:solidFill>
          </a:ln>
        </p:spPr>
      </p:pic>
      <p:sp>
        <p:nvSpPr>
          <p:cNvPr id="39" name="CasellaDiTesto 11">
            <a:extLst>
              <a:ext uri="{FF2B5EF4-FFF2-40B4-BE49-F238E27FC236}">
                <a16:creationId xmlns:a16="http://schemas.microsoft.com/office/drawing/2014/main" id="{93426C15-2E10-F5FE-698C-E95C108BC3A6}"/>
              </a:ext>
            </a:extLst>
          </p:cNvPr>
          <p:cNvSpPr txBox="1"/>
          <p:nvPr/>
        </p:nvSpPr>
        <p:spPr>
          <a:xfrm>
            <a:off x="10214668" y="3290500"/>
            <a:ext cx="13050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Interlab. check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79351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396427"/>
          </a:xfrm>
        </p:spPr>
        <p:txBody>
          <a:bodyPr/>
          <a:lstStyle/>
          <a:p>
            <a:r>
              <a:rPr lang="en-US" dirty="0"/>
              <a:t>Experimental results - 2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07546" y="6419105"/>
            <a:ext cx="681254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26294F7-7084-74ED-A198-7764A4529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408084"/>
            <a:ext cx="5291295" cy="365125"/>
          </a:xfrm>
        </p:spPr>
        <p:txBody>
          <a:bodyPr/>
          <a:lstStyle/>
          <a:p>
            <a:r>
              <a:rPr lang="en-US" dirty="0"/>
              <a:t>A Static-Sample Magnetometer for Characterizing Weak Magnetic Materials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F845049-77F7-D220-B8AD-9F01610307D3}"/>
              </a:ext>
            </a:extLst>
          </p:cNvPr>
          <p:cNvSpPr txBox="1">
            <a:spLocks/>
          </p:cNvSpPr>
          <p:nvPr/>
        </p:nvSpPr>
        <p:spPr>
          <a:xfrm>
            <a:off x="1237130" y="6432673"/>
            <a:ext cx="2832847" cy="288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700" dirty="0"/>
              <a:t>Mariano Pentella, CERN, TE-MSC-TM</a:t>
            </a:r>
          </a:p>
          <a:p>
            <a:pPr algn="l">
              <a:spcBef>
                <a:spcPts val="100"/>
              </a:spcBef>
            </a:pPr>
            <a:r>
              <a:rPr lang="en-US" sz="700" dirty="0"/>
              <a:t>22</a:t>
            </a:r>
            <a:r>
              <a:rPr lang="en-US" sz="700" baseline="30000" dirty="0"/>
              <a:t>nd</a:t>
            </a:r>
            <a:r>
              <a:rPr lang="en-US" sz="700" dirty="0"/>
              <a:t> International Magnetic Measurement Workshop (IMMW22) Campinas, Brazil (Online)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700" dirty="0"/>
              <a:t>29 September 2022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7FB54C62-C1AF-1F4D-9DCC-9D57EBE83EB1}"/>
              </a:ext>
            </a:extLst>
          </p:cNvPr>
          <p:cNvSpPr txBox="1">
            <a:spLocks/>
          </p:cNvSpPr>
          <p:nvPr/>
        </p:nvSpPr>
        <p:spPr>
          <a:xfrm>
            <a:off x="42173" y="982198"/>
            <a:ext cx="5217711" cy="2501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160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Characterization of AISI type 316L, grades 1.4404 and 1.4441</a:t>
            </a:r>
            <a:endParaRPr kumimoji="0" lang="it-IT" sz="160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1915BE-2D54-A850-9230-BAD22551A7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2" r="15455"/>
          <a:stretch/>
        </p:blipFill>
        <p:spPr>
          <a:xfrm rot="16200000">
            <a:off x="9327139" y="3160139"/>
            <a:ext cx="1385159" cy="3001730"/>
          </a:xfrm>
          <a:prstGeom prst="rect">
            <a:avLst/>
          </a:prstGeom>
          <a:ln>
            <a:solidFill>
              <a:srgbClr val="2F2F2F"/>
            </a:solidFill>
          </a:ln>
        </p:spPr>
      </p:pic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11FA77AA-7C29-B4E4-B7BD-8CD0AE7A3719}"/>
              </a:ext>
            </a:extLst>
          </p:cNvPr>
          <p:cNvSpPr txBox="1">
            <a:spLocks/>
          </p:cNvSpPr>
          <p:nvPr/>
        </p:nvSpPr>
        <p:spPr>
          <a:xfrm>
            <a:off x="8528028" y="5432651"/>
            <a:ext cx="3278557" cy="2776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1600" noProof="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Specimens of raw material</a:t>
            </a:r>
            <a:endParaRPr kumimoji="0" lang="it-IT" sz="160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C0A490-67B1-12BE-1FDD-064CD0DF8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5757" y="3776697"/>
            <a:ext cx="1743296" cy="13409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0DBB4C-7AE2-62C7-618C-FFEBBEF4D7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4228" y="940650"/>
            <a:ext cx="3486591" cy="2521232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050506E-8FA9-E984-EDBE-CD9A22CF07C3}"/>
              </a:ext>
            </a:extLst>
          </p:cNvPr>
          <p:cNvCxnSpPr/>
          <p:nvPr/>
        </p:nvCxnSpPr>
        <p:spPr>
          <a:xfrm flipV="1">
            <a:off x="6973067" y="2475636"/>
            <a:ext cx="0" cy="4087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94AE46B1-02ED-9DFC-4788-6CB216938788}"/>
              </a:ext>
            </a:extLst>
          </p:cNvPr>
          <p:cNvSpPr txBox="1">
            <a:spLocks/>
          </p:cNvSpPr>
          <p:nvPr/>
        </p:nvSpPr>
        <p:spPr>
          <a:xfrm>
            <a:off x="6973067" y="2181273"/>
            <a:ext cx="1545786" cy="1910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120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 of deformation</a:t>
            </a:r>
            <a:endParaRPr kumimoji="0" lang="it-IT" sz="120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94804D5-E95C-8769-53E6-73168957891B}"/>
              </a:ext>
            </a:extLst>
          </p:cNvPr>
          <p:cNvCxnSpPr/>
          <p:nvPr/>
        </p:nvCxnSpPr>
        <p:spPr>
          <a:xfrm flipV="1">
            <a:off x="8322672" y="2584213"/>
            <a:ext cx="0" cy="4087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B62B798-E18D-9BE9-64B9-62998E059474}"/>
              </a:ext>
            </a:extLst>
          </p:cNvPr>
          <p:cNvCxnSpPr/>
          <p:nvPr/>
        </p:nvCxnSpPr>
        <p:spPr>
          <a:xfrm flipV="1">
            <a:off x="7617891" y="2569311"/>
            <a:ext cx="0" cy="4087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E0F8219-0C21-1704-6B28-141D7DB80FEF}"/>
              </a:ext>
            </a:extLst>
          </p:cNvPr>
          <p:cNvCxnSpPr/>
          <p:nvPr/>
        </p:nvCxnSpPr>
        <p:spPr>
          <a:xfrm flipV="1">
            <a:off x="6562138" y="2201266"/>
            <a:ext cx="0" cy="4087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D271A7FE-C55C-20C0-ED5F-961F596292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94" y="1203779"/>
            <a:ext cx="5052124" cy="4232861"/>
          </a:xfrm>
          <a:prstGeom prst="rect">
            <a:avLst/>
          </a:prstGeom>
        </p:spPr>
      </p:pic>
      <p:sp>
        <p:nvSpPr>
          <p:cNvPr id="39" name="Content Placeholder 6">
            <a:extLst>
              <a:ext uri="{FF2B5EF4-FFF2-40B4-BE49-F238E27FC236}">
                <a16:creationId xmlns:a16="http://schemas.microsoft.com/office/drawing/2014/main" id="{F6B9065D-411D-EC69-6A05-12767B6A5079}"/>
              </a:ext>
            </a:extLst>
          </p:cNvPr>
          <p:cNvSpPr txBox="1">
            <a:spLocks/>
          </p:cNvSpPr>
          <p:nvPr/>
        </p:nvSpPr>
        <p:spPr>
          <a:xfrm>
            <a:off x="1931267" y="5366450"/>
            <a:ext cx="2138710" cy="2156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160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DQW cryomodule layout</a:t>
            </a:r>
            <a:endParaRPr kumimoji="0" lang="it-IT" sz="160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86BB72AA-6D8D-2456-7EF8-0549BDA03E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0692" y="972714"/>
            <a:ext cx="3486591" cy="2572851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9AB455E-F46C-86EE-494A-6E7CA10DFC9C}"/>
              </a:ext>
            </a:extLst>
          </p:cNvPr>
          <p:cNvCxnSpPr/>
          <p:nvPr/>
        </p:nvCxnSpPr>
        <p:spPr>
          <a:xfrm flipV="1">
            <a:off x="10354301" y="2501823"/>
            <a:ext cx="0" cy="4087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D07A148A-F77B-68BD-31C1-038B7525925E}"/>
              </a:ext>
            </a:extLst>
          </p:cNvPr>
          <p:cNvSpPr txBox="1">
            <a:spLocks/>
          </p:cNvSpPr>
          <p:nvPr/>
        </p:nvSpPr>
        <p:spPr>
          <a:xfrm>
            <a:off x="10364971" y="2270643"/>
            <a:ext cx="1545786" cy="1910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120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 of deformation</a:t>
            </a:r>
            <a:endParaRPr kumimoji="0" lang="it-IT" sz="120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7C745F5-217F-4FD5-BF31-D10302AA5304}"/>
              </a:ext>
            </a:extLst>
          </p:cNvPr>
          <p:cNvCxnSpPr/>
          <p:nvPr/>
        </p:nvCxnSpPr>
        <p:spPr>
          <a:xfrm flipV="1">
            <a:off x="11910532" y="2681478"/>
            <a:ext cx="0" cy="4087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096AF9F-F1A9-96D9-7598-FD789253C01B}"/>
              </a:ext>
            </a:extLst>
          </p:cNvPr>
          <p:cNvCxnSpPr/>
          <p:nvPr/>
        </p:nvCxnSpPr>
        <p:spPr>
          <a:xfrm flipV="1">
            <a:off x="11252391" y="2610028"/>
            <a:ext cx="0" cy="4087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5284685-DAB5-935B-06CA-FAFA0F554439}"/>
              </a:ext>
            </a:extLst>
          </p:cNvPr>
          <p:cNvCxnSpPr/>
          <p:nvPr/>
        </p:nvCxnSpPr>
        <p:spPr>
          <a:xfrm flipV="1">
            <a:off x="9618140" y="2271255"/>
            <a:ext cx="0" cy="4087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CCB7A313-9E22-F044-FE01-FC273687DD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55497" y="3710648"/>
            <a:ext cx="1871786" cy="6829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FF88C68-1640-F017-B47D-604718E19C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83384" y="4992318"/>
            <a:ext cx="1432618" cy="11582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8" name="Content Placeholder 6">
            <a:extLst>
              <a:ext uri="{FF2B5EF4-FFF2-40B4-BE49-F238E27FC236}">
                <a16:creationId xmlns:a16="http://schemas.microsoft.com/office/drawing/2014/main" id="{CEED5A48-B9E1-A53E-7E0B-9087EAB1E678}"/>
              </a:ext>
            </a:extLst>
          </p:cNvPr>
          <p:cNvSpPr txBox="1">
            <a:spLocks/>
          </p:cNvSpPr>
          <p:nvPr/>
        </p:nvSpPr>
        <p:spPr>
          <a:xfrm>
            <a:off x="5699330" y="5152910"/>
            <a:ext cx="2465257" cy="2087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1600" noProof="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Finished parts</a:t>
            </a:r>
            <a:endParaRPr kumimoji="0" lang="it-IT" sz="160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DA7CD838-19D9-16B6-D65D-FF0E84876E2A}"/>
              </a:ext>
            </a:extLst>
          </p:cNvPr>
          <p:cNvSpPr txBox="1">
            <a:spLocks/>
          </p:cNvSpPr>
          <p:nvPr/>
        </p:nvSpPr>
        <p:spPr>
          <a:xfrm>
            <a:off x="708488" y="5671070"/>
            <a:ext cx="4437530" cy="6161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it-IT" sz="1800" b="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use a CAD drawing to model simple finished parts</a:t>
            </a:r>
            <a:endParaRPr lang="it-IT" sz="1800" i="1" dirty="0">
              <a:solidFill>
                <a:srgbClr val="0033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53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396427"/>
          </a:xfrm>
        </p:spPr>
        <p:txBody>
          <a:bodyPr/>
          <a:lstStyle/>
          <a:p>
            <a:r>
              <a:rPr lang="en-US" dirty="0"/>
              <a:t>Experimental results - 3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07546" y="6419105"/>
            <a:ext cx="681254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26294F7-7084-74ED-A198-7764A4529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408084"/>
            <a:ext cx="5291295" cy="365125"/>
          </a:xfrm>
        </p:spPr>
        <p:txBody>
          <a:bodyPr/>
          <a:lstStyle/>
          <a:p>
            <a:r>
              <a:rPr lang="en-US" dirty="0"/>
              <a:t>A Static-Sample Magnetometer for Characterizing Weak Magnetic Materials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F845049-77F7-D220-B8AD-9F01610307D3}"/>
              </a:ext>
            </a:extLst>
          </p:cNvPr>
          <p:cNvSpPr txBox="1">
            <a:spLocks/>
          </p:cNvSpPr>
          <p:nvPr/>
        </p:nvSpPr>
        <p:spPr>
          <a:xfrm>
            <a:off x="1237130" y="6432673"/>
            <a:ext cx="2832847" cy="288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700" dirty="0"/>
              <a:t>Mariano Pentella, CERN, TE-MSC-TM</a:t>
            </a:r>
          </a:p>
          <a:p>
            <a:pPr algn="l">
              <a:spcBef>
                <a:spcPts val="100"/>
              </a:spcBef>
            </a:pPr>
            <a:r>
              <a:rPr lang="en-US" sz="700" dirty="0"/>
              <a:t>22</a:t>
            </a:r>
            <a:r>
              <a:rPr lang="en-US" sz="700" baseline="30000" dirty="0"/>
              <a:t>nd</a:t>
            </a:r>
            <a:r>
              <a:rPr lang="en-US" sz="700" dirty="0"/>
              <a:t> International Magnetic Measurement Workshop (IMMW22) Campinas, Brazil (Online)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700" dirty="0"/>
              <a:t>29 September 2022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85D752-5FB5-1CCA-C531-D7C6465C6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130" y="951750"/>
            <a:ext cx="5914788" cy="5299193"/>
          </a:xfrm>
          <a:prstGeom prst="rect">
            <a:avLst/>
          </a:prstGeom>
        </p:spPr>
      </p:pic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43A90A9E-406E-F568-139F-2CBCD20140F7}"/>
              </a:ext>
            </a:extLst>
          </p:cNvPr>
          <p:cNvSpPr txBox="1">
            <a:spLocks/>
          </p:cNvSpPr>
          <p:nvPr/>
        </p:nvSpPr>
        <p:spPr>
          <a:xfrm>
            <a:off x="7270376" y="2094448"/>
            <a:ext cx="4715436" cy="8907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it-IT" sz="1800" b="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absence of an available drawing, </a:t>
            </a:r>
            <a:r>
              <a:rPr lang="it-IT" sz="180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3D scans</a:t>
            </a:r>
            <a:r>
              <a:rPr lang="it-IT" sz="1800" b="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be used and imported in the FE software, thus fully exploiting the potentiality of using FE Analysis</a:t>
            </a:r>
            <a:endParaRPr lang="it-IT" sz="1800" i="1" dirty="0">
              <a:solidFill>
                <a:srgbClr val="0033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F57EC517-7250-AD94-9626-D29ADB1BC116}"/>
              </a:ext>
            </a:extLst>
          </p:cNvPr>
          <p:cNvSpPr txBox="1">
            <a:spLocks/>
          </p:cNvSpPr>
          <p:nvPr/>
        </p:nvSpPr>
        <p:spPr>
          <a:xfrm>
            <a:off x="231164" y="3126216"/>
            <a:ext cx="3211283" cy="2156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 of a hip prosthesis made of F-75. Computed permeability 1.00093±0.00003</a:t>
            </a:r>
          </a:p>
        </p:txBody>
      </p:sp>
    </p:spTree>
    <p:extLst>
      <p:ext uri="{BB962C8B-B14F-4D97-AF65-F5344CB8AC3E}">
        <p14:creationId xmlns:p14="http://schemas.microsoft.com/office/powerpoint/2010/main" val="37538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396427"/>
          </a:xfrm>
        </p:spPr>
        <p:txBody>
          <a:bodyPr/>
          <a:lstStyle/>
          <a:p>
            <a:r>
              <a:rPr lang="en-US" dirty="0"/>
              <a:t>Summary and conclusions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07546" y="6419105"/>
            <a:ext cx="681254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26294F7-7084-74ED-A198-7764A4529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408084"/>
            <a:ext cx="5291295" cy="365125"/>
          </a:xfrm>
        </p:spPr>
        <p:txBody>
          <a:bodyPr/>
          <a:lstStyle/>
          <a:p>
            <a:r>
              <a:rPr lang="en-US" dirty="0"/>
              <a:t>A Static-Sample Magnetometer for Characterizing Weak Magnetic Materials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F845049-77F7-D220-B8AD-9F01610307D3}"/>
              </a:ext>
            </a:extLst>
          </p:cNvPr>
          <p:cNvSpPr txBox="1">
            <a:spLocks/>
          </p:cNvSpPr>
          <p:nvPr/>
        </p:nvSpPr>
        <p:spPr>
          <a:xfrm>
            <a:off x="1237130" y="6432673"/>
            <a:ext cx="2832847" cy="288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700" dirty="0"/>
              <a:t>Mariano Pentella, CERN, TE-MSC-TM</a:t>
            </a:r>
          </a:p>
          <a:p>
            <a:pPr algn="l">
              <a:spcBef>
                <a:spcPts val="100"/>
              </a:spcBef>
            </a:pPr>
            <a:r>
              <a:rPr lang="en-US" sz="700" dirty="0"/>
              <a:t>22</a:t>
            </a:r>
            <a:r>
              <a:rPr lang="en-US" sz="700" baseline="30000" dirty="0"/>
              <a:t>nd</a:t>
            </a:r>
            <a:r>
              <a:rPr lang="en-US" sz="700" dirty="0"/>
              <a:t> International Magnetic Measurement Workshop (IMMW22) Campinas, Brazil (Online)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700" dirty="0"/>
              <a:t>29 September 2022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4C2B7EA5-0DAD-3E22-C91D-885CD733FD61}"/>
              </a:ext>
            </a:extLst>
          </p:cNvPr>
          <p:cNvSpPr txBox="1">
            <a:spLocks/>
          </p:cNvSpPr>
          <p:nvPr/>
        </p:nvSpPr>
        <p:spPr>
          <a:xfrm>
            <a:off x="407988" y="1126260"/>
            <a:ext cx="11380812" cy="4404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it-IT" sz="1800" b="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it-IT" sz="180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Static-Sample Magnetometer </a:t>
            </a:r>
            <a:r>
              <a:rPr lang="it-IT" sz="1800" b="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(SSM) was conceived and developed to meet an increasing demand of weak magnetic material measurements, to be used in a broad spectrum of projects and applications at CERN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it-IT" sz="1800" b="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measurement is based on the </a:t>
            </a:r>
            <a:r>
              <a:rPr lang="it-IT" sz="180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flux-distortion detection principle</a:t>
            </a:r>
            <a:r>
              <a:rPr lang="it-IT" sz="1800" b="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combined with </a:t>
            </a:r>
            <a:r>
              <a:rPr lang="it-IT" sz="180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Finite Element Analysis</a:t>
            </a:r>
            <a:r>
              <a:rPr lang="it-IT" sz="1800" b="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The permeability </a:t>
            </a:r>
            <a:r>
              <a:rPr lang="it-IT" sz="180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resolution</a:t>
            </a:r>
            <a:r>
              <a:rPr lang="it-IT" sz="1800" b="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in the order of 10</a:t>
            </a:r>
            <a:r>
              <a:rPr lang="it-IT" sz="1800" b="0" baseline="3000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-5</a:t>
            </a:r>
            <a:r>
              <a:rPr lang="it-IT" sz="1800" b="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the </a:t>
            </a:r>
            <a:r>
              <a:rPr lang="it-IT" sz="180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uncertainty</a:t>
            </a:r>
            <a:r>
              <a:rPr lang="it-IT" sz="1800" b="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10</a:t>
            </a:r>
            <a:r>
              <a:rPr lang="it-IT" sz="1800" b="0" baseline="3000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-4</a:t>
            </a:r>
            <a:r>
              <a:rPr lang="it-IT" sz="1800" b="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with the method showing unprecedented performance in comparison with commercially available instruments.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it-IT" sz="1800" b="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Similarly to </a:t>
            </a:r>
            <a:r>
              <a:rPr lang="it-IT" sz="180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commercially available instruments</a:t>
            </a:r>
            <a:r>
              <a:rPr lang="it-IT" sz="1800" b="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we can test specimens having various shape and dimensions (compatible with the magnet gap). In addition, test at </a:t>
            </a:r>
            <a:r>
              <a:rPr lang="it-IT" sz="180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several field</a:t>
            </a:r>
            <a:r>
              <a:rPr lang="it-IT" sz="1800" b="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 are possible.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it-IT" sz="1800" b="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it-IT" sz="180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cold version </a:t>
            </a:r>
            <a:r>
              <a:rPr lang="it-IT" sz="1800" b="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cold specimen in a </a:t>
            </a:r>
            <a:r>
              <a:rPr lang="it-IT" sz="180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warm magnet bore</a:t>
            </a:r>
            <a:r>
              <a:rPr lang="it-IT" sz="1800" b="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currently under study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it-IT" sz="1800" dirty="0">
              <a:solidFill>
                <a:srgbClr val="0033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FAA3A7-1566-BED4-A2E7-DDBBD1B28AAE}"/>
              </a:ext>
            </a:extLst>
          </p:cNvPr>
          <p:cNvSpPr txBox="1"/>
          <p:nvPr/>
        </p:nvSpPr>
        <p:spPr>
          <a:xfrm>
            <a:off x="107577" y="5023392"/>
            <a:ext cx="6096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/>
              <a:t>Pasquale Arpaia, Marco Buzio, Alessandro Parrella, Mariano Pentella, and Pedro M. Ramos. "A Static-Sample Magnetometer for Characterizing Weak Magnetic Materials." </a:t>
            </a:r>
            <a:r>
              <a:rPr lang="en-GB" sz="900" i="1" dirty="0"/>
              <a:t>IEEE Transactions on Instrumentation and Measurement</a:t>
            </a:r>
            <a:r>
              <a:rPr lang="en-GB" sz="900" dirty="0"/>
              <a:t> 70 (2020): 1-9.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735433-BF64-2C99-6CE2-DF8247097BC8}"/>
              </a:ext>
            </a:extLst>
          </p:cNvPr>
          <p:cNvSpPr txBox="1"/>
          <p:nvPr/>
        </p:nvSpPr>
        <p:spPr>
          <a:xfrm>
            <a:off x="107576" y="5531223"/>
            <a:ext cx="63964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/>
              <a:t>Mariano Pentella "Characterization of magnetic materials at extreme ranges of field, temperature, and permeability”, Doctoral Thesis, </a:t>
            </a:r>
            <a:r>
              <a:rPr lang="en-GB" sz="900" dirty="0">
                <a:hlinkClick r:id="rId3"/>
              </a:rPr>
              <a:t>https://iris.polito.it/handle/11583/2964790</a:t>
            </a:r>
            <a:r>
              <a:rPr lang="en-GB" sz="900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2563374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636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396427"/>
          </a:xfrm>
        </p:spPr>
        <p:txBody>
          <a:bodyPr/>
          <a:lstStyle/>
          <a:p>
            <a:r>
              <a:rPr lang="en-US" dirty="0"/>
              <a:t>Outline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07546" y="6419105"/>
            <a:ext cx="681254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26294F7-7084-74ED-A198-7764A4529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408084"/>
            <a:ext cx="5291295" cy="365125"/>
          </a:xfrm>
        </p:spPr>
        <p:txBody>
          <a:bodyPr/>
          <a:lstStyle/>
          <a:p>
            <a:r>
              <a:rPr lang="en-US" dirty="0"/>
              <a:t>A Static-Sample Magnetometer for Characterizing Weak Magnetic Materials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F845049-77F7-D220-B8AD-9F01610307D3}"/>
              </a:ext>
            </a:extLst>
          </p:cNvPr>
          <p:cNvSpPr txBox="1">
            <a:spLocks/>
          </p:cNvSpPr>
          <p:nvPr/>
        </p:nvSpPr>
        <p:spPr>
          <a:xfrm>
            <a:off x="1237130" y="6432673"/>
            <a:ext cx="2832847" cy="288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700" dirty="0"/>
              <a:t>Mariano Pentella, CERN, TE-MSC-TM</a:t>
            </a:r>
          </a:p>
          <a:p>
            <a:pPr algn="l">
              <a:spcBef>
                <a:spcPts val="100"/>
              </a:spcBef>
            </a:pPr>
            <a:r>
              <a:rPr lang="en-US" sz="700" dirty="0"/>
              <a:t>22</a:t>
            </a:r>
            <a:r>
              <a:rPr lang="en-US" sz="700" baseline="30000" dirty="0"/>
              <a:t>nd</a:t>
            </a:r>
            <a:r>
              <a:rPr lang="en-US" sz="700" dirty="0"/>
              <a:t> International Magnetic Measurement Workshop (IMMW22) Campinas, Brazil (Online)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700" dirty="0"/>
              <a:t>29 September 2022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B639CBD2-2A60-4D55-A088-BB65A01A250E}"/>
              </a:ext>
            </a:extLst>
          </p:cNvPr>
          <p:cNvSpPr txBox="1">
            <a:spLocks/>
          </p:cNvSpPr>
          <p:nvPr/>
        </p:nvSpPr>
        <p:spPr>
          <a:xfrm>
            <a:off x="407987" y="1530787"/>
            <a:ext cx="11376025" cy="304681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GB" sz="2400" b="0" dirty="0">
                <a:solidFill>
                  <a:srgbClr val="0033A0"/>
                </a:solidFill>
              </a:rPr>
              <a:t>Introduction</a:t>
            </a:r>
          </a:p>
          <a:p>
            <a:pPr algn="just">
              <a:lnSpc>
                <a:spcPct val="100000"/>
              </a:lnSpc>
            </a:pPr>
            <a:r>
              <a:rPr lang="en-GB" sz="2400" b="0" dirty="0">
                <a:solidFill>
                  <a:srgbClr val="0033A0"/>
                </a:solidFill>
              </a:rPr>
              <a:t>Magnetic characterization of materials</a:t>
            </a:r>
          </a:p>
          <a:p>
            <a:pPr algn="just">
              <a:lnSpc>
                <a:spcPct val="100000"/>
              </a:lnSpc>
            </a:pPr>
            <a:r>
              <a:rPr lang="en-GB" sz="2400" b="0" dirty="0">
                <a:solidFill>
                  <a:srgbClr val="0033A0"/>
                </a:solidFill>
              </a:rPr>
              <a:t>Characterization of weak magnetic materials</a:t>
            </a:r>
          </a:p>
          <a:p>
            <a:pPr algn="just">
              <a:lnSpc>
                <a:spcPct val="100000"/>
              </a:lnSpc>
            </a:pPr>
            <a:r>
              <a:rPr lang="en-GB" sz="2400" b="0" dirty="0">
                <a:solidFill>
                  <a:srgbClr val="0033A0"/>
                </a:solidFill>
              </a:rPr>
              <a:t>Static-sample magnetometer </a:t>
            </a:r>
          </a:p>
          <a:p>
            <a:pPr algn="just">
              <a:lnSpc>
                <a:spcPct val="100000"/>
              </a:lnSpc>
            </a:pPr>
            <a:r>
              <a:rPr lang="it-IT" sz="2400" b="0" dirty="0">
                <a:solidFill>
                  <a:srgbClr val="0033A0"/>
                </a:solidFill>
              </a:rPr>
              <a:t>Experimental results</a:t>
            </a:r>
          </a:p>
          <a:p>
            <a:pPr algn="just">
              <a:lnSpc>
                <a:spcPct val="100000"/>
              </a:lnSpc>
            </a:pPr>
            <a:r>
              <a:rPr lang="it-IT" sz="2400" b="0" dirty="0">
                <a:solidFill>
                  <a:srgbClr val="0033A0"/>
                </a:solidFill>
              </a:rPr>
              <a:t>Summary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1057144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396427"/>
          </a:xfrm>
        </p:spPr>
        <p:txBody>
          <a:bodyPr/>
          <a:lstStyle/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07546" y="6419105"/>
            <a:ext cx="681254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26294F7-7084-74ED-A198-7764A4529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408084"/>
            <a:ext cx="5291295" cy="365125"/>
          </a:xfrm>
        </p:spPr>
        <p:txBody>
          <a:bodyPr/>
          <a:lstStyle/>
          <a:p>
            <a:r>
              <a:rPr lang="en-US" dirty="0"/>
              <a:t>A Static-Sample Magnetometer for Characterizing Weak Magnetic Materials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F845049-77F7-D220-B8AD-9F01610307D3}"/>
              </a:ext>
            </a:extLst>
          </p:cNvPr>
          <p:cNvSpPr txBox="1">
            <a:spLocks/>
          </p:cNvSpPr>
          <p:nvPr/>
        </p:nvSpPr>
        <p:spPr>
          <a:xfrm>
            <a:off x="1237130" y="6432673"/>
            <a:ext cx="2832847" cy="288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700" dirty="0"/>
              <a:t>Mariano Pentella, CERN, TE-MSC-TM</a:t>
            </a:r>
          </a:p>
          <a:p>
            <a:pPr algn="l">
              <a:spcBef>
                <a:spcPts val="100"/>
              </a:spcBef>
            </a:pPr>
            <a:r>
              <a:rPr lang="en-US" sz="700" dirty="0"/>
              <a:t>22</a:t>
            </a:r>
            <a:r>
              <a:rPr lang="en-US" sz="700" baseline="30000" dirty="0"/>
              <a:t>nd</a:t>
            </a:r>
            <a:r>
              <a:rPr lang="en-US" sz="700" dirty="0"/>
              <a:t> International Magnetic Measurement Workshop (IMMW22) Campinas, Brazil (Online)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700" dirty="0"/>
              <a:t>29 September 2022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1343C95D-1F80-A2A9-6A9D-F292E9110017}"/>
              </a:ext>
            </a:extLst>
          </p:cNvPr>
          <p:cNvSpPr txBox="1">
            <a:spLocks/>
          </p:cNvSpPr>
          <p:nvPr/>
        </p:nvSpPr>
        <p:spPr>
          <a:xfrm>
            <a:off x="6993980" y="1124718"/>
            <a:ext cx="5117337" cy="96866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32" indent="-28574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2971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160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349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5937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726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8914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103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GB" sz="1700" b="1" dirty="0">
                <a:latin typeface="Calibri" panose="020F0502020204030204" pitchFamily="34" charset="0"/>
                <a:cs typeface="Calibri" panose="020F0502020204030204" pitchFamily="34" charset="0"/>
              </a:rPr>
              <a:t>Materials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have to display - thermal, electrical, mechanical, </a:t>
            </a:r>
            <a:r>
              <a:rPr lang="en-GB" sz="170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magnetic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- properties compatible with the target application </a:t>
            </a: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sz="700" i="1" dirty="0">
              <a:latin typeface="Arial Narrow" panose="020B0606020202030204" pitchFamily="34" charset="0"/>
            </a:endParaRPr>
          </a:p>
          <a:p>
            <a:pPr marL="514350" indent="-514350" algn="just">
              <a:buClrTx/>
              <a:buFont typeface="+mj-lt"/>
              <a:buAutoNum type="arabicParenR"/>
            </a:pPr>
            <a:endParaRPr lang="it-IT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egnaposto contenuto 1">
            <a:extLst>
              <a:ext uri="{FF2B5EF4-FFF2-40B4-BE49-F238E27FC236}">
                <a16:creationId xmlns:a16="http://schemas.microsoft.com/office/drawing/2014/main" id="{3F6F1BC9-4E72-BF16-1817-A2FCAD57F9EA}"/>
              </a:ext>
            </a:extLst>
          </p:cNvPr>
          <p:cNvSpPr txBox="1">
            <a:spLocks/>
          </p:cNvSpPr>
          <p:nvPr/>
        </p:nvSpPr>
        <p:spPr>
          <a:xfrm>
            <a:off x="6993980" y="2258127"/>
            <a:ext cx="5117338" cy="90718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32" indent="-28574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2971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160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349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5937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726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8914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103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particle accelerator applications 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assessing how a material behaves under the effect of a magnetic field is </a:t>
            </a:r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crucial</a:t>
            </a:r>
          </a:p>
        </p:txBody>
      </p:sp>
      <p:sp>
        <p:nvSpPr>
          <p:cNvPr id="5" name="Rectangle 50">
            <a:extLst>
              <a:ext uri="{FF2B5EF4-FFF2-40B4-BE49-F238E27FC236}">
                <a16:creationId xmlns:a16="http://schemas.microsoft.com/office/drawing/2014/main" id="{1F87C66B-357A-32AB-BCE3-E4257F4DBADA}"/>
              </a:ext>
            </a:extLst>
          </p:cNvPr>
          <p:cNvSpPr/>
          <p:nvPr/>
        </p:nvSpPr>
        <p:spPr>
          <a:xfrm>
            <a:off x="1754182" y="3280062"/>
            <a:ext cx="34060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 conducting and superconducting magnets</a:t>
            </a:r>
          </a:p>
        </p:txBody>
      </p:sp>
      <p:pic>
        <p:nvPicPr>
          <p:cNvPr id="7" name="Picture 24" descr="0911188_01[1]">
            <a:extLst>
              <a:ext uri="{FF2B5EF4-FFF2-40B4-BE49-F238E27FC236}">
                <a16:creationId xmlns:a16="http://schemas.microsoft.com/office/drawing/2014/main" id="{EE72A552-02BA-0544-4885-41FACC662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20" y="959976"/>
            <a:ext cx="3062061" cy="226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4AABC3-581C-D4B2-FB46-920FCE5B52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1678"/>
          <a:stretch/>
        </p:blipFill>
        <p:spPr>
          <a:xfrm>
            <a:off x="407325" y="3643137"/>
            <a:ext cx="2842952" cy="2356485"/>
          </a:xfrm>
          <a:prstGeom prst="rect">
            <a:avLst/>
          </a:prstGeom>
        </p:spPr>
      </p:pic>
      <p:sp>
        <p:nvSpPr>
          <p:cNvPr id="9" name="Rectangle 50">
            <a:extLst>
              <a:ext uri="{FF2B5EF4-FFF2-40B4-BE49-F238E27FC236}">
                <a16:creationId xmlns:a16="http://schemas.microsoft.com/office/drawing/2014/main" id="{D24300BE-7BF6-E89C-BB98-20B63A65BCDF}"/>
              </a:ext>
            </a:extLst>
          </p:cNvPr>
          <p:cNvSpPr/>
          <p:nvPr/>
        </p:nvSpPr>
        <p:spPr>
          <a:xfrm>
            <a:off x="1097674" y="5947198"/>
            <a:ext cx="13130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Magnetic shields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24A20D-9518-647F-BBD4-2DE67B2423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58"/>
          <a:stretch/>
        </p:blipFill>
        <p:spPr>
          <a:xfrm>
            <a:off x="205930" y="959977"/>
            <a:ext cx="3607466" cy="22340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99BEFC-794A-C76C-0984-D83191B0C78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0" r="48597"/>
          <a:stretch/>
        </p:blipFill>
        <p:spPr>
          <a:xfrm>
            <a:off x="3518717" y="4065154"/>
            <a:ext cx="1988888" cy="1105140"/>
          </a:xfrm>
          <a:prstGeom prst="rect">
            <a:avLst/>
          </a:prstGeom>
        </p:spPr>
      </p:pic>
      <p:sp>
        <p:nvSpPr>
          <p:cNvPr id="13" name="Rectangle 50">
            <a:extLst>
              <a:ext uri="{FF2B5EF4-FFF2-40B4-BE49-F238E27FC236}">
                <a16:creationId xmlns:a16="http://schemas.microsoft.com/office/drawing/2014/main" id="{9741276E-04AD-67F6-4591-5BDEBFB98785}"/>
              </a:ext>
            </a:extLst>
          </p:cNvPr>
          <p:cNvSpPr/>
          <p:nvPr/>
        </p:nvSpPr>
        <p:spPr>
          <a:xfrm>
            <a:off x="3940626" y="5533369"/>
            <a:ext cx="20541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Collars, vacuum chambers, beam screens, etc.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561C701-0FFA-B7C2-2461-6D838B7F76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155" y="3557061"/>
            <a:ext cx="1314347" cy="1898123"/>
          </a:xfrm>
          <a:prstGeom prst="rect">
            <a:avLst/>
          </a:prstGeom>
        </p:spPr>
      </p:pic>
      <p:sp>
        <p:nvSpPr>
          <p:cNvPr id="16" name="Segnaposto contenuto 1">
            <a:extLst>
              <a:ext uri="{FF2B5EF4-FFF2-40B4-BE49-F238E27FC236}">
                <a16:creationId xmlns:a16="http://schemas.microsoft.com/office/drawing/2014/main" id="{79573B32-B33E-3526-F3D9-35CC16CA1809}"/>
              </a:ext>
            </a:extLst>
          </p:cNvPr>
          <p:cNvSpPr txBox="1">
            <a:spLocks/>
          </p:cNvSpPr>
          <p:nvPr/>
        </p:nvSpPr>
        <p:spPr>
          <a:xfrm>
            <a:off x="7031748" y="3348315"/>
            <a:ext cx="5079570" cy="112909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32" indent="-28574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2971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160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349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5937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726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8914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103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In particular, many elements </a:t>
            </a:r>
            <a:r>
              <a:rPr lang="en-GB" sz="1700" b="1" dirty="0">
                <a:latin typeface="Calibri" panose="020F0502020204030204" pitchFamily="34" charset="0"/>
                <a:cs typeface="Calibri" panose="020F0502020204030204" pitchFamily="34" charset="0"/>
              </a:rPr>
              <a:t>need to be “transparent” to the applied field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to not perturb it, and thus not influence the beam stability.</a:t>
            </a:r>
          </a:p>
        </p:txBody>
      </p:sp>
      <p:sp>
        <p:nvSpPr>
          <p:cNvPr id="17" name="Segnaposto contenuto 1">
            <a:extLst>
              <a:ext uri="{FF2B5EF4-FFF2-40B4-BE49-F238E27FC236}">
                <a16:creationId xmlns:a16="http://schemas.microsoft.com/office/drawing/2014/main" id="{3FCF0CD4-3701-F44C-9FB0-68444F917415}"/>
              </a:ext>
            </a:extLst>
          </p:cNvPr>
          <p:cNvSpPr txBox="1">
            <a:spLocks/>
          </p:cNvSpPr>
          <p:nvPr/>
        </p:nvSpPr>
        <p:spPr>
          <a:xfrm>
            <a:off x="7050670" y="4404277"/>
            <a:ext cx="5079570" cy="6069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32" indent="-28574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2971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160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349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5937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726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8914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103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GB" sz="1700" b="1" dirty="0">
                <a:latin typeface="Calibri" panose="020F0502020204030204" pitchFamily="34" charset="0"/>
                <a:cs typeface="Calibri" panose="020F0502020204030204" pitchFamily="34" charset="0"/>
              </a:rPr>
              <a:t>Measurements of low magnetic permeabilities are required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egnaposto contenuto 1">
                <a:extLst>
                  <a:ext uri="{FF2B5EF4-FFF2-40B4-BE49-F238E27FC236}">
                    <a16:creationId xmlns:a16="http://schemas.microsoft.com/office/drawing/2014/main" id="{96A9457D-4410-65E1-6023-B6E44CBA64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08140" y="5302536"/>
                <a:ext cx="1220193" cy="461665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891" indent="-342891" algn="l" defTabSz="457189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20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32" indent="-285744" algn="l" defTabSz="457189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2971" indent="-228594" algn="l" defTabSz="457189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160" indent="-228594" algn="l" defTabSz="457189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349" indent="-228594" algn="l" defTabSz="457189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05937" indent="-228594" algn="l" defTabSz="457189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726" indent="-228594" algn="l" defTabSz="457189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8914" indent="-228594" algn="l" defTabSz="457189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103" indent="-228594" algn="l" defTabSz="457189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pPr marL="0" indent="0" algn="just"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00" b="1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700" b="1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𝝁</m:t>
                          </m:r>
                        </m:e>
                        <m:sub>
                          <m:r>
                            <a:rPr lang="en-US" sz="1700" b="1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𝒓</m:t>
                          </m:r>
                        </m:sub>
                      </m:sSub>
                      <m:r>
                        <a:rPr lang="en-US" sz="1700" b="1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&lt;</m:t>
                      </m:r>
                      <m:r>
                        <a:rPr lang="en-US" sz="1700" b="1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𝟏</m:t>
                      </m:r>
                      <m:r>
                        <a:rPr lang="en-US" sz="1700" b="1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en-US" sz="1700" b="1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𝟏</m:t>
                      </m:r>
                    </m:oMath>
                  </m:oMathPara>
                </a14:m>
                <a:endParaRPr lang="en-GB" sz="17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Segnaposto contenuto 1">
                <a:extLst>
                  <a:ext uri="{FF2B5EF4-FFF2-40B4-BE49-F238E27FC236}">
                    <a16:creationId xmlns:a16="http://schemas.microsoft.com/office/drawing/2014/main" id="{96A9457D-4410-65E1-6023-B6E44CBA6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8140" y="5302536"/>
                <a:ext cx="1220193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0298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396427"/>
          </a:xfrm>
        </p:spPr>
        <p:txBody>
          <a:bodyPr/>
          <a:lstStyle/>
          <a:p>
            <a:r>
              <a:rPr lang="en-US" dirty="0"/>
              <a:t>Magnetic characterization of materials - 1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07546" y="6419105"/>
            <a:ext cx="681254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26294F7-7084-74ED-A198-7764A4529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408084"/>
            <a:ext cx="5291295" cy="365125"/>
          </a:xfrm>
        </p:spPr>
        <p:txBody>
          <a:bodyPr/>
          <a:lstStyle/>
          <a:p>
            <a:r>
              <a:rPr lang="en-US" dirty="0"/>
              <a:t>A Static-Sample Magnetometer for Characterizing Weak Magnetic Materials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F845049-77F7-D220-B8AD-9F01610307D3}"/>
              </a:ext>
            </a:extLst>
          </p:cNvPr>
          <p:cNvSpPr txBox="1">
            <a:spLocks/>
          </p:cNvSpPr>
          <p:nvPr/>
        </p:nvSpPr>
        <p:spPr>
          <a:xfrm>
            <a:off x="1237130" y="6432673"/>
            <a:ext cx="2832847" cy="288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700" dirty="0"/>
              <a:t>Mariano Pentella, CERN, TE-MSC-TM</a:t>
            </a:r>
          </a:p>
          <a:p>
            <a:pPr algn="l">
              <a:spcBef>
                <a:spcPts val="100"/>
              </a:spcBef>
            </a:pPr>
            <a:r>
              <a:rPr lang="en-US" sz="700" dirty="0"/>
              <a:t>22</a:t>
            </a:r>
            <a:r>
              <a:rPr lang="en-US" sz="700" baseline="30000" dirty="0"/>
              <a:t>nd</a:t>
            </a:r>
            <a:r>
              <a:rPr lang="en-US" sz="700" dirty="0"/>
              <a:t> International Magnetic Measurement Workshop (IMMW22) Campinas, Brazil (Online)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700" dirty="0"/>
              <a:t>29 September 2022</a:t>
            </a:r>
          </a:p>
        </p:txBody>
      </p:sp>
      <p:sp>
        <p:nvSpPr>
          <p:cNvPr id="37" name="Content Placeholder 6">
            <a:extLst>
              <a:ext uri="{FF2B5EF4-FFF2-40B4-BE49-F238E27FC236}">
                <a16:creationId xmlns:a16="http://schemas.microsoft.com/office/drawing/2014/main" id="{A6456A5A-FEA3-207B-BFDE-A26714CFD2E7}"/>
              </a:ext>
            </a:extLst>
          </p:cNvPr>
          <p:cNvSpPr txBox="1">
            <a:spLocks/>
          </p:cNvSpPr>
          <p:nvPr/>
        </p:nvSpPr>
        <p:spPr>
          <a:xfrm>
            <a:off x="379965" y="1106489"/>
            <a:ext cx="11380810" cy="3446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measurement methods can be grouped</a:t>
            </a:r>
            <a:r>
              <a:rPr lang="en-GB" b="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three macro-areas</a:t>
            </a: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rgbClr val="2F2F2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Content Placeholder 6">
            <a:extLst>
              <a:ext uri="{FF2B5EF4-FFF2-40B4-BE49-F238E27FC236}">
                <a16:creationId xmlns:a16="http://schemas.microsoft.com/office/drawing/2014/main" id="{1A834C74-29FB-F75B-4E67-94967573A478}"/>
              </a:ext>
            </a:extLst>
          </p:cNvPr>
          <p:cNvSpPr txBox="1">
            <a:spLocks/>
          </p:cNvSpPr>
          <p:nvPr/>
        </p:nvSpPr>
        <p:spPr>
          <a:xfrm>
            <a:off x="375178" y="1579082"/>
            <a:ext cx="11380810" cy="6554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Fluxmetric methods</a:t>
            </a:r>
            <a:r>
              <a:rPr lang="it-IT" b="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the sensing element, generally a pick-up coil, detects flux variations. The cause of the </a:t>
            </a:r>
            <a:r>
              <a:rPr lang="it-IT" b="0" dirty="0" err="1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flux</a:t>
            </a:r>
            <a:r>
              <a:rPr lang="it-IT" b="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0" dirty="0" err="1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variations</a:t>
            </a:r>
            <a:r>
              <a:rPr lang="it-IT" b="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0" dirty="0" err="1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determines</a:t>
            </a:r>
            <a:r>
              <a:rPr lang="it-IT" b="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sub-</a:t>
            </a:r>
            <a:r>
              <a:rPr lang="it-IT" b="0" dirty="0" err="1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</a:t>
            </a:r>
            <a:r>
              <a:rPr lang="it-IT" b="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9" name="Right Arrow 36">
            <a:extLst>
              <a:ext uri="{FF2B5EF4-FFF2-40B4-BE49-F238E27FC236}">
                <a16:creationId xmlns:a16="http://schemas.microsoft.com/office/drawing/2014/main" id="{CE46EDD6-4A29-05DB-AF2D-77E08866152A}"/>
              </a:ext>
            </a:extLst>
          </p:cNvPr>
          <p:cNvSpPr/>
          <p:nvPr/>
        </p:nvSpPr>
        <p:spPr>
          <a:xfrm rot="5400000">
            <a:off x="2070507" y="2436998"/>
            <a:ext cx="764925" cy="310226"/>
          </a:xfrm>
          <a:prstGeom prst="rightArrow">
            <a:avLst/>
          </a:prstGeom>
          <a:solidFill>
            <a:srgbClr val="0033A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tangolo 6">
                <a:extLst>
                  <a:ext uri="{FF2B5EF4-FFF2-40B4-BE49-F238E27FC236}">
                    <a16:creationId xmlns:a16="http://schemas.microsoft.com/office/drawing/2014/main" id="{24006859-7F8D-4268-DB5E-3327AEC53867}"/>
                  </a:ext>
                </a:extLst>
              </p:cNvPr>
              <p:cNvSpPr/>
              <p:nvPr/>
            </p:nvSpPr>
            <p:spPr>
              <a:xfrm>
                <a:off x="93895" y="2919419"/>
                <a:ext cx="5599611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it-IT" sz="2100" dirty="0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Application of a time-</a:t>
                </a:r>
                <a:r>
                  <a:rPr lang="it-IT" sz="2100" dirty="0" err="1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varying</a:t>
                </a:r>
                <a:r>
                  <a:rPr lang="it-IT" sz="2100" dirty="0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2100" dirty="0" err="1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magnetic</a:t>
                </a:r>
                <a:r>
                  <a:rPr lang="it-IT" sz="2100" dirty="0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2100" dirty="0" err="1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field</a:t>
                </a:r>
                <a:r>
                  <a:rPr lang="it-IT" sz="2100" dirty="0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100" i="1" smtClean="0">
                        <a:solidFill>
                          <a:srgbClr val="0033A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it-IT" sz="2100" dirty="0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endParaRPr lang="en-US" dirty="0">
                  <a:solidFill>
                    <a:srgbClr val="0033A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0" name="Rettangolo 6">
                <a:extLst>
                  <a:ext uri="{FF2B5EF4-FFF2-40B4-BE49-F238E27FC236}">
                    <a16:creationId xmlns:a16="http://schemas.microsoft.com/office/drawing/2014/main" id="{24006859-7F8D-4268-DB5E-3327AEC538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5" y="2919419"/>
                <a:ext cx="5599611" cy="415498"/>
              </a:xfrm>
              <a:prstGeom prst="rect">
                <a:avLst/>
              </a:prstGeom>
              <a:blipFill>
                <a:blip r:embed="rId3"/>
                <a:stretch>
                  <a:fillRect l="-1306" t="-8824" b="-27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ight Arrow 11">
            <a:extLst>
              <a:ext uri="{FF2B5EF4-FFF2-40B4-BE49-F238E27FC236}">
                <a16:creationId xmlns:a16="http://schemas.microsoft.com/office/drawing/2014/main" id="{01870B54-F72C-8D82-B523-A071779B857B}"/>
              </a:ext>
            </a:extLst>
          </p:cNvPr>
          <p:cNvSpPr/>
          <p:nvPr/>
        </p:nvSpPr>
        <p:spPr>
          <a:xfrm rot="5400000">
            <a:off x="8884966" y="2436199"/>
            <a:ext cx="764925" cy="310226"/>
          </a:xfrm>
          <a:prstGeom prst="rightArrow">
            <a:avLst/>
          </a:prstGeom>
          <a:solidFill>
            <a:srgbClr val="0033A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E80A4875-F051-321F-0C79-67D4E91D6435}"/>
              </a:ext>
            </a:extLst>
          </p:cNvPr>
          <p:cNvSpPr txBox="1">
            <a:spLocks/>
          </p:cNvSpPr>
          <p:nvPr/>
        </p:nvSpPr>
        <p:spPr>
          <a:xfrm>
            <a:off x="2608083" y="2404125"/>
            <a:ext cx="2758852" cy="3235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Transformer </a:t>
            </a:r>
            <a:r>
              <a:rPr lang="it-IT" dirty="0" err="1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principle</a:t>
            </a:r>
            <a:endParaRPr lang="it-IT" dirty="0">
              <a:solidFill>
                <a:srgbClr val="0033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Content Placeholder 6">
            <a:extLst>
              <a:ext uri="{FF2B5EF4-FFF2-40B4-BE49-F238E27FC236}">
                <a16:creationId xmlns:a16="http://schemas.microsoft.com/office/drawing/2014/main" id="{C24190C2-C934-0598-F579-6B89B60E121D}"/>
              </a:ext>
            </a:extLst>
          </p:cNvPr>
          <p:cNvSpPr txBox="1">
            <a:spLocks/>
          </p:cNvSpPr>
          <p:nvPr/>
        </p:nvSpPr>
        <p:spPr>
          <a:xfrm>
            <a:off x="9422542" y="2429530"/>
            <a:ext cx="2865874" cy="3235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Magnetometer principle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090825B7-1681-F7CC-1666-AD56519AE3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36" y="3276463"/>
            <a:ext cx="4999528" cy="262621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F0187D8-E258-4E9A-42F0-2D8BF692F2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2" t="15448" b="9420"/>
          <a:stretch/>
        </p:blipFill>
        <p:spPr>
          <a:xfrm>
            <a:off x="7200899" y="3559025"/>
            <a:ext cx="4838709" cy="2720816"/>
          </a:xfrm>
          <a:prstGeom prst="rect">
            <a:avLst/>
          </a:prstGeom>
        </p:spPr>
      </p:pic>
      <p:sp>
        <p:nvSpPr>
          <p:cNvPr id="46" name="Segnaposto contenuto 1">
            <a:extLst>
              <a:ext uri="{FF2B5EF4-FFF2-40B4-BE49-F238E27FC236}">
                <a16:creationId xmlns:a16="http://schemas.microsoft.com/office/drawing/2014/main" id="{F0FA0DC9-2CF5-A7D5-D82A-255AFC568AB6}"/>
              </a:ext>
            </a:extLst>
          </p:cNvPr>
          <p:cNvSpPr txBox="1">
            <a:spLocks/>
          </p:cNvSpPr>
          <p:nvPr/>
        </p:nvSpPr>
        <p:spPr>
          <a:xfrm>
            <a:off x="407988" y="5955352"/>
            <a:ext cx="5117337" cy="3651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32" indent="-28574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2971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160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349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5937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726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8914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103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just">
              <a:buClrTx/>
              <a:buNone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Toroidal permeameters, bars, rods, Epstein frame, etc.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sz="1600" i="1" dirty="0">
              <a:latin typeface="Arial Narrow" panose="020B0606020202030204" pitchFamily="34" charset="0"/>
            </a:endParaRPr>
          </a:p>
          <a:p>
            <a:pPr marL="514350" indent="-514350" algn="just">
              <a:buClrTx/>
              <a:buFont typeface="+mj-lt"/>
              <a:buAutoNum type="arabicParenR"/>
            </a:pP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Segnaposto contenuto 1">
            <a:extLst>
              <a:ext uri="{FF2B5EF4-FFF2-40B4-BE49-F238E27FC236}">
                <a16:creationId xmlns:a16="http://schemas.microsoft.com/office/drawing/2014/main" id="{B28CFFCB-FDC5-4D03-8D82-693BAEC8FF71}"/>
              </a:ext>
            </a:extLst>
          </p:cNvPr>
          <p:cNvSpPr txBox="1">
            <a:spLocks/>
          </p:cNvSpPr>
          <p:nvPr/>
        </p:nvSpPr>
        <p:spPr>
          <a:xfrm>
            <a:off x="7332760" y="5870412"/>
            <a:ext cx="5117337" cy="3651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32" indent="-28574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2971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160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349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5937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726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8914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103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just">
              <a:buClrTx/>
              <a:buNone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Vibrating and rotating sample magnetometers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sz="1600" i="1" dirty="0">
              <a:latin typeface="Arial Narrow" panose="020B0606020202030204" pitchFamily="34" charset="0"/>
            </a:endParaRPr>
          </a:p>
          <a:p>
            <a:pPr marL="514350" indent="-514350" algn="just">
              <a:buClrTx/>
              <a:buFont typeface="+mj-lt"/>
              <a:buAutoNum type="arabicParenR"/>
            </a:pP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6">
                <a:extLst>
                  <a:ext uri="{FF2B5EF4-FFF2-40B4-BE49-F238E27FC236}">
                    <a16:creationId xmlns:a16="http://schemas.microsoft.com/office/drawing/2014/main" id="{D3522806-40A6-D90B-B8A1-1B0C45B47BE5}"/>
                  </a:ext>
                </a:extLst>
              </p:cNvPr>
              <p:cNvSpPr/>
              <p:nvPr/>
            </p:nvSpPr>
            <p:spPr>
              <a:xfrm>
                <a:off x="7139963" y="2955553"/>
                <a:ext cx="4899645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it-IT" sz="2100" dirty="0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specimen </a:t>
                </a:r>
                <a:r>
                  <a:rPr lang="it-IT" sz="2100" dirty="0" err="1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is</a:t>
                </a:r>
                <a:r>
                  <a:rPr lang="it-IT" sz="2100" dirty="0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2100" dirty="0" err="1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moved</a:t>
                </a:r>
                <a:r>
                  <a:rPr lang="it-IT" sz="2100" dirty="0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in a </a:t>
                </a:r>
                <a:r>
                  <a:rPr lang="it-IT" sz="2100" dirty="0" err="1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constant</a:t>
                </a:r>
                <a:r>
                  <a:rPr lang="it-IT" sz="2100" dirty="0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2100" dirty="0" err="1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magnetic</a:t>
                </a:r>
                <a:r>
                  <a:rPr lang="it-IT" sz="2100" dirty="0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2100" dirty="0" err="1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field</a:t>
                </a:r>
                <a:r>
                  <a:rPr lang="it-IT" sz="2100" dirty="0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100" i="1" smtClean="0">
                        <a:solidFill>
                          <a:srgbClr val="0033A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it-IT" sz="2100" dirty="0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endParaRPr lang="en-US" dirty="0">
                  <a:solidFill>
                    <a:srgbClr val="0033A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ttangolo 16">
                <a:extLst>
                  <a:ext uri="{FF2B5EF4-FFF2-40B4-BE49-F238E27FC236}">
                    <a16:creationId xmlns:a16="http://schemas.microsoft.com/office/drawing/2014/main" id="{D3522806-40A6-D90B-B8A1-1B0C45B47B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963" y="2955553"/>
                <a:ext cx="4899645" cy="738664"/>
              </a:xfrm>
              <a:prstGeom prst="rect">
                <a:avLst/>
              </a:prstGeom>
              <a:blipFill>
                <a:blip r:embed="rId6"/>
                <a:stretch>
                  <a:fillRect l="-1550" t="-5085" b="-1525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171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1" grpId="0" animBg="1"/>
      <p:bldP spid="42" grpId="0"/>
      <p:bldP spid="43" grpId="0"/>
      <p:bldP spid="46" grpId="0"/>
      <p:bldP spid="4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396427"/>
          </a:xfrm>
        </p:spPr>
        <p:txBody>
          <a:bodyPr/>
          <a:lstStyle/>
          <a:p>
            <a:r>
              <a:rPr lang="en-US" dirty="0"/>
              <a:t>Magnetic characterization of materials - 2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07546" y="6419105"/>
            <a:ext cx="681254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26294F7-7084-74ED-A198-7764A4529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408084"/>
            <a:ext cx="5291295" cy="365125"/>
          </a:xfrm>
        </p:spPr>
        <p:txBody>
          <a:bodyPr/>
          <a:lstStyle/>
          <a:p>
            <a:r>
              <a:rPr lang="en-US" dirty="0"/>
              <a:t>A Static-Sample Magnetometer for Characterizing Weak Magnetic Materials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F845049-77F7-D220-B8AD-9F01610307D3}"/>
              </a:ext>
            </a:extLst>
          </p:cNvPr>
          <p:cNvSpPr txBox="1">
            <a:spLocks/>
          </p:cNvSpPr>
          <p:nvPr/>
        </p:nvSpPr>
        <p:spPr>
          <a:xfrm>
            <a:off x="1237130" y="6432673"/>
            <a:ext cx="2832847" cy="288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700" dirty="0"/>
              <a:t>Mariano Pentella, CERN, TE-MSC-TM</a:t>
            </a:r>
          </a:p>
          <a:p>
            <a:pPr algn="l">
              <a:spcBef>
                <a:spcPts val="100"/>
              </a:spcBef>
            </a:pPr>
            <a:r>
              <a:rPr lang="en-US" sz="700" dirty="0"/>
              <a:t>22</a:t>
            </a:r>
            <a:r>
              <a:rPr lang="en-US" sz="700" baseline="30000" dirty="0"/>
              <a:t>nd</a:t>
            </a:r>
            <a:r>
              <a:rPr lang="en-US" sz="700" dirty="0"/>
              <a:t> International Magnetic Measurement Workshop (IMMW22) Campinas, Brazil (Online)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700" dirty="0"/>
              <a:t>29 September 2022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6">
                <a:extLst>
                  <a:ext uri="{FF2B5EF4-FFF2-40B4-BE49-F238E27FC236}">
                    <a16:creationId xmlns:a16="http://schemas.microsoft.com/office/drawing/2014/main" id="{73D5741C-C4D9-3F1F-4786-D37E0063AE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5178" y="1579082"/>
                <a:ext cx="11380810" cy="877848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342900" indent="-34290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400"/>
                  </a:spcAft>
                  <a:buFont typeface="Arial" panose="020B0604020202020204" pitchFamily="34" charset="0"/>
                  <a:buChar char="•"/>
                  <a:tabLst/>
                  <a:defRPr sz="2100" b="1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28650" indent="-2619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  <a:tabLst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89000" indent="-26035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•"/>
                  <a:tabLst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09675" indent="-269875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•"/>
                  <a:tabLst/>
                  <a:defRPr sz="16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SzPct val="100000"/>
                  <a:buFont typeface="Arial" charset="0"/>
                  <a:buChar char="•"/>
                  <a:defRPr sz="16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it-IT" dirty="0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Flux distortion methods</a:t>
                </a:r>
                <a:r>
                  <a:rPr lang="it-IT" b="0" dirty="0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en-US" b="0" dirty="0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</a:t>
                </a:r>
                <a:r>
                  <a:rPr lang="it-IT" b="0" dirty="0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presence of a test specimen having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solidFill>
                              <a:srgbClr val="0033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rgbClr val="0033A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>
                            <a:solidFill>
                              <a:srgbClr val="0033A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>
                        <a:solidFill>
                          <a:srgbClr val="0033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≠1</m:t>
                    </m:r>
                  </m:oMath>
                </a14:m>
                <a:r>
                  <a:rPr lang="it-IT" b="0" dirty="0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under a uniform field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0033A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𝐻</m:t>
                    </m:r>
                  </m:oMath>
                </a14:m>
                <a:r>
                  <a:rPr lang="it-IT" b="0" dirty="0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determines a local distortion of the field lines. This distortion can be mapped by a sensor and the permeability (or the magnetization) can be evaluated by inverse-problem solving.</a:t>
                </a:r>
                <a:endParaRPr lang="it-IT" dirty="0">
                  <a:solidFill>
                    <a:srgbClr val="0033A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Content Placeholder 6">
                <a:extLst>
                  <a:ext uri="{FF2B5EF4-FFF2-40B4-BE49-F238E27FC236}">
                    <a16:creationId xmlns:a16="http://schemas.microsoft.com/office/drawing/2014/main" id="{73D5741C-C4D9-3F1F-4786-D37E0063A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78" y="1579082"/>
                <a:ext cx="11380810" cy="877848"/>
              </a:xfrm>
              <a:prstGeom prst="rect">
                <a:avLst/>
              </a:prstGeom>
              <a:blipFill>
                <a:blip r:embed="rId3"/>
                <a:stretch>
                  <a:fillRect l="-1340" t="-13194" r="-1501" b="-173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7E13EC7C-712E-07BE-029F-6DBFBCAB3FF3}"/>
              </a:ext>
            </a:extLst>
          </p:cNvPr>
          <p:cNvSpPr txBox="1">
            <a:spLocks/>
          </p:cNvSpPr>
          <p:nvPr/>
        </p:nvSpPr>
        <p:spPr>
          <a:xfrm>
            <a:off x="1194450" y="2997014"/>
            <a:ext cx="2635149" cy="17845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vast choice of sensor technologies can be used for this approach: fluxgate magnetometers, Hall probes, NMR</a:t>
            </a:r>
          </a:p>
        </p:txBody>
      </p:sp>
      <p:sp>
        <p:nvSpPr>
          <p:cNvPr id="5" name="Right Arrow 20">
            <a:extLst>
              <a:ext uri="{FF2B5EF4-FFF2-40B4-BE49-F238E27FC236}">
                <a16:creationId xmlns:a16="http://schemas.microsoft.com/office/drawing/2014/main" id="{826CA16D-D0F2-DBD1-5DF6-23EEE385FAD5}"/>
              </a:ext>
            </a:extLst>
          </p:cNvPr>
          <p:cNvSpPr/>
          <p:nvPr/>
        </p:nvSpPr>
        <p:spPr>
          <a:xfrm>
            <a:off x="4465514" y="3734169"/>
            <a:ext cx="764925" cy="310226"/>
          </a:xfrm>
          <a:prstGeom prst="rightArrow">
            <a:avLst/>
          </a:prstGeom>
          <a:solidFill>
            <a:srgbClr val="0033A0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Immagine 3">
            <a:extLst>
              <a:ext uri="{FF2B5EF4-FFF2-40B4-BE49-F238E27FC236}">
                <a16:creationId xmlns:a16="http://schemas.microsoft.com/office/drawing/2014/main" id="{F2A2B33E-2C1F-D58D-46FA-B5542C0A68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9" t="16134" r="13994" b="23025"/>
          <a:stretch/>
        </p:blipFill>
        <p:spPr>
          <a:xfrm>
            <a:off x="5678196" y="2423293"/>
            <a:ext cx="5368413" cy="2931978"/>
          </a:xfrm>
          <a:prstGeom prst="rect">
            <a:avLst/>
          </a:prstGeom>
        </p:spPr>
      </p:pic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20FCA34F-07AC-D28B-6759-9FC56CB68451}"/>
              </a:ext>
            </a:extLst>
          </p:cNvPr>
          <p:cNvSpPr txBox="1">
            <a:spLocks/>
          </p:cNvSpPr>
          <p:nvPr/>
        </p:nvSpPr>
        <p:spPr>
          <a:xfrm>
            <a:off x="379965" y="1106489"/>
            <a:ext cx="11380810" cy="3446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measurement methods can be grouped</a:t>
            </a:r>
            <a:r>
              <a:rPr lang="en-GB" b="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three macro-areas</a:t>
            </a: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rgbClr val="2F2F2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483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396427"/>
          </a:xfrm>
        </p:spPr>
        <p:txBody>
          <a:bodyPr/>
          <a:lstStyle/>
          <a:p>
            <a:r>
              <a:rPr lang="en-US" dirty="0"/>
              <a:t>Magnetic characterization of materials - 3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07546" y="6419105"/>
            <a:ext cx="681254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26294F7-7084-74ED-A198-7764A4529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408084"/>
            <a:ext cx="5291295" cy="365125"/>
          </a:xfrm>
        </p:spPr>
        <p:txBody>
          <a:bodyPr/>
          <a:lstStyle/>
          <a:p>
            <a:r>
              <a:rPr lang="en-US" dirty="0"/>
              <a:t>A Static-Sample Magnetometer for Characterizing Weak Magnetic Materials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F845049-77F7-D220-B8AD-9F01610307D3}"/>
              </a:ext>
            </a:extLst>
          </p:cNvPr>
          <p:cNvSpPr txBox="1">
            <a:spLocks/>
          </p:cNvSpPr>
          <p:nvPr/>
        </p:nvSpPr>
        <p:spPr>
          <a:xfrm>
            <a:off x="1237130" y="6432673"/>
            <a:ext cx="2832847" cy="288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700" dirty="0"/>
              <a:t>Mariano Pentella, CERN, TE-MSC-TM</a:t>
            </a:r>
          </a:p>
          <a:p>
            <a:pPr algn="l">
              <a:spcBef>
                <a:spcPts val="100"/>
              </a:spcBef>
            </a:pPr>
            <a:r>
              <a:rPr lang="en-US" sz="700" dirty="0"/>
              <a:t>22</a:t>
            </a:r>
            <a:r>
              <a:rPr lang="en-US" sz="700" baseline="30000" dirty="0"/>
              <a:t>nd</a:t>
            </a:r>
            <a:r>
              <a:rPr lang="en-US" sz="700" dirty="0"/>
              <a:t> International Magnetic Measurement Workshop (IMMW22) Campinas, Brazil (Online)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700" dirty="0"/>
              <a:t>29 September 2022</a:t>
            </a:r>
          </a:p>
        </p:txBody>
      </p:sp>
      <p:sp>
        <p:nvSpPr>
          <p:cNvPr id="37" name="Content Placeholder 6">
            <a:extLst>
              <a:ext uri="{FF2B5EF4-FFF2-40B4-BE49-F238E27FC236}">
                <a16:creationId xmlns:a16="http://schemas.microsoft.com/office/drawing/2014/main" id="{A6456A5A-FEA3-207B-BFDE-A26714CFD2E7}"/>
              </a:ext>
            </a:extLst>
          </p:cNvPr>
          <p:cNvSpPr txBox="1">
            <a:spLocks/>
          </p:cNvSpPr>
          <p:nvPr/>
        </p:nvSpPr>
        <p:spPr>
          <a:xfrm>
            <a:off x="379965" y="1106489"/>
            <a:ext cx="11380810" cy="3446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measurement methods can be grouped</a:t>
            </a:r>
            <a:r>
              <a:rPr lang="en-GB" b="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three macro-areas</a:t>
            </a: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rgbClr val="2F2F2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7EFE959-2CDA-A422-6E64-27CE970ECF15}"/>
              </a:ext>
            </a:extLst>
          </p:cNvPr>
          <p:cNvSpPr txBox="1">
            <a:spLocks/>
          </p:cNvSpPr>
          <p:nvPr/>
        </p:nvSpPr>
        <p:spPr>
          <a:xfrm>
            <a:off x="379965" y="1579082"/>
            <a:ext cx="11380810" cy="8778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Force detection techniques (</a:t>
            </a:r>
            <a:r>
              <a:rPr lang="it-IT" dirty="0" err="1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Gouy</a:t>
            </a:r>
            <a:r>
              <a:rPr lang="it-IT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/Faraday balance)</a:t>
            </a:r>
            <a:r>
              <a:rPr lang="it-IT" b="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the force on a test specimen under the effect of an applied magnetic field can be detected by a change in the apparent mass. This apparent change of mass is proportional to the magnetic permeability of the specimen.</a:t>
            </a:r>
            <a:endParaRPr lang="it-IT" dirty="0">
              <a:solidFill>
                <a:srgbClr val="0033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1FE3E2-5B4F-ECA1-3D24-9D64207A58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270" y="2531205"/>
            <a:ext cx="5156200" cy="330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44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396427"/>
          </a:xfrm>
        </p:spPr>
        <p:txBody>
          <a:bodyPr/>
          <a:lstStyle/>
          <a:p>
            <a:r>
              <a:rPr lang="en-US" dirty="0"/>
              <a:t>Characterization of weak magnetic materials - 1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07546" y="6419105"/>
            <a:ext cx="681254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26294F7-7084-74ED-A198-7764A4529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408084"/>
            <a:ext cx="5291295" cy="365125"/>
          </a:xfrm>
        </p:spPr>
        <p:txBody>
          <a:bodyPr/>
          <a:lstStyle/>
          <a:p>
            <a:r>
              <a:rPr lang="en-US" dirty="0"/>
              <a:t>A Static-Sample Magnetometer for Characterizing Weak Magnetic Materials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F845049-77F7-D220-B8AD-9F01610307D3}"/>
              </a:ext>
            </a:extLst>
          </p:cNvPr>
          <p:cNvSpPr txBox="1">
            <a:spLocks/>
          </p:cNvSpPr>
          <p:nvPr/>
        </p:nvSpPr>
        <p:spPr>
          <a:xfrm>
            <a:off x="1237130" y="6432673"/>
            <a:ext cx="2832847" cy="288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700" dirty="0"/>
              <a:t>Mariano Pentella, CERN, TE-MSC-TM</a:t>
            </a:r>
          </a:p>
          <a:p>
            <a:pPr algn="l">
              <a:spcBef>
                <a:spcPts val="100"/>
              </a:spcBef>
            </a:pPr>
            <a:r>
              <a:rPr lang="en-US" sz="700" dirty="0"/>
              <a:t>22</a:t>
            </a:r>
            <a:r>
              <a:rPr lang="en-US" sz="700" baseline="30000" dirty="0"/>
              <a:t>nd</a:t>
            </a:r>
            <a:r>
              <a:rPr lang="en-US" sz="700" dirty="0"/>
              <a:t> International Magnetic Measurement Workshop (IMMW22) Campinas, Brazil (Online)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700" dirty="0"/>
              <a:t>29 September 2022</a:t>
            </a:r>
          </a:p>
        </p:txBody>
      </p:sp>
      <p:grpSp>
        <p:nvGrpSpPr>
          <p:cNvPr id="5" name="Gruppo 1">
            <a:extLst>
              <a:ext uri="{FF2B5EF4-FFF2-40B4-BE49-F238E27FC236}">
                <a16:creationId xmlns:a16="http://schemas.microsoft.com/office/drawing/2014/main" id="{FBE70A7F-F568-6FC5-C322-6A04CA0C7D59}"/>
              </a:ext>
            </a:extLst>
          </p:cNvPr>
          <p:cNvGrpSpPr/>
          <p:nvPr/>
        </p:nvGrpSpPr>
        <p:grpSpPr>
          <a:xfrm>
            <a:off x="7277100" y="915883"/>
            <a:ext cx="4018114" cy="2060323"/>
            <a:chOff x="7886700" y="4079998"/>
            <a:chExt cx="4018114" cy="2060323"/>
          </a:xfrm>
        </p:grpSpPr>
        <p:pic>
          <p:nvPicPr>
            <p:cNvPr id="7" name="Picture 1">
              <a:extLst>
                <a:ext uri="{FF2B5EF4-FFF2-40B4-BE49-F238E27FC236}">
                  <a16:creationId xmlns:a16="http://schemas.microsoft.com/office/drawing/2014/main" id="{E15C34E3-C0F2-4501-E20A-07DFB6C8C6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906"/>
            <a:stretch/>
          </p:blipFill>
          <p:spPr>
            <a:xfrm>
              <a:off x="7886700" y="4079998"/>
              <a:ext cx="4018114" cy="206032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8" name="Picture 12">
              <a:extLst>
                <a:ext uri="{FF2B5EF4-FFF2-40B4-BE49-F238E27FC236}">
                  <a16:creationId xmlns:a16="http://schemas.microsoft.com/office/drawing/2014/main" id="{E11192E3-18D3-1970-6744-9B1B005766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11" t="17886" r="16779" b="28778"/>
            <a:stretch/>
          </p:blipFill>
          <p:spPr>
            <a:xfrm>
              <a:off x="10614716" y="4794362"/>
              <a:ext cx="1266012" cy="132172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9" name="Rectangle 50">
            <a:extLst>
              <a:ext uri="{FF2B5EF4-FFF2-40B4-BE49-F238E27FC236}">
                <a16:creationId xmlns:a16="http://schemas.microsoft.com/office/drawing/2014/main" id="{DE232413-C1DC-28DB-758C-DFC6F79F13A7}"/>
              </a:ext>
            </a:extLst>
          </p:cNvPr>
          <p:cNvSpPr/>
          <p:nvPr/>
        </p:nvSpPr>
        <p:spPr>
          <a:xfrm>
            <a:off x="7277100" y="2951971"/>
            <a:ext cx="4359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latin typeface="+mj-lt"/>
                <a:cs typeface="Calibri" panose="020F0502020204030204" pitchFamily="34" charset="0"/>
              </a:rPr>
              <a:t>Flux-metric method using an open sample </a:t>
            </a:r>
            <a:r>
              <a:rPr lang="en-US" sz="1200" b="1">
                <a:latin typeface="+mj-lt"/>
                <a:cs typeface="Calibri" panose="020F0502020204030204" pitchFamily="34" charset="0"/>
              </a:rPr>
              <a:t>(brick </a:t>
            </a:r>
            <a:r>
              <a:rPr lang="en-US" sz="1200" b="1" dirty="0">
                <a:latin typeface="+mj-lt"/>
                <a:cs typeface="Calibri" panose="020F0502020204030204" pitchFamily="34" charset="0"/>
              </a:rPr>
              <a:t>shaped)</a:t>
            </a:r>
            <a:endParaRPr lang="en-US" sz="1200" b="1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1" name="Immagine 11">
            <a:extLst>
              <a:ext uri="{FF2B5EF4-FFF2-40B4-BE49-F238E27FC236}">
                <a16:creationId xmlns:a16="http://schemas.microsoft.com/office/drawing/2014/main" id="{08C63BD0-ACAB-1F21-077B-DEAD535973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5972" y="3240464"/>
            <a:ext cx="3400370" cy="2613205"/>
          </a:xfrm>
          <a:prstGeom prst="rect">
            <a:avLst/>
          </a:prstGeom>
        </p:spPr>
      </p:pic>
      <p:sp>
        <p:nvSpPr>
          <p:cNvPr id="12" name="Rectangle 50">
            <a:extLst>
              <a:ext uri="{FF2B5EF4-FFF2-40B4-BE49-F238E27FC236}">
                <a16:creationId xmlns:a16="http://schemas.microsoft.com/office/drawing/2014/main" id="{F9292747-AF7A-112F-79C8-DDBE0CD8BD8A}"/>
              </a:ext>
            </a:extLst>
          </p:cNvPr>
          <p:cNvSpPr/>
          <p:nvPr/>
        </p:nvSpPr>
        <p:spPr>
          <a:xfrm>
            <a:off x="7423818" y="5838267"/>
            <a:ext cx="4635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latin typeface="+mj-lt"/>
                <a:cs typeface="Calibri" panose="020F0502020204030204" pitchFamily="34" charset="0"/>
              </a:rPr>
              <a:t>Magnetic permeability and repeatability bars measured on a specimen of  stainless-steel type 316L</a:t>
            </a:r>
            <a:endParaRPr lang="en-US" sz="1200" b="1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E046C59E-B09D-D8DA-8F91-704814D15E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23328" y="3379317"/>
                <a:ext cx="1886339" cy="650278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342900" indent="-34290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400"/>
                  </a:spcAft>
                  <a:buFont typeface="Arial" panose="020B0604020202020204" pitchFamily="34" charset="0"/>
                  <a:buChar char="•"/>
                  <a:tabLst/>
                  <a:defRPr sz="2100" b="1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28650" indent="-2619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  <a:tabLst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89000" indent="-26035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•"/>
                  <a:tabLst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09675" indent="-269875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•"/>
                  <a:tabLst/>
                  <a:defRPr sz="16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SzPct val="100000"/>
                  <a:buFont typeface="Arial" charset="0"/>
                  <a:buChar char="•"/>
                  <a:defRPr sz="16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4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US" sz="1200" dirty="0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lower the permeability, the more the uncertainty of  the </a:t>
                </a:r>
                <a14:m>
                  <m:oMath xmlns:m="http://schemas.openxmlformats.org/officeDocument/2006/math">
                    <m:r>
                      <a:rPr lang="en-US" sz="1200" b="1" i="1" smtClean="0">
                        <a:solidFill>
                          <a:srgbClr val="0033A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𝑩</m:t>
                    </m:r>
                  </m:oMath>
                </a14:m>
                <a:r>
                  <a:rPr kumimoji="0" lang="it-IT" sz="1200" u="none" strike="noStrike" kern="1200" cap="none" spc="0" normalizeH="0" baseline="0" noProof="0" dirty="0">
                    <a:ln>
                      <a:noFill/>
                    </a:ln>
                    <a:solidFill>
                      <a:srgbClr val="0033A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-field measurements has to decrease</a:t>
                </a:r>
              </a:p>
            </p:txBody>
          </p:sp>
        </mc:Choice>
        <mc:Fallback xmlns="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E046C59E-B09D-D8DA-8F91-704814D15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3328" y="3379317"/>
                <a:ext cx="1886339" cy="650278"/>
              </a:xfrm>
              <a:prstGeom prst="rect">
                <a:avLst/>
              </a:prstGeom>
              <a:blipFill>
                <a:blip r:embed="rId6"/>
                <a:stretch>
                  <a:fillRect l="-5178" t="-10280" r="-4854" b="-158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magine 3">
            <a:extLst>
              <a:ext uri="{FF2B5EF4-FFF2-40B4-BE49-F238E27FC236}">
                <a16:creationId xmlns:a16="http://schemas.microsoft.com/office/drawing/2014/main" id="{6E0B2430-FB30-764E-75FF-A6A6C9A632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2879" y="1527810"/>
            <a:ext cx="3346230" cy="26318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50">
                <a:extLst>
                  <a:ext uri="{FF2B5EF4-FFF2-40B4-BE49-F238E27FC236}">
                    <a16:creationId xmlns:a16="http://schemas.microsoft.com/office/drawing/2014/main" id="{0151A344-E8DC-B901-DCE7-1154FD20E71F}"/>
                  </a:ext>
                </a:extLst>
              </p:cNvPr>
              <p:cNvSpPr/>
              <p:nvPr/>
            </p:nvSpPr>
            <p:spPr>
              <a:xfrm>
                <a:off x="2811430" y="1683020"/>
                <a:ext cx="205083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200" b="1" dirty="0">
                    <a:latin typeface="+mj-lt"/>
                    <a:cs typeface="Calibri" panose="020F0502020204030204" pitchFamily="34" charset="0"/>
                  </a:rPr>
                  <a:t>Measured on a co-wound specimen of stainless steels for ITER voltage taps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2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𝝁</m:t>
                        </m:r>
                      </m:e>
                      <m:sub>
                        <m:r>
                          <a:rPr lang="en-US" sz="12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𝒓</m:t>
                        </m:r>
                      </m:sub>
                    </m:sSub>
                    <m:r>
                      <a:rPr lang="en-US" sz="1200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≈</m:t>
                    </m:r>
                    <m:r>
                      <a:rPr lang="en-US" sz="1200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𝟏</m:t>
                    </m:r>
                    <m:r>
                      <a:rPr lang="en-US" sz="1200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sz="1200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𝟏𝟓</m:t>
                    </m:r>
                  </m:oMath>
                </a14:m>
                <a:r>
                  <a:rPr lang="en-US" sz="1200" b="1" dirty="0">
                    <a:solidFill>
                      <a:schemeClr val="tx1"/>
                    </a:solidFill>
                    <a:latin typeface="+mj-lt"/>
                    <a:cs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6" name="Rectangle 50">
                <a:extLst>
                  <a:ext uri="{FF2B5EF4-FFF2-40B4-BE49-F238E27FC236}">
                    <a16:creationId xmlns:a16="http://schemas.microsoft.com/office/drawing/2014/main" id="{0151A344-E8DC-B901-DCE7-1154FD20E7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1430" y="1683020"/>
                <a:ext cx="2050836" cy="830997"/>
              </a:xfrm>
              <a:prstGeom prst="rect">
                <a:avLst/>
              </a:prstGeom>
              <a:blipFill>
                <a:blip r:embed="rId8"/>
                <a:stretch>
                  <a:fillRect t="-735" b="-44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7CBD9FD0-024B-04F9-7CBB-1B7EB2B447B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19" y="1567245"/>
            <a:ext cx="1716883" cy="2287552"/>
          </a:xfrm>
          <a:prstGeom prst="rect">
            <a:avLst/>
          </a:prstGeom>
          <a:ln>
            <a:solidFill>
              <a:schemeClr val="accent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6">
                <a:extLst>
                  <a:ext uri="{FF2B5EF4-FFF2-40B4-BE49-F238E27FC236}">
                    <a16:creationId xmlns:a16="http://schemas.microsoft.com/office/drawing/2014/main" id="{A4988A44-4849-9F08-A914-0607DFA254A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0660" y="4492238"/>
                <a:ext cx="4640902" cy="896170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342900" indent="-34290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400"/>
                  </a:spcAft>
                  <a:buFont typeface="Arial" panose="020B0604020202020204" pitchFamily="34" charset="0"/>
                  <a:buChar char="•"/>
                  <a:tabLst/>
                  <a:defRPr sz="2100" b="1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28650" indent="-2619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  <a:tabLst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89000" indent="-26035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•"/>
                  <a:tabLst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09675" indent="-269875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•"/>
                  <a:tabLst/>
                  <a:defRPr sz="16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SzPct val="100000"/>
                  <a:buFont typeface="Arial" charset="0"/>
                  <a:buChar char="•"/>
                  <a:defRPr sz="16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it-IT" b="0" dirty="0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</a:t>
                </a:r>
                <a:r>
                  <a:rPr lang="it-IT" dirty="0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main challenge </a:t>
                </a:r>
                <a:r>
                  <a:rPr lang="it-IT" b="0" dirty="0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of measuring materials having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33A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33A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33A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solidFill>
                          <a:srgbClr val="0033A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≈1</m:t>
                    </m:r>
                  </m:oMath>
                </a14:m>
                <a:r>
                  <a:rPr lang="it-IT" b="0" dirty="0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that we need to apply a </a:t>
                </a:r>
                <a:r>
                  <a:rPr lang="it-IT" dirty="0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strong field</a:t>
                </a:r>
                <a:r>
                  <a:rPr lang="it-IT" b="0" dirty="0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33A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33A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33A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33A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𝐻</m:t>
                    </m:r>
                    <m:r>
                      <a:rPr lang="en-US" b="0" i="1" smtClean="0">
                        <a:solidFill>
                          <a:srgbClr val="0033A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≈</m:t>
                    </m:r>
                    <m:r>
                      <a:rPr lang="en-US" b="0" i="1" smtClean="0">
                        <a:solidFill>
                          <a:srgbClr val="0033A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</m:oMath>
                </a14:m>
                <a:endParaRPr lang="it-IT" b="0" dirty="0">
                  <a:solidFill>
                    <a:srgbClr val="0033A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Content Placeholder 6">
                <a:extLst>
                  <a:ext uri="{FF2B5EF4-FFF2-40B4-BE49-F238E27FC236}">
                    <a16:creationId xmlns:a16="http://schemas.microsoft.com/office/drawing/2014/main" id="{A4988A44-4849-9F08-A914-0607DFA25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60" y="4492238"/>
                <a:ext cx="4640902" cy="896170"/>
              </a:xfrm>
              <a:prstGeom prst="rect">
                <a:avLst/>
              </a:prstGeom>
              <a:blipFill>
                <a:blip r:embed="rId11"/>
                <a:stretch>
                  <a:fillRect l="-3548" t="-12925" r="-3548" b="-149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6">
                <a:extLst>
                  <a:ext uri="{FF2B5EF4-FFF2-40B4-BE49-F238E27FC236}">
                    <a16:creationId xmlns:a16="http://schemas.microsoft.com/office/drawing/2014/main" id="{40507C90-5937-2D80-C021-859B11B1A5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8019" y="942113"/>
                <a:ext cx="6377268" cy="471576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342900" indent="-34290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400"/>
                  </a:spcAft>
                  <a:buFont typeface="Arial" panose="020B0604020202020204" pitchFamily="34" charset="0"/>
                  <a:buChar char="•"/>
                  <a:tabLst/>
                  <a:defRPr sz="2100" b="1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28650" indent="-2619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  <a:tabLst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89000" indent="-26035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•"/>
                  <a:tabLst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09675" indent="-269875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•"/>
                  <a:tabLst/>
                  <a:defRPr sz="16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SzPct val="100000"/>
                  <a:buFont typeface="Arial" charset="0"/>
                  <a:buChar char="•"/>
                  <a:defRPr sz="16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sz="1600" dirty="0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Toroidal permeameters</a:t>
                </a:r>
                <a:r>
                  <a:rPr lang="en-US" sz="1600" b="0" dirty="0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commonly used for ferromagnetic steels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0033A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33A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33A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0033A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≈1000</m:t>
                    </m:r>
                  </m:oMath>
                </a14:m>
                <a:r>
                  <a:rPr lang="it-IT" sz="1600" b="0" dirty="0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do not have enough</a:t>
                </a:r>
                <a:r>
                  <a:rPr lang="it-IT" sz="1600" dirty="0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resolution </a:t>
                </a:r>
                <a:r>
                  <a:rPr lang="it-IT" sz="1600" b="0" dirty="0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for this kind of application</a:t>
                </a:r>
              </a:p>
            </p:txBody>
          </p:sp>
        </mc:Choice>
        <mc:Fallback xmlns="">
          <p:sp>
            <p:nvSpPr>
              <p:cNvPr id="21" name="Content Placeholder 6">
                <a:extLst>
                  <a:ext uri="{FF2B5EF4-FFF2-40B4-BE49-F238E27FC236}">
                    <a16:creationId xmlns:a16="http://schemas.microsoft.com/office/drawing/2014/main" id="{40507C90-5937-2D80-C021-859B11B1A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19" y="942113"/>
                <a:ext cx="6377268" cy="471576"/>
              </a:xfrm>
              <a:prstGeom prst="rect">
                <a:avLst/>
              </a:prstGeom>
              <a:blipFill>
                <a:blip r:embed="rId12"/>
                <a:stretch>
                  <a:fillRect l="-2008" t="-19481" r="-956" b="-194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DC399E6-8130-401D-DA2D-D75965DC75E8}"/>
              </a:ext>
            </a:extLst>
          </p:cNvPr>
          <p:cNvCxnSpPr>
            <a:cxnSpLocks/>
          </p:cNvCxnSpPr>
          <p:nvPr/>
        </p:nvCxnSpPr>
        <p:spPr>
          <a:xfrm flipV="1">
            <a:off x="5253716" y="3379317"/>
            <a:ext cx="2170102" cy="11120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3CF8BDB7-D887-8063-4C7C-DC0797F4F9AB}"/>
              </a:ext>
            </a:extLst>
          </p:cNvPr>
          <p:cNvSpPr txBox="1">
            <a:spLocks/>
          </p:cNvSpPr>
          <p:nvPr/>
        </p:nvSpPr>
        <p:spPr>
          <a:xfrm rot="19925593">
            <a:off x="5566155" y="3514985"/>
            <a:ext cx="1498633" cy="2026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if we do that, however…</a:t>
            </a:r>
            <a:endParaRPr kumimoji="0" lang="it-IT" sz="120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62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6" grpId="0"/>
      <p:bldP spid="20" grpId="0"/>
      <p:bldP spid="21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396427"/>
          </a:xfrm>
        </p:spPr>
        <p:txBody>
          <a:bodyPr/>
          <a:lstStyle/>
          <a:p>
            <a:r>
              <a:rPr lang="en-US" dirty="0"/>
              <a:t>Characterization of weak magnetic materials - 2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07546" y="6419105"/>
            <a:ext cx="681254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26294F7-7084-74ED-A198-7764A4529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408084"/>
            <a:ext cx="5291295" cy="365125"/>
          </a:xfrm>
        </p:spPr>
        <p:txBody>
          <a:bodyPr/>
          <a:lstStyle/>
          <a:p>
            <a:r>
              <a:rPr lang="en-US" dirty="0"/>
              <a:t>A Static-Sample Magnetometer for Characterizing Weak Magnetic Materials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F845049-77F7-D220-B8AD-9F01610307D3}"/>
              </a:ext>
            </a:extLst>
          </p:cNvPr>
          <p:cNvSpPr txBox="1">
            <a:spLocks/>
          </p:cNvSpPr>
          <p:nvPr/>
        </p:nvSpPr>
        <p:spPr>
          <a:xfrm>
            <a:off x="1237130" y="6432673"/>
            <a:ext cx="2832847" cy="288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700" dirty="0"/>
              <a:t>Mariano Pentella, CERN, TE-MSC-TM</a:t>
            </a:r>
          </a:p>
          <a:p>
            <a:pPr algn="l">
              <a:spcBef>
                <a:spcPts val="100"/>
              </a:spcBef>
            </a:pPr>
            <a:r>
              <a:rPr lang="en-US" sz="700" dirty="0"/>
              <a:t>22</a:t>
            </a:r>
            <a:r>
              <a:rPr lang="en-US" sz="700" baseline="30000" dirty="0"/>
              <a:t>nd</a:t>
            </a:r>
            <a:r>
              <a:rPr lang="en-US" sz="700" dirty="0"/>
              <a:t> International Magnetic Measurement Workshop (IMMW22) Campinas, Brazil (Online)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700" dirty="0"/>
              <a:t>29 September 2022</a:t>
            </a:r>
          </a:p>
        </p:txBody>
      </p:sp>
      <p:pic>
        <p:nvPicPr>
          <p:cNvPr id="2" name="Immagine 18">
            <a:extLst>
              <a:ext uri="{FF2B5EF4-FFF2-40B4-BE49-F238E27FC236}">
                <a16:creationId xmlns:a16="http://schemas.microsoft.com/office/drawing/2014/main" id="{63BE1F31-43A5-7475-D514-9EE24F690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213" y="2628150"/>
            <a:ext cx="3531876" cy="2758825"/>
          </a:xfrm>
          <a:prstGeom prst="rect">
            <a:avLst/>
          </a:prstGeom>
        </p:spPr>
      </p:pic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5E87344A-940E-AB37-C043-61B63B6B8043}"/>
              </a:ext>
            </a:extLst>
          </p:cNvPr>
          <p:cNvSpPr txBox="1">
            <a:spLocks/>
          </p:cNvSpPr>
          <p:nvPr/>
        </p:nvSpPr>
        <p:spPr>
          <a:xfrm>
            <a:off x="4378021" y="5403484"/>
            <a:ext cx="3042172" cy="2742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  <a:defRPr/>
            </a:pPr>
            <a:r>
              <a:rPr lang="en-US" sz="105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Stainless steel type 316 – VSM specimens vs SSM specimen (black)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8F37C65-FD95-6A37-C4EF-91FB9F192925}"/>
              </a:ext>
            </a:extLst>
          </p:cNvPr>
          <p:cNvSpPr txBox="1">
            <a:spLocks/>
          </p:cNvSpPr>
          <p:nvPr/>
        </p:nvSpPr>
        <p:spPr>
          <a:xfrm>
            <a:off x="433709" y="5386975"/>
            <a:ext cx="3219842" cy="1718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05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Stainless steel type 316 after EDM cut – FIB-SEM scan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6">
                <a:extLst>
                  <a:ext uri="{FF2B5EF4-FFF2-40B4-BE49-F238E27FC236}">
                    <a16:creationId xmlns:a16="http://schemas.microsoft.com/office/drawing/2014/main" id="{AA00FEC0-A637-D6B8-3759-4D61E89DE2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0162" y="849310"/>
                <a:ext cx="11610425" cy="661148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342900" indent="-34290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400"/>
                  </a:spcAft>
                  <a:buFont typeface="Arial" panose="020B0604020202020204" pitchFamily="34" charset="0"/>
                  <a:buChar char="•"/>
                  <a:tabLst/>
                  <a:defRPr sz="2100" b="1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28650" indent="-2619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  <a:tabLst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89000" indent="-26035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•"/>
                  <a:tabLst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09675" indent="-269875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•"/>
                  <a:tabLst/>
                  <a:defRPr sz="16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SzPct val="100000"/>
                  <a:buFont typeface="Arial" charset="0"/>
                  <a:buChar char="•"/>
                  <a:defRPr sz="16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  <a:buFont typeface="Wingdings" panose="05000000000000000000" pitchFamily="2" charset="2"/>
                  <a:buChar char="Ø"/>
                </a:pPr>
                <a:r>
                  <a:rPr lang="it-IT" sz="1800" dirty="0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Vibrating sample </a:t>
                </a:r>
                <a:r>
                  <a:rPr lang="it-IT" sz="1800" dirty="0" err="1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magnetometry</a:t>
                </a:r>
                <a:r>
                  <a:rPr lang="it-IT" sz="1800" dirty="0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(VSM)</a:t>
                </a:r>
                <a:r>
                  <a:rPr lang="it-IT" sz="1800" b="0" dirty="0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800" b="0" dirty="0" err="1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represents</a:t>
                </a:r>
                <a:r>
                  <a:rPr lang="it-IT" sz="1800" b="0" dirty="0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the </a:t>
                </a:r>
                <a:r>
                  <a:rPr lang="it-IT" sz="1800" dirty="0" err="1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reference</a:t>
                </a:r>
                <a:r>
                  <a:rPr lang="it-IT" sz="1800" b="0" dirty="0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800" b="0" dirty="0" err="1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solution</a:t>
                </a:r>
                <a:r>
                  <a:rPr lang="it-IT" sz="1800" b="0" dirty="0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due to </a:t>
                </a:r>
                <a:r>
                  <a:rPr lang="it-IT" sz="1800" b="0" dirty="0" err="1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its</a:t>
                </a:r>
                <a:r>
                  <a:rPr lang="it-IT" sz="1800" b="0" dirty="0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800" b="0" dirty="0" err="1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resolution</a:t>
                </a:r>
                <a:r>
                  <a:rPr lang="it-IT" sz="1800" b="0" dirty="0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800" b="0" i="1">
                            <a:solidFill>
                              <a:srgbClr val="0033A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it-IT" sz="1800" b="0" i="1">
                            <a:solidFill>
                              <a:srgbClr val="0033A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e>
                      <m:sup>
                        <m:r>
                          <a:rPr lang="it-IT" sz="1800" b="0" i="1">
                            <a:solidFill>
                              <a:srgbClr val="0033A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it-IT" sz="1800" b="0" i="1" smtClean="0">
                            <a:solidFill>
                              <a:srgbClr val="0033A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it-IT" sz="1800" b="0" dirty="0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). </a:t>
                </a:r>
                <a:r>
                  <a:rPr lang="it-IT" sz="1800" b="0" dirty="0" err="1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However</a:t>
                </a:r>
                <a:r>
                  <a:rPr lang="it-IT" sz="1800" b="0" dirty="0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it-IT" sz="1800" b="0" dirty="0" err="1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it</a:t>
                </a:r>
                <a:r>
                  <a:rPr lang="it-IT" sz="1800" b="0" dirty="0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800" b="0" dirty="0" err="1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presents</a:t>
                </a:r>
                <a:r>
                  <a:rPr lang="it-IT" sz="1800" b="0" dirty="0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800" b="0" dirty="0" err="1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two</a:t>
                </a:r>
                <a:r>
                  <a:rPr lang="it-IT" sz="1800" b="0" dirty="0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800" b="0" dirty="0" err="1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main</a:t>
                </a:r>
                <a:r>
                  <a:rPr lang="it-IT" sz="1800" b="0" dirty="0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800" b="0" dirty="0" err="1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limitations</a:t>
                </a:r>
                <a:r>
                  <a:rPr lang="it-IT" sz="1800" b="0" dirty="0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8" name="Content Placeholder 6">
                <a:extLst>
                  <a:ext uri="{FF2B5EF4-FFF2-40B4-BE49-F238E27FC236}">
                    <a16:creationId xmlns:a16="http://schemas.microsoft.com/office/drawing/2014/main" id="{AA00FEC0-A637-D6B8-3759-4D61E89DE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62" y="849310"/>
                <a:ext cx="11610425" cy="661148"/>
              </a:xfrm>
              <a:prstGeom prst="rect">
                <a:avLst/>
              </a:prstGeom>
              <a:blipFill>
                <a:blip r:embed="rId5"/>
                <a:stretch>
                  <a:fillRect l="-1102" t="-11009" r="-1207" b="-55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6">
                <a:extLst>
                  <a:ext uri="{FF2B5EF4-FFF2-40B4-BE49-F238E27FC236}">
                    <a16:creationId xmlns:a16="http://schemas.microsoft.com/office/drawing/2014/main" id="{6474F389-7A80-B6B4-59EA-6BDCDC0923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1576" y="1647587"/>
                <a:ext cx="6740514" cy="781170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342900" indent="-34290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400"/>
                  </a:spcAft>
                  <a:buFont typeface="Arial" panose="020B0604020202020204" pitchFamily="34" charset="0"/>
                  <a:buChar char="•"/>
                  <a:tabLst/>
                  <a:defRPr sz="2100" b="1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28650" indent="-2619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  <a:tabLst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89000" indent="-26035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•"/>
                  <a:tabLst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09675" indent="-269875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•"/>
                  <a:tabLst/>
                  <a:defRPr sz="16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SzPct val="100000"/>
                  <a:buFont typeface="Arial" charset="0"/>
                  <a:buChar char="•"/>
                  <a:defRPr sz="16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  <a:buFont typeface="Wingdings" panose="05000000000000000000" pitchFamily="2" charset="2"/>
                  <a:buChar char="Ø"/>
                </a:pPr>
                <a:r>
                  <a:rPr lang="it-IT" sz="1800" b="0" dirty="0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Given the </a:t>
                </a:r>
                <a:r>
                  <a:rPr lang="it-IT" sz="1800" b="0" dirty="0" err="1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typical</a:t>
                </a:r>
                <a:r>
                  <a:rPr lang="it-IT" sz="1800" b="0" dirty="0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800" dirty="0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specimen </a:t>
                </a:r>
                <a:r>
                  <a:rPr lang="it-IT" sz="1800" dirty="0" err="1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dimensions</a:t>
                </a:r>
                <a:r>
                  <a:rPr lang="it-IT" sz="1800" b="0" dirty="0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(of a </a:t>
                </a:r>
                <a:r>
                  <a:rPr lang="it-IT" sz="1800" b="0" dirty="0" err="1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few</a:t>
                </a:r>
                <a:r>
                  <a:rPr lang="it-IT" sz="1800" b="0" dirty="0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800" b="0" i="1" dirty="0" smtClean="0">
                            <a:solidFill>
                              <a:srgbClr val="0033A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it-IT" sz="1800" b="0" dirty="0">
                            <a:solidFill>
                              <a:srgbClr val="0033A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mm</m:t>
                        </m:r>
                      </m:e>
                      <m:sup>
                        <m:r>
                          <a:rPr lang="it-IT" sz="1800" b="0" i="1" dirty="0" smtClean="0">
                            <a:solidFill>
                              <a:srgbClr val="0033A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it-IT" sz="1800" b="0" dirty="0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), the </a:t>
                </a:r>
                <a:r>
                  <a:rPr lang="it-IT" sz="1800" dirty="0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mechanical preparation of the specimen </a:t>
                </a:r>
                <a:r>
                  <a:rPr lang="it-IT" sz="1800" b="0" dirty="0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can </a:t>
                </a:r>
                <a:r>
                  <a:rPr lang="it-IT" sz="1800" dirty="0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significantly impact </a:t>
                </a:r>
                <a:r>
                  <a:rPr lang="it-IT" sz="1800" b="0" dirty="0">
                    <a:solidFill>
                      <a:srgbClr val="0033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permeability to be measured and introduce a bias</a:t>
                </a:r>
              </a:p>
            </p:txBody>
          </p:sp>
        </mc:Choice>
        <mc:Fallback xmlns="">
          <p:sp>
            <p:nvSpPr>
              <p:cNvPr id="9" name="Content Placeholder 6">
                <a:extLst>
                  <a:ext uri="{FF2B5EF4-FFF2-40B4-BE49-F238E27FC236}">
                    <a16:creationId xmlns:a16="http://schemas.microsoft.com/office/drawing/2014/main" id="{6474F389-7A80-B6B4-59EA-6BDCDC092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76" y="1647587"/>
                <a:ext cx="6740514" cy="781170"/>
              </a:xfrm>
              <a:prstGeom prst="rect">
                <a:avLst/>
              </a:prstGeom>
              <a:blipFill>
                <a:blip r:embed="rId6"/>
                <a:stretch>
                  <a:fillRect l="-1899" t="-10156" r="-2080" b="-242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2E0B596B-9CD5-54E2-7AD3-008CBDA08FEC}"/>
              </a:ext>
            </a:extLst>
          </p:cNvPr>
          <p:cNvSpPr txBox="1">
            <a:spLocks/>
          </p:cNvSpPr>
          <p:nvPr/>
        </p:nvSpPr>
        <p:spPr>
          <a:xfrm>
            <a:off x="7555691" y="1557202"/>
            <a:ext cx="4418595" cy="10709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it-IT" sz="180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samples</a:t>
            </a:r>
            <a:r>
              <a:rPr lang="it-IT" sz="1800" b="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necessary to obtain a result which can be considered as </a:t>
            </a:r>
            <a:r>
              <a:rPr lang="it-IT" sz="180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representative</a:t>
            </a:r>
            <a:r>
              <a:rPr lang="it-IT" sz="1800" b="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a material batch</a:t>
            </a:r>
          </a:p>
        </p:txBody>
      </p:sp>
      <p:pic>
        <p:nvPicPr>
          <p:cNvPr id="12" name="Immagine 26">
            <a:extLst>
              <a:ext uri="{FF2B5EF4-FFF2-40B4-BE49-F238E27FC236}">
                <a16:creationId xmlns:a16="http://schemas.microsoft.com/office/drawing/2014/main" id="{1D2CDD46-768B-9E7E-346E-0BACA53F47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6855" y="2481584"/>
            <a:ext cx="4147465" cy="3196158"/>
          </a:xfrm>
          <a:prstGeom prst="rect">
            <a:avLst/>
          </a:prstGeom>
        </p:spPr>
      </p:pic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E52E42F6-EAB1-D4F9-DBFD-82D670528B8C}"/>
              </a:ext>
            </a:extLst>
          </p:cNvPr>
          <p:cNvSpPr txBox="1">
            <a:spLocks/>
          </p:cNvSpPr>
          <p:nvPr/>
        </p:nvSpPr>
        <p:spPr>
          <a:xfrm>
            <a:off x="8430486" y="5712876"/>
            <a:ext cx="3042172" cy="4466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  <a:defRPr/>
            </a:pPr>
            <a:r>
              <a:rPr lang="en-US" sz="105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Permeability map of a stainless-steel type 304L plate  for the CMS HGCAL (</a:t>
            </a:r>
            <a:r>
              <a:rPr lang="it-IT" sz="900" b="1" dirty="0">
                <a:solidFill>
                  <a:srgbClr val="0033A0"/>
                </a:solidFill>
              </a:rPr>
              <a:t>High-</a:t>
            </a:r>
            <a:r>
              <a:rPr lang="it-IT" sz="900" dirty="0" err="1">
                <a:solidFill>
                  <a:srgbClr val="0033A0"/>
                </a:solidFill>
              </a:rPr>
              <a:t>G</a:t>
            </a:r>
            <a:r>
              <a:rPr lang="it-IT" sz="900" b="1" dirty="0" err="1">
                <a:solidFill>
                  <a:srgbClr val="0033A0"/>
                </a:solidFill>
              </a:rPr>
              <a:t>ranularity</a:t>
            </a:r>
            <a:r>
              <a:rPr lang="it-IT" sz="900" b="1" dirty="0">
                <a:solidFill>
                  <a:srgbClr val="0033A0"/>
                </a:solidFill>
              </a:rPr>
              <a:t> </a:t>
            </a:r>
            <a:r>
              <a:rPr lang="it-IT" sz="900" b="1" dirty="0" err="1">
                <a:solidFill>
                  <a:srgbClr val="0033A0"/>
                </a:solidFill>
              </a:rPr>
              <a:t>CALorimeter</a:t>
            </a:r>
            <a:r>
              <a:rPr lang="it-IT" sz="900" b="1" dirty="0">
                <a:solidFill>
                  <a:srgbClr val="0033A0"/>
                </a:solidFill>
              </a:rPr>
              <a:t>). </a:t>
            </a:r>
            <a:r>
              <a:rPr lang="it-IT" sz="900" b="1" dirty="0" err="1">
                <a:solidFill>
                  <a:srgbClr val="0033A0"/>
                </a:solidFill>
              </a:rPr>
              <a:t>Measured</a:t>
            </a:r>
            <a:r>
              <a:rPr lang="it-IT" sz="900" b="1" dirty="0">
                <a:solidFill>
                  <a:srgbClr val="0033A0"/>
                </a:solidFill>
              </a:rPr>
              <a:t> </a:t>
            </a:r>
            <a:r>
              <a:rPr lang="it-IT" sz="900" b="1" dirty="0" err="1">
                <a:solidFill>
                  <a:srgbClr val="0033A0"/>
                </a:solidFill>
              </a:rPr>
              <a:t>at</a:t>
            </a:r>
            <a:r>
              <a:rPr lang="it-IT" sz="900" b="1" dirty="0">
                <a:solidFill>
                  <a:srgbClr val="0033A0"/>
                </a:solidFill>
              </a:rPr>
              <a:t> 0.1 T.</a:t>
            </a:r>
            <a:endParaRPr lang="en-US" sz="1050" dirty="0">
              <a:solidFill>
                <a:srgbClr val="0033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B3B915C-3026-D408-9923-570E5A67DC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409" y="2676998"/>
            <a:ext cx="3438442" cy="25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91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396427"/>
          </a:xfrm>
        </p:spPr>
        <p:txBody>
          <a:bodyPr/>
          <a:lstStyle/>
          <a:p>
            <a:r>
              <a:rPr lang="en-US" dirty="0"/>
              <a:t>Characterization of weak magnetic materials - 3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07546" y="6419105"/>
            <a:ext cx="681254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26294F7-7084-74ED-A198-7764A4529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408084"/>
            <a:ext cx="5291295" cy="365125"/>
          </a:xfrm>
        </p:spPr>
        <p:txBody>
          <a:bodyPr/>
          <a:lstStyle/>
          <a:p>
            <a:r>
              <a:rPr lang="en-US" dirty="0"/>
              <a:t>A Static-Sample Magnetometer for Characterizing Weak Magnetic Materials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F845049-77F7-D220-B8AD-9F01610307D3}"/>
              </a:ext>
            </a:extLst>
          </p:cNvPr>
          <p:cNvSpPr txBox="1">
            <a:spLocks/>
          </p:cNvSpPr>
          <p:nvPr/>
        </p:nvSpPr>
        <p:spPr>
          <a:xfrm>
            <a:off x="1237130" y="6432673"/>
            <a:ext cx="2832847" cy="288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700" dirty="0"/>
              <a:t>Mariano Pentella, CERN, TE-MSC-TM</a:t>
            </a:r>
          </a:p>
          <a:p>
            <a:pPr algn="l">
              <a:spcBef>
                <a:spcPts val="100"/>
              </a:spcBef>
            </a:pPr>
            <a:r>
              <a:rPr lang="en-US" sz="700" dirty="0"/>
              <a:t>22</a:t>
            </a:r>
            <a:r>
              <a:rPr lang="en-US" sz="700" baseline="30000" dirty="0"/>
              <a:t>nd</a:t>
            </a:r>
            <a:r>
              <a:rPr lang="en-US" sz="700" dirty="0"/>
              <a:t> International Magnetic Measurement Workshop (IMMW22) Campinas, Brazil (Online)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700" dirty="0"/>
              <a:t>29 September 2022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1F161D0B-B13B-92AC-AAD1-7309A4647C28}"/>
              </a:ext>
            </a:extLst>
          </p:cNvPr>
          <p:cNvSpPr txBox="1">
            <a:spLocks/>
          </p:cNvSpPr>
          <p:nvPr/>
        </p:nvSpPr>
        <p:spPr>
          <a:xfrm>
            <a:off x="220161" y="839621"/>
            <a:ext cx="11610425" cy="596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it-IT" sz="180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Bulky specimens </a:t>
            </a:r>
            <a:r>
              <a:rPr lang="it-IT" sz="1800" b="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be measured effectively using </a:t>
            </a:r>
            <a:r>
              <a:rPr lang="it-IT" sz="180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flux-distortion detection</a:t>
            </a:r>
            <a:r>
              <a:rPr lang="it-IT" sz="1800" b="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techniques, which are reported in the ASTM and IEC standards. </a:t>
            </a:r>
            <a:r>
              <a:rPr lang="it-IT" sz="1800" b="0" dirty="0" err="1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However</a:t>
            </a:r>
            <a:r>
              <a:rPr lang="it-IT" sz="1800" b="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dirty="0" err="1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it-IT" sz="1800" b="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dirty="0" err="1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it-IT" sz="1800" b="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never</a:t>
            </a:r>
            <a:r>
              <a:rPr lang="it-IT" sz="180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it-IT" sz="180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fully</a:t>
            </a:r>
            <a:r>
              <a:rPr lang="it-IT" sz="180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exploited</a:t>
            </a:r>
            <a:r>
              <a:rPr lang="it-IT" sz="1800" b="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literature so far. </a:t>
            </a: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69007BD9-CDD7-23E2-D507-BF1B4DEA12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11" y="1795187"/>
            <a:ext cx="3197776" cy="3983388"/>
          </a:xfrm>
          <a:prstGeom prst="rect">
            <a:avLst/>
          </a:prstGeom>
        </p:spPr>
      </p:pic>
      <p:sp>
        <p:nvSpPr>
          <p:cNvPr id="12" name="Rectangle 50">
            <a:extLst>
              <a:ext uri="{FF2B5EF4-FFF2-40B4-BE49-F238E27FC236}">
                <a16:creationId xmlns:a16="http://schemas.microsoft.com/office/drawing/2014/main" id="{7042F461-55F5-0E47-4953-524784C25C94}"/>
              </a:ext>
            </a:extLst>
          </p:cNvPr>
          <p:cNvSpPr/>
          <p:nvPr/>
        </p:nvSpPr>
        <p:spPr>
          <a:xfrm>
            <a:off x="3390287" y="4491474"/>
            <a:ext cx="35962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Foerster </a:t>
            </a:r>
            <a:r>
              <a:rPr lang="en-US" sz="1200" b="1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Magnetoscope</a:t>
            </a:r>
            <a:r>
              <a:rPr lang="en-US" sz="12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working principle</a:t>
            </a:r>
          </a:p>
        </p:txBody>
      </p:sp>
      <p:pic>
        <p:nvPicPr>
          <p:cNvPr id="13" name="Immagine 2">
            <a:extLst>
              <a:ext uri="{FF2B5EF4-FFF2-40B4-BE49-F238E27FC236}">
                <a16:creationId xmlns:a16="http://schemas.microsoft.com/office/drawing/2014/main" id="{1D8FCBB6-3CC9-5E67-C20C-0C7135024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541" y="2067329"/>
            <a:ext cx="3410350" cy="2276071"/>
          </a:xfrm>
          <a:prstGeom prst="rect">
            <a:avLst/>
          </a:prstGeom>
        </p:spPr>
      </p:pic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AD4D1629-3693-B8B3-79C3-8E966D02CAB5}"/>
              </a:ext>
            </a:extLst>
          </p:cNvPr>
          <p:cNvSpPr txBox="1">
            <a:spLocks/>
          </p:cNvSpPr>
          <p:nvPr/>
        </p:nvSpPr>
        <p:spPr>
          <a:xfrm>
            <a:off x="6990770" y="2142625"/>
            <a:ext cx="4777936" cy="596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it-IT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Portable instrument </a:t>
            </a:r>
            <a:r>
              <a:rPr lang="it-IT" sz="1800" b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mainly used for </a:t>
            </a:r>
            <a:r>
              <a:rPr lang="it-IT" sz="1800" b="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in-situ </a:t>
            </a:r>
            <a:r>
              <a:rPr lang="it-IT" sz="1800" b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inspections of finished parts</a:t>
            </a:r>
            <a:endParaRPr lang="it-IT" sz="1800" b="0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608D5E3D-9307-7754-606F-9B068A937AC7}"/>
              </a:ext>
            </a:extLst>
          </p:cNvPr>
          <p:cNvSpPr txBox="1">
            <a:spLocks/>
          </p:cNvSpPr>
          <p:nvPr/>
        </p:nvSpPr>
        <p:spPr>
          <a:xfrm>
            <a:off x="6986520" y="3389401"/>
            <a:ext cx="6044741" cy="3524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it-IT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Limited </a:t>
            </a:r>
            <a:r>
              <a:rPr lang="it-IT" sz="1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accuracy</a:t>
            </a:r>
            <a:r>
              <a:rPr lang="it-IT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(5 % of </a:t>
            </a:r>
            <a:r>
              <a:rPr lang="it-IT" sz="1800" b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measured</a:t>
            </a:r>
            <a:r>
              <a:rPr lang="it-IT" sz="18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  <a:r>
              <a:rPr lang="it-IT" sz="18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it-IT" sz="1800" b="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83176874-CF13-81CF-B738-8ED6978277A7}"/>
              </a:ext>
            </a:extLst>
          </p:cNvPr>
          <p:cNvSpPr txBox="1">
            <a:spLocks/>
          </p:cNvSpPr>
          <p:nvPr/>
        </p:nvSpPr>
        <p:spPr>
          <a:xfrm>
            <a:off x="6992416" y="3785205"/>
            <a:ext cx="4867468" cy="7080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it-IT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field </a:t>
            </a:r>
            <a:r>
              <a:rPr lang="it-IT" sz="1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sweep</a:t>
            </a:r>
            <a:r>
              <a:rPr lang="it-IT" sz="18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sz="1800" b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Measurements</a:t>
            </a:r>
            <a:r>
              <a:rPr lang="it-IT" sz="18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possible</a:t>
            </a:r>
            <a:r>
              <a:rPr lang="it-IT" sz="18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it-IT" sz="18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it-IT" sz="18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80 </a:t>
            </a:r>
            <a:r>
              <a:rPr lang="it-IT" sz="1800" b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</a:t>
            </a:r>
            <a:r>
              <a:rPr lang="it-IT" sz="18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/m (</a:t>
            </a:r>
            <a:r>
              <a:rPr lang="it-IT" sz="1800" b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it-IT" sz="18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0.1 T).</a:t>
            </a:r>
            <a:endParaRPr lang="it-IT" sz="1800" b="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DA8C2C70-27E9-8A81-9124-DD6B09083AB0}"/>
              </a:ext>
            </a:extLst>
          </p:cNvPr>
          <p:cNvSpPr txBox="1">
            <a:spLocks/>
          </p:cNvSpPr>
          <p:nvPr/>
        </p:nvSpPr>
        <p:spPr>
          <a:xfrm>
            <a:off x="6986520" y="2754798"/>
            <a:ext cx="5008719" cy="7080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it-IT" sz="1800" b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it-IT" sz="1800" b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</a:t>
            </a:r>
            <a:r>
              <a:rPr lang="it-IT" sz="1800" b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feature </a:t>
            </a:r>
            <a:r>
              <a:rPr lang="it-IT" sz="1800" b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800" b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it-IT" sz="1800" b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800" b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instrument</a:t>
            </a:r>
            <a:r>
              <a:rPr lang="it-IT" sz="1800" b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800" b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it-IT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limited</a:t>
            </a:r>
            <a:r>
              <a:rPr lang="it-IT" sz="1800" b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a </a:t>
            </a:r>
            <a:r>
              <a:rPr lang="it-IT" sz="1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</a:t>
            </a:r>
            <a:r>
              <a:rPr lang="it-IT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specimen </a:t>
            </a:r>
            <a:r>
              <a:rPr lang="it-IT" sz="1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shape</a:t>
            </a:r>
            <a:endParaRPr lang="it-IT" sz="1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6A09DED1-2CA9-DD1E-264B-CC2A62086F90}"/>
              </a:ext>
            </a:extLst>
          </p:cNvPr>
          <p:cNvSpPr txBox="1">
            <a:spLocks/>
          </p:cNvSpPr>
          <p:nvPr/>
        </p:nvSpPr>
        <p:spPr>
          <a:xfrm>
            <a:off x="220162" y="5737579"/>
            <a:ext cx="11638076" cy="580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it-IT" sz="180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</a:t>
            </a:r>
            <a:r>
              <a:rPr lang="it-IT" sz="1800" dirty="0" err="1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it-IT" sz="180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</a:t>
            </a:r>
            <a:r>
              <a:rPr lang="it-IT" sz="180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800" dirty="0" err="1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</a:t>
            </a:r>
            <a:r>
              <a:rPr lang="it-IT" sz="180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accuracy</a:t>
            </a:r>
            <a:r>
              <a:rPr lang="it-IT" sz="1800" b="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dirty="0" err="1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it-IT" sz="1800" b="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800" b="0" dirty="0" err="1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possibility</a:t>
            </a:r>
            <a:r>
              <a:rPr lang="it-IT" sz="1800" b="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sz="1800" dirty="0" err="1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</a:t>
            </a:r>
            <a:r>
              <a:rPr lang="it-IT" sz="180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test field</a:t>
            </a:r>
            <a:r>
              <a:rPr lang="it-IT" sz="1800" b="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dirty="0" err="1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without</a:t>
            </a:r>
            <a:r>
              <a:rPr lang="it-IT" sz="1800" b="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dirty="0" err="1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losing</a:t>
            </a:r>
            <a:r>
              <a:rPr lang="it-IT" sz="1800" b="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800" b="0" dirty="0" err="1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flexibility</a:t>
            </a:r>
            <a:r>
              <a:rPr lang="it-IT" sz="1800" b="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sz="1800" b="0" dirty="0" err="1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terms</a:t>
            </a:r>
            <a:r>
              <a:rPr lang="it-IT" sz="1800" b="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specimen </a:t>
            </a:r>
            <a:r>
              <a:rPr lang="it-IT" sz="1800" b="0" dirty="0" err="1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geometry</a:t>
            </a:r>
            <a:r>
              <a:rPr lang="it-IT" sz="1800" b="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it-IT" sz="1800" dirty="0">
              <a:solidFill>
                <a:srgbClr val="0033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5A6CE58-2261-DD90-9467-3CF20F5AC600}"/>
              </a:ext>
            </a:extLst>
          </p:cNvPr>
          <p:cNvSpPr txBox="1">
            <a:spLocks/>
          </p:cNvSpPr>
          <p:nvPr/>
        </p:nvSpPr>
        <p:spPr>
          <a:xfrm>
            <a:off x="192509" y="1459848"/>
            <a:ext cx="11802729" cy="4007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it-IT" sz="1800" b="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Such measurement principle is generally adopted in </a:t>
            </a:r>
            <a:r>
              <a:rPr lang="it-IT" sz="180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commercial </a:t>
            </a:r>
            <a:r>
              <a:rPr lang="it-IT" sz="1800" dirty="0" err="1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portable</a:t>
            </a:r>
            <a:r>
              <a:rPr lang="it-IT" sz="180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instruments</a:t>
            </a:r>
            <a:r>
              <a:rPr lang="it-IT" sz="1800" b="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such as the </a:t>
            </a:r>
            <a:r>
              <a:rPr lang="it-IT" sz="180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Foerster Magnetoscop</a:t>
            </a:r>
            <a:endParaRPr lang="it-IT" sz="1800" i="1" dirty="0">
              <a:solidFill>
                <a:srgbClr val="0033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61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ERN Corporate 16x9_PPT_Arial" id="{569F216B-1B24-6141-93CF-C73AF1D64B76}" vid="{4EA1D941-2A3C-524E-9DAF-1A4982674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 Corporate 16x9_PPT_Arial</Template>
  <TotalTime>11219</TotalTime>
  <Words>1727</Words>
  <Application>Microsoft Office PowerPoint</Application>
  <PresentationFormat>Widescreen</PresentationFormat>
  <Paragraphs>197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Calibri</vt:lpstr>
      <vt:lpstr>Cambria Math</vt:lpstr>
      <vt:lpstr>Wingdings</vt:lpstr>
      <vt:lpstr>Wingdings 3</vt:lpstr>
      <vt:lpstr>Office Theme</vt:lpstr>
      <vt:lpstr>A Static-Sample Magnetometer for Characterizing Weak Magnetic Materials</vt:lpstr>
      <vt:lpstr>Outline</vt:lpstr>
      <vt:lpstr>Introduction</vt:lpstr>
      <vt:lpstr>Magnetic characterization of materials - 1</vt:lpstr>
      <vt:lpstr>Magnetic characterization of materials - 2</vt:lpstr>
      <vt:lpstr>Magnetic characterization of materials - 3</vt:lpstr>
      <vt:lpstr>Characterization of weak magnetic materials - 1</vt:lpstr>
      <vt:lpstr>Characterization of weak magnetic materials - 2</vt:lpstr>
      <vt:lpstr>Characterization of weak magnetic materials - 3</vt:lpstr>
      <vt:lpstr>Static-sample magnetometer - 1</vt:lpstr>
      <vt:lpstr>Static-sample magnetometer - 2</vt:lpstr>
      <vt:lpstr>Experimental results - 1</vt:lpstr>
      <vt:lpstr>Experimental results - 2</vt:lpstr>
      <vt:lpstr>Experimental results - 3</vt:lpstr>
      <vt:lpstr>Summary and conclusions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is Arial Bold 50pt  up to three lines</dc:title>
  <dc:creator>Mariano Pentella</dc:creator>
  <cp:lastModifiedBy>Mariano Pentella</cp:lastModifiedBy>
  <cp:revision>1269</cp:revision>
  <dcterms:created xsi:type="dcterms:W3CDTF">2021-02-23T09:17:37Z</dcterms:created>
  <dcterms:modified xsi:type="dcterms:W3CDTF">2022-09-29T08:19:12Z</dcterms:modified>
</cp:coreProperties>
</file>