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5"/>
  </p:sldMasterIdLst>
  <p:notesMasterIdLst>
    <p:notesMasterId r:id="rId28"/>
  </p:notesMasterIdLst>
  <p:handoutMasterIdLst>
    <p:handoutMasterId r:id="rId29"/>
  </p:handoutMasterIdLst>
  <p:sldIdLst>
    <p:sldId id="269" r:id="rId6"/>
    <p:sldId id="322" r:id="rId7"/>
    <p:sldId id="282" r:id="rId8"/>
    <p:sldId id="294" r:id="rId9"/>
    <p:sldId id="283" r:id="rId10"/>
    <p:sldId id="2770" r:id="rId11"/>
    <p:sldId id="295" r:id="rId12"/>
    <p:sldId id="296" r:id="rId13"/>
    <p:sldId id="286" r:id="rId14"/>
    <p:sldId id="304" r:id="rId15"/>
    <p:sldId id="305" r:id="rId16"/>
    <p:sldId id="285" r:id="rId17"/>
    <p:sldId id="2773" r:id="rId18"/>
    <p:sldId id="2774" r:id="rId19"/>
    <p:sldId id="2775" r:id="rId20"/>
    <p:sldId id="288" r:id="rId21"/>
    <p:sldId id="289" r:id="rId22"/>
    <p:sldId id="292" r:id="rId23"/>
    <p:sldId id="2776" r:id="rId24"/>
    <p:sldId id="2769" r:id="rId25"/>
    <p:sldId id="2764" r:id="rId26"/>
    <p:sldId id="2772" r:id="rId27"/>
  </p:sldIdLst>
  <p:sldSz cx="9144000" cy="5143500" type="screen16x9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">
          <p15:clr>
            <a:srgbClr val="A4A3A4"/>
          </p15:clr>
        </p15:guide>
        <p15:guide id="2" orient="horz" pos="971">
          <p15:clr>
            <a:srgbClr val="A4A3A4"/>
          </p15:clr>
        </p15:guide>
        <p15:guide id="3" orient="horz" pos="2809">
          <p15:clr>
            <a:srgbClr val="A4A3A4"/>
          </p15:clr>
        </p15:guide>
        <p15:guide id="4" orient="horz" pos="2985">
          <p15:clr>
            <a:srgbClr val="A4A3A4"/>
          </p15:clr>
        </p15:guide>
        <p15:guide id="5" orient="horz" pos="789">
          <p15:clr>
            <a:srgbClr val="A4A3A4"/>
          </p15:clr>
        </p15:guide>
        <p15:guide id="6" orient="horz" pos="1332" userDrawn="1">
          <p15:clr>
            <a:srgbClr val="A4A3A4"/>
          </p15:clr>
        </p15:guide>
        <p15:guide id="7" orient="horz" pos="3137">
          <p15:clr>
            <a:srgbClr val="A4A3A4"/>
          </p15:clr>
        </p15:guide>
        <p15:guide id="8" orient="horz" pos="425">
          <p15:clr>
            <a:srgbClr val="A4A3A4"/>
          </p15:clr>
        </p15:guide>
        <p15:guide id="9" orient="horz" pos="2106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A79E70"/>
    <a:srgbClr val="DB5807"/>
    <a:srgbClr val="F66308"/>
    <a:srgbClr val="E17000"/>
    <a:srgbClr val="981E32"/>
    <a:srgbClr val="FFFFFF"/>
    <a:srgbClr val="C75B12"/>
    <a:srgbClr val="5B8F22"/>
    <a:srgbClr val="4D4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13" autoAdjust="0"/>
    <p:restoredTop sz="94685" autoAdjust="0"/>
  </p:normalViewPr>
  <p:slideViewPr>
    <p:cSldViewPr snapToObjects="1" showGuides="1">
      <p:cViewPr varScale="1">
        <p:scale>
          <a:sx n="162" d="100"/>
          <a:sy n="162" d="100"/>
        </p:scale>
        <p:origin x="426" y="132"/>
      </p:cViewPr>
      <p:guideLst>
        <p:guide orient="horz" pos="245"/>
        <p:guide orient="horz" pos="971"/>
        <p:guide orient="horz" pos="2809"/>
        <p:guide orient="horz" pos="2985"/>
        <p:guide orient="horz" pos="789"/>
        <p:guide orient="horz" pos="1332"/>
        <p:guide orient="horz" pos="3137"/>
        <p:guide orient="horz" pos="425"/>
        <p:guide orient="horz" pos="2106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9/26/2022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9/26/2022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734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EBBD4D-A077-694F-949C-816E31DDFCB4}"/>
              </a:ext>
            </a:extLst>
          </p:cNvPr>
          <p:cNvSpPr/>
          <p:nvPr userDrawn="1"/>
        </p:nvSpPr>
        <p:spPr>
          <a:xfrm>
            <a:off x="0" y="4371107"/>
            <a:ext cx="9144000" cy="7723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line dot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" y="-3597"/>
            <a:ext cx="9143245" cy="5150695"/>
          </a:xfrm>
          <a:prstGeom prst="rect">
            <a:avLst/>
          </a:prstGeom>
        </p:spPr>
      </p:pic>
      <p:pic>
        <p:nvPicPr>
          <p:cNvPr id="16" name="logo SLAC">
            <a:extLst>
              <a:ext uri="{FF2B5EF4-FFF2-40B4-BE49-F238E27FC236}">
                <a16:creationId xmlns:a16="http://schemas.microsoft.com/office/drawing/2014/main" id="{9B359C41-4F1D-C34A-A6F5-56B5093A7B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223" y="4566855"/>
            <a:ext cx="2302769" cy="6690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4" y="402432"/>
            <a:ext cx="8008937" cy="1684735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056" y="2730330"/>
            <a:ext cx="7989887" cy="1640777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4" y="2066259"/>
            <a:ext cx="8008937" cy="476917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12191F-B767-D04B-9D40-AFF96A3B3B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7056" y="4566854"/>
            <a:ext cx="2209800" cy="3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810895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932688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939547"/>
            <a:ext cx="3886200" cy="379914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939546"/>
            <a:ext cx="2442340" cy="1860804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2914650"/>
            <a:ext cx="2442340" cy="1824038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932688"/>
            <a:ext cx="2442340" cy="379914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1" y="932688"/>
            <a:ext cx="3013075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0"/>
            <a:ext cx="6858019" cy="9395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" y="616458"/>
            <a:ext cx="8685294" cy="20269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932688"/>
            <a:ext cx="2667000" cy="379914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932688"/>
            <a:ext cx="5484812" cy="379914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939546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4800600"/>
            <a:ext cx="4126528" cy="235745"/>
          </a:xfrm>
          <a:prstGeom prst="rect">
            <a:avLst/>
          </a:prstGeom>
        </p:spPr>
        <p:txBody>
          <a:bodyPr/>
          <a:lstStyle>
            <a:lvl1pPr algn="l">
              <a:defRPr sz="825" b="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LCLS-II Director's Review, February 12-14, 2019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" y="805785"/>
            <a:ext cx="8553429" cy="1459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0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96818"/>
            <a:ext cx="8103570" cy="5647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1" y="932688"/>
            <a:ext cx="8109919" cy="37719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4738688"/>
            <a:ext cx="318932" cy="404813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  <p:sldLayoutId id="2147483676" r:id="rId8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tif"/><Relationship Id="rId5" Type="http://schemas.openxmlformats.org/officeDocument/2006/relationships/image" Target="../media/image53.tif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"/><Relationship Id="rId2" Type="http://schemas.openxmlformats.org/officeDocument/2006/relationships/image" Target="../media/image62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tif"/><Relationship Id="rId4" Type="http://schemas.openxmlformats.org/officeDocument/2006/relationships/image" Target="../media/image6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57201" y="2042485"/>
            <a:ext cx="6172200" cy="626925"/>
          </a:xfrm>
        </p:spPr>
        <p:txBody>
          <a:bodyPr/>
          <a:lstStyle/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sz="2400" dirty="0"/>
              <a:t>SLAC Undulator And Phase Shifter Measurements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7214" y="2625521"/>
            <a:ext cx="8008937" cy="553823"/>
          </a:xfrm>
        </p:spPr>
        <p:txBody>
          <a:bodyPr/>
          <a:lstStyle/>
          <a:p>
            <a:endParaRPr lang="en-US" sz="1600" dirty="0"/>
          </a:p>
          <a:p>
            <a:r>
              <a:rPr lang="en-US" sz="1400" dirty="0"/>
              <a:t>Zachary Wolf, Yurii </a:t>
            </a:r>
            <a:r>
              <a:rPr lang="en-US" sz="1400" dirty="0" err="1"/>
              <a:t>Levashov</a:t>
            </a:r>
            <a:r>
              <a:rPr lang="en-US" sz="1400" dirty="0"/>
              <a:t>, Scott Anderson</a:t>
            </a:r>
          </a:p>
          <a:p>
            <a:r>
              <a:rPr lang="en-US" sz="1400" dirty="0"/>
              <a:t>9/27/22</a:t>
            </a:r>
            <a:endParaRPr lang="en-US" sz="1600" dirty="0"/>
          </a:p>
          <a:p>
            <a:endParaRPr lang="en-CA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49938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0" y="209550"/>
            <a:ext cx="5073070" cy="1442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16222"/>
            <a:ext cx="2133599" cy="1977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201393"/>
            <a:ext cx="2133600" cy="3527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4430861"/>
            <a:ext cx="2131523" cy="666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93" y="4576879"/>
            <a:ext cx="1711157" cy="3657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538C4B-B288-4256-B336-F70979097E7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3747376"/>
            <a:ext cx="1066801" cy="68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CA9310-92AA-4BA6-B510-BCECBD56EF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962E6C-A0FE-4797-8A18-9BCFCC381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Undulator On Magnetic Axis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EA2926-9EFF-4D2E-ADDE-FACE4EF2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0157"/>
            <a:ext cx="3657600" cy="3023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829C39-A329-4DDE-ACD5-AED09701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334" y="1018686"/>
            <a:ext cx="3657600" cy="30646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E55FE-82B9-4780-94DB-40FACDE4C7EB}"/>
              </a:ext>
            </a:extLst>
          </p:cNvPr>
          <p:cNvSpPr txBox="1"/>
          <p:nvPr/>
        </p:nvSpPr>
        <p:spPr>
          <a:xfrm>
            <a:off x="1066800" y="4017764"/>
            <a:ext cx="71737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Every </a:t>
            </a:r>
            <a:r>
              <a:rPr lang="en-US" dirty="0" err="1"/>
              <a:t>N’th</a:t>
            </a:r>
            <a:r>
              <a:rPr lang="en-US" dirty="0"/>
              <a:t> pole find the magnetic center.</a:t>
            </a:r>
          </a:p>
          <a:p>
            <a:r>
              <a:rPr lang="en-US" dirty="0"/>
              <a:t>Fit a line to the magnetic centers down the undulator.</a:t>
            </a:r>
          </a:p>
          <a:p>
            <a:r>
              <a:rPr lang="en-US" dirty="0"/>
              <a:t>Move the undulator so that the probe moves down the magnetic axis.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280DF-892F-47FA-A026-F97EDAB113FA}"/>
              </a:ext>
            </a:extLst>
          </p:cNvPr>
          <p:cNvSpPr txBox="1"/>
          <p:nvPr/>
        </p:nvSpPr>
        <p:spPr>
          <a:xfrm>
            <a:off x="115832" y="101517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HXU</a:t>
            </a:r>
          </a:p>
        </p:txBody>
      </p:sp>
    </p:spTree>
    <p:extLst>
      <p:ext uri="{BB962C8B-B14F-4D97-AF65-F5344CB8AC3E}">
        <p14:creationId xmlns:p14="http://schemas.microsoft.com/office/powerpoint/2010/main" val="3039970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09C287-E6A2-464A-9D7D-B23445DFBE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7433C9-CA6F-41C4-B18F-16C86BC6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K On The Magnetic Axis</a:t>
            </a: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32BBF506-1F27-49C2-AB74-37F61BCB4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28" y="962792"/>
            <a:ext cx="3657600" cy="299062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5A7A2689-D4C1-41AB-ACE2-5B3339B27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993748"/>
            <a:ext cx="3657600" cy="27966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EC677C0-C5A4-4E2F-85B9-70C828B798E4}"/>
              </a:ext>
            </a:extLst>
          </p:cNvPr>
          <p:cNvSpPr txBox="1"/>
          <p:nvPr/>
        </p:nvSpPr>
        <p:spPr>
          <a:xfrm>
            <a:off x="6715932" y="895350"/>
            <a:ext cx="2035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sensitivity in 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A84F47-A25C-405B-90A8-66686C1745CE}"/>
              </a:ext>
            </a:extLst>
          </p:cNvPr>
          <p:cNvSpPr txBox="1"/>
          <p:nvPr/>
        </p:nvSpPr>
        <p:spPr>
          <a:xfrm>
            <a:off x="1219200" y="3953418"/>
            <a:ext cx="61478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 on the magnetic axis, x = 0, y = 0.</a:t>
            </a:r>
          </a:p>
          <a:p>
            <a:r>
              <a:rPr lang="en-US" dirty="0" err="1"/>
              <a:t>Fiducialize</a:t>
            </a:r>
            <a:r>
              <a:rPr lang="en-US" dirty="0"/>
              <a:t> to the magnetic axis.</a:t>
            </a:r>
          </a:p>
          <a:p>
            <a:r>
              <a:rPr lang="en-US" dirty="0"/>
              <a:t>Small alignment errors will not make K go out of tolerance.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8A42AE-7FB8-4A15-A37F-79C9C9A0EBF2}"/>
              </a:ext>
            </a:extLst>
          </p:cNvPr>
          <p:cNvSpPr txBox="1"/>
          <p:nvPr/>
        </p:nvSpPr>
        <p:spPr>
          <a:xfrm>
            <a:off x="56200" y="93859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HXU</a:t>
            </a:r>
          </a:p>
        </p:txBody>
      </p:sp>
    </p:spTree>
    <p:extLst>
      <p:ext uri="{BB962C8B-B14F-4D97-AF65-F5344CB8AC3E}">
        <p14:creationId xmlns:p14="http://schemas.microsoft.com/office/powerpoint/2010/main" val="1730597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D85CA8-D18C-4EE5-84A4-813E52C44A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8E1B46-2136-4B26-92D5-70A803317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Undulator </a:t>
            </a:r>
            <a:r>
              <a:rPr lang="en-US" dirty="0" err="1"/>
              <a:t>Fiducialization</a:t>
            </a:r>
            <a:endParaRPr lang="en-US" dirty="0"/>
          </a:p>
        </p:txBody>
      </p:sp>
      <p:pic>
        <p:nvPicPr>
          <p:cNvPr id="5" name="Picture 5" descr="MMF photos 017">
            <a:extLst>
              <a:ext uri="{FF2B5EF4-FFF2-40B4-BE49-F238E27FC236}">
                <a16:creationId xmlns:a16="http://schemas.microsoft.com/office/drawing/2014/main" id="{1182FA2F-7AD0-4597-A991-5E03D877F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6951"/>
            <a:ext cx="1828800" cy="136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CMM_Pointed_Magnet">
            <a:extLst>
              <a:ext uri="{FF2B5EF4-FFF2-40B4-BE49-F238E27FC236}">
                <a16:creationId xmlns:a16="http://schemas.microsoft.com/office/drawing/2014/main" id="{BF2DA85B-A6CD-415E-8843-9D0B13BA9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84" y="3486150"/>
            <a:ext cx="279920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MMF photos 2 003">
            <a:extLst>
              <a:ext uri="{FF2B5EF4-FFF2-40B4-BE49-F238E27FC236}">
                <a16:creationId xmlns:a16="http://schemas.microsoft.com/office/drawing/2014/main" id="{A12F2351-E47A-4F0D-AC61-EEE05768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81" y="1026121"/>
            <a:ext cx="305461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picture containing indoor, floor, appliance&#10;&#10;Description automatically generated">
            <a:extLst>
              <a:ext uri="{FF2B5EF4-FFF2-40B4-BE49-F238E27FC236}">
                <a16:creationId xmlns:a16="http://schemas.microsoft.com/office/drawing/2014/main" id="{50D2D01B-84C7-43F1-8ED9-688DA7EB6D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753" y="3112294"/>
            <a:ext cx="24384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D3779-F034-2F1D-80EE-E18C5DF65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363" y="1346951"/>
            <a:ext cx="1828800" cy="1434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13A47A-3C83-DB73-8799-BDF08061E5CE}"/>
              </a:ext>
            </a:extLst>
          </p:cNvPr>
          <p:cNvSpPr txBox="1"/>
          <p:nvPr/>
        </p:nvSpPr>
        <p:spPr>
          <a:xfrm>
            <a:off x="451822" y="97761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5D34A3-D19C-A698-82B0-289D731A707C}"/>
              </a:ext>
            </a:extLst>
          </p:cNvPr>
          <p:cNvSpPr txBox="1"/>
          <p:nvPr/>
        </p:nvSpPr>
        <p:spPr>
          <a:xfrm>
            <a:off x="4604372" y="98675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5D02E0-AA9D-5066-2B0C-D933C1EA8CD5}"/>
              </a:ext>
            </a:extLst>
          </p:cNvPr>
          <p:cNvSpPr txBox="1"/>
          <p:nvPr/>
        </p:nvSpPr>
        <p:spPr>
          <a:xfrm>
            <a:off x="4879015" y="307360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D3</a:t>
            </a:r>
          </a:p>
        </p:txBody>
      </p:sp>
    </p:spTree>
    <p:extLst>
      <p:ext uri="{BB962C8B-B14F-4D97-AF65-F5344CB8AC3E}">
        <p14:creationId xmlns:p14="http://schemas.microsoft.com/office/powerpoint/2010/main" val="2401613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6886C0-FEE3-09A9-A15C-BF6EAF7E29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CC676-70D7-58EC-F298-B235D8C7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Calibrations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7DC71-2C4F-DB5A-DB6E-BE6E562BA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95350"/>
            <a:ext cx="3657600" cy="2704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34AC41-44C0-2C56-8E81-70A7B1CB3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02206"/>
            <a:ext cx="3657600" cy="2436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0B392-2C84-12DE-9995-E8C30301A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833118"/>
            <a:ext cx="3856054" cy="10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38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072321-317F-91A4-9835-94F620CC52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58D37C-FD6B-DBE8-F64C-AD997577E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Earth Field Correctors</a:t>
            </a:r>
          </a:p>
        </p:txBody>
      </p:sp>
      <p:pic>
        <p:nvPicPr>
          <p:cNvPr id="6" name="Picture 5" descr="A picture containing indoor, crane, equipment&#10;&#10;Description automatically generated">
            <a:extLst>
              <a:ext uri="{FF2B5EF4-FFF2-40B4-BE49-F238E27FC236}">
                <a16:creationId xmlns:a16="http://schemas.microsoft.com/office/drawing/2014/main" id="{6A9FDCFC-93ED-11B7-BFF8-D43571F0A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937026"/>
            <a:ext cx="2743200" cy="2057400"/>
          </a:xfrm>
          <a:prstGeom prst="rect">
            <a:avLst/>
          </a:prstGeom>
        </p:spPr>
      </p:pic>
      <p:pic>
        <p:nvPicPr>
          <p:cNvPr id="8" name="Picture 7" descr="A picture containing text, indoor, ceiling, warehouse&#10;&#10;Description automatically generated">
            <a:extLst>
              <a:ext uri="{FF2B5EF4-FFF2-40B4-BE49-F238E27FC236}">
                <a16:creationId xmlns:a16="http://schemas.microsoft.com/office/drawing/2014/main" id="{55B31C5D-0C7F-4AE9-EB44-DF5B7DD95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028950"/>
            <a:ext cx="2743200" cy="2057400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6ACEF0AF-5E01-1282-60E3-8DAD1C62D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724150"/>
            <a:ext cx="2743200" cy="1867520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3974996-DA40-0DF6-5AE5-467B21136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1097559"/>
            <a:ext cx="3162300" cy="12668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9F18D6-8525-BE45-4862-A99370CF126A}"/>
              </a:ext>
            </a:extLst>
          </p:cNvPr>
          <p:cNvSpPr txBox="1"/>
          <p:nvPr/>
        </p:nvSpPr>
        <p:spPr>
          <a:xfrm>
            <a:off x="114300" y="937026"/>
            <a:ext cx="2433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Corrector windings on beam pipe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889095-CEE7-920C-F079-1706F14258E5}"/>
              </a:ext>
            </a:extLst>
          </p:cNvPr>
          <p:cNvSpPr txBox="1"/>
          <p:nvPr/>
        </p:nvSpPr>
        <p:spPr>
          <a:xfrm>
            <a:off x="7051648" y="2839581"/>
            <a:ext cx="18334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Apply external fields using Helmholtz coils.</a:t>
            </a:r>
          </a:p>
          <a:p>
            <a:endParaRPr lang="en-US" sz="1400" dirty="0"/>
          </a:p>
          <a:p>
            <a:r>
              <a:rPr lang="en-US" sz="1400" dirty="0"/>
              <a:t>Determine the corrector currents needed to cancel an applied external field as a function of undulator gap. 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7A6508-921D-A6A5-3890-47ADD8FC0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5692" y="145100"/>
            <a:ext cx="1828800" cy="241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A1DFB8-A3C6-B05B-DED0-429BC91F5477}"/>
              </a:ext>
            </a:extLst>
          </p:cNvPr>
          <p:cNvSpPr txBox="1"/>
          <p:nvPr/>
        </p:nvSpPr>
        <p:spPr>
          <a:xfrm>
            <a:off x="4653144" y="96619"/>
            <a:ext cx="2418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Benches have tunnel orientation.</a:t>
            </a:r>
          </a:p>
          <a:p>
            <a:r>
              <a:rPr lang="en-US" sz="1200" dirty="0"/>
              <a:t>Correct difference between MMF</a:t>
            </a:r>
          </a:p>
          <a:p>
            <a:r>
              <a:rPr lang="en-US" sz="1200" dirty="0"/>
              <a:t>and tunnel.</a:t>
            </a:r>
          </a:p>
        </p:txBody>
      </p:sp>
    </p:spTree>
    <p:extLst>
      <p:ext uri="{BB962C8B-B14F-4D97-AF65-F5344CB8AC3E}">
        <p14:creationId xmlns:p14="http://schemas.microsoft.com/office/powerpoint/2010/main" val="1890213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C34FAD-565E-1000-1281-519E104E46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D42C84-574D-71AD-1A40-DEF57B383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Radiation Damage Detection</a:t>
            </a:r>
          </a:p>
        </p:txBody>
      </p:sp>
      <p:pic>
        <p:nvPicPr>
          <p:cNvPr id="6" name="Picture 5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7F4B74A3-0998-DFB5-5108-8189E580F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52419"/>
            <a:ext cx="3657600" cy="2743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7804E3-40CE-3A8F-9D66-E35BC932D3E0}"/>
              </a:ext>
            </a:extLst>
          </p:cNvPr>
          <p:cNvSpPr txBox="1"/>
          <p:nvPr/>
        </p:nvSpPr>
        <p:spPr>
          <a:xfrm>
            <a:off x="5638800" y="1581150"/>
            <a:ext cx="227498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Printed Circuit Coils:</a:t>
            </a:r>
          </a:p>
          <a:p>
            <a:r>
              <a:rPr lang="en-US" dirty="0"/>
              <a:t>Kapton</a:t>
            </a:r>
          </a:p>
          <a:p>
            <a:r>
              <a:rPr lang="en-US" dirty="0"/>
              <a:t>1 m long</a:t>
            </a:r>
          </a:p>
          <a:p>
            <a:r>
              <a:rPr lang="en-US" dirty="0"/>
              <a:t>125 microns thick</a:t>
            </a:r>
          </a:p>
          <a:p>
            <a:r>
              <a:rPr lang="en-US" dirty="0"/>
              <a:t>2 layers</a:t>
            </a:r>
          </a:p>
          <a:p>
            <a:r>
              <a:rPr lang="en-US" dirty="0"/>
              <a:t>36 turns per pole</a:t>
            </a:r>
          </a:p>
          <a:p>
            <a:r>
              <a:rPr lang="en-US" dirty="0"/>
              <a:t>0.1 VS signal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643E69-EE64-0349-916A-0DE807DDBFB6}"/>
              </a:ext>
            </a:extLst>
          </p:cNvPr>
          <p:cNvSpPr txBox="1"/>
          <p:nvPr/>
        </p:nvSpPr>
        <p:spPr>
          <a:xfrm>
            <a:off x="1703266" y="4354184"/>
            <a:ext cx="5737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Measure flux change as the undulator gap is changed.</a:t>
            </a:r>
          </a:p>
          <a:p>
            <a:r>
              <a:rPr lang="en-US" dirty="0"/>
              <a:t>Look for differences over time.</a:t>
            </a:r>
          </a:p>
        </p:txBody>
      </p:sp>
    </p:spTree>
    <p:extLst>
      <p:ext uri="{BB962C8B-B14F-4D97-AF65-F5344CB8AC3E}">
        <p14:creationId xmlns:p14="http://schemas.microsoft.com/office/powerpoint/2010/main" val="878928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E822FB-4918-401F-8680-015876FF95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42C390-4EFB-4D52-ADB3-A9491ADE1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Delta Hall Probe Measurements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418535E-534C-46FB-A751-90F97C1BC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66" y="1047750"/>
            <a:ext cx="567166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9D1DA-070B-4B0B-A94C-94514C377C8A}"/>
              </a:ext>
            </a:extLst>
          </p:cNvPr>
          <p:cNvSpPr txBox="1"/>
          <p:nvPr/>
        </p:nvSpPr>
        <p:spPr>
          <a:xfrm>
            <a:off x="533400" y="4311141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only access for measurements is through the end of the beam pipe.</a:t>
            </a:r>
          </a:p>
          <a:p>
            <a:r>
              <a:rPr lang="en-US" dirty="0"/>
              <a:t>A carbon fiber tube was used to pull the probes through the undulator.</a:t>
            </a:r>
          </a:p>
        </p:txBody>
      </p:sp>
    </p:spTree>
    <p:extLst>
      <p:ext uri="{BB962C8B-B14F-4D97-AF65-F5344CB8AC3E}">
        <p14:creationId xmlns:p14="http://schemas.microsoft.com/office/powerpoint/2010/main" val="4177151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A009DD-522B-4B65-9121-D6B8C393F2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DB184F-8CB4-4970-8CF8-3F60F9CF6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 Probe Position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35AD92E-68FB-4BF6-99B0-5551929F1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1490039"/>
            <a:ext cx="2525486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emkraft\Desktop\Capture.JPG">
            <a:extLst>
              <a:ext uri="{FF2B5EF4-FFF2-40B4-BE49-F238E27FC236}">
                <a16:creationId xmlns:a16="http://schemas.microsoft.com/office/drawing/2014/main" id="{EF2A2630-A63E-4413-B345-9F6854710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0" y="3021390"/>
            <a:ext cx="365759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My Documents\presentation\IWAA 2012\P1000572.JPG">
            <a:extLst>
              <a:ext uri="{FF2B5EF4-FFF2-40B4-BE49-F238E27FC236}">
                <a16:creationId xmlns:a16="http://schemas.microsoft.com/office/drawing/2014/main" id="{6E77CFA9-40B3-4F1D-8751-02C67BD32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9531"/>
          <a:stretch>
            <a:fillRect/>
          </a:stretch>
        </p:blipFill>
        <p:spPr bwMode="auto">
          <a:xfrm>
            <a:off x="5432678" y="3422574"/>
            <a:ext cx="2575708" cy="155448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3D5B85-423B-40F7-9665-8C9A7E01D5C9}"/>
              </a:ext>
            </a:extLst>
          </p:cNvPr>
          <p:cNvSpPr txBox="1"/>
          <p:nvPr/>
        </p:nvSpPr>
        <p:spPr>
          <a:xfrm>
            <a:off x="6977253" y="426774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Georg </a:t>
            </a:r>
            <a:r>
              <a:rPr lang="en-US" sz="1600" dirty="0" err="1"/>
              <a:t>Gassner</a:t>
            </a:r>
            <a:endParaRPr lang="en-US" sz="1600" dirty="0"/>
          </a:p>
        </p:txBody>
      </p:sp>
      <p:pic>
        <p:nvPicPr>
          <p:cNvPr id="9" name="Picture 23" descr="retroreflect.tif">
            <a:extLst>
              <a:ext uri="{FF2B5EF4-FFF2-40B4-BE49-F238E27FC236}">
                <a16:creationId xmlns:a16="http://schemas.microsoft.com/office/drawing/2014/main" id="{E23AD6A5-FDDE-4F02-B448-E354AEC667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67" y="1514475"/>
            <a:ext cx="3478306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A1D98F-3395-4AEE-B2B9-6C122A435CAA}"/>
              </a:ext>
            </a:extLst>
          </p:cNvPr>
          <p:cNvSpPr txBox="1"/>
          <p:nvPr/>
        </p:nvSpPr>
        <p:spPr>
          <a:xfrm>
            <a:off x="846811" y="1047750"/>
            <a:ext cx="74689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Transverse location from corner cube.  Longitudinal location from interferometer.</a:t>
            </a:r>
          </a:p>
        </p:txBody>
      </p:sp>
    </p:spTree>
    <p:extLst>
      <p:ext uri="{BB962C8B-B14F-4D97-AF65-F5344CB8AC3E}">
        <p14:creationId xmlns:p14="http://schemas.microsoft.com/office/powerpoint/2010/main" val="2776675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729D1-D4D2-4675-ABC9-D63F41FC40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3CE38A0-9FC7-49E4-BB5B-9D5710404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Shifter Measurements</a:t>
            </a:r>
          </a:p>
        </p:txBody>
      </p:sp>
      <p:pic>
        <p:nvPicPr>
          <p:cNvPr id="6" name="Picture 5" descr="A picture containing indoor, worktable, several, cluttered&#10;&#10;Description automatically generated">
            <a:extLst>
              <a:ext uri="{FF2B5EF4-FFF2-40B4-BE49-F238E27FC236}">
                <a16:creationId xmlns:a16="http://schemas.microsoft.com/office/drawing/2014/main" id="{D7C2C36E-25CB-4178-A4C2-61F18007D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971550"/>
            <a:ext cx="5105400" cy="3829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B9470D-A91B-48E3-9B1F-576050B25EB1}"/>
              </a:ext>
            </a:extLst>
          </p:cNvPr>
          <p:cNvSpPr txBox="1"/>
          <p:nvPr/>
        </p:nvSpPr>
        <p:spPr>
          <a:xfrm>
            <a:off x="5817870" y="2571750"/>
            <a:ext cx="3057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magnetic measurement system is built on an LCLS undulator girder.  It can be removed to allow HXR undulator measurements.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1FB6E1-E53C-4329-A266-CC4CE283B07F}"/>
              </a:ext>
            </a:extLst>
          </p:cNvPr>
          <p:cNvSpPr txBox="1"/>
          <p:nvPr/>
        </p:nvSpPr>
        <p:spPr>
          <a:xfrm>
            <a:off x="5823585" y="121181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HXR Measurement Bench</a:t>
            </a:r>
          </a:p>
        </p:txBody>
      </p:sp>
    </p:spTree>
    <p:extLst>
      <p:ext uri="{BB962C8B-B14F-4D97-AF65-F5344CB8AC3E}">
        <p14:creationId xmlns:p14="http://schemas.microsoft.com/office/powerpoint/2010/main" val="928075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2FF7D-5E40-4461-8392-E2EC29D631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CEA3EA-F820-4172-83E7-36B60113A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Prototype Measurements, Field Integrals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F492E53E-7FE2-4C77-8D79-147E822D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792001"/>
            <a:ext cx="2743200" cy="2057400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02246D1A-5563-481B-8728-2C928E967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831733"/>
            <a:ext cx="2743200" cy="2057400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A211C00D-6A62-4330-AA68-2274C1B519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25" y="2849401"/>
            <a:ext cx="2743200" cy="2057400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A3CEA659-F9CA-4C1A-9022-BE5D47D0B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100" y="2875526"/>
            <a:ext cx="2743200" cy="205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ACC92A-CA04-4737-BC9A-1398CAF7E115}"/>
              </a:ext>
            </a:extLst>
          </p:cNvPr>
          <p:cNvSpPr txBox="1"/>
          <p:nvPr/>
        </p:nvSpPr>
        <p:spPr>
          <a:xfrm>
            <a:off x="5822950" y="1833086"/>
            <a:ext cx="3168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Field integrals are within tolerance:</a:t>
            </a:r>
          </a:p>
          <a:p>
            <a:r>
              <a:rPr lang="en-US" dirty="0"/>
              <a:t>I1XY &lt; 20 µTm</a:t>
            </a:r>
          </a:p>
          <a:p>
            <a:r>
              <a:rPr lang="en-US" dirty="0"/>
              <a:t>I2XY &lt; 60 µTm</a:t>
            </a:r>
            <a:r>
              <a:rPr lang="en-US" baseline="30000" dirty="0"/>
              <a:t>2</a:t>
            </a:r>
          </a:p>
          <a:p>
            <a:endParaRPr lang="en-US" dirty="0"/>
          </a:p>
          <a:p>
            <a:r>
              <a:rPr lang="en-US" dirty="0"/>
              <a:t>Measured with a single stretched wire with a preamplifier.</a:t>
            </a:r>
          </a:p>
        </p:txBody>
      </p:sp>
    </p:spTree>
    <p:extLst>
      <p:ext uri="{BB962C8B-B14F-4D97-AF65-F5344CB8AC3E}">
        <p14:creationId xmlns:p14="http://schemas.microsoft.com/office/powerpoint/2010/main" val="1660631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4D79E9-EFF2-EFFF-B6D8-8084213C92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C66D8D-9836-AEFA-9344-298B45AB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SLAC Recent Projects Using Undulators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B0E2E-4E02-5125-D6C3-C442C9AB0A4D}"/>
              </a:ext>
            </a:extLst>
          </p:cNvPr>
          <p:cNvSpPr txBox="1"/>
          <p:nvPr/>
        </p:nvSpPr>
        <p:spPr>
          <a:xfrm>
            <a:off x="1046035" y="895350"/>
            <a:ext cx="7051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LCLS, completed 2009, 33 undulators, 1 delta undulator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LCLS-II, copper </a:t>
            </a:r>
            <a:r>
              <a:rPr lang="en-US" sz="1600" dirty="0" err="1"/>
              <a:t>linac</a:t>
            </a:r>
            <a:r>
              <a:rPr lang="en-US" sz="1600" dirty="0"/>
              <a:t> 2019, 4 </a:t>
            </a:r>
            <a:r>
              <a:rPr lang="en-US" sz="1600" dirty="0" err="1"/>
              <a:t>Gev</a:t>
            </a:r>
            <a:r>
              <a:rPr lang="en-US" sz="1600" dirty="0"/>
              <a:t> SC </a:t>
            </a:r>
            <a:r>
              <a:rPr lang="en-US" sz="1600" dirty="0" err="1"/>
              <a:t>linac</a:t>
            </a:r>
            <a:r>
              <a:rPr lang="en-US" sz="1600" dirty="0"/>
              <a:t> in progress, 33 HXR undulators and 32 phase shifters, 21 SXR undulators and 20 phase shifters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LCLS-II-HE, 8 GeV SC </a:t>
            </a:r>
            <a:r>
              <a:rPr lang="en-US" sz="1600" dirty="0" err="1"/>
              <a:t>linac</a:t>
            </a:r>
            <a:r>
              <a:rPr lang="en-US" sz="1600" dirty="0"/>
              <a:t> in progress, add/refurbish to make 30 SXR undulators, 29 phase shifters, 3 delta undulators, 3 superconducting undulators</a:t>
            </a:r>
          </a:p>
        </p:txBody>
      </p:sp>
      <p:pic>
        <p:nvPicPr>
          <p:cNvPr id="7" name="Picture 6" descr="A picture containing indoor, kitchen, floor, counter&#10;&#10;Description automatically generated">
            <a:extLst>
              <a:ext uri="{FF2B5EF4-FFF2-40B4-BE49-F238E27FC236}">
                <a16:creationId xmlns:a16="http://schemas.microsoft.com/office/drawing/2014/main" id="{69B76FD3-1DF6-35E6-5326-3B140C24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84698"/>
            <a:ext cx="2743200" cy="2057400"/>
          </a:xfrm>
          <a:prstGeom prst="rect">
            <a:avLst/>
          </a:prstGeom>
        </p:spPr>
      </p:pic>
      <p:pic>
        <p:nvPicPr>
          <p:cNvPr id="9" name="Picture 8" descr="A picture containing indoor, microscope, equipment, cluttered&#10;&#10;Description automatically generated">
            <a:extLst>
              <a:ext uri="{FF2B5EF4-FFF2-40B4-BE49-F238E27FC236}">
                <a16:creationId xmlns:a16="http://schemas.microsoft.com/office/drawing/2014/main" id="{D85CED6C-5F4A-9EF6-A390-6C3DA7777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5" y="2885702"/>
            <a:ext cx="2743200" cy="2056396"/>
          </a:xfrm>
          <a:prstGeom prst="rect">
            <a:avLst/>
          </a:prstGeom>
        </p:spPr>
      </p:pic>
      <p:pic>
        <p:nvPicPr>
          <p:cNvPr id="11" name="Picture 10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4D85DBB1-9F23-758C-0F6E-FACEBC039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950" y="2885702"/>
            <a:ext cx="2743200" cy="20563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D00E29-FFC7-08F1-181D-FA25707A2FD5}"/>
              </a:ext>
            </a:extLst>
          </p:cNvPr>
          <p:cNvSpPr txBox="1"/>
          <p:nvPr/>
        </p:nvSpPr>
        <p:spPr>
          <a:xfrm>
            <a:off x="60325" y="265067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C651D0-86BB-8885-A7AD-B3E659E322CE}"/>
              </a:ext>
            </a:extLst>
          </p:cNvPr>
          <p:cNvSpPr txBox="1"/>
          <p:nvPr/>
        </p:nvSpPr>
        <p:spPr>
          <a:xfrm>
            <a:off x="2930434" y="2657452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LCLS-II SXR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2DDD45-3AC3-8CF4-A974-6EA5D3819036}"/>
              </a:ext>
            </a:extLst>
          </p:cNvPr>
          <p:cNvSpPr txBox="1"/>
          <p:nvPr/>
        </p:nvSpPr>
        <p:spPr>
          <a:xfrm>
            <a:off x="5747767" y="2657452"/>
            <a:ext cx="1072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LCLS-II HXR</a:t>
            </a:r>
          </a:p>
        </p:txBody>
      </p:sp>
    </p:spTree>
    <p:extLst>
      <p:ext uri="{BB962C8B-B14F-4D97-AF65-F5344CB8AC3E}">
        <p14:creationId xmlns:p14="http://schemas.microsoft.com/office/powerpoint/2010/main" val="3273335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D6A92-A94D-40CD-AB4F-89C568F93A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484229-8143-4F7D-8795-21FA35F9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SXR Phase Shifters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28256C-E451-4D81-9317-D683926C8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822" y="890797"/>
            <a:ext cx="17355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99B604-7C9A-4B4F-80CC-D3620AF59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369" y="890797"/>
            <a:ext cx="1725769" cy="2286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C3E1C58-750D-416D-AB6E-BCA0CAF050D1}"/>
              </a:ext>
            </a:extLst>
          </p:cNvPr>
          <p:cNvSpPr txBox="1"/>
          <p:nvPr/>
        </p:nvSpPr>
        <p:spPr>
          <a:xfrm>
            <a:off x="597159" y="3180235"/>
            <a:ext cx="3055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SXPS-16349      SXU-001     SXPS-16345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63CDF4-88EE-4A3F-9F67-AE16812FB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149" y="3505567"/>
            <a:ext cx="1777526" cy="1371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D5D0BA-12BE-498B-8FEE-35345528C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762" y="1005097"/>
            <a:ext cx="3112033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32386A-D481-4D17-A394-66F0611FF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0946" y="2909888"/>
            <a:ext cx="3079668" cy="1828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C58A49-CA30-49F4-8D42-2CA63A02D0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0015" y="2924938"/>
            <a:ext cx="2975548" cy="18288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E15C310-098C-44F2-A599-DF38AE170762}"/>
              </a:ext>
            </a:extLst>
          </p:cNvPr>
          <p:cNvSpPr/>
          <p:nvPr/>
        </p:nvSpPr>
        <p:spPr>
          <a:xfrm>
            <a:off x="7315202" y="1005097"/>
            <a:ext cx="590939" cy="190479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90E1439-0EEF-429E-B361-2C608EFE22E2}"/>
              </a:ext>
            </a:extLst>
          </p:cNvPr>
          <p:cNvSpPr/>
          <p:nvPr/>
        </p:nvSpPr>
        <p:spPr>
          <a:xfrm>
            <a:off x="6332381" y="2833897"/>
            <a:ext cx="590939" cy="210460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1E12563-7AA2-4534-824D-3E64C3078A88}"/>
              </a:ext>
            </a:extLst>
          </p:cNvPr>
          <p:cNvSpPr/>
          <p:nvPr/>
        </p:nvSpPr>
        <p:spPr>
          <a:xfrm>
            <a:off x="8375978" y="2833897"/>
            <a:ext cx="693382" cy="20242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227C32-0127-58EB-D33E-665919317802}"/>
              </a:ext>
            </a:extLst>
          </p:cNvPr>
          <p:cNvSpPr txBox="1"/>
          <p:nvPr/>
        </p:nvSpPr>
        <p:spPr>
          <a:xfrm>
            <a:off x="5570813" y="330257"/>
            <a:ext cx="2274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Phase matching test</a:t>
            </a:r>
          </a:p>
        </p:txBody>
      </p:sp>
    </p:spTree>
    <p:extLst>
      <p:ext uri="{BB962C8B-B14F-4D97-AF65-F5344CB8AC3E}">
        <p14:creationId xmlns:p14="http://schemas.microsoft.com/office/powerpoint/2010/main" val="759814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8BE2A7-D41A-4094-9511-79A260813E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B9BDE0-C29D-4BE6-B68E-0D1F094C6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/>
                <a:cs typeface="Arial"/>
              </a:rPr>
              <a:t>SXR Phase Shifter Lessons Learned</a:t>
            </a:r>
            <a:endParaRPr lang="en-US" dirty="0"/>
          </a:p>
        </p:txBody>
      </p:sp>
      <p:pic>
        <p:nvPicPr>
          <p:cNvPr id="4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4FC3FAE6-710C-47FB-9F3C-846D9AE8E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276350"/>
            <a:ext cx="3200400" cy="248043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54AC38E-DDF9-F0CF-55D6-5ED8A9907A32}"/>
              </a:ext>
            </a:extLst>
          </p:cNvPr>
          <p:cNvCxnSpPr/>
          <p:nvPr/>
        </p:nvCxnSpPr>
        <p:spPr>
          <a:xfrm flipV="1">
            <a:off x="2362200" y="2343150"/>
            <a:ext cx="16002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421A032-6E4E-F338-0F06-AD7CC2B8FB6A}"/>
              </a:ext>
            </a:extLst>
          </p:cNvPr>
          <p:cNvSpPr txBox="1"/>
          <p:nvPr/>
        </p:nvSpPr>
        <p:spPr>
          <a:xfrm>
            <a:off x="533400" y="2724150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production the reference stayed within tolerance but indicated a small drift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43ABA-4662-12E0-421A-EA1382F1BBD4}"/>
              </a:ext>
            </a:extLst>
          </p:cNvPr>
          <p:cNvSpPr txBox="1"/>
          <p:nvPr/>
        </p:nvSpPr>
        <p:spPr>
          <a:xfrm>
            <a:off x="3200400" y="3987621"/>
            <a:ext cx="54651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much searching, we found that the encoder scales were attached with double sided tape (no datum).  They slowly drifted down from their weight.</a:t>
            </a:r>
          </a:p>
        </p:txBody>
      </p:sp>
    </p:spTree>
    <p:extLst>
      <p:ext uri="{BB962C8B-B14F-4D97-AF65-F5344CB8AC3E}">
        <p14:creationId xmlns:p14="http://schemas.microsoft.com/office/powerpoint/2010/main" val="1884758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3304BD-65A4-9872-C54E-A2761539A9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5DB19E-FB47-369C-E799-FD2EDF677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1BA7E-261E-93A3-9872-5C1A71DBF96F}"/>
              </a:ext>
            </a:extLst>
          </p:cNvPr>
          <p:cNvSpPr txBox="1"/>
          <p:nvPr/>
        </p:nvSpPr>
        <p:spPr>
          <a:xfrm>
            <a:off x="685800" y="1276350"/>
            <a:ext cx="7772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SLAC has had an undulator and phase shifter measurement program for many years.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Granite measurement benches guide Hall probes for undulators with side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Coils with many turns are used to measure field integrals.  Recently a preamplifier is allowing single wire field integral measurements for phase shifters.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checks and calibrations of the Hall probe are required to achieve </a:t>
            </a:r>
            <a:r>
              <a:rPr lang="en-US" dirty="0" err="1"/>
              <a:t>δK</a:t>
            </a:r>
            <a:r>
              <a:rPr lang="en-US" dirty="0"/>
              <a:t>/K ≈ 10</a:t>
            </a:r>
            <a:r>
              <a:rPr lang="en-US" baseline="30000" dirty="0"/>
              <a:t>-4</a:t>
            </a:r>
            <a:r>
              <a:rPr lang="en-US" dirty="0"/>
              <a:t>.</a:t>
            </a:r>
            <a:endParaRPr lang="en-US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now trying to achieve the same measurement accuracy for enclosed bore undulators.  We are in the middle of this effort.</a:t>
            </a:r>
          </a:p>
        </p:txBody>
      </p:sp>
    </p:spTree>
    <p:extLst>
      <p:ext uri="{BB962C8B-B14F-4D97-AF65-F5344CB8AC3E}">
        <p14:creationId xmlns:p14="http://schemas.microsoft.com/office/powerpoint/2010/main" val="280606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D0A6A-8145-4568-BE68-C738388A7E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686735-912F-4CB9-9F94-8015FCF0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 Undulator Measurements</a:t>
            </a:r>
            <a:br>
              <a:rPr lang="en-US" dirty="0"/>
            </a:br>
            <a:r>
              <a:rPr lang="en-US" sz="1200" dirty="0"/>
              <a:t>Probes move in a straight line.  Field integrals are done with a moving coil with 130 turns.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DE1C4-8C39-4F5B-8BF3-E1F12C51F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035018"/>
            <a:ext cx="2743200" cy="2056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93BB27-D388-4C76-8CBA-C540012BC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3" y="937308"/>
            <a:ext cx="2743200" cy="2056396"/>
          </a:xfrm>
          <a:prstGeom prst="rect">
            <a:avLst/>
          </a:prstGeom>
        </p:spPr>
      </p:pic>
      <p:pic>
        <p:nvPicPr>
          <p:cNvPr id="10" name="Picture 9" descr="A picture containing indoor, device, miller, cluttered&#10;&#10;Description automatically generated">
            <a:extLst>
              <a:ext uri="{FF2B5EF4-FFF2-40B4-BE49-F238E27FC236}">
                <a16:creationId xmlns:a16="http://schemas.microsoft.com/office/drawing/2014/main" id="{91D61F3E-2D8E-A101-AC7C-AA616FA6C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937308"/>
            <a:ext cx="2743200" cy="2056396"/>
          </a:xfrm>
          <a:prstGeom prst="rect">
            <a:avLst/>
          </a:prstGeom>
        </p:spPr>
      </p:pic>
      <p:pic>
        <p:nvPicPr>
          <p:cNvPr id="12" name="Picture 11" descr="A picture containing text, indoor, kitchen, shelf&#10;&#10;Description automatically generated">
            <a:extLst>
              <a:ext uri="{FF2B5EF4-FFF2-40B4-BE49-F238E27FC236}">
                <a16:creationId xmlns:a16="http://schemas.microsoft.com/office/drawing/2014/main" id="{7DE5F4BC-E6BA-017A-D0B8-490F3E7DD7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061857"/>
            <a:ext cx="2743200" cy="20563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EBB65B-6B83-84C5-4D92-EEDA2123FCE4}"/>
              </a:ext>
            </a:extLst>
          </p:cNvPr>
          <p:cNvSpPr txBox="1"/>
          <p:nvPr/>
        </p:nvSpPr>
        <p:spPr>
          <a:xfrm>
            <a:off x="228600" y="828239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HXR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48771-2D98-B6AF-F5EF-6E4D5C9998B5}"/>
              </a:ext>
            </a:extLst>
          </p:cNvPr>
          <p:cNvSpPr txBox="1"/>
          <p:nvPr/>
        </p:nvSpPr>
        <p:spPr>
          <a:xfrm>
            <a:off x="4674845" y="93730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SXR</a:t>
            </a:r>
          </a:p>
        </p:txBody>
      </p:sp>
    </p:spTree>
    <p:extLst>
      <p:ext uri="{BB962C8B-B14F-4D97-AF65-F5344CB8AC3E}">
        <p14:creationId xmlns:p14="http://schemas.microsoft.com/office/powerpoint/2010/main" val="3005799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AA05C4-AD7A-4FD1-8873-82BBA08AA8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2DEA46-B585-4952-8A9D-B70498387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Bench Straightness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E1DF86AA-B040-4DDA-9840-886F87DA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1550"/>
            <a:ext cx="3602038" cy="274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379BD7CB-D38B-4B2F-AEB2-850F330F0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19150"/>
            <a:ext cx="2743200" cy="216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BE3BEF92-4279-48AA-B004-89FC46165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46" y="2945823"/>
            <a:ext cx="2743200" cy="214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27BD8C70-A253-40AC-AD01-12F17D63D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4171950"/>
            <a:ext cx="26659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 dirty="0"/>
              <a:t>X Y straightness spec: &lt; 14 </a:t>
            </a:r>
            <a:r>
              <a:rPr lang="el-GR" altLang="en-US" sz="1400" dirty="0">
                <a:cs typeface="Arial" panose="020B0604020202020204" pitchFamily="34" charset="0"/>
              </a:rPr>
              <a:t>μ</a:t>
            </a:r>
            <a:r>
              <a:rPr lang="en-US" altLang="en-US" sz="1400" dirty="0">
                <a:cs typeface="Arial" panose="020B0604020202020204" pitchFamily="34" charset="0"/>
              </a:rPr>
              <a:t>m</a:t>
            </a:r>
          </a:p>
          <a:p>
            <a:pPr algn="l"/>
            <a:r>
              <a:rPr lang="en-US" altLang="en-US" sz="1400" dirty="0">
                <a:cs typeface="Arial" panose="020B0604020202020204" pitchFamily="34" charset="0"/>
              </a:rPr>
              <a:t>Pitch and yaw spec: &lt; 4.2 </a:t>
            </a:r>
            <a:r>
              <a:rPr lang="el-GR" altLang="en-US" sz="1400" dirty="0">
                <a:cs typeface="Arial" panose="020B0604020202020204" pitchFamily="34" charset="0"/>
              </a:rPr>
              <a:t>μ</a:t>
            </a:r>
            <a:r>
              <a:rPr lang="en-US" altLang="en-US" sz="1400" dirty="0">
                <a:cs typeface="Arial" panose="020B0604020202020204" pitchFamily="34" charset="0"/>
              </a:rPr>
              <a:t>rad</a:t>
            </a:r>
          </a:p>
        </p:txBody>
      </p:sp>
    </p:spTree>
    <p:extLst>
      <p:ext uri="{BB962C8B-B14F-4D97-AF65-F5344CB8AC3E}">
        <p14:creationId xmlns:p14="http://schemas.microsoft.com/office/powerpoint/2010/main" val="4258545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91551C-A894-4471-AB67-54F4709C2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DFD779-553A-4455-9F33-470435029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Measurements</a:t>
            </a:r>
          </a:p>
        </p:txBody>
      </p:sp>
      <p:pic>
        <p:nvPicPr>
          <p:cNvPr id="5" name="Picture 5" descr="MMF photos 3 003">
            <a:extLst>
              <a:ext uri="{FF2B5EF4-FFF2-40B4-BE49-F238E27FC236}">
                <a16:creationId xmlns:a16="http://schemas.microsoft.com/office/drawing/2014/main" id="{B7B612ED-21B2-406E-9A61-71EFB639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16" y="1020455"/>
            <a:ext cx="244390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MMF photos 3 005">
            <a:extLst>
              <a:ext uri="{FF2B5EF4-FFF2-40B4-BE49-F238E27FC236}">
                <a16:creationId xmlns:a16="http://schemas.microsoft.com/office/drawing/2014/main" id="{236A0EB5-7968-4DD8-922D-2CA9D0AE1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47" y="3003143"/>
            <a:ext cx="244221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MMF photos 007">
            <a:extLst>
              <a:ext uri="{FF2B5EF4-FFF2-40B4-BE49-F238E27FC236}">
                <a16:creationId xmlns:a16="http://schemas.microsoft.com/office/drawing/2014/main" id="{88BD5A9D-839C-4207-8CEB-51C76B0BC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5" y="1009829"/>
            <a:ext cx="244390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8">
            <a:extLst>
              <a:ext uri="{FF2B5EF4-FFF2-40B4-BE49-F238E27FC236}">
                <a16:creationId xmlns:a16="http://schemas.microsoft.com/office/drawing/2014/main" id="{4B014889-AA27-4159-8B9E-05EC82EA4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011" y="1144280"/>
            <a:ext cx="1266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 dirty="0"/>
              <a:t>Beginning</a:t>
            </a:r>
          </a:p>
          <a:p>
            <a:pPr algn="l" eaLnBrk="1" hangingPunct="1"/>
            <a:r>
              <a:rPr lang="en-US" altLang="en-US" sz="1400" dirty="0"/>
              <a:t>zero field</a:t>
            </a:r>
          </a:p>
          <a:p>
            <a:pPr algn="l" eaLnBrk="1" hangingPunct="1"/>
            <a:r>
              <a:rPr lang="en-US" altLang="en-US" sz="1400" dirty="0"/>
              <a:t>measurement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C067C9FD-02BB-419D-9229-DDC9134B5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8433" y="1950730"/>
            <a:ext cx="126682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 dirty="0"/>
              <a:t>Ending</a:t>
            </a:r>
          </a:p>
          <a:p>
            <a:pPr algn="l" eaLnBrk="1" hangingPunct="1"/>
            <a:r>
              <a:rPr lang="en-US" altLang="en-US" sz="1400" dirty="0"/>
              <a:t>zero field</a:t>
            </a:r>
          </a:p>
          <a:p>
            <a:pPr algn="l" eaLnBrk="1" hangingPunct="1"/>
            <a:r>
              <a:rPr lang="en-US" altLang="en-US" sz="1400" dirty="0"/>
              <a:t>measurement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57EA7E6A-DCEA-46A5-81A5-F2151264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0740" y="3780827"/>
            <a:ext cx="1677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altLang="en-US" sz="1400" dirty="0" err="1"/>
              <a:t>Sentron</a:t>
            </a:r>
            <a:r>
              <a:rPr lang="en-US" altLang="en-US" sz="1400" dirty="0"/>
              <a:t> Hall probe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ED644ADA-1ECE-4A49-B166-D8C6D8D79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98611" y="1744068"/>
            <a:ext cx="1295400" cy="762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3">
            <a:extLst>
              <a:ext uri="{FF2B5EF4-FFF2-40B4-BE49-F238E27FC236}">
                <a16:creationId xmlns:a16="http://schemas.microsoft.com/office/drawing/2014/main" id="{5EF9CA17-4847-4751-BF36-7F9AC9F1FD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04999" y="3746003"/>
            <a:ext cx="1485901" cy="176073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B197F9DF-5A58-4F22-BB33-7C947278B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2562" y="1809929"/>
            <a:ext cx="1600200" cy="53340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FDF990-AD12-4B43-99E7-097199DD33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3003143"/>
            <a:ext cx="2743200" cy="2056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09CFF-DF18-4711-9BF2-8186897BE7C3}"/>
              </a:ext>
            </a:extLst>
          </p:cNvPr>
          <p:cNvSpPr txBox="1"/>
          <p:nvPr/>
        </p:nvSpPr>
        <p:spPr>
          <a:xfrm>
            <a:off x="3541495" y="4430911"/>
            <a:ext cx="1797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Vertical field magnet</a:t>
            </a:r>
          </a:p>
        </p:txBody>
      </p:sp>
      <p:sp>
        <p:nvSpPr>
          <p:cNvPr id="18" name="Line 12">
            <a:extLst>
              <a:ext uri="{FF2B5EF4-FFF2-40B4-BE49-F238E27FC236}">
                <a16:creationId xmlns:a16="http://schemas.microsoft.com/office/drawing/2014/main" id="{0554CC35-D253-4A6E-AAF1-561CEE69C94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02562" y="4298543"/>
            <a:ext cx="2850838" cy="307777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958D19-3CAB-4044-BB26-C87E33A12011}"/>
              </a:ext>
            </a:extLst>
          </p:cNvPr>
          <p:cNvSpPr txBox="1"/>
          <p:nvPr/>
        </p:nvSpPr>
        <p:spPr>
          <a:xfrm>
            <a:off x="3357598" y="2781904"/>
            <a:ext cx="2164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Further offset correction from</a:t>
            </a:r>
          </a:p>
          <a:p>
            <a:r>
              <a:rPr lang="en-US" sz="1200" dirty="0"/>
              <a:t>field integral measurements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52EABF-20C0-1F94-9CB5-8B8C7E64DB8A}"/>
              </a:ext>
            </a:extLst>
          </p:cNvPr>
          <p:cNvSpPr txBox="1"/>
          <p:nvPr/>
        </p:nvSpPr>
        <p:spPr>
          <a:xfrm>
            <a:off x="5392347" y="514529"/>
            <a:ext cx="3163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Laboratory temperature stable to 0.1 deg C</a:t>
            </a:r>
          </a:p>
        </p:txBody>
      </p:sp>
    </p:spTree>
    <p:extLst>
      <p:ext uri="{BB962C8B-B14F-4D97-AF65-F5344CB8AC3E}">
        <p14:creationId xmlns:p14="http://schemas.microsoft.com/office/powerpoint/2010/main" val="2271803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0B4173-A6BD-7CA4-BA23-729277FFBF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735185-3CED-15CE-EBA3-8639D0435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Coil Correction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3BCD0BE-95D1-5A61-EF56-DF4B822AE9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79" t="23333" r="24815" b="21852"/>
          <a:stretch/>
        </p:blipFill>
        <p:spPr>
          <a:xfrm>
            <a:off x="3592755" y="1659247"/>
            <a:ext cx="1828800" cy="1439693"/>
          </a:xfrm>
          <a:prstGeom prst="rect">
            <a:avLst/>
          </a:prstGeom>
        </p:spPr>
      </p:pic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A93D9869-55C6-84C2-B25A-A205978C8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61" t="21898" r="23635" b="22205"/>
          <a:stretch/>
        </p:blipFill>
        <p:spPr>
          <a:xfrm>
            <a:off x="130629" y="1625938"/>
            <a:ext cx="1828800" cy="146810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057E91F4-EA6D-E114-F471-1732D37CF5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97" t="21946" r="23598" b="20277"/>
          <a:stretch/>
        </p:blipFill>
        <p:spPr>
          <a:xfrm>
            <a:off x="5408492" y="1615437"/>
            <a:ext cx="1828800" cy="1517514"/>
          </a:xfrm>
          <a:prstGeom prst="rect">
            <a:avLst/>
          </a:prstGeom>
        </p:spPr>
      </p:pic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FE7C981F-D797-6758-AA86-4776302A27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33" t="21992" r="23562" b="21712"/>
          <a:stretch/>
        </p:blipFill>
        <p:spPr>
          <a:xfrm>
            <a:off x="2039514" y="1615437"/>
            <a:ext cx="1828800" cy="1478604"/>
          </a:xfrm>
          <a:prstGeom prst="rect">
            <a:avLst/>
          </a:prstGeom>
        </p:spPr>
      </p:pic>
      <p:pic>
        <p:nvPicPr>
          <p:cNvPr id="14" name="Picture 13" descr="Chart, line chart&#10;&#10;Description automatically generated">
            <a:extLst>
              <a:ext uri="{FF2B5EF4-FFF2-40B4-BE49-F238E27FC236}">
                <a16:creationId xmlns:a16="http://schemas.microsoft.com/office/drawing/2014/main" id="{9707AFAA-FE65-DF2D-E187-B18F351444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526" t="22038" r="22380" b="21665"/>
          <a:stretch/>
        </p:blipFill>
        <p:spPr>
          <a:xfrm>
            <a:off x="7184571" y="1575840"/>
            <a:ext cx="1828800" cy="14182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EEA49BE-A142-55D1-2889-448AC0E36DEB}"/>
              </a:ext>
            </a:extLst>
          </p:cNvPr>
          <p:cNvSpPr txBox="1"/>
          <p:nvPr/>
        </p:nvSpPr>
        <p:spPr>
          <a:xfrm>
            <a:off x="457200" y="3124787"/>
            <a:ext cx="1289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Y</a:t>
            </a:r>
            <a:r>
              <a:rPr lang="en-US" sz="1200" baseline="-25000" dirty="0" err="1"/>
              <a:t>Hall</a:t>
            </a:r>
            <a:r>
              <a:rPr lang="en-US" sz="1200" dirty="0"/>
              <a:t> = -0.50 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60933B-34D2-BB38-E5C8-25013BB5FACB}"/>
              </a:ext>
            </a:extLst>
          </p:cNvPr>
          <p:cNvSpPr txBox="1"/>
          <p:nvPr/>
        </p:nvSpPr>
        <p:spPr>
          <a:xfrm>
            <a:off x="2652823" y="3130329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-0.25 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2307F-CEE7-BECA-64A3-D173266A7B1F}"/>
              </a:ext>
            </a:extLst>
          </p:cNvPr>
          <p:cNvSpPr txBox="1"/>
          <p:nvPr/>
        </p:nvSpPr>
        <p:spPr>
          <a:xfrm>
            <a:off x="4364690" y="3122940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0.00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8DD7D4-E830-F431-2447-3115CC04AB61}"/>
              </a:ext>
            </a:extLst>
          </p:cNvPr>
          <p:cNvSpPr txBox="1"/>
          <p:nvPr/>
        </p:nvSpPr>
        <p:spPr>
          <a:xfrm>
            <a:off x="6057780" y="3132951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0.25 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07371-A870-99DA-60A5-0BDF3AB7E0D7}"/>
              </a:ext>
            </a:extLst>
          </p:cNvPr>
          <p:cNvSpPr txBox="1"/>
          <p:nvPr/>
        </p:nvSpPr>
        <p:spPr>
          <a:xfrm>
            <a:off x="7789489" y="3098940"/>
            <a:ext cx="7825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0.50 mm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21B9B4-AEC3-35FF-C703-716AE024FB06}"/>
              </a:ext>
            </a:extLst>
          </p:cNvPr>
          <p:cNvSpPr txBox="1"/>
          <p:nvPr/>
        </p:nvSpPr>
        <p:spPr>
          <a:xfrm>
            <a:off x="601469" y="3647560"/>
            <a:ext cx="79646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Off the midplane, the field has a </a:t>
            </a:r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 component that changes sign at y =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imperfections in the probe cause </a:t>
            </a:r>
            <a:r>
              <a:rPr lang="en-US" dirty="0" err="1"/>
              <a:t>B</a:t>
            </a:r>
            <a:r>
              <a:rPr lang="en-US" baseline="-25000" dirty="0" err="1"/>
              <a:t>z</a:t>
            </a:r>
            <a:r>
              <a:rPr lang="en-US" dirty="0"/>
              <a:t> to make a B</a:t>
            </a:r>
            <a:r>
              <a:rPr lang="en-US" baseline="-25000" dirty="0"/>
              <a:t>x</a:t>
            </a:r>
            <a:r>
              <a:rPr lang="en-US" dirty="0"/>
              <a:t>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field integral measurements from a long coil to correct the Hall probe B</a:t>
            </a:r>
            <a:r>
              <a:rPr lang="en-US" baseline="-25000" dirty="0"/>
              <a:t>x</a:t>
            </a:r>
            <a:r>
              <a:rPr lang="en-US" dirty="0"/>
              <a:t> to give the same first and second field integrals as from the long coil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Typical size of correction ~0.2 G (for measurements on the midplane)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5CDA4A-E198-43B6-1C95-157FBEE785EF}"/>
              </a:ext>
            </a:extLst>
          </p:cNvPr>
          <p:cNvSpPr txBox="1"/>
          <p:nvPr/>
        </p:nvSpPr>
        <p:spPr>
          <a:xfrm>
            <a:off x="304800" y="1127300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Without correction: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1EB676-58F0-F1CD-ECED-81A4BCD7846E}"/>
              </a:ext>
            </a:extLst>
          </p:cNvPr>
          <p:cNvSpPr txBox="1"/>
          <p:nvPr/>
        </p:nvSpPr>
        <p:spPr>
          <a:xfrm>
            <a:off x="858444" y="2659554"/>
            <a:ext cx="8263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-12 Tm^2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7DBE8A-349A-FAAD-CD94-662B3FE92AD6}"/>
              </a:ext>
            </a:extLst>
          </p:cNvPr>
          <p:cNvSpPr txBox="1"/>
          <p:nvPr/>
        </p:nvSpPr>
        <p:spPr>
          <a:xfrm>
            <a:off x="2904119" y="2659094"/>
            <a:ext cx="741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-6 Tm^2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EDE8C4-0C03-435A-FFEF-F874F1E990E6}"/>
              </a:ext>
            </a:extLst>
          </p:cNvPr>
          <p:cNvSpPr txBox="1"/>
          <p:nvPr/>
        </p:nvSpPr>
        <p:spPr>
          <a:xfrm>
            <a:off x="4521302" y="2039616"/>
            <a:ext cx="69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0 Tm^2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AE1CFD1-7956-39D8-E6D8-6554880E955F}"/>
              </a:ext>
            </a:extLst>
          </p:cNvPr>
          <p:cNvSpPr txBox="1"/>
          <p:nvPr/>
        </p:nvSpPr>
        <p:spPr>
          <a:xfrm>
            <a:off x="6234808" y="1722999"/>
            <a:ext cx="69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6 Tm^2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D59A8A-BCDB-B092-878D-0B4215A8532F}"/>
              </a:ext>
            </a:extLst>
          </p:cNvPr>
          <p:cNvSpPr txBox="1"/>
          <p:nvPr/>
        </p:nvSpPr>
        <p:spPr>
          <a:xfrm>
            <a:off x="7950596" y="1659247"/>
            <a:ext cx="775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12 Tm^2</a:t>
            </a:r>
          </a:p>
        </p:txBody>
      </p:sp>
    </p:spTree>
    <p:extLst>
      <p:ext uri="{BB962C8B-B14F-4D97-AF65-F5344CB8AC3E}">
        <p14:creationId xmlns:p14="http://schemas.microsoft.com/office/powerpoint/2010/main" val="1365688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6DFDAA-6877-4357-AFAF-DAC161028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4AF6CD-A579-41C6-AB70-A9020B97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Probe Calibration</a:t>
            </a:r>
          </a:p>
        </p:txBody>
      </p:sp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6C1EC390-4491-4EFF-A646-9DF581CEF0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517929"/>
              </p:ext>
            </p:extLst>
          </p:nvPr>
        </p:nvGraphicFramePr>
        <p:xfrm>
          <a:off x="5194916" y="3119438"/>
          <a:ext cx="2634896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5915160" imgH="4105440" progId="Excel.Chart.8">
                  <p:embed/>
                </p:oleObj>
              </mc:Choice>
              <mc:Fallback>
                <p:oleObj name="Chart" r:id="rId2" imgW="5915160" imgH="4105440" progId="Excel.Chart.8">
                  <p:embed/>
                  <p:pic>
                    <p:nvPicPr>
                      <p:cNvPr id="94214" name="Object 6">
                        <a:extLst>
                          <a:ext uri="{FF2B5EF4-FFF2-40B4-BE49-F238E27FC236}">
                            <a16:creationId xmlns:a16="http://schemas.microsoft.com/office/drawing/2014/main" id="{B98E0006-2768-4706-8DE4-3C097A6ED01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916" y="3119438"/>
                        <a:ext cx="2634896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3D39F0E-B8C0-4971-8430-E0E3322D4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08" y="1421606"/>
            <a:ext cx="36655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Object 8">
            <a:extLst>
              <a:ext uri="{FF2B5EF4-FFF2-40B4-BE49-F238E27FC236}">
                <a16:creationId xmlns:a16="http://schemas.microsoft.com/office/drawing/2014/main" id="{96DB046D-FA26-4111-841B-A6F8217A79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2580857"/>
              </p:ext>
            </p:extLst>
          </p:nvPr>
        </p:nvGraphicFramePr>
        <p:xfrm>
          <a:off x="5173485" y="1111249"/>
          <a:ext cx="2632075" cy="182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5" imgW="5905440" imgH="4095720" progId="Excel.Chart.8">
                  <p:embed/>
                </p:oleObj>
              </mc:Choice>
              <mc:Fallback>
                <p:oleObj name="Chart" r:id="rId5" imgW="5905440" imgH="4095720" progId="Excel.Chart.8">
                  <p:embed/>
                  <p:pic>
                    <p:nvPicPr>
                      <p:cNvPr id="94216" name="Object 8">
                        <a:extLst>
                          <a:ext uri="{FF2B5EF4-FFF2-40B4-BE49-F238E27FC236}">
                            <a16:creationId xmlns:a16="http://schemas.microsoft.com/office/drawing/2014/main" id="{A53D8452-1D87-4B22-A12B-352F538466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485" y="1111249"/>
                        <a:ext cx="2632075" cy="182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 algn="ctr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>
            <a:extLst>
              <a:ext uri="{FF2B5EF4-FFF2-40B4-BE49-F238E27FC236}">
                <a16:creationId xmlns:a16="http://schemas.microsoft.com/office/drawing/2014/main" id="{1E0356A0-4304-4687-BEAD-AB76FFA82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683" y="4404519"/>
            <a:ext cx="1138238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en-US" sz="1400"/>
              <a:t>Chiller</a:t>
            </a:r>
          </a:p>
          <a:p>
            <a:pPr algn="l"/>
            <a:r>
              <a:rPr lang="en-US" altLang="en-US" sz="1400"/>
              <a:t>For probe</a:t>
            </a:r>
          </a:p>
          <a:p>
            <a:pPr algn="l"/>
            <a:r>
              <a:rPr lang="en-US" altLang="en-US" sz="1400"/>
              <a:t>temperature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BA63AB8-C675-4775-988B-4AE8B88D4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646" y="4480719"/>
            <a:ext cx="774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Magnet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id="{B15A1BDD-DDF9-40D9-8704-D27A07DA4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9408" y="4469606"/>
            <a:ext cx="8731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Metrolab</a:t>
            </a:r>
          </a:p>
          <a:p>
            <a:r>
              <a:rPr lang="en-US" altLang="en-US" sz="1400"/>
              <a:t>NMR</a:t>
            </a:r>
          </a:p>
        </p:txBody>
      </p:sp>
      <p:sp>
        <p:nvSpPr>
          <p:cNvPr id="12" name="Line 14">
            <a:extLst>
              <a:ext uri="{FF2B5EF4-FFF2-40B4-BE49-F238E27FC236}">
                <a16:creationId xmlns:a16="http://schemas.microsoft.com/office/drawing/2014/main" id="{C675E09F-EA2E-4036-B345-D747B0A6F86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41008" y="3936206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5">
            <a:extLst>
              <a:ext uri="{FF2B5EF4-FFF2-40B4-BE49-F238E27FC236}">
                <a16:creationId xmlns:a16="http://schemas.microsoft.com/office/drawing/2014/main" id="{5F8F95B2-C602-4B17-A13B-A0377D31FD9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12608" y="3631406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id="{C657D161-D71D-42BA-9866-61969B74F5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36608" y="2717006"/>
            <a:ext cx="762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FCF5CB30-9D84-4F88-8CC0-F4B1DCCCF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899" y="924342"/>
            <a:ext cx="825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/>
              <a:t>HP3458</a:t>
            </a:r>
          </a:p>
        </p:txBody>
      </p:sp>
      <p:sp>
        <p:nvSpPr>
          <p:cNvPr id="17" name="Line 19">
            <a:extLst>
              <a:ext uri="{FF2B5EF4-FFF2-40B4-BE49-F238E27FC236}">
                <a16:creationId xmlns:a16="http://schemas.microsoft.com/office/drawing/2014/main" id="{456A0463-9EB8-4868-B4DF-77E583942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208" y="1193006"/>
            <a:ext cx="2286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25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BDFC0-9928-4F3C-AA13-7CAE8386F3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E4E12D-1F39-452B-A0B6-9A766BD44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Dipole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6CB526-8385-40AC-A2A8-CB5557761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5681"/>
            <a:ext cx="5323967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0C5B1C-8921-41C4-85FB-480488375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92" y="1250950"/>
            <a:ext cx="2438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1EF952BD-2BD5-4841-AF83-9AC3BCABF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3925093"/>
            <a:ext cx="274320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1600" dirty="0">
                <a:solidFill>
                  <a:schemeClr val="accent2"/>
                </a:solidFill>
              </a:rPr>
              <a:t>(</a:t>
            </a:r>
            <a:r>
              <a:rPr lang="en-US" altLang="en-US" sz="1600" dirty="0" err="1">
                <a:solidFill>
                  <a:schemeClr val="accent2"/>
                </a:solidFill>
              </a:rPr>
              <a:t>B</a:t>
            </a:r>
            <a:r>
              <a:rPr lang="en-US" altLang="en-US" sz="1600" baseline="-25000" dirty="0" err="1">
                <a:solidFill>
                  <a:schemeClr val="accent2"/>
                </a:solidFill>
              </a:rPr>
              <a:t>hall</a:t>
            </a:r>
            <a:r>
              <a:rPr lang="en-US" altLang="en-US" sz="1600" dirty="0">
                <a:solidFill>
                  <a:schemeClr val="accent2"/>
                </a:solidFill>
              </a:rPr>
              <a:t> – </a:t>
            </a:r>
            <a:r>
              <a:rPr lang="en-US" altLang="en-US" sz="1600" dirty="0" err="1">
                <a:solidFill>
                  <a:schemeClr val="accent2"/>
                </a:solidFill>
              </a:rPr>
              <a:t>B</a:t>
            </a:r>
            <a:r>
              <a:rPr lang="en-US" altLang="en-US" sz="1600" baseline="-25000" dirty="0" err="1">
                <a:solidFill>
                  <a:schemeClr val="accent2"/>
                </a:solidFill>
              </a:rPr>
              <a:t>nmr</a:t>
            </a:r>
            <a:r>
              <a:rPr lang="en-US" altLang="en-US" sz="1600" dirty="0">
                <a:solidFill>
                  <a:schemeClr val="accent2"/>
                </a:solidFill>
              </a:rPr>
              <a:t>) / </a:t>
            </a:r>
            <a:r>
              <a:rPr lang="en-US" altLang="en-US" sz="1600" dirty="0" err="1">
                <a:solidFill>
                  <a:schemeClr val="accent2"/>
                </a:solidFill>
              </a:rPr>
              <a:t>B</a:t>
            </a:r>
            <a:r>
              <a:rPr lang="en-US" altLang="en-US" sz="1600" baseline="-25000" dirty="0" err="1">
                <a:solidFill>
                  <a:schemeClr val="accent2"/>
                </a:solidFill>
              </a:rPr>
              <a:t>nmr</a:t>
            </a:r>
            <a:endParaRPr lang="en-US" altLang="en-US" sz="1600" baseline="-25000" dirty="0">
              <a:solidFill>
                <a:schemeClr val="accent2"/>
              </a:solidFill>
            </a:endParaRPr>
          </a:p>
          <a:p>
            <a:pPr algn="ctr" eaLnBrk="1" hangingPunct="1"/>
            <a:r>
              <a:rPr lang="en-US" altLang="en-US" sz="1600" dirty="0">
                <a:solidFill>
                  <a:schemeClr val="accent2"/>
                </a:solidFill>
              </a:rPr>
              <a:t>is stable to better than10</a:t>
            </a:r>
            <a:r>
              <a:rPr lang="en-US" altLang="en-US" sz="1600" baseline="30000" dirty="0">
                <a:solidFill>
                  <a:schemeClr val="accent2"/>
                </a:solidFill>
              </a:rPr>
              <a:t>-4</a:t>
            </a:r>
            <a:r>
              <a:rPr lang="en-US" altLang="en-US" sz="1600" dirty="0">
                <a:solidFill>
                  <a:schemeClr val="accent2"/>
                </a:solidFill>
              </a:rPr>
              <a:t> with recalibrations.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FE825D2D-FDFE-4CB0-BA62-8F0D6A790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204" y="3105150"/>
            <a:ext cx="15779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200" dirty="0"/>
              <a:t>Reference Dipole,</a:t>
            </a:r>
          </a:p>
          <a:p>
            <a:pPr algn="ctr" eaLnBrk="1" hangingPunct="1"/>
            <a:r>
              <a:rPr lang="en-US" altLang="en-US" sz="1200" dirty="0"/>
              <a:t>uniform field,</a:t>
            </a:r>
          </a:p>
          <a:p>
            <a:pPr algn="ctr" eaLnBrk="1" hangingPunct="1"/>
            <a:r>
              <a:rPr lang="en-US" altLang="en-US" sz="1200" dirty="0"/>
              <a:t>NMR measurements</a:t>
            </a:r>
          </a:p>
        </p:txBody>
      </p:sp>
    </p:spTree>
    <p:extLst>
      <p:ext uri="{BB962C8B-B14F-4D97-AF65-F5344CB8AC3E}">
        <p14:creationId xmlns:p14="http://schemas.microsoft.com/office/powerpoint/2010/main" val="1080832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9D69311-D857-4053-B94A-7DE412F06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6A9AFB-1226-4572-9FAF-3D9AFE86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LCLS Reference Undulator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0B14C5-FBD7-4730-9F07-4387CB47C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750"/>
            <a:ext cx="6643687" cy="319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1E246B-9412-4863-9094-729416CA9F19}"/>
              </a:ext>
            </a:extLst>
          </p:cNvPr>
          <p:cNvSpPr txBox="1"/>
          <p:nvPr/>
        </p:nvSpPr>
        <p:spPr>
          <a:xfrm>
            <a:off x="7589837" y="2748776"/>
            <a:ext cx="82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±1.5x10</a:t>
            </a:r>
            <a:r>
              <a:rPr lang="en-US" sz="1200" baseline="30000" dirty="0"/>
              <a:t>-4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07CADB-9103-4A89-9640-E5D1D2EE7214}"/>
              </a:ext>
            </a:extLst>
          </p:cNvPr>
          <p:cNvCxnSpPr/>
          <p:nvPr/>
        </p:nvCxnSpPr>
        <p:spPr>
          <a:xfrm flipH="1" flipV="1">
            <a:off x="7285037" y="2658675"/>
            <a:ext cx="304800" cy="138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B66D0D-5EBF-4B3C-8590-70346B407857}"/>
              </a:ext>
            </a:extLst>
          </p:cNvPr>
          <p:cNvCxnSpPr/>
          <p:nvPr/>
        </p:nvCxnSpPr>
        <p:spPr>
          <a:xfrm flipH="1">
            <a:off x="7285037" y="3025775"/>
            <a:ext cx="3048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3246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CO_x0020_Number xmlns="927df50b-eabe-45c3-be73-209499ae91ed" xsi:nil="true"/>
    <Current_x0020_Release_x0020_Revision xmlns="927df50b-eabe-45c3-be73-209499ae91ed">R2</Current_x0020_Release_x0020_Revision>
    <Legacy_x0020_Document_x0020_URL xmlns="927df50b-eabe-45c3-be73-209499ae91ed" xsi:nil="true"/>
    <dfbd1098dd984cca8e572d891b515fc5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LCLS-II-HE</TermName>
          <TermId xmlns="http://schemas.microsoft.com/office/infopath/2007/PartnerControls">f34a38a4-a388-47f5-830f-65abcb77da74</TermId>
        </TermInfo>
      </Terms>
    </dfbd1098dd984cca8e572d891b515fc5>
    <Originator xmlns="927df50b-eabe-45c3-be73-209499ae91ed">
      <UserInfo>
        <DisplayName/>
        <AccountId xsi:nil="true"/>
        <AccountType/>
      </UserInfo>
    </Originator>
    <Approvers xmlns="927df50b-eabe-45c3-be73-209499ae91ed">
      <UserInfo>
        <DisplayName/>
        <AccountId xsi:nil="true"/>
        <AccountType/>
      </UserInfo>
    </Approvers>
    <_dlc_DocId xmlns="927df50b-eabe-45c3-be73-209499ae91ed">SLACDOC-4-5729</_dlc_DocId>
    <CD_x0020_Section xmlns="927df50b-eabe-45c3-be73-209499ae91ed">--</CD_x0020_Section>
    <Subsystem xmlns="927df50b-eabe-45c3-be73-209499ae91ed">
      <Value>----</Value>
    </Subsystem>
    <Source_x0020_Document_x0020_ID xmlns="927df50b-eabe-45c3-be73-209499ae91ed" xsi:nil="true"/>
    <TaxCatchAll xmlns="927df50b-eabe-45c3-be73-209499ae91ed">
      <Value>12</Value>
      <Value>11</Value>
      <Value>105</Value>
    </TaxCatchAll>
    <eb957945f0cf41a089fc8cbef600415c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Templates</TermName>
          <TermId xmlns="http://schemas.microsoft.com/office/infopath/2007/PartnerControls">09abdf3f-5dae-474d-8c44-157bf154b270</TermId>
        </TermInfo>
      </Terms>
    </eb957945f0cf41a089fc8cbef600415c>
    <In_x0020_Use xmlns="927df50b-eabe-45c3-be73-209499ae91ed">true</In_x0020_Use>
    <Legacy_x0020_Previous_x0020_Document_x0020_Number xmlns="927df50b-eabe-45c3-be73-209499ae91ed" xsi:nil="true"/>
    <CD_x0020_System xmlns="927df50b-eabe-45c3-be73-209499ae91ed">--</CD_x0020_System>
    <Legacy_x0020_Document_x0020_Number xmlns="927df50b-eabe-45c3-be73-209499ae91ed">N/A</Legacy_x0020_Document_x0020_Number>
    <m0f8c9a06362439a93ccf8e7250f9630 xmlns="927df50b-eabe-45c3-be73-209499ae91ed">
      <Terms xmlns="http://schemas.microsoft.com/office/infopath/2007/PartnerControls">
        <TermInfo xmlns="http://schemas.microsoft.com/office/infopath/2007/PartnerControls">
          <TermName xmlns="http://schemas.microsoft.com/office/infopath/2007/PartnerControls">Templates</TermName>
          <TermId xmlns="http://schemas.microsoft.com/office/infopath/2007/PartnerControls">09abdf3f-5dae-474d-8c44-157bf154b270</TermId>
        </TermInfo>
      </Terms>
    </m0f8c9a06362439a93ccf8e7250f9630>
    <Source_x0020_Document_x0020_ID1 xmlns="927df50b-eabe-45c3-be73-209499ae91ed" xsi:nil="true"/>
    <Document_x0020_Sequential_x0020_Number xmlns="927df50b-eabe-45c3-be73-209499ae91ed" xsi:nil="true"/>
    <Related_x0020_URL xmlns="927df50b-eabe-45c3-be73-209499ae91ed">
      <Url xsi:nil="true"/>
      <Description xsi:nil="true"/>
    </Related_x0020_URL>
    <_dlc_DocIdUrl xmlns="927df50b-eabe-45c3-be73-209499ae91ed">
      <Url>https://slac.sharepoint.com/sites/pub/_layouts/15/DocIdRedir.aspx?ID=SLACDOC-4-5729</Url>
      <Description>SLACDOC-4-5729</Description>
    </_dlc_DocIdUrl>
    <Notes1 xmlns="927df50b-eabe-45c3-be73-209499ae91ed" xsi:nil="true"/>
    <InProgress_x0020_Revision xmlns="927df50b-eabe-45c3-be73-209499ae91ed" xsi:nil="true"/>
    <Related_x0020_Document_x0020_URL xmlns="927df50b-eabe-45c3-be73-209499ae91ed">
      <Url xsi:nil="true"/>
      <Description xsi:nil="true"/>
    </Related_x0020_Document_x0020_URL>
    <Current_x0020_Released_x0020_Revision_x0020_Date xmlns="927df50b-eabe-45c3-be73-209499ae91ed">2019-02-26T08:00:00+00:00</Current_x0020_Released_x0020_Revision_x0020_Date>
    <Published_x0020_Document_x0020_ID xmlns="927df50b-eabe-45c3-be73-209499ae91ed" xsi:nil="true"/>
    <Document_x0020_Subsection xmlns="927df50b-eabe-45c3-be73-209499ae91ed">00</Document_x0020_Subsection>
    <CD_x0020_Area xmlns="927df50b-eabe-45c3-be73-209499ae91ed">--</CD_x0020_Area>
    <_dlc_DocIdPersistId xmlns="927df50b-eabe-45c3-be73-209499ae91ed" xsi:nil="true"/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SLAC Published Controlled Document" ma:contentTypeID="0x010100155440659A78A0408E1D62E5CA9D3D0F010038FDF43DE38DE441B1404EB426B26F6A" ma:contentTypeVersion="47" ma:contentTypeDescription="" ma:contentTypeScope="" ma:versionID="a9a3334c944bed320173d59c8934e1ea">
  <xsd:schema xmlns:xsd="http://www.w3.org/2001/XMLSchema" xmlns:xs="http://www.w3.org/2001/XMLSchema" xmlns:p="http://schemas.microsoft.com/office/2006/metadata/properties" xmlns:ns2="927df50b-eabe-45c3-be73-209499ae91ed" xmlns:ns3="http://schemas.microsoft.com/sharepoint/v3/fields" xmlns:ns4="e5906dec-eb63-41b5-b7fc-c4c00f3cefd5" targetNamespace="http://schemas.microsoft.com/office/2006/metadata/properties" ma:root="true" ma:fieldsID="af2f4621fc20caa3953fdca86fb9b284" ns2:_="" ns3:_="" ns4:_="">
    <xsd:import namespace="927df50b-eabe-45c3-be73-209499ae91ed"/>
    <xsd:import namespace="http://schemas.microsoft.com/sharepoint/v3/fields"/>
    <xsd:import namespace="e5906dec-eb63-41b5-b7fc-c4c00f3cefd5"/>
    <xsd:element name="properties">
      <xsd:complexType>
        <xsd:sequence>
          <xsd:element name="documentManagement">
            <xsd:complexType>
              <xsd:all>
                <xsd:element ref="ns2:Legacy_x0020_Document_x0020_Number" minOccurs="0"/>
                <xsd:element ref="ns2:Document_x0020_Sequential_x0020_Number" minOccurs="0"/>
                <xsd:element ref="ns2:Document_x0020_Subsection" minOccurs="0"/>
                <xsd:element ref="ns2:CD_x0020_Area" minOccurs="0"/>
                <xsd:element ref="ns2:CD_x0020_Section" minOccurs="0"/>
                <xsd:element ref="ns2:CD_x0020_System" minOccurs="0"/>
                <xsd:element ref="ns2:DCO_x0020_Number" minOccurs="0"/>
                <xsd:element ref="ns2:InProgress_x0020_Revision" minOccurs="0"/>
                <xsd:element ref="ns2:Current_x0020_Release_x0020_Revision" minOccurs="0"/>
                <xsd:element ref="ns2:Current_x0020_Released_x0020_Revision_x0020_Date" minOccurs="0"/>
                <xsd:element ref="ns2:Originator" minOccurs="0"/>
                <xsd:element ref="ns2:Approvers" minOccurs="0"/>
                <xsd:element ref="ns2:In_x0020_Use" minOccurs="0"/>
                <xsd:element ref="ns2:Subsystem" minOccurs="0"/>
                <xsd:element ref="ns2:Legacy_x0020_Previous_x0020_Document_x0020_Number" minOccurs="0"/>
                <xsd:element ref="ns2:Notes1" minOccurs="0"/>
                <xsd:element ref="ns3:ShortComment" minOccurs="0"/>
                <xsd:element ref="ns2:Source_x0020_Document_x0020_ID1" minOccurs="0"/>
                <xsd:element ref="ns2:_dlc_DocIdUrl" minOccurs="0"/>
                <xsd:element ref="ns2:_dlc_DocIdPersistId" minOccurs="0"/>
                <xsd:element ref="ns2:m0f8c9a06362439a93ccf8e7250f9630" minOccurs="0"/>
                <xsd:element ref="ns2:TaxCatchAll" minOccurs="0"/>
                <xsd:element ref="ns2:TaxCatchAllLabel" minOccurs="0"/>
                <xsd:element ref="ns2:dfbd1098dd984cca8e572d891b515fc5" minOccurs="0"/>
                <xsd:element ref="ns2:Published_x0020_Document_x0020_ID" minOccurs="0"/>
                <xsd:element ref="ns2:Source_x0020_Document_x0020_ID" minOccurs="0"/>
                <xsd:element ref="ns2:Related_x0020_Document_x0020_URL" minOccurs="0"/>
                <xsd:element ref="ns2:Legacy_x0020_Document_x0020_URL" minOccurs="0"/>
                <xsd:element ref="ns2:eb957945f0cf41a089fc8cbef600415c" minOccurs="0"/>
                <xsd:element ref="ns2:Related_x0020_URL" minOccurs="0"/>
                <xsd:element ref="ns2:_dlc_DocId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7df50b-eabe-45c3-be73-209499ae91ed" elementFormDefault="qualified">
    <xsd:import namespace="http://schemas.microsoft.com/office/2006/documentManagement/types"/>
    <xsd:import namespace="http://schemas.microsoft.com/office/infopath/2007/PartnerControls"/>
    <xsd:element name="Legacy_x0020_Document_x0020_Number" ma:index="2" nillable="true" ma:displayName="Document Number" ma:indexed="true" ma:internalName="Legacy_x0020_Document_x0020_Number" ma:readOnly="false">
      <xsd:simpleType>
        <xsd:restriction base="dms:Text">
          <xsd:maxLength value="25"/>
        </xsd:restriction>
      </xsd:simpleType>
    </xsd:element>
    <xsd:element name="Document_x0020_Sequential_x0020_Number" ma:index="6" nillable="true" ma:displayName="Document Sequential Number" ma:internalName="Document_x0020_Sequential_x0020_Number" ma:readOnly="false">
      <xsd:simpleType>
        <xsd:restriction base="dms:Text">
          <xsd:maxLength value="255"/>
        </xsd:restriction>
      </xsd:simpleType>
    </xsd:element>
    <xsd:element name="Document_x0020_Subsection" ma:index="7" nillable="true" ma:displayName="Document Subsection" ma:default="00" ma:indexed="true" ma:internalName="Document_x0020_Subsection" ma:readOnly="false">
      <xsd:simpleType>
        <xsd:restriction base="dms:Text">
          <xsd:maxLength value="255"/>
        </xsd:restriction>
      </xsd:simpleType>
    </xsd:element>
    <xsd:element name="CD_x0020_Area" ma:index="8" nillable="true" ma:displayName="CD Area" ma:default="--" ma:format="Dropdown" ma:indexed="true" ma:internalName="CD_x0020_Area" ma:readOnly="false">
      <xsd:simpleType>
        <xsd:restriction base="dms:Choice">
          <xsd:enumeration value="--"/>
          <xsd:enumeration value="00 Management"/>
          <xsd:enumeration value="01 Generic (Universal)"/>
          <xsd:enumeration value="02 LINAC (includes CID, O, DRIP, Positron, LCLS, INJ, BSY)"/>
          <xsd:enumeration value="03 ESA – End Station A"/>
          <xsd:enumeration value="04 PEP – Positron Electron Project"/>
          <xsd:enumeration value="05 SLC – SLAC Linear Accelerator"/>
          <xsd:enumeration value="06 LCLS – LINAC Coherent Light Source"/>
          <xsd:enumeration value="07 LCLS-II"/>
          <xsd:enumeration value="08 FACET-II"/>
          <xsd:enumeration value="11 KTL – Klystron Test Lab"/>
          <xsd:enumeration value="12 NLCTA – Next Linear Collider Test Accelerator"/>
          <xsd:enumeration value="13 ITF/HVTF – Injector Test Facility / High Voltage Test Facility"/>
          <xsd:enumeration value="14"/>
          <xsd:enumeration value="15"/>
          <xsd:enumeration value="16"/>
        </xsd:restriction>
      </xsd:simpleType>
    </xsd:element>
    <xsd:element name="CD_x0020_Section" ma:index="9" nillable="true" ma:displayName="CD Section" ma:default="--" ma:format="Dropdown" ma:internalName="CD_x0020_Section" ma:readOnly="false">
      <xsd:simpleType>
        <xsd:restriction base="dms:Choice">
          <xsd:enumeration value="--"/>
          <xsd:enumeration value="DPT"/>
          <xsd:enumeration value="SS"/>
          <xsd:enumeration value="SW"/>
          <xsd:enumeration value="HW"/>
          <xsd:enumeration value="ES"/>
        </xsd:restriction>
      </xsd:simpleType>
    </xsd:element>
    <xsd:element name="CD_x0020_System" ma:index="10" nillable="true" ma:displayName="CD System" ma:default="--" ma:format="Dropdown" ma:internalName="CD_x0020_System" ma:readOnly="false">
      <xsd:simpleType>
        <xsd:restriction base="dms:Choice">
          <xsd:enumeration value="--"/>
          <xsd:enumeration value="BCS"/>
          <xsd:enumeration value="MAN"/>
          <xsd:enumeration value="PPS"/>
          <xsd:enumeration value="NIRP"/>
          <xsd:enumeration value="ODM"/>
        </xsd:restriction>
      </xsd:simpleType>
    </xsd:element>
    <xsd:element name="DCO_x0020_Number" ma:index="11" nillable="true" ma:displayName="DCO Number" ma:internalName="DCO_x0020_Number" ma:readOnly="false">
      <xsd:simpleType>
        <xsd:restriction base="dms:Note">
          <xsd:maxLength value="255"/>
        </xsd:restriction>
      </xsd:simpleType>
    </xsd:element>
    <xsd:element name="InProgress_x0020_Revision" ma:index="12" nillable="true" ma:displayName="In Progress Revision" ma:internalName="InProgress_x0020_Revision" ma:readOnly="false">
      <xsd:simpleType>
        <xsd:restriction base="dms:Text">
          <xsd:maxLength value="255"/>
        </xsd:restriction>
      </xsd:simpleType>
    </xsd:element>
    <xsd:element name="Current_x0020_Release_x0020_Revision" ma:index="13" nillable="true" ma:displayName="Current Released Revision" ma:internalName="Current_x0020_Release_x0020_Revision" ma:readOnly="false">
      <xsd:simpleType>
        <xsd:restriction base="dms:Text">
          <xsd:maxLength value="255"/>
        </xsd:restriction>
      </xsd:simpleType>
    </xsd:element>
    <xsd:element name="Current_x0020_Released_x0020_Revision_x0020_Date" ma:index="14" nillable="true" ma:displayName="Current Released Revision Date" ma:format="DateOnly" ma:indexed="true" ma:internalName="Current_x0020_Released_x0020_Revision_x0020_Date" ma:readOnly="false">
      <xsd:simpleType>
        <xsd:restriction base="dms:DateTime"/>
      </xsd:simpleType>
    </xsd:element>
    <xsd:element name="Originator" ma:index="15" nillable="true" ma:displayName="Originators" ma:list="UserInfo" ma:SearchPeopleOnly="false" ma:SharePointGroup="0" ma:internalName="Originator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pprovers" ma:index="16" nillable="true" ma:displayName="Approvers" ma:list="UserInfo" ma:SearchPeopleOnly="false" ma:SharePointGroup="0" ma:internalName="Approvers" ma:readOnly="false" ma:showField="Titl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_x0020_Use" ma:index="17" nillable="true" ma:displayName="In Use" ma:default="1" ma:indexed="true" ma:internalName="In_x0020_Use" ma:readOnly="false">
      <xsd:simpleType>
        <xsd:restriction base="dms:Boolean"/>
      </xsd:simpleType>
    </xsd:element>
    <xsd:element name="Subsystem" ma:index="18" nillable="true" ma:displayName="Subsystem" ma:default="----" ma:internalName="Subsystem" ma:readOnly="fals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----"/>
                    <xsd:enumeration value="--"/>
                    <xsd:enumeration value="Controls"/>
                    <xsd:enumeration value="Emergency"/>
                    <xsd:enumeration value="Injector LCLS"/>
                    <xsd:enumeration value="Injector S10"/>
                    <xsd:enumeration value="Injector West"/>
                    <xsd:enumeration value="Laser"/>
                    <xsd:enumeration value="LCW"/>
                    <xsd:enumeration value="Linac"/>
                    <xsd:enumeration value="Linac/Injector"/>
                    <xsd:enumeration value="NCL"/>
                    <xsd:enumeration value="PPS"/>
                    <xsd:enumeration value="Radiation Physics"/>
                    <xsd:enumeration value="RF"/>
                    <xsd:enumeration value="SCL"/>
                    <xsd:enumeration value="SPEAR3"/>
                    <xsd:enumeration value="Training"/>
                    <xsd:enumeration value="Undulator"/>
                    <xsd:enumeration value="Vacuum"/>
                    <xsd:enumeration value="Linac West"/>
                    <xsd:enumeration value="Linac Middle"/>
                    <xsd:enumeration value="Linac East"/>
                    <xsd:enumeration value="BSY"/>
                    <xsd:enumeration value="ESA"/>
                    <xsd:enumeration value="SPEAR3 Linac"/>
                    <xsd:enumeration value="SPEAR3 Booster"/>
                    <xsd:enumeration value="SPEAR3 Ring"/>
                  </xsd:restriction>
                </xsd:simpleType>
              </xsd:element>
            </xsd:sequence>
          </xsd:extension>
        </xsd:complexContent>
      </xsd:complexType>
    </xsd:element>
    <xsd:element name="Legacy_x0020_Previous_x0020_Document_x0020_Number" ma:index="19" nillable="true" ma:displayName="Previous Document Number" ma:internalName="Legacy_x0020_Previous_x0020_Document_x0020_Number" ma:readOnly="false">
      <xsd:simpleType>
        <xsd:restriction base="dms:Text">
          <xsd:maxLength value="255"/>
        </xsd:restriction>
      </xsd:simpleType>
    </xsd:element>
    <xsd:element name="Notes1" ma:index="20" nillable="true" ma:displayName="Notes" ma:internalName="Notes1" ma:readOnly="false">
      <xsd:simpleType>
        <xsd:restriction base="dms:Note">
          <xsd:maxLength value="255"/>
        </xsd:restriction>
      </xsd:simpleType>
    </xsd:element>
    <xsd:element name="Source_x0020_Document_x0020_ID1" ma:index="25" nillable="true" ma:displayName="Source Document ID" ma:internalName="Source_x0020_Document_x0020_ID1" ma:readOnly="false">
      <xsd:simpleType>
        <xsd:restriction base="dms:Text">
          <xsd:maxLength value="255"/>
        </xsd:restriction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false">
      <xsd:simpleType>
        <xsd:restriction base="dms:Boolean"/>
      </xsd:simpleType>
    </xsd:element>
    <xsd:element name="m0f8c9a06362439a93ccf8e7250f9630" ma:index="28" nillable="true" ma:taxonomy="true" ma:internalName="m0f8c9a06362439a93ccf8e7250f9630" ma:taxonomyFieldName="Document_x0020_Type" ma:displayName="Document Type" ma:indexed="true" ma:readOnly="false" ma:fieldId="{60f8c9a0-6362-439a-93cc-f8e7250f9630}" ma:sspId="fd420da9-6cce-460f-935b-b5e0b28d9e79" ma:termSetId="cac6ab47-f0a5-45cc-9454-7a2783ec5b7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9" nillable="true" ma:displayName="Taxonomy Catch All Column" ma:hidden="true" ma:list="{fed96870-3cb8-4f71-aca6-62eeee53668a}" ma:internalName="TaxCatchAll" ma:readOnly="false" ma:showField="CatchAllData" ma:web="927df50b-eabe-45c3-be73-209499ae91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0" nillable="true" ma:displayName="Taxonomy Catch All Column1" ma:hidden="true" ma:list="{fed96870-3cb8-4f71-aca6-62eeee53668a}" ma:internalName="TaxCatchAllLabel" ma:readOnly="true" ma:showField="CatchAllDataLabel" ma:web="927df50b-eabe-45c3-be73-209499ae91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fbd1098dd984cca8e572d891b515fc5" ma:index="31" nillable="true" ma:taxonomy="true" ma:internalName="dfbd1098dd984cca8e572d891b515fc5" ma:taxonomyFieldName="Organization_x0020_Unit" ma:displayName="Organization Unit" ma:indexed="true" ma:readOnly="false" ma:fieldId="{dfbd1098-dd98-4cca-8e57-2d891b515fc5}" ma:sspId="fd420da9-6cce-460f-935b-b5e0b28d9e79" ma:termSetId="a3bef51c-adc4-4503-a1bb-0f20f3608a6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shed_x0020_Document_x0020_ID" ma:index="32" nillable="true" ma:displayName="Published Document ID" ma:internalName="Published_x0020_Document_x0020_ID" ma:readOnly="false">
      <xsd:simpleType>
        <xsd:restriction base="dms:Text">
          <xsd:maxLength value="255"/>
        </xsd:restriction>
      </xsd:simpleType>
    </xsd:element>
    <xsd:element name="Source_x0020_Document_x0020_ID" ma:index="38" nillable="true" ma:displayName="Source Document Library" ma:hidden="true" ma:internalName="Source_x0020_Document_x0020_ID" ma:readOnly="false">
      <xsd:simpleType>
        <xsd:restriction base="dms:Text">
          <xsd:maxLength value="255"/>
        </xsd:restriction>
      </xsd:simpleType>
    </xsd:element>
    <xsd:element name="Related_x0020_Document_x0020_URL" ma:index="39" nillable="true" ma:displayName="Related Document URL" ma:format="Hyperlink" ma:hidden="true" ma:internalName="Related_x0020_Document_x0020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egacy_x0020_Document_x0020_URL" ma:index="40" nillable="true" ma:displayName="Legacy Document URL" ma:hidden="true" ma:internalName="Legacy_x0020_Document_x0020_URL" ma:readOnly="false">
      <xsd:simpleType>
        <xsd:restriction base="dms:Text">
          <xsd:maxLength value="255"/>
        </xsd:restriction>
      </xsd:simpleType>
    </xsd:element>
    <xsd:element name="eb957945f0cf41a089fc8cbef600415c" ma:index="41" nillable="true" ma:taxonomy="true" ma:internalName="eb957945f0cf41a089fc8cbef600415c" ma:taxonomyFieldName="Document_x0020_Sub_x0020_Type" ma:displayName="Document Sub Type" ma:indexed="true" ma:readOnly="false" ma:fieldId="{eb957945-f0cf-41a0-89fc-8cbef600415c}" ma:sspId="fd420da9-6cce-460f-935b-b5e0b28d9e79" ma:termSetId="35c1fe8f-1b00-4066-ab6b-b22f72fbb4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Related_x0020_URL" ma:index="42" nillable="true" ma:displayName="Related URL" ma:format="Hyperlink" ma:hidden="true" ma:internalName="Related_x0020_URL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" ma:index="4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ShortComment" ma:index="23" nillable="true" ma:displayName="Comments" ma:internalName="ShortComment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906dec-eb63-41b5-b7fc-c4c00f3cef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45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displayName="Author"/>
        <xsd:element ref="dcterms:created" minOccurs="0" maxOccurs="1"/>
        <xsd:element ref="dc:identifier" minOccurs="0" maxOccurs="1"/>
        <xsd:element name="contentType" minOccurs="0" maxOccurs="1" type="xsd:string" ma:index="3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75E376-0D9B-431C-906B-F65C663034E9}">
  <ds:schemaRefs>
    <ds:schemaRef ds:uri="http://schemas.microsoft.com/office/2006/metadata/properties"/>
    <ds:schemaRef ds:uri="http://schemas.microsoft.com/office/infopath/2007/PartnerControls"/>
    <ds:schemaRef ds:uri="927df50b-eabe-45c3-be73-209499ae91ed"/>
  </ds:schemaRefs>
</ds:datastoreItem>
</file>

<file path=customXml/itemProps2.xml><?xml version="1.0" encoding="utf-8"?>
<ds:datastoreItem xmlns:ds="http://schemas.openxmlformats.org/officeDocument/2006/customXml" ds:itemID="{92C09216-B42B-425B-A229-E77BA5FE0E9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D2AE2BE-B835-4F92-9C7D-596EB65350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7df50b-eabe-45c3-be73-209499ae91ed"/>
    <ds:schemaRef ds:uri="http://schemas.microsoft.com/sharepoint/v3/fields"/>
    <ds:schemaRef ds:uri="e5906dec-eb63-41b5-b7fc-c4c00f3cef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41F0D510-AC54-489D-AD3D-EEF1CF0ED5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775</Words>
  <Application>Microsoft Office PowerPoint</Application>
  <PresentationFormat>On-screen Show (16:9)</PresentationFormat>
  <Paragraphs>145</Paragraphs>
  <Slides>22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Blank</vt:lpstr>
      <vt:lpstr>Chart</vt:lpstr>
      <vt:lpstr>   SLAC Undulator And Phase Shifter Measurements</vt:lpstr>
      <vt:lpstr>SLAC Recent Projects Using Undulators</vt:lpstr>
      <vt:lpstr>LCLS Undulator Measurements Probes move in a straight line.  Field integrals are done with a moving coil with 130 turns.</vt:lpstr>
      <vt:lpstr>Measurement Bench Straightness</vt:lpstr>
      <vt:lpstr>Hall Probe Measurements</vt:lpstr>
      <vt:lpstr>Long Coil Correction</vt:lpstr>
      <vt:lpstr>Hall Probe Calibration</vt:lpstr>
      <vt:lpstr>Reference Dipole</vt:lpstr>
      <vt:lpstr>LCLS Reference Undulator</vt:lpstr>
      <vt:lpstr>Measure Undulator On Magnetic Axis</vt:lpstr>
      <vt:lpstr>Measure K On The Magnetic Axis</vt:lpstr>
      <vt:lpstr>Undulator Fiducialization</vt:lpstr>
      <vt:lpstr>Temperature Calibrations</vt:lpstr>
      <vt:lpstr>Earth Field Correctors</vt:lpstr>
      <vt:lpstr>Radiation Damage Detection</vt:lpstr>
      <vt:lpstr>Delta Hall Probe Measurements</vt:lpstr>
      <vt:lpstr>Measure Probe Position</vt:lpstr>
      <vt:lpstr>Phase Shifter Measurements</vt:lpstr>
      <vt:lpstr>Prototype Measurements, Field Integrals</vt:lpstr>
      <vt:lpstr>SXR Phase Shifters</vt:lpstr>
      <vt:lpstr>SXR Phase Shifter Lessons Learned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LCLS-II-HE PowerPoint Template</dc:title>
  <dc:creator/>
  <cp:lastModifiedBy/>
  <cp:revision>3</cp:revision>
  <cp:lastPrinted>2018-12-07T23:44:51Z</cp:lastPrinted>
  <dcterms:created xsi:type="dcterms:W3CDTF">2012-06-11T23:48:53Z</dcterms:created>
  <dcterms:modified xsi:type="dcterms:W3CDTF">2022-09-26T19:34:43Z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0x010100155440659A78A0408E1D62E5CA9D3D0F010038FDF43DE38DE441B1404EB426B26F6A</vt:lpwstr>
  </property>
  <property fmtid="{D5CDD505-2E9C-101B-9397-08002B2CF9AE}" pid="3" name="Formatting Updated">
    <vt:lpwstr>true</vt:lpwstr>
  </property>
  <property fmtid="{D5CDD505-2E9C-101B-9397-08002B2CF9AE}" pid="4" name="_dlc_DocIdItemGuid">
    <vt:lpwstr>1df54946-d11d-4e7a-9049-d27a4fc9d228</vt:lpwstr>
  </property>
  <property fmtid="{D5CDD505-2E9C-101B-9397-08002B2CF9AE}" pid="5" name="DocType">
    <vt:lpwstr>Presentation</vt:lpwstr>
  </property>
  <property fmtid="{D5CDD505-2E9C-101B-9397-08002B2CF9AE}" pid="6" name="Plenary Agenda Item">
    <vt:lpwstr>7</vt:lpwstr>
  </property>
  <property fmtid="{D5CDD505-2E9C-101B-9397-08002B2CF9AE}" pid="7" name="Organization Unit">
    <vt:lpwstr>12;#LCLS-II-HE|f34a38a4-a388-47f5-830f-65abcb77da74</vt:lpwstr>
  </property>
  <property fmtid="{D5CDD505-2E9C-101B-9397-08002B2CF9AE}" pid="8" name="Document Type">
    <vt:lpwstr>105;#Templates|09abdf3f-5dae-474d-8c44-157bf154b270</vt:lpwstr>
  </property>
  <property fmtid="{D5CDD505-2E9C-101B-9397-08002B2CF9AE}" pid="9" name="Document Sub Type">
    <vt:lpwstr>11;#Templates|09abdf3f-5dae-474d-8c44-157bf154b270</vt:lpwstr>
  </property>
  <property fmtid="{D5CDD505-2E9C-101B-9397-08002B2CF9AE}" pid="10" name="Plenary Agenda">
    <vt:lpwstr>8</vt:lpwstr>
  </property>
  <property fmtid="{D5CDD505-2E9C-101B-9397-08002B2CF9AE}" pid="11" name="Title1">
    <vt:lpwstr/>
  </property>
  <property fmtid="{D5CDD505-2E9C-101B-9397-08002B2CF9AE}" pid="12" name="URL">
    <vt:lpwstr/>
  </property>
  <property fmtid="{D5CDD505-2E9C-101B-9397-08002B2CF9AE}" pid="13" name="Collaborators">
    <vt:lpwstr/>
  </property>
  <property fmtid="{D5CDD505-2E9C-101B-9397-08002B2CF9AE}" pid="14" name="Associated Policy">
    <vt:lpwstr>--</vt:lpwstr>
  </property>
  <property fmtid="{D5CDD505-2E9C-101B-9397-08002B2CF9AE}" pid="15" name="CDMS_Area">
    <vt:lpwstr>--</vt:lpwstr>
  </property>
  <property fmtid="{D5CDD505-2E9C-101B-9397-08002B2CF9AE}" pid="16" name="Lock and Tag">
    <vt:bool>false</vt:bool>
  </property>
  <property fmtid="{D5CDD505-2E9C-101B-9397-08002B2CF9AE}" pid="17" name="Retention Action">
    <vt:lpwstr>--</vt:lpwstr>
  </property>
  <property fmtid="{D5CDD505-2E9C-101B-9397-08002B2CF9AE}" pid="18" name="Utilization">
    <vt:lpwstr>Principal</vt:lpwstr>
  </property>
  <property fmtid="{D5CDD505-2E9C-101B-9397-08002B2CF9AE}" pid="19" name="Document Specialists">
    <vt:lpwstr/>
  </property>
  <property fmtid="{D5CDD505-2E9C-101B-9397-08002B2CF9AE}" pid="20" name="Other Collaborators">
    <vt:lpwstr/>
  </property>
  <property fmtid="{D5CDD505-2E9C-101B-9397-08002B2CF9AE}" pid="21" name="Reviewers">
    <vt:lpwstr/>
  </property>
  <property fmtid="{D5CDD505-2E9C-101B-9397-08002B2CF9AE}" pid="22" name="Tier">
    <vt:lpwstr>Tier 3</vt:lpwstr>
  </property>
  <property fmtid="{D5CDD505-2E9C-101B-9397-08002B2CF9AE}" pid="23" name="Rescinded">
    <vt:bool>false</vt:bool>
  </property>
  <property fmtid="{D5CDD505-2E9C-101B-9397-08002B2CF9AE}" pid="24" name="Form">
    <vt:bool>false</vt:bool>
  </property>
</Properties>
</file>