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7"/>
  </p:notesMasterIdLst>
  <p:sldIdLst>
    <p:sldId id="276" r:id="rId5"/>
    <p:sldId id="279" r:id="rId6"/>
    <p:sldId id="303" r:id="rId7"/>
    <p:sldId id="295" r:id="rId8"/>
    <p:sldId id="292" r:id="rId9"/>
    <p:sldId id="301" r:id="rId10"/>
    <p:sldId id="302" r:id="rId11"/>
    <p:sldId id="293" r:id="rId12"/>
    <p:sldId id="304" r:id="rId13"/>
    <p:sldId id="305" r:id="rId14"/>
    <p:sldId id="291" r:id="rId15"/>
    <p:sldId id="308" r:id="rId16"/>
    <p:sldId id="307" r:id="rId17"/>
    <p:sldId id="298" r:id="rId18"/>
    <p:sldId id="294" r:id="rId19"/>
    <p:sldId id="296" r:id="rId20"/>
    <p:sldId id="299" r:id="rId21"/>
    <p:sldId id="300" r:id="rId22"/>
    <p:sldId id="309" r:id="rId23"/>
    <p:sldId id="310" r:id="rId24"/>
    <p:sldId id="260" r:id="rId25"/>
    <p:sldId id="286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1EA"/>
    <a:srgbClr val="4E65A1"/>
    <a:srgbClr val="10E92C"/>
    <a:srgbClr val="808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2E5CE0-3C48-C60A-9F29-82BCB439BBBD}" v="413" dt="2023-03-03T16:05:52.736"/>
    <p1510:client id="{F368D101-F728-4E99-9402-596B9BD882FA}" v="784" dt="2023-03-03T16:51:17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B5BF4-82AD-4711-B2B6-1F441D0ABECD}" type="datetimeFigureOut">
              <a:rPr lang="pt-BR" smtClean="0"/>
              <a:t>03/03/2023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0D9AA-00D9-4A62-BCDA-63D2AD8470F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53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D9AA-00D9-4A62-BCDA-63D2AD8470F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23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0D9AA-00D9-4A62-BCDA-63D2AD8470F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793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6C42-7086-AEA0-1792-622364B1A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192FE4-65EB-5BFC-D9C9-716D6ECC6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B00E-A391-0503-8840-4601C327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4E8D-F69B-BC4A-9D05-91A86B059582}" type="datetimeFigureOut">
              <a:t>03/03/2023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C5B34-1457-20D3-7DD7-225703343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12F51-4527-FF94-53ED-514072D3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D823-9CA7-0049-9CC5-043ED72F402D}" type="slidenum"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4136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57C16-0372-077C-DAE2-430659809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6672C-5AB5-5AFA-A590-070D5498D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5D72E-4A22-2044-5B5C-54FEEFA6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4E8D-F69B-BC4A-9D05-91A86B059582}" type="datetimeFigureOut">
              <a:t>03/03/2023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1632-CD69-8A23-23E4-2F112F661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D593C-3C20-1E6D-0C98-44707C954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D823-9CA7-0049-9CC5-043ED72F402D}" type="slidenum"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5133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C37D2-6ECF-B578-F67E-A5BB868C0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34488-C407-D0E8-38AA-8DB1A47E9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F106E-D4CA-4429-34EC-6CDBFD38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4E8D-F69B-BC4A-9D05-91A86B059582}" type="datetimeFigureOut">
              <a:t>03/03/2023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F1C59-B0D5-3DEC-5486-62F19895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06550-6573-5D1D-AA9C-2EBD3821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D823-9CA7-0049-9CC5-043ED72F402D}" type="slidenum"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2096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6DFCC-B1A1-BF69-AE61-77B91204F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6012A-1B6C-74EA-AA05-3CBDF2D91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1F0A8-E488-6B89-0D29-1038F37C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4E8D-F69B-BC4A-9D05-91A86B059582}" type="datetimeFigureOut">
              <a:t>03/03/2023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DE989-2B22-6C4D-4F7C-6BE6F8DC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408D4-8C71-BD07-934B-B8D967EB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D823-9CA7-0049-9CC5-043ED72F402D}" type="slidenum"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5845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FA147-0E53-83B6-FAF7-81F0101F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1C743-4CE1-3F03-87D0-811B6D3DD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C4B51-D3FC-9492-017A-89B0FB88F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4E8D-F69B-BC4A-9D05-91A86B059582}" type="datetimeFigureOut">
              <a:t>03/03/2023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0EE8E-6CEC-BCF9-98C4-B5FBFFDC6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D38A8-2F90-E930-2ECE-C4761148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D823-9CA7-0049-9CC5-043ED72F402D}" type="slidenum"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832619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15149-28A4-BC28-8C50-F6FC25B0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BEDD2-CFC0-DD86-9197-A21D11B94A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DAEF4-F42F-7FB9-CD78-5CB58E636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BB715-4135-F995-4E4E-C62E4FD3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4E8D-F69B-BC4A-9D05-91A86B059582}" type="datetimeFigureOut">
              <a:t>03/03/2023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13551-4DC7-80A8-51BF-37918DE64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2C033-A598-6AC2-D88F-AD36BAD3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D823-9CA7-0049-9CC5-043ED72F402D}" type="slidenum"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77938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AE83-1DDF-E394-8972-A23A93861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2DF08-A1D6-5DB6-4B37-9E1C23603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472EB-3A29-1E7E-AEDB-00912EAFC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627903-BF73-B2E8-D4C5-5BB1456D0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DACE3B-7D50-E812-2BF3-57FCFBE2EA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38A7F-E708-53C3-897B-F086FCF3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4E8D-F69B-BC4A-9D05-91A86B059582}" type="datetimeFigureOut">
              <a:t>03/03/2023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64E59-06CF-010E-489A-72C08D391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7FC004-5A0E-1EFA-1500-B9BD17041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D823-9CA7-0049-9CC5-043ED72F402D}" type="slidenum"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9689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E707-B4EB-263C-DC83-5493051AC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46445A-C7B3-C296-1FFA-AC1AF4C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4E8D-F69B-BC4A-9D05-91A86B059582}" type="datetimeFigureOut">
              <a:t>03/03/2023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7A133C-FB4D-F9B1-755D-C33D24FAB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D4A6D-7DB0-8317-DD8C-5EC12D97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D823-9CA7-0049-9CC5-043ED72F402D}" type="slidenum"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07138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1CBC8-0061-DB4D-EC2E-DBC6C30B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4E8D-F69B-BC4A-9D05-91A86B059582}" type="datetimeFigureOut">
              <a:t>03/03/2023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1F064E-0A5A-BD8F-2315-A3B0AF75C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A5541-F1A4-2919-48B0-32B547B7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D823-9CA7-0049-9CC5-043ED72F402D}" type="slidenum"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6561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B043-8364-D93A-B902-7B1CE412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1CFD8-710C-27EE-F088-127025820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28D8BF-6635-D26B-4F53-11119227F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422B4-D48B-AE6F-2346-2FEC7567A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4E8D-F69B-BC4A-9D05-91A86B059582}" type="datetimeFigureOut">
              <a:t>03/03/2023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72F23-787D-1FBE-CF4D-45422C1B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4983A-AB86-2CBA-3A28-1D4ECAB4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D823-9CA7-0049-9CC5-043ED72F402D}" type="slidenum"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31431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4C65-A408-ACED-EC81-AFE7A110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160D60-9273-C03E-9440-B48A82D5E3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E91BC-546A-21E9-0808-4AD7EDAB0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738C7-F8DF-C861-CDF9-80366202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4E8D-F69B-BC4A-9D05-91A86B059582}" type="datetimeFigureOut">
              <a:t>03/03/2023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0BDFD-44FE-6A3B-FE0A-E5FD8284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6E9DB-0085-40D5-9DE1-7447073F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1D823-9CA7-0049-9CC5-043ED72F402D}" type="slidenum"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1600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428CB0-845F-4A46-DD4F-F7D3E7C2D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1676B-F982-C673-750D-9BBA4C61E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F0879-6B50-9139-0F9B-26B3F14F1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4E8D-F69B-BC4A-9D05-91A86B059582}" type="datetimeFigureOut">
              <a:t>03/03/2023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EEAE1-99A2-9218-73A2-8B1CCF200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4B62C-69A9-2955-6FC2-A369FAA8A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1D823-9CA7-0049-9CC5-043ED72F402D}" type="slidenum"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7555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17/06/relationships/model3d" Target="../media/model3d2.glb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1978190"/>
            <a:ext cx="6096001" cy="2572789"/>
          </a:xfrm>
        </p:spPr>
        <p:txBody>
          <a:bodyPr anchor="ctr">
            <a:normAutofit/>
          </a:bodyPr>
          <a:lstStyle/>
          <a:p>
            <a:r>
              <a:rPr lang="pt-BR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AULA</a:t>
            </a:r>
            <a:r>
              <a:rPr lang="en-US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 </a:t>
            </a:r>
            <a:r>
              <a:rPr lang="pt-BR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15</a:t>
            </a:r>
            <a:br>
              <a:rPr lang="pt-BR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</a:br>
            <a:r>
              <a:rPr lang="pt-BR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Imagens DICOM</a:t>
            </a:r>
            <a:endParaRPr lang="en-US" b="0" dirty="0">
              <a:latin typeface="Roboto"/>
              <a:ea typeface="Roboto"/>
              <a:cs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D4E696-1E01-B1A9-10D6-E96895BA5C8F}"/>
              </a:ext>
            </a:extLst>
          </p:cNvPr>
          <p:cNvSpPr/>
          <p:nvPr/>
        </p:nvSpPr>
        <p:spPr>
          <a:xfrm>
            <a:off x="914399" y="4624552"/>
            <a:ext cx="5990898" cy="549549"/>
          </a:xfrm>
          <a:prstGeom prst="rect">
            <a:avLst/>
          </a:prstGeom>
          <a:solidFill>
            <a:srgbClr val="10E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 err="1">
                <a:solidFill>
                  <a:srgbClr val="1201EA"/>
                </a:solidFill>
                <a:latin typeface="Roboto"/>
                <a:ea typeface="Roboto"/>
                <a:cs typeface="Roboto"/>
              </a:rPr>
              <a:t>Iniciaremos</a:t>
            </a:r>
            <a:r>
              <a:rPr lang="en-US" sz="2400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2400" dirty="0" err="1">
                <a:solidFill>
                  <a:srgbClr val="1201EA"/>
                </a:solidFill>
                <a:latin typeface="Roboto"/>
                <a:ea typeface="Roboto"/>
                <a:cs typeface="Roboto"/>
              </a:rPr>
              <a:t>em</a:t>
            </a:r>
            <a:r>
              <a:rPr lang="en-US" sz="2400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 breve</a:t>
            </a:r>
          </a:p>
        </p:txBody>
      </p:sp>
    </p:spTree>
    <p:extLst>
      <p:ext uri="{BB962C8B-B14F-4D97-AF65-F5344CB8AC3E}">
        <p14:creationId xmlns:p14="http://schemas.microsoft.com/office/powerpoint/2010/main" val="318626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Geometria em </a:t>
            </a:r>
            <a:r>
              <a:rPr lang="pt-BR" sz="4800" dirty="0" err="1">
                <a:solidFill>
                  <a:srgbClr val="1201EA"/>
                </a:solidFill>
                <a:latin typeface="Roboto"/>
                <a:ea typeface="Roboto"/>
                <a:cs typeface="Roboto"/>
              </a:rPr>
              <a:t>voxels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4152D-3E92-A012-4905-0A9BAC9F1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47" y="1198283"/>
            <a:ext cx="7081614" cy="4936263"/>
          </a:xfrm>
          <a:prstGeom prst="rect">
            <a:avLst/>
          </a:prstGeom>
        </p:spPr>
      </p:pic>
      <p:pic>
        <p:nvPicPr>
          <p:cNvPr id="3" name="Picture 2" descr="Escala de Hounsfield: o que é e como é aplicada na prática médica? - Sanar  Medicina">
            <a:extLst>
              <a:ext uri="{FF2B5EF4-FFF2-40B4-BE49-F238E27FC236}">
                <a16:creationId xmlns:a16="http://schemas.microsoft.com/office/drawing/2014/main" id="{6D398F5D-F55B-F908-1B09-0272663D0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629" y="2164700"/>
            <a:ext cx="4289006" cy="280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272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Calibração</a:t>
            </a:r>
            <a:endParaRPr lang="en-BR" sz="4800" dirty="0">
              <a:solidFill>
                <a:srgbClr val="1201E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FB6F0D-B6BE-86B4-C142-6A57E7D5E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9" y="1355345"/>
            <a:ext cx="5817372" cy="4351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BD2443-C75A-9761-8043-AC58A2E49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798" y="1316185"/>
            <a:ext cx="5654511" cy="43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35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>
                <a:solidFill>
                  <a:srgbClr val="1201EA"/>
                </a:solidFill>
              </a:rPr>
              <a:t>Importando arquivos DICOM</a:t>
            </a:r>
            <a:endParaRPr lang="en-BR" sz="4800">
              <a:solidFill>
                <a:srgbClr val="1201EA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A23536-9BF4-B58F-1C10-54F64BA0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82" y="1092517"/>
            <a:ext cx="9280635" cy="522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3AE4AB-8930-977F-23FD-33CFC29924EC}"/>
              </a:ext>
            </a:extLst>
          </p:cNvPr>
          <p:cNvSpPr/>
          <p:nvPr/>
        </p:nvSpPr>
        <p:spPr>
          <a:xfrm>
            <a:off x="2429378" y="1531859"/>
            <a:ext cx="404357" cy="16113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22A377-09B7-29BA-E205-38D9D057223B}"/>
              </a:ext>
            </a:extLst>
          </p:cNvPr>
          <p:cNvSpPr/>
          <p:nvPr/>
        </p:nvSpPr>
        <p:spPr>
          <a:xfrm>
            <a:off x="8214543" y="3820562"/>
            <a:ext cx="386250" cy="22299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379344-21B6-06E2-8A7C-AF94EEE7AF0F}"/>
              </a:ext>
            </a:extLst>
          </p:cNvPr>
          <p:cNvSpPr/>
          <p:nvPr/>
        </p:nvSpPr>
        <p:spPr>
          <a:xfrm>
            <a:off x="4929250" y="1428375"/>
            <a:ext cx="475669" cy="16113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47C5F0-2EA2-1CEA-601C-626493EF9B3B}"/>
              </a:ext>
            </a:extLst>
          </p:cNvPr>
          <p:cNvSpPr/>
          <p:nvPr/>
        </p:nvSpPr>
        <p:spPr>
          <a:xfrm>
            <a:off x="10470491" y="1428375"/>
            <a:ext cx="165214" cy="14688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5C3EA2AF-C210-84DD-832A-92C6FCE17A97}"/>
              </a:ext>
            </a:extLst>
          </p:cNvPr>
          <p:cNvSpPr/>
          <p:nvPr/>
        </p:nvSpPr>
        <p:spPr>
          <a:xfrm>
            <a:off x="8029359" y="1939569"/>
            <a:ext cx="2523739" cy="943635"/>
          </a:xfrm>
          <a:prstGeom prst="borderCallout1">
            <a:avLst>
              <a:gd name="adj1" fmla="val -530"/>
              <a:gd name="adj2" fmla="val 50268"/>
              <a:gd name="adj3" fmla="val -41407"/>
              <a:gd name="adj4" fmla="val 98272"/>
            </a:avLst>
          </a:prstGeom>
          <a:solidFill>
            <a:srgbClr val="4E65A1"/>
          </a:solidFill>
          <a:ln>
            <a:solidFill>
              <a:srgbClr val="120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Aba “</a:t>
            </a:r>
            <a:r>
              <a:rPr lang="pt-BR" dirty="0" err="1"/>
              <a:t>Dicom</a:t>
            </a:r>
            <a:r>
              <a:rPr lang="pt-BR" dirty="0"/>
              <a:t>” pode estar no menu de seleção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3627DE6-F349-F8AE-F059-A494D97F3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81" y="1096034"/>
            <a:ext cx="9280635" cy="522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6DBAC5E-99F9-96A8-3DD8-25806FDAC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82" y="1089000"/>
            <a:ext cx="9280634" cy="522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>
                <a:solidFill>
                  <a:srgbClr val="1201EA"/>
                </a:solidFill>
              </a:rPr>
              <a:t>Importando arquivos DICOM</a:t>
            </a:r>
            <a:endParaRPr lang="en-BR" sz="4800">
              <a:solidFill>
                <a:srgbClr val="1201EA"/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C4839BCA-E47E-FD73-C398-1D7A30BB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01" y="913982"/>
            <a:ext cx="7017398" cy="556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4A05AD-1F7E-0F74-9D0E-ADA5226C97FE}"/>
              </a:ext>
            </a:extLst>
          </p:cNvPr>
          <p:cNvSpPr txBox="1"/>
          <p:nvPr/>
        </p:nvSpPr>
        <p:spPr>
          <a:xfrm>
            <a:off x="1161430" y="5705772"/>
            <a:ext cx="2390115" cy="646331"/>
          </a:xfrm>
          <a:prstGeom prst="rect">
            <a:avLst/>
          </a:prstGeom>
          <a:solidFill>
            <a:srgbClr val="4E65A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Lista com diferentes fatias da geometria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27C4E-C604-9084-3AE2-3E715582ABA5}"/>
              </a:ext>
            </a:extLst>
          </p:cNvPr>
          <p:cNvSpPr txBox="1"/>
          <p:nvPr/>
        </p:nvSpPr>
        <p:spPr>
          <a:xfrm>
            <a:off x="8714793" y="4710506"/>
            <a:ext cx="2780214" cy="646331"/>
          </a:xfrm>
          <a:prstGeom prst="rect">
            <a:avLst/>
          </a:prstGeom>
          <a:solidFill>
            <a:srgbClr val="4E65A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Alteração do nível e janela da imagem exibida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51424-1896-D4B2-1E32-27CE42381956}"/>
              </a:ext>
            </a:extLst>
          </p:cNvPr>
          <p:cNvSpPr txBox="1"/>
          <p:nvPr/>
        </p:nvSpPr>
        <p:spPr>
          <a:xfrm>
            <a:off x="7933417" y="2147494"/>
            <a:ext cx="2780214" cy="369332"/>
          </a:xfrm>
          <a:prstGeom prst="rect">
            <a:avLst/>
          </a:prstGeom>
          <a:solidFill>
            <a:srgbClr val="4E65A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Visualizador de DICOM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DC709F-F7CE-103A-3B0B-394B7FF1A639}"/>
              </a:ext>
            </a:extLst>
          </p:cNvPr>
          <p:cNvSpPr/>
          <p:nvPr/>
        </p:nvSpPr>
        <p:spPr>
          <a:xfrm>
            <a:off x="4674637" y="2147494"/>
            <a:ext cx="597159" cy="2411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EC7A55-E63C-1404-E45F-7C448AA24DB0}"/>
              </a:ext>
            </a:extLst>
          </p:cNvPr>
          <p:cNvSpPr/>
          <p:nvPr/>
        </p:nvSpPr>
        <p:spPr>
          <a:xfrm>
            <a:off x="3921690" y="1532048"/>
            <a:ext cx="369653" cy="36990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743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Importando arquivos DICOM</a:t>
            </a:r>
            <a:endParaRPr lang="en-BR" sz="4800" dirty="0">
              <a:solidFill>
                <a:srgbClr val="1201EA"/>
              </a:solidFill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354218A8-1A66-C93F-96D7-9CAAC79FF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429" y="987972"/>
            <a:ext cx="6943142" cy="55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BDA4A4-373D-E3B1-EE8C-826DBA7C9C77}"/>
              </a:ext>
            </a:extLst>
          </p:cNvPr>
          <p:cNvSpPr txBox="1"/>
          <p:nvPr/>
        </p:nvSpPr>
        <p:spPr>
          <a:xfrm>
            <a:off x="1161430" y="5705772"/>
            <a:ext cx="2390115" cy="646331"/>
          </a:xfrm>
          <a:prstGeom prst="rect">
            <a:avLst/>
          </a:prstGeom>
          <a:solidFill>
            <a:srgbClr val="4E65A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Lista com diferentes fatias da geometria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DA01C1-CAD7-6060-7EE2-549F48D7C042}"/>
              </a:ext>
            </a:extLst>
          </p:cNvPr>
          <p:cNvSpPr txBox="1"/>
          <p:nvPr/>
        </p:nvSpPr>
        <p:spPr>
          <a:xfrm>
            <a:off x="8372513" y="1883331"/>
            <a:ext cx="2390115" cy="646331"/>
          </a:xfrm>
          <a:prstGeom prst="rect">
            <a:avLst/>
          </a:prstGeom>
          <a:solidFill>
            <a:srgbClr val="4E65A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Mais detalhes sobre a aquisição de imagens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E4BEE9-F566-8352-FB22-CDA1D33479BC}"/>
              </a:ext>
            </a:extLst>
          </p:cNvPr>
          <p:cNvSpPr/>
          <p:nvPr/>
        </p:nvSpPr>
        <p:spPr>
          <a:xfrm>
            <a:off x="5272166" y="2197443"/>
            <a:ext cx="597159" cy="2411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371C9-536B-EC4B-2CB6-BCCF1D864456}"/>
              </a:ext>
            </a:extLst>
          </p:cNvPr>
          <p:cNvSpPr/>
          <p:nvPr/>
        </p:nvSpPr>
        <p:spPr>
          <a:xfrm>
            <a:off x="3939796" y="1586366"/>
            <a:ext cx="369653" cy="36990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771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Importando arquivos DICOM</a:t>
            </a:r>
            <a:endParaRPr lang="en-BR" sz="4800" dirty="0">
              <a:solidFill>
                <a:srgbClr val="1201EA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8F0AADD-E2C7-4AFF-7DDB-AF02C6670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01" y="779047"/>
            <a:ext cx="7017398" cy="55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B9151D-6067-ACFB-F2B6-217CA8D51372}"/>
              </a:ext>
            </a:extLst>
          </p:cNvPr>
          <p:cNvSpPr txBox="1"/>
          <p:nvPr/>
        </p:nvSpPr>
        <p:spPr>
          <a:xfrm>
            <a:off x="6255944" y="3560765"/>
            <a:ext cx="2390115" cy="646331"/>
          </a:xfrm>
          <a:prstGeom prst="rect">
            <a:avLst/>
          </a:prstGeom>
          <a:solidFill>
            <a:srgbClr val="4E65A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Informações sobre o arquivo DICOM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5AA796-8E90-679A-154B-FE308F6F00B5}"/>
              </a:ext>
            </a:extLst>
          </p:cNvPr>
          <p:cNvSpPr/>
          <p:nvPr/>
        </p:nvSpPr>
        <p:spPr>
          <a:xfrm>
            <a:off x="4256669" y="1350837"/>
            <a:ext cx="586935" cy="41618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02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Arquivos auxiliares</a:t>
            </a:r>
            <a:endParaRPr lang="en-BR" sz="4800" dirty="0">
              <a:solidFill>
                <a:srgbClr val="1201E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C78739-8B1A-D862-A17B-8C471E108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27"/>
          <a:stretch/>
        </p:blipFill>
        <p:spPr>
          <a:xfrm>
            <a:off x="709127" y="1219200"/>
            <a:ext cx="9899780" cy="49519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A41DD7-5D1D-AD79-5546-881393F66826}"/>
              </a:ext>
            </a:extLst>
          </p:cNvPr>
          <p:cNvSpPr/>
          <p:nvPr/>
        </p:nvSpPr>
        <p:spPr>
          <a:xfrm>
            <a:off x="1073020" y="1996750"/>
            <a:ext cx="4012164" cy="143224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6A592D-D1EF-6AEC-D783-2BC68B6A6914}"/>
              </a:ext>
            </a:extLst>
          </p:cNvPr>
          <p:cNvSpPr/>
          <p:nvPr/>
        </p:nvSpPr>
        <p:spPr>
          <a:xfrm>
            <a:off x="1506078" y="1219201"/>
            <a:ext cx="1445352" cy="23840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672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Importando arquivos DICOM</a:t>
            </a:r>
            <a:endParaRPr lang="en-BR" sz="4800" dirty="0">
              <a:solidFill>
                <a:srgbClr val="1201EA"/>
              </a:solidFill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80204AEE-A92A-65E2-9B63-611DF8389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92" y="896522"/>
            <a:ext cx="7029015" cy="557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DCBB4A-82BE-1D9A-4647-0B15218D4376}"/>
              </a:ext>
            </a:extLst>
          </p:cNvPr>
          <p:cNvSpPr/>
          <p:nvPr/>
        </p:nvSpPr>
        <p:spPr>
          <a:xfrm>
            <a:off x="4797075" y="1510222"/>
            <a:ext cx="369653" cy="4759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DE2DB5-6F4A-72E4-934F-C55727688E54}"/>
              </a:ext>
            </a:extLst>
          </p:cNvPr>
          <p:cNvSpPr/>
          <p:nvPr/>
        </p:nvSpPr>
        <p:spPr>
          <a:xfrm>
            <a:off x="3645776" y="2386901"/>
            <a:ext cx="2356672" cy="19333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D2141-B0F4-6B95-1550-42FE60B576E5}"/>
              </a:ext>
            </a:extLst>
          </p:cNvPr>
          <p:cNvSpPr txBox="1"/>
          <p:nvPr/>
        </p:nvSpPr>
        <p:spPr>
          <a:xfrm>
            <a:off x="7933417" y="2147494"/>
            <a:ext cx="2780214" cy="923330"/>
          </a:xfrm>
          <a:prstGeom prst="rect">
            <a:avLst/>
          </a:prstGeom>
          <a:solidFill>
            <a:srgbClr val="4E65A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Opções:</a:t>
            </a:r>
          </a:p>
          <a:p>
            <a:pPr algn="ctr"/>
            <a:r>
              <a:rPr lang="pt-BR" dirty="0" err="1">
                <a:solidFill>
                  <a:schemeClr val="bg1"/>
                </a:solidFill>
              </a:rPr>
              <a:t>Head.mat</a:t>
            </a:r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dirty="0" err="1">
                <a:solidFill>
                  <a:schemeClr val="bg1"/>
                </a:solidFill>
              </a:rPr>
              <a:t>Body.mat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861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Arquivo </a:t>
            </a:r>
            <a:r>
              <a:rPr lang="pt-BR" sz="4800" dirty="0" err="1">
                <a:solidFill>
                  <a:srgbClr val="1201EA"/>
                </a:solidFill>
              </a:rPr>
              <a:t>material.inp</a:t>
            </a:r>
            <a:endParaRPr lang="en-BR" sz="4800" dirty="0">
              <a:solidFill>
                <a:srgbClr val="1201E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82B2B-8A84-F897-74D7-9C7B8CB0F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98"/>
          <a:stretch/>
        </p:blipFill>
        <p:spPr>
          <a:xfrm>
            <a:off x="2292317" y="987972"/>
            <a:ext cx="7607365" cy="529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72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DICOM para VOXEL</a:t>
            </a:r>
            <a:endParaRPr lang="en-BR" sz="4800" dirty="0">
              <a:solidFill>
                <a:srgbClr val="1201EA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4012854-2CAB-550F-6A2D-8850A1B85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1" y="987972"/>
            <a:ext cx="9405257" cy="52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1242DE-DC5D-750F-3827-74D263CABCE7}"/>
              </a:ext>
            </a:extLst>
          </p:cNvPr>
          <p:cNvSpPr/>
          <p:nvPr/>
        </p:nvSpPr>
        <p:spPr>
          <a:xfrm>
            <a:off x="5440887" y="1426247"/>
            <a:ext cx="465391" cy="2159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D3BDD01-AD1C-9F92-1C25-A31A7BD0F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1" y="987972"/>
            <a:ext cx="9405257" cy="52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ABCD32-0A41-C770-6A31-BEAE3A291018}"/>
              </a:ext>
            </a:extLst>
          </p:cNvPr>
          <p:cNvSpPr/>
          <p:nvPr/>
        </p:nvSpPr>
        <p:spPr>
          <a:xfrm>
            <a:off x="3084214" y="2654007"/>
            <a:ext cx="7553607" cy="2159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24DA9F-B080-B82F-1387-62A0BD0099FB}"/>
              </a:ext>
            </a:extLst>
          </p:cNvPr>
          <p:cNvSpPr/>
          <p:nvPr/>
        </p:nvSpPr>
        <p:spPr>
          <a:xfrm>
            <a:off x="3084213" y="2438065"/>
            <a:ext cx="7553607" cy="2159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80BEA124-8F94-C9EE-01F9-E1B4D5E6A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1" y="987972"/>
            <a:ext cx="9405258" cy="52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B9B668-DCA8-DABA-E19B-7BBEA615C7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00"/>
          <a:stretch/>
        </p:blipFill>
        <p:spPr>
          <a:xfrm>
            <a:off x="2923407" y="3988052"/>
            <a:ext cx="7097501" cy="896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 descr="Logo&#10;&#10;Description automatically generated">
            <a:extLst>
              <a:ext uri="{FF2B5EF4-FFF2-40B4-BE49-F238E27FC236}">
                <a16:creationId xmlns:a16="http://schemas.microsoft.com/office/drawing/2014/main" id="{FE39373B-B35F-A610-2A07-A095EAD38A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8"/>
          <a:stretch/>
        </p:blipFill>
        <p:spPr>
          <a:xfrm>
            <a:off x="2923407" y="2752015"/>
            <a:ext cx="7097501" cy="837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C4566-E145-FF48-4CEF-7C2021B14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4370" y="2438065"/>
            <a:ext cx="8553450" cy="2733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190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DICOM</a:t>
            </a:r>
            <a:endParaRPr lang="en-BR" sz="4800" dirty="0">
              <a:solidFill>
                <a:srgbClr val="1201EA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F1881B4-5992-E61D-0CDE-DB75BF9C5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248" y="1219198"/>
            <a:ext cx="7171594" cy="2003836"/>
          </a:xfrm>
        </p:spPr>
        <p:txBody>
          <a:bodyPr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Como você representaria uma vaca?</a:t>
            </a:r>
            <a:endParaRPr lang="en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8" name="Picture 4" descr="Vaca - Minecraft Wiki">
            <a:extLst>
              <a:ext uri="{FF2B5EF4-FFF2-40B4-BE49-F238E27FC236}">
                <a16:creationId xmlns:a16="http://schemas.microsoft.com/office/drawing/2014/main" id="{D7CE04EC-E235-BF23-23A9-035F6F58E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15" y="4367902"/>
            <a:ext cx="1862457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qr code&#10;&#10;Description automatically generated">
            <a:extLst>
              <a:ext uri="{FF2B5EF4-FFF2-40B4-BE49-F238E27FC236}">
                <a16:creationId xmlns:a16="http://schemas.microsoft.com/office/drawing/2014/main" id="{666BEABF-52BE-5959-4311-A81ED2AD5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706" y="2834454"/>
            <a:ext cx="1947367" cy="201593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Dark Gray Sphere">
                <a:extLst>
                  <a:ext uri="{FF2B5EF4-FFF2-40B4-BE49-F238E27FC236}">
                    <a16:creationId xmlns:a16="http://schemas.microsoft.com/office/drawing/2014/main" id="{E1E509EB-4D64-6E3D-14C4-A2C578D60E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7153789"/>
                  </p:ext>
                </p:extLst>
              </p:nvPr>
            </p:nvGraphicFramePr>
            <p:xfrm>
              <a:off x="259632" y="3247133"/>
              <a:ext cx="1418414" cy="141841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418414" cy="141841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5053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Dark Gray Sphere">
                <a:extLst>
                  <a:ext uri="{FF2B5EF4-FFF2-40B4-BE49-F238E27FC236}">
                    <a16:creationId xmlns:a16="http://schemas.microsoft.com/office/drawing/2014/main" id="{E1E509EB-4D64-6E3D-14C4-A2C578D60E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9632" y="3247133"/>
                <a:ext cx="1418414" cy="1418414"/>
              </a:xfrm>
              <a:prstGeom prst="rect">
                <a:avLst/>
              </a:prstGeom>
            </p:spPr>
          </p:pic>
        </mc:Fallback>
      </mc:AlternateContent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8F4454FF-4B10-8FAF-7FFE-8CE87F47C525}"/>
              </a:ext>
            </a:extLst>
          </p:cNvPr>
          <p:cNvCxnSpPr>
            <a:cxnSpLocks/>
          </p:cNvCxnSpPr>
          <p:nvPr/>
        </p:nvCxnSpPr>
        <p:spPr>
          <a:xfrm flipV="1">
            <a:off x="1521513" y="3005750"/>
            <a:ext cx="803167" cy="47078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A23AC735-3349-0893-6521-A42C71D84E18}"/>
              </a:ext>
            </a:extLst>
          </p:cNvPr>
          <p:cNvCxnSpPr>
            <a:cxnSpLocks/>
            <a:endCxn id="1028" idx="1"/>
          </p:cNvCxnSpPr>
          <p:nvPr/>
        </p:nvCxnSpPr>
        <p:spPr>
          <a:xfrm rot="5400000">
            <a:off x="2223319" y="4672842"/>
            <a:ext cx="1407120" cy="278527"/>
          </a:xfrm>
          <a:prstGeom prst="curvedConnector4">
            <a:avLst>
              <a:gd name="adj1" fmla="val 25301"/>
              <a:gd name="adj2" fmla="val 33484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929F12F7-AC8D-3303-BF00-DC6B264759AC}"/>
              </a:ext>
            </a:extLst>
          </p:cNvPr>
          <p:cNvCxnSpPr>
            <a:cxnSpLocks/>
            <a:stCxn id="1028" idx="3"/>
            <a:endCxn id="10" idx="2"/>
          </p:cNvCxnSpPr>
          <p:nvPr/>
        </p:nvCxnSpPr>
        <p:spPr>
          <a:xfrm flipV="1">
            <a:off x="4650072" y="4850390"/>
            <a:ext cx="757318" cy="66527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54DC999E-F55B-A7B7-42E9-2B523E1E1F8C}"/>
              </a:ext>
            </a:extLst>
          </p:cNvPr>
          <p:cNvCxnSpPr>
            <a:stCxn id="10" idx="3"/>
            <a:endCxn id="12" idx="0"/>
          </p:cNvCxnSpPr>
          <p:nvPr/>
        </p:nvCxnSpPr>
        <p:spPr>
          <a:xfrm>
            <a:off x="6381073" y="3842422"/>
            <a:ext cx="1192179" cy="53224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AC6604FC-588A-202E-2908-4461A62E5B1C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8949614" y="5443259"/>
            <a:ext cx="1026933" cy="53224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colorful&#10;&#10;Description automatically generated">
            <a:extLst>
              <a:ext uri="{FF2B5EF4-FFF2-40B4-BE49-F238E27FC236}">
                <a16:creationId xmlns:a16="http://schemas.microsoft.com/office/drawing/2014/main" id="{393540D1-C6B2-D5A9-184E-2527714C1E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6889" y="4374669"/>
            <a:ext cx="2752725" cy="229552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3D Model 16" descr="Dark Gray Cube">
                <a:extLst>
                  <a:ext uri="{FF2B5EF4-FFF2-40B4-BE49-F238E27FC236}">
                    <a16:creationId xmlns:a16="http://schemas.microsoft.com/office/drawing/2014/main" id="{F39ABC03-6F6E-7BCE-A134-7FAB550889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8140374"/>
                  </p:ext>
                </p:extLst>
              </p:nvPr>
            </p:nvGraphicFramePr>
            <p:xfrm>
              <a:off x="2139452" y="2081186"/>
              <a:ext cx="1896542" cy="2087010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896542" cy="2087010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0529" d="1000000"/>
                    <am3d:preTrans dx="0" dy="-17999995" dz="5866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2289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3D Model 16" descr="Dark Gray Cube">
                <a:extLst>
                  <a:ext uri="{FF2B5EF4-FFF2-40B4-BE49-F238E27FC236}">
                    <a16:creationId xmlns:a16="http://schemas.microsoft.com/office/drawing/2014/main" id="{F39ABC03-6F6E-7BCE-A134-7FAB550889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39452" y="2081186"/>
                <a:ext cx="1896542" cy="2087010"/>
              </a:xfrm>
              <a:prstGeom prst="rect">
                <a:avLst/>
              </a:prstGeom>
            </p:spPr>
          </p:pic>
        </mc:Fallback>
      </mc:AlternateContent>
      <p:sp>
        <p:nvSpPr>
          <p:cNvPr id="1046" name="Callout: Line 1045">
            <a:extLst>
              <a:ext uri="{FF2B5EF4-FFF2-40B4-BE49-F238E27FC236}">
                <a16:creationId xmlns:a16="http://schemas.microsoft.com/office/drawing/2014/main" id="{8F0792B4-A4FA-3305-4519-49700AC3BC91}"/>
              </a:ext>
            </a:extLst>
          </p:cNvPr>
          <p:cNvSpPr/>
          <p:nvPr/>
        </p:nvSpPr>
        <p:spPr>
          <a:xfrm>
            <a:off x="6656087" y="1876843"/>
            <a:ext cx="1694673" cy="943635"/>
          </a:xfrm>
          <a:prstGeom prst="borderCallout1">
            <a:avLst>
              <a:gd name="adj1" fmla="val 106058"/>
              <a:gd name="adj2" fmla="val 50432"/>
              <a:gd name="adj3" fmla="val 268916"/>
              <a:gd name="adj4" fmla="val 75757"/>
            </a:avLst>
          </a:prstGeom>
          <a:solidFill>
            <a:srgbClr val="1201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Geometria Combinatória do FLUKA</a:t>
            </a:r>
          </a:p>
        </p:txBody>
      </p:sp>
      <p:sp>
        <p:nvSpPr>
          <p:cNvPr id="1047" name="Callout: Line 1046">
            <a:extLst>
              <a:ext uri="{FF2B5EF4-FFF2-40B4-BE49-F238E27FC236}">
                <a16:creationId xmlns:a16="http://schemas.microsoft.com/office/drawing/2014/main" id="{DEF2E547-37AE-A77D-8D29-EAA76701042C}"/>
              </a:ext>
            </a:extLst>
          </p:cNvPr>
          <p:cNvSpPr/>
          <p:nvPr/>
        </p:nvSpPr>
        <p:spPr>
          <a:xfrm>
            <a:off x="8875207" y="1601632"/>
            <a:ext cx="1554386" cy="756744"/>
          </a:xfrm>
          <a:prstGeom prst="borderCallout1">
            <a:avLst>
              <a:gd name="adj1" fmla="val 106058"/>
              <a:gd name="adj2" fmla="val 50432"/>
              <a:gd name="adj3" fmla="val 232505"/>
              <a:gd name="adj4" fmla="val 89020"/>
            </a:avLst>
          </a:prstGeom>
          <a:solidFill>
            <a:srgbClr val="1201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DICOM no FLUKA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C74BE4D-973F-7EC0-6A08-1568D52365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6780" y="3197157"/>
            <a:ext cx="3939534" cy="224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8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6" grpId="0" animBg="1"/>
      <p:bldP spid="10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DICOM para VOXEL</a:t>
            </a:r>
            <a:endParaRPr lang="en-BR" sz="4800" dirty="0">
              <a:solidFill>
                <a:srgbClr val="1201E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89FDB-E02F-E72C-CDD1-258421D81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231" y="1219200"/>
            <a:ext cx="7108037" cy="499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12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346842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0E92C"/>
                </a:solidFill>
              </a:rPr>
              <a:t>Tarefa – Aula 15</a:t>
            </a:r>
            <a:endParaRPr lang="en-BR" sz="4800" dirty="0">
              <a:solidFill>
                <a:srgbClr val="10E92C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F1881B4-5992-E61D-0CDE-DB75BF9C5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248" y="1797269"/>
            <a:ext cx="10213558" cy="1555700"/>
          </a:xfrm>
        </p:spPr>
        <p:txBody>
          <a:bodyPr anchor="t">
            <a:normAutofit fontScale="92500" lnSpcReduction="20000"/>
          </a:bodyPr>
          <a:lstStyle/>
          <a:p>
            <a:pPr algn="l"/>
            <a:r>
              <a:rPr lang="pt-BR" sz="1800" dirty="0">
                <a:solidFill>
                  <a:srgbClr val="808184"/>
                </a:solidFill>
                <a:latin typeface="Roboto"/>
                <a:ea typeface="Roboto"/>
                <a:cs typeface="Roboto"/>
              </a:rPr>
              <a:t>Vamos importar uma geometria de um DICOM de um camundongo. Para isso, siga os passos:</a:t>
            </a:r>
            <a:endParaRPr lang="pt-BR" sz="1800" dirty="0">
              <a:solidFill>
                <a:srgbClr val="808184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808184"/>
                </a:solidFill>
                <a:latin typeface="Roboto"/>
                <a:ea typeface="Roboto"/>
                <a:cs typeface="Roboto"/>
              </a:rPr>
              <a:t>Baixe a pasta da tarefa do Indico e descompacte o arquivo;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808184"/>
                </a:solidFill>
                <a:latin typeface="Roboto"/>
                <a:ea typeface="Roboto"/>
                <a:cs typeface="Roboto"/>
              </a:rPr>
              <a:t>Abra o arquivo aula5.flair, que irá automaticamente importar a geometria no Flair;</a:t>
            </a:r>
            <a:endParaRPr lang="pt-B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808184"/>
                </a:solidFill>
                <a:latin typeface="Roboto"/>
                <a:ea typeface="Roboto"/>
                <a:cs typeface="Roboto"/>
              </a:rPr>
              <a:t>Analise os cartões que estão presentes. O que há de diferente?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808184"/>
                </a:solidFill>
                <a:latin typeface="Roboto"/>
                <a:ea typeface="Roboto"/>
                <a:cs typeface="Roboto"/>
              </a:rPr>
              <a:t>Com a geometria, insira o arquivo aula5.bnn e visualize os mapas de deposição de energia.</a:t>
            </a:r>
            <a:endParaRPr lang="en-BR" sz="1800" dirty="0">
              <a:solidFill>
                <a:srgbClr val="808184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65A00A-C35A-F545-5865-784500E01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40" y="3429426"/>
            <a:ext cx="4864922" cy="291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16">
            <a:extLst>
              <a:ext uri="{FF2B5EF4-FFF2-40B4-BE49-F238E27FC236}">
                <a16:creationId xmlns:a16="http://schemas.microsoft.com/office/drawing/2014/main" id="{AD523CBC-83DB-F4BA-40A7-5A96A999F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531" y="3358994"/>
            <a:ext cx="4007988" cy="222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59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1978190"/>
            <a:ext cx="6096001" cy="2572789"/>
          </a:xfrm>
        </p:spPr>
        <p:txBody>
          <a:bodyPr anchor="ctr">
            <a:normAutofit/>
          </a:bodyPr>
          <a:lstStyle/>
          <a:p>
            <a:r>
              <a:rPr lang="pt-BR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AULA</a:t>
            </a:r>
            <a:r>
              <a:rPr lang="en-US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 </a:t>
            </a:r>
            <a:r>
              <a:rPr lang="pt-BR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15</a:t>
            </a:r>
            <a:br>
              <a:rPr lang="pt-BR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</a:br>
            <a:r>
              <a:rPr lang="pt-BR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Imagens DICOM</a:t>
            </a:r>
            <a:endParaRPr lang="en-US" b="0" dirty="0">
              <a:latin typeface="Roboto"/>
              <a:ea typeface="Roboto"/>
              <a:cs typeface="Robo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D4E696-1E01-B1A9-10D6-E96895BA5C8F}"/>
              </a:ext>
            </a:extLst>
          </p:cNvPr>
          <p:cNvSpPr/>
          <p:nvPr/>
        </p:nvSpPr>
        <p:spPr>
          <a:xfrm>
            <a:off x="914399" y="4624552"/>
            <a:ext cx="5990898" cy="549549"/>
          </a:xfrm>
          <a:prstGeom prst="rect">
            <a:avLst/>
          </a:prstGeom>
          <a:solidFill>
            <a:srgbClr val="10E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 err="1">
                <a:solidFill>
                  <a:srgbClr val="1201EA"/>
                </a:solidFill>
                <a:latin typeface="Roboto"/>
                <a:ea typeface="Roboto"/>
                <a:cs typeface="Roboto"/>
              </a:rPr>
              <a:t>Obrigada</a:t>
            </a:r>
            <a:r>
              <a:rPr lang="en-US" sz="2400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 pela </a:t>
            </a:r>
            <a:r>
              <a:rPr lang="en-US" sz="2400" dirty="0" err="1">
                <a:solidFill>
                  <a:srgbClr val="1201EA"/>
                </a:solidFill>
                <a:latin typeface="Roboto"/>
                <a:ea typeface="Roboto"/>
                <a:cs typeface="Roboto"/>
              </a:rPr>
              <a:t>participação</a:t>
            </a:r>
            <a:endParaRPr lang="en-US" sz="2400" dirty="0">
              <a:solidFill>
                <a:srgbClr val="1201EA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8255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DICOM</a:t>
            </a:r>
            <a:endParaRPr lang="en-BR" sz="4800" dirty="0">
              <a:solidFill>
                <a:srgbClr val="1201EA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F1881B4-5992-E61D-0CDE-DB75BF9C5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248" y="1219198"/>
            <a:ext cx="7171594" cy="2003836"/>
          </a:xfrm>
        </p:spPr>
        <p:txBody>
          <a:bodyPr anchor="t">
            <a:normAutofit fontScale="85000" lnSpcReduction="10000"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1" i="0" u="sng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DICOM</a:t>
            </a:r>
            <a:r>
              <a:rPr lang="pt-BR" sz="18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t-BR" sz="18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é a sigla para </a:t>
            </a:r>
            <a:r>
              <a:rPr lang="pt-BR" sz="18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Digital Imaging </a:t>
            </a:r>
            <a:r>
              <a:rPr lang="pt-BR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pt-BR" sz="1800" b="1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Communications in Medicine</a:t>
            </a:r>
            <a:r>
              <a:rPr lang="pt-BR" sz="18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(Comunicação de Imagens Digitais em Medicina)</a:t>
            </a: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Representa um conjunto de normas criado para padronizar o formato eletrônico utilizado no </a:t>
            </a:r>
            <a:r>
              <a:rPr lang="pt-BR" sz="18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armazenamento</a:t>
            </a:r>
            <a:r>
              <a:rPr lang="pt-BR" sz="18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e na </a:t>
            </a:r>
            <a:r>
              <a:rPr lang="pt-BR" sz="18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comunicação</a:t>
            </a:r>
            <a:r>
              <a:rPr lang="pt-BR" sz="18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das </a:t>
            </a:r>
            <a:r>
              <a:rPr lang="pt-BR" sz="18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imagens</a:t>
            </a:r>
            <a:r>
              <a:rPr lang="pt-BR" sz="18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Diferenciação geométrica na escala de cinza</a:t>
            </a:r>
            <a:endParaRPr lang="en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30" name="Picture 6" descr="DICOM Viewer &amp; DICOM Server – SonicDICOM">
            <a:extLst>
              <a:ext uri="{FF2B5EF4-FFF2-40B4-BE49-F238E27FC236}">
                <a16:creationId xmlns:a16="http://schemas.microsoft.com/office/drawing/2014/main" id="{1E3E4752-3191-6772-4B0B-F0A81D87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306" y="3734411"/>
            <a:ext cx="4502611" cy="2337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5 DICOM Viewers for Any Medical Practice | TechnologyAdvice">
            <a:extLst>
              <a:ext uri="{FF2B5EF4-FFF2-40B4-BE49-F238E27FC236}">
                <a16:creationId xmlns:a16="http://schemas.microsoft.com/office/drawing/2014/main" id="{A5918FD8-2A78-FD6C-0D89-CAD372124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090" y="1219198"/>
            <a:ext cx="3905850" cy="2276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ICOM Viewer - Apps - App Store - Nextcloud">
            <a:extLst>
              <a:ext uri="{FF2B5EF4-FFF2-40B4-BE49-F238E27FC236}">
                <a16:creationId xmlns:a16="http://schemas.microsoft.com/office/drawing/2014/main" id="{09A124F5-7E0C-F59F-1431-F12273C3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842" y="3726976"/>
            <a:ext cx="4135783" cy="2326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DICOM file format in medical imaging - MATLAB &amp; Simulink">
            <a:extLst>
              <a:ext uri="{FF2B5EF4-FFF2-40B4-BE49-F238E27FC236}">
                <a16:creationId xmlns:a16="http://schemas.microsoft.com/office/drawing/2014/main" id="{F4783A0D-36F1-408E-3719-5C3A94D48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7" y="3741575"/>
            <a:ext cx="1825710" cy="2326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378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Aplicações</a:t>
            </a:r>
            <a:endParaRPr lang="en-BR" sz="4800" dirty="0">
              <a:solidFill>
                <a:srgbClr val="1201EA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F1881B4-5992-E61D-0CDE-DB75BF9C5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248" y="1219200"/>
            <a:ext cx="4477406" cy="475976"/>
          </a:xfrm>
        </p:spPr>
        <p:txBody>
          <a:bodyPr anchor="ctr">
            <a:normAutofit fontScale="85000" lnSpcReduction="10000"/>
          </a:bodyPr>
          <a:lstStyle/>
          <a:p>
            <a:pPr algn="l"/>
            <a:r>
              <a:rPr lang="pt-BR" dirty="0">
                <a:solidFill>
                  <a:srgbClr val="808184"/>
                </a:solidFill>
              </a:rPr>
              <a:t>O que podemos obter de um DICOM?</a:t>
            </a:r>
            <a:endParaRPr lang="en-BR" dirty="0">
              <a:solidFill>
                <a:srgbClr val="808184"/>
              </a:solidFill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0D5EFA5B-C5F3-6D3F-010E-43DB754B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5" y="1150233"/>
            <a:ext cx="7078824" cy="480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9FC570E1-1163-1D6F-BE54-16896B51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5" y="1150233"/>
            <a:ext cx="7078824" cy="480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3280F6C9-1C8C-86E6-F508-C952E44A1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5" y="1150233"/>
            <a:ext cx="7078824" cy="481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Aplicações</a:t>
            </a:r>
            <a:endParaRPr lang="en-BR" sz="4800" dirty="0">
              <a:solidFill>
                <a:srgbClr val="1201EA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F1881B4-5992-E61D-0CDE-DB75BF9C5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248" y="1219200"/>
            <a:ext cx="4477406" cy="475976"/>
          </a:xfrm>
        </p:spPr>
        <p:txBody>
          <a:bodyPr anchor="ctr"/>
          <a:lstStyle/>
          <a:p>
            <a:pPr algn="l"/>
            <a:r>
              <a:rPr lang="pt-BR" dirty="0">
                <a:solidFill>
                  <a:srgbClr val="808184"/>
                </a:solidFill>
              </a:rPr>
              <a:t>Radioterapia</a:t>
            </a:r>
            <a:endParaRPr lang="en-BR" dirty="0">
              <a:solidFill>
                <a:srgbClr val="80818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23D635-BB66-8A28-05D1-8A13E7281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7"/>
          <a:stretch/>
        </p:blipFill>
        <p:spPr>
          <a:xfrm>
            <a:off x="866693" y="1901970"/>
            <a:ext cx="4474708" cy="2565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18644-965A-406C-889C-B9A32944A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363" y="1461796"/>
            <a:ext cx="6062591" cy="4295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65BD5E-11BB-CEE8-E64D-275C65AC7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68" y="4573531"/>
            <a:ext cx="2950617" cy="1692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599C95-833C-F133-376D-B0A6272DD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4047" y="4554478"/>
            <a:ext cx="2494565" cy="179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15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749A8E-A8D9-6FDF-B3EC-BDF6DD3D8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"/>
          <a:stretch/>
        </p:blipFill>
        <p:spPr>
          <a:xfrm>
            <a:off x="2075018" y="1219200"/>
            <a:ext cx="7871415" cy="51107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Aplicações</a:t>
            </a:r>
            <a:endParaRPr lang="en-BR" sz="4800" dirty="0">
              <a:solidFill>
                <a:srgbClr val="1201EA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F1881B4-5992-E61D-0CDE-DB75BF9C5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248" y="1219200"/>
            <a:ext cx="4477406" cy="475976"/>
          </a:xfrm>
        </p:spPr>
        <p:txBody>
          <a:bodyPr anchor="ctr"/>
          <a:lstStyle/>
          <a:p>
            <a:pPr algn="l"/>
            <a:r>
              <a:rPr lang="pt-BR" dirty="0">
                <a:solidFill>
                  <a:srgbClr val="808184"/>
                </a:solidFill>
              </a:rPr>
              <a:t>PET/CT</a:t>
            </a:r>
            <a:endParaRPr lang="en-BR" dirty="0">
              <a:solidFill>
                <a:srgbClr val="8081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0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DICOM NO Flair</a:t>
            </a:r>
            <a:endParaRPr lang="en-BR" sz="4800" dirty="0">
              <a:solidFill>
                <a:srgbClr val="1201EA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3651451-1507-4AD6-25F8-23558A365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323" y="1052158"/>
            <a:ext cx="7553364" cy="538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182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</a:rPr>
              <a:t>DICOM no Flair</a:t>
            </a:r>
            <a:endParaRPr lang="en-BR" sz="4800" dirty="0">
              <a:solidFill>
                <a:srgbClr val="1201EA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A9D37D-5BF9-791C-1E8E-9887DF28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18" y="987972"/>
            <a:ext cx="9864037" cy="529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041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C3A9C-E05C-42E6-2ADC-9DCE20EE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231345-1225-7C87-FACE-EB9BF64EB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7" y="231228"/>
            <a:ext cx="9280636" cy="756744"/>
          </a:xfrm>
        </p:spPr>
        <p:txBody>
          <a:bodyPr anchor="ctr">
            <a:normAutofit/>
          </a:bodyPr>
          <a:lstStyle/>
          <a:p>
            <a:pPr algn="l"/>
            <a:r>
              <a:rPr lang="pt-BR" sz="4800" dirty="0">
                <a:solidFill>
                  <a:srgbClr val="1201EA"/>
                </a:solidFill>
                <a:latin typeface="Roboto"/>
                <a:ea typeface="Roboto"/>
                <a:cs typeface="Roboto"/>
              </a:rPr>
              <a:t>Geometria em </a:t>
            </a:r>
            <a:r>
              <a:rPr lang="pt-BR" sz="4800" dirty="0" err="1">
                <a:solidFill>
                  <a:srgbClr val="1201EA"/>
                </a:solidFill>
                <a:latin typeface="Roboto"/>
                <a:ea typeface="Roboto"/>
                <a:cs typeface="Roboto"/>
              </a:rPr>
              <a:t>voxels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EA2923-BDD3-59EF-300F-36ECC65245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52"/>
          <a:stretch/>
        </p:blipFill>
        <p:spPr>
          <a:xfrm>
            <a:off x="326365" y="1179786"/>
            <a:ext cx="7076093" cy="4498428"/>
          </a:xfrm>
          <a:prstGeom prst="rect">
            <a:avLst/>
          </a:prstGeom>
        </p:spPr>
      </p:pic>
      <p:pic>
        <p:nvPicPr>
          <p:cNvPr id="5122" name="Picture 2" descr="Escala de Hounsfield: o que é e como é aplicada na prática médica? - Sanar  Medicina">
            <a:extLst>
              <a:ext uri="{FF2B5EF4-FFF2-40B4-BE49-F238E27FC236}">
                <a16:creationId xmlns:a16="http://schemas.microsoft.com/office/drawing/2014/main" id="{4A2FF013-8F89-8E81-62D7-F322A0B0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629" y="2164700"/>
            <a:ext cx="4289006" cy="280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405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7081BF74410344AA6ECE56BBF8E99BA" ma:contentTypeVersion="18" ma:contentTypeDescription="Crie um novo documento." ma:contentTypeScope="" ma:versionID="48d44b943e557090fddde420c9d3c0b9">
  <xsd:schema xmlns:xsd="http://www.w3.org/2001/XMLSchema" xmlns:xs="http://www.w3.org/2001/XMLSchema" xmlns:p="http://schemas.microsoft.com/office/2006/metadata/properties" xmlns:ns2="c8ffbcfb-7994-4662-9057-1ee8ea54b899" xmlns:ns3="7307be88-ddec-4f8e-bd53-d14508fe7353" targetNamespace="http://schemas.microsoft.com/office/2006/metadata/properties" ma:root="true" ma:fieldsID="1137cbc3a89f4fb9f8934944d79bcd43" ns2:_="" ns3:_="">
    <xsd:import namespace="c8ffbcfb-7994-4662-9057-1ee8ea54b899"/>
    <xsd:import namespace="7307be88-ddec-4f8e-bd53-d14508fe73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mbroatuan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fbcfb-7994-4662-9057-1ee8ea54b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a9107bda-5398-40d8-849a-0587795007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2" nillable="true" ma:displayName="Tags" ma:internalName="MediaServiceAutoTags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mbroatuante" ma:index="24" nillable="true" ma:displayName="Membro atuante" ma:format="Dropdown" ma:list="UserInfo" ma:SharePointGroup="0" ma:internalName="Membroatuant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7be88-ddec-4f8e-bd53-d14508fe735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30b2989-776d-4e04-81e1-062c0b15e790}" ma:internalName="TaxCatchAll" ma:showField="CatchAllData" ma:web="7307be88-ddec-4f8e-bd53-d14508fe73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07be88-ddec-4f8e-bd53-d14508fe7353" xsi:nil="true"/>
    <lcf76f155ced4ddcb4097134ff3c332f xmlns="c8ffbcfb-7994-4662-9057-1ee8ea54b899">
      <Terms xmlns="http://schemas.microsoft.com/office/infopath/2007/PartnerControls"/>
    </lcf76f155ced4ddcb4097134ff3c332f>
    <Membroatuante xmlns="c8ffbcfb-7994-4662-9057-1ee8ea54b899">
      <UserInfo>
        <DisplayName/>
        <AccountId xsi:nil="true"/>
        <AccountType/>
      </UserInfo>
    </Membroatuante>
    <SharedWithUsers xmlns="7307be88-ddec-4f8e-bd53-d14508fe7353">
      <UserInfo>
        <DisplayName/>
        <AccountId xsi:nil="true"/>
        <AccountType/>
      </UserInfo>
    </SharedWithUsers>
    <MediaLengthInSeconds xmlns="c8ffbcfb-7994-4662-9057-1ee8ea54b899" xsi:nil="true"/>
  </documentManagement>
</p:properties>
</file>

<file path=customXml/itemProps1.xml><?xml version="1.0" encoding="utf-8"?>
<ds:datastoreItem xmlns:ds="http://schemas.openxmlformats.org/officeDocument/2006/customXml" ds:itemID="{57BF509F-9198-4E7D-B8C3-7A05032741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735B95-E3E3-4E09-B017-051B08DA2F5D}">
  <ds:schemaRefs>
    <ds:schemaRef ds:uri="7307be88-ddec-4f8e-bd53-d14508fe7353"/>
    <ds:schemaRef ds:uri="c8ffbcfb-7994-4662-9057-1ee8ea54b8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2F70A01-5C59-4D02-8C90-258AD9A78A8A}">
  <ds:schemaRefs>
    <ds:schemaRef ds:uri="http://www.w3.org/XML/1998/namespace"/>
    <ds:schemaRef ds:uri="http://schemas.microsoft.com/office/infopath/2007/PartnerControls"/>
    <ds:schemaRef ds:uri="c8ffbcfb-7994-4662-9057-1ee8ea54b899"/>
    <ds:schemaRef ds:uri="http://schemas.microsoft.com/office/2006/documentManagement/types"/>
    <ds:schemaRef ds:uri="http://schemas.microsoft.com/office/2006/metadata/properties"/>
    <ds:schemaRef ds:uri="http://purl.org/dc/terms/"/>
    <ds:schemaRef ds:uri="7307be88-ddec-4f8e-bd53-d14508fe7353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268</Words>
  <Application>Microsoft Office PowerPoint</Application>
  <PresentationFormat>Widescreen</PresentationFormat>
  <Paragraphs>50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Arial</vt:lpstr>
      <vt:lpstr>Roboto</vt:lpstr>
      <vt:lpstr>Office Theme</vt:lpstr>
      <vt:lpstr>AULA 15 Imagens DICOM</vt:lpstr>
      <vt:lpstr>DICOM</vt:lpstr>
      <vt:lpstr>DICOM</vt:lpstr>
      <vt:lpstr>Aplicações</vt:lpstr>
      <vt:lpstr>Aplicações</vt:lpstr>
      <vt:lpstr>Aplicações</vt:lpstr>
      <vt:lpstr>DICOM NO Flair</vt:lpstr>
      <vt:lpstr>DICOM no Flair</vt:lpstr>
      <vt:lpstr>Geometria em voxels</vt:lpstr>
      <vt:lpstr>Geometria em voxels</vt:lpstr>
      <vt:lpstr>Calibração</vt:lpstr>
      <vt:lpstr>Importando arquivos DICOM</vt:lpstr>
      <vt:lpstr>Importando arquivos DICOM</vt:lpstr>
      <vt:lpstr>Importando arquivos DICOM</vt:lpstr>
      <vt:lpstr>Importando arquivos DICOM</vt:lpstr>
      <vt:lpstr>Arquivos auxiliares</vt:lpstr>
      <vt:lpstr>Importando arquivos DICOM</vt:lpstr>
      <vt:lpstr>Arquivo material.inp</vt:lpstr>
      <vt:lpstr>DICOM para VOXEL</vt:lpstr>
      <vt:lpstr>DICOM para VOXEL</vt:lpstr>
      <vt:lpstr>Tarefa – Aula 15</vt:lpstr>
      <vt:lpstr>AULA 15 Imagens DICOM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Amanda Kokol Coltro</dc:creator>
  <cp:lastModifiedBy>Isabela Castro de Moraes</cp:lastModifiedBy>
  <cp:revision>70</cp:revision>
  <dcterms:created xsi:type="dcterms:W3CDTF">2022-10-26T16:41:52Z</dcterms:created>
  <dcterms:modified xsi:type="dcterms:W3CDTF">2023-03-03T18:06:34Z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0x010100B7081BF74410344AA6ECE56BBF8E99BA</vt:lpwstr>
  </property>
  <property fmtid="{D5CDD505-2E9C-101B-9397-08002B2CF9AE}" pid="3" name="MediaServiceImageTags">
    <vt:lpwstr/>
  </property>
  <property fmtid="{D5CDD505-2E9C-101B-9397-08002B2CF9AE}" pid="4" name="Order">
    <vt:r8>250500</vt:r8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</Properties>
</file>