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7"/>
  </p:notesMasterIdLst>
  <p:sldIdLst>
    <p:sldId id="256" r:id="rId6"/>
    <p:sldId id="257" r:id="rId7"/>
    <p:sldId id="258" r:id="rId8"/>
    <p:sldId id="291" r:id="rId9"/>
    <p:sldId id="259" r:id="rId10"/>
    <p:sldId id="297" r:id="rId11"/>
    <p:sldId id="286" r:id="rId12"/>
    <p:sldId id="288" r:id="rId13"/>
    <p:sldId id="287" r:id="rId14"/>
    <p:sldId id="285" r:id="rId15"/>
    <p:sldId id="260" r:id="rId16"/>
    <p:sldId id="282" r:id="rId17"/>
    <p:sldId id="281" r:id="rId18"/>
    <p:sldId id="261" r:id="rId19"/>
    <p:sldId id="278" r:id="rId20"/>
    <p:sldId id="280" r:id="rId21"/>
    <p:sldId id="273" r:id="rId22"/>
    <p:sldId id="272" r:id="rId23"/>
    <p:sldId id="262" r:id="rId24"/>
    <p:sldId id="284" r:id="rId25"/>
    <p:sldId id="275" r:id="rId26"/>
    <p:sldId id="276" r:id="rId27"/>
    <p:sldId id="267" r:id="rId28"/>
    <p:sldId id="268" r:id="rId29"/>
    <p:sldId id="289" r:id="rId30"/>
    <p:sldId id="269" r:id="rId31"/>
    <p:sldId id="294" r:id="rId32"/>
    <p:sldId id="292" r:id="rId33"/>
    <p:sldId id="298" r:id="rId34"/>
    <p:sldId id="295" r:id="rId35"/>
    <p:sldId id="290" r:id="rId3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C68F07A2-48E0-594A-8391-73BCC896A5C6}">
          <p14:sldIdLst>
            <p14:sldId id="256"/>
            <p14:sldId id="257"/>
            <p14:sldId id="258"/>
            <p14:sldId id="291"/>
          </p14:sldIdLst>
        </p14:section>
        <p14:section name="Introduction" id="{798FF785-1676-C64C-99BF-63489FCAD910}">
          <p14:sldIdLst>
            <p14:sldId id="259"/>
            <p14:sldId id="297"/>
            <p14:sldId id="286"/>
            <p14:sldId id="288"/>
            <p14:sldId id="287"/>
            <p14:sldId id="285"/>
            <p14:sldId id="260"/>
            <p14:sldId id="282"/>
            <p14:sldId id="281"/>
          </p14:sldIdLst>
        </p14:section>
        <p14:section name="Implementation" id="{FC02B942-8614-9648-A0B9-FC59E6BF71F1}">
          <p14:sldIdLst>
            <p14:sldId id="261"/>
            <p14:sldId id="278"/>
            <p14:sldId id="280"/>
            <p14:sldId id="273"/>
            <p14:sldId id="272"/>
            <p14:sldId id="262"/>
            <p14:sldId id="284"/>
            <p14:sldId id="275"/>
            <p14:sldId id="276"/>
          </p14:sldIdLst>
        </p14:section>
        <p14:section name="Results" id="{863CBC49-54BF-8D41-BD45-5BBF33CC3B35}">
          <p14:sldIdLst>
            <p14:sldId id="267"/>
            <p14:sldId id="268"/>
            <p14:sldId id="289"/>
            <p14:sldId id="269"/>
            <p14:sldId id="294"/>
            <p14:sldId id="292"/>
            <p14:sldId id="298"/>
            <p14:sldId id="295"/>
            <p14:sldId id="290"/>
          </p14:sldIdLst>
        </p14:section>
        <p14:section name="Default Section" id="{7D8CE14C-FCF5-5845-A991-E933A5ECA58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6170"/>
  </p:normalViewPr>
  <p:slideViewPr>
    <p:cSldViewPr snapToGrid="0" snapToObjects="1" showGuides="1">
      <p:cViewPr varScale="1">
        <p:scale>
          <a:sx n="59" d="100"/>
          <a:sy n="59" d="100"/>
        </p:scale>
        <p:origin x="200" y="13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E96087-6AAD-A44C-A9F0-E24D63565A70}" type="doc">
      <dgm:prSet loTypeId="urn:microsoft.com/office/officeart/2008/layout/TitlePictureLineup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0241A62B-3933-8B45-9AF3-5F772AC83D6D}">
      <dgm:prSet/>
      <dgm:spPr/>
      <dgm:t>
        <a:bodyPr/>
        <a:lstStyle/>
        <a:p>
          <a:r>
            <a:rPr lang="en-GB" b="0" i="0" dirty="0"/>
            <a:t>Introduction</a:t>
          </a:r>
          <a:endParaRPr lang="en-SE" dirty="0"/>
        </a:p>
      </dgm:t>
    </dgm:pt>
    <dgm:pt modelId="{2B68AE41-0856-C84F-B9FB-5D154FC510B3}" type="parTrans" cxnId="{ADEA8F52-C64F-BE47-9141-8E33D635F592}">
      <dgm:prSet/>
      <dgm:spPr/>
      <dgm:t>
        <a:bodyPr/>
        <a:lstStyle/>
        <a:p>
          <a:endParaRPr lang="en-GB"/>
        </a:p>
      </dgm:t>
    </dgm:pt>
    <dgm:pt modelId="{CA3621D8-DD52-F34B-B856-FA804D023284}" type="sibTrans" cxnId="{ADEA8F52-C64F-BE47-9141-8E33D635F592}">
      <dgm:prSet/>
      <dgm:spPr/>
      <dgm:t>
        <a:bodyPr/>
        <a:lstStyle/>
        <a:p>
          <a:endParaRPr lang="en-GB"/>
        </a:p>
      </dgm:t>
    </dgm:pt>
    <dgm:pt modelId="{9911586E-311A-0D45-8B79-73F7E30599CC}">
      <dgm:prSet/>
      <dgm:spPr/>
      <dgm:t>
        <a:bodyPr/>
        <a:lstStyle/>
        <a:p>
          <a:r>
            <a:rPr lang="en-GB" b="0" i="0" dirty="0"/>
            <a:t>Orbit Control</a:t>
          </a:r>
          <a:endParaRPr lang="en-SE" dirty="0"/>
        </a:p>
      </dgm:t>
    </dgm:pt>
    <dgm:pt modelId="{75A6E695-88B7-CE42-A10A-B07B6B72E97E}" type="parTrans" cxnId="{293C37C5-395B-3D40-81F5-4419EF3A01DF}">
      <dgm:prSet/>
      <dgm:spPr/>
      <dgm:t>
        <a:bodyPr/>
        <a:lstStyle/>
        <a:p>
          <a:endParaRPr lang="en-GB"/>
        </a:p>
      </dgm:t>
    </dgm:pt>
    <dgm:pt modelId="{93ECD9F4-398A-254A-B5CF-38A9E3992D13}" type="sibTrans" cxnId="{293C37C5-395B-3D40-81F5-4419EF3A01DF}">
      <dgm:prSet/>
      <dgm:spPr/>
      <dgm:t>
        <a:bodyPr/>
        <a:lstStyle/>
        <a:p>
          <a:endParaRPr lang="en-GB"/>
        </a:p>
      </dgm:t>
    </dgm:pt>
    <dgm:pt modelId="{ED3A26D0-E7C5-0443-8786-D20DF20B84C9}">
      <dgm:prSet/>
      <dgm:spPr/>
      <dgm:t>
        <a:bodyPr/>
        <a:lstStyle/>
        <a:p>
          <a:r>
            <a:rPr lang="en-GB" b="0" i="0" dirty="0"/>
            <a:t>Model Predictive Control</a:t>
          </a:r>
          <a:endParaRPr lang="en-SE" dirty="0"/>
        </a:p>
      </dgm:t>
    </dgm:pt>
    <dgm:pt modelId="{7BEA2EA2-B457-EF46-BEC3-A81F40606A22}" type="parTrans" cxnId="{20370957-CB44-7D4B-A125-68E7D75713D2}">
      <dgm:prSet/>
      <dgm:spPr/>
      <dgm:t>
        <a:bodyPr/>
        <a:lstStyle/>
        <a:p>
          <a:endParaRPr lang="en-GB"/>
        </a:p>
      </dgm:t>
    </dgm:pt>
    <dgm:pt modelId="{5354CAEF-5F77-9A46-8F90-6BC937B2E8F4}" type="sibTrans" cxnId="{20370957-CB44-7D4B-A125-68E7D75713D2}">
      <dgm:prSet/>
      <dgm:spPr/>
      <dgm:t>
        <a:bodyPr/>
        <a:lstStyle/>
        <a:p>
          <a:endParaRPr lang="en-GB"/>
        </a:p>
      </dgm:t>
    </dgm:pt>
    <dgm:pt modelId="{DCE14CE9-DA45-6341-92E5-4137226EDE92}">
      <dgm:prSet/>
      <dgm:spPr/>
      <dgm:t>
        <a:bodyPr/>
        <a:lstStyle/>
        <a:p>
          <a:r>
            <a:rPr lang="en-GB" b="0" i="0" dirty="0"/>
            <a:t>Implementation</a:t>
          </a:r>
          <a:endParaRPr lang="en-SE" dirty="0"/>
        </a:p>
      </dgm:t>
    </dgm:pt>
    <dgm:pt modelId="{7B6A1210-9F22-4E48-A03A-0D1F5B12C569}" type="parTrans" cxnId="{5AC31B02-08EF-ED42-9B4D-B67EACE01B1A}">
      <dgm:prSet/>
      <dgm:spPr/>
      <dgm:t>
        <a:bodyPr/>
        <a:lstStyle/>
        <a:p>
          <a:endParaRPr lang="en-GB"/>
        </a:p>
      </dgm:t>
    </dgm:pt>
    <dgm:pt modelId="{6559F052-3CFA-F44C-88CF-84D57D0BF4FA}" type="sibTrans" cxnId="{5AC31B02-08EF-ED42-9B4D-B67EACE01B1A}">
      <dgm:prSet/>
      <dgm:spPr/>
      <dgm:t>
        <a:bodyPr/>
        <a:lstStyle/>
        <a:p>
          <a:endParaRPr lang="en-GB"/>
        </a:p>
      </dgm:t>
    </dgm:pt>
    <dgm:pt modelId="{CBB1827E-1CE7-0E4E-B175-1623D4418BC5}">
      <dgm:prSet/>
      <dgm:spPr/>
      <dgm:t>
        <a:bodyPr/>
        <a:lstStyle/>
        <a:p>
          <a:r>
            <a:rPr lang="en-GB" b="0" i="0" dirty="0"/>
            <a:t>MPC Design</a:t>
          </a:r>
          <a:endParaRPr lang="en-SE" dirty="0"/>
        </a:p>
      </dgm:t>
    </dgm:pt>
    <dgm:pt modelId="{28F7D10A-2A5E-324F-A945-FE7CE9D7D8B5}" type="parTrans" cxnId="{4093EEAE-EB54-E046-A857-472FBDAD2A7B}">
      <dgm:prSet/>
      <dgm:spPr/>
      <dgm:t>
        <a:bodyPr/>
        <a:lstStyle/>
        <a:p>
          <a:endParaRPr lang="en-GB"/>
        </a:p>
      </dgm:t>
    </dgm:pt>
    <dgm:pt modelId="{668DE3A0-44E6-CF4D-AF90-816B320BFCA9}" type="sibTrans" cxnId="{4093EEAE-EB54-E046-A857-472FBDAD2A7B}">
      <dgm:prSet/>
      <dgm:spPr/>
      <dgm:t>
        <a:bodyPr/>
        <a:lstStyle/>
        <a:p>
          <a:endParaRPr lang="en-GB"/>
        </a:p>
      </dgm:t>
    </dgm:pt>
    <dgm:pt modelId="{566FF670-2325-D54D-900D-E2CC0DFB0C34}">
      <dgm:prSet/>
      <dgm:spPr/>
      <dgm:t>
        <a:bodyPr/>
        <a:lstStyle/>
        <a:p>
          <a:r>
            <a:rPr lang="en-GB" b="0" i="0" dirty="0"/>
            <a:t>Tango Device</a:t>
          </a:r>
          <a:endParaRPr lang="en-SE" dirty="0"/>
        </a:p>
      </dgm:t>
    </dgm:pt>
    <dgm:pt modelId="{A5F51B51-1585-444A-BA66-7EF3A87C1E3E}" type="parTrans" cxnId="{2F32FDE2-5EB0-604D-9B07-C308E6266287}">
      <dgm:prSet/>
      <dgm:spPr/>
      <dgm:t>
        <a:bodyPr/>
        <a:lstStyle/>
        <a:p>
          <a:endParaRPr lang="en-GB"/>
        </a:p>
      </dgm:t>
    </dgm:pt>
    <dgm:pt modelId="{5B06583D-6E6F-E74D-9E2C-DD333A74B91D}" type="sibTrans" cxnId="{2F32FDE2-5EB0-604D-9B07-C308E6266287}">
      <dgm:prSet/>
      <dgm:spPr/>
      <dgm:t>
        <a:bodyPr/>
        <a:lstStyle/>
        <a:p>
          <a:endParaRPr lang="en-GB"/>
        </a:p>
      </dgm:t>
    </dgm:pt>
    <dgm:pt modelId="{24AD9860-8C23-834D-9E06-90979DE3AD9D}">
      <dgm:prSet/>
      <dgm:spPr/>
      <dgm:t>
        <a:bodyPr/>
        <a:lstStyle/>
        <a:p>
          <a:r>
            <a:rPr lang="en-GB" b="0" i="0" dirty="0"/>
            <a:t>Results</a:t>
          </a:r>
          <a:endParaRPr lang="en-SE" dirty="0"/>
        </a:p>
      </dgm:t>
    </dgm:pt>
    <dgm:pt modelId="{BF6AD9FE-D4D2-CA46-9A5A-8D04075D6915}" type="parTrans" cxnId="{48D4ABAC-0050-3840-A9F1-198A6C388F16}">
      <dgm:prSet/>
      <dgm:spPr/>
      <dgm:t>
        <a:bodyPr/>
        <a:lstStyle/>
        <a:p>
          <a:endParaRPr lang="en-GB"/>
        </a:p>
      </dgm:t>
    </dgm:pt>
    <dgm:pt modelId="{38EEC37E-205A-3649-9DE1-C6C471219306}" type="sibTrans" cxnId="{48D4ABAC-0050-3840-A9F1-198A6C388F16}">
      <dgm:prSet/>
      <dgm:spPr/>
      <dgm:t>
        <a:bodyPr/>
        <a:lstStyle/>
        <a:p>
          <a:endParaRPr lang="en-GB"/>
        </a:p>
      </dgm:t>
    </dgm:pt>
    <dgm:pt modelId="{5F1673D6-154C-FF49-8D66-8EA8958FFBB0}">
      <dgm:prSet/>
      <dgm:spPr/>
      <dgm:t>
        <a:bodyPr/>
        <a:lstStyle/>
        <a:p>
          <a:r>
            <a:rPr lang="en-GB" b="0" i="0" dirty="0"/>
            <a:t>Tests on Storage Rings</a:t>
          </a:r>
          <a:endParaRPr lang="en-SE" dirty="0"/>
        </a:p>
      </dgm:t>
    </dgm:pt>
    <dgm:pt modelId="{1B64D923-711D-534B-9E23-2D4CD3685719}" type="parTrans" cxnId="{833F561D-CBF1-A542-BD69-A2D30413AC91}">
      <dgm:prSet/>
      <dgm:spPr/>
      <dgm:t>
        <a:bodyPr/>
        <a:lstStyle/>
        <a:p>
          <a:endParaRPr lang="en-GB"/>
        </a:p>
      </dgm:t>
    </dgm:pt>
    <dgm:pt modelId="{8FC2DD48-E92A-B24B-A52A-C550F10C91D9}" type="sibTrans" cxnId="{833F561D-CBF1-A542-BD69-A2D30413AC91}">
      <dgm:prSet/>
      <dgm:spPr/>
      <dgm:t>
        <a:bodyPr/>
        <a:lstStyle/>
        <a:p>
          <a:endParaRPr lang="en-GB"/>
        </a:p>
      </dgm:t>
    </dgm:pt>
    <dgm:pt modelId="{6D61C17E-F7F0-854D-A4EF-282628C78080}">
      <dgm:prSet/>
      <dgm:spPr/>
      <dgm:t>
        <a:bodyPr/>
        <a:lstStyle/>
        <a:p>
          <a:r>
            <a:rPr lang="en-GB" b="0" i="0" dirty="0"/>
            <a:t>Challenges</a:t>
          </a:r>
          <a:endParaRPr lang="en-SE" dirty="0"/>
        </a:p>
      </dgm:t>
    </dgm:pt>
    <dgm:pt modelId="{02FC8B2D-502E-A44D-B6DF-DC20B39C2202}" type="parTrans" cxnId="{F323B5D0-1846-B640-A3B3-E2A5B7926CDE}">
      <dgm:prSet/>
      <dgm:spPr/>
      <dgm:t>
        <a:bodyPr/>
        <a:lstStyle/>
        <a:p>
          <a:endParaRPr lang="en-GB"/>
        </a:p>
      </dgm:t>
    </dgm:pt>
    <dgm:pt modelId="{D29DE201-A222-F945-8F08-B028C0650494}" type="sibTrans" cxnId="{F323B5D0-1846-B640-A3B3-E2A5B7926CDE}">
      <dgm:prSet/>
      <dgm:spPr/>
      <dgm:t>
        <a:bodyPr/>
        <a:lstStyle/>
        <a:p>
          <a:endParaRPr lang="en-GB"/>
        </a:p>
      </dgm:t>
    </dgm:pt>
    <dgm:pt modelId="{D7D39A10-5AA1-8645-AC50-D15CABC77BAB}" type="pres">
      <dgm:prSet presAssocID="{B1E96087-6AAD-A44C-A9F0-E24D63565A70}" presName="Name0" presStyleCnt="0">
        <dgm:presLayoutVars>
          <dgm:dir/>
        </dgm:presLayoutVars>
      </dgm:prSet>
      <dgm:spPr/>
    </dgm:pt>
    <dgm:pt modelId="{56CBD152-BFB7-1645-A65B-AB88FD32EBA6}" type="pres">
      <dgm:prSet presAssocID="{0241A62B-3933-8B45-9AF3-5F772AC83D6D}" presName="composite" presStyleCnt="0"/>
      <dgm:spPr/>
    </dgm:pt>
    <dgm:pt modelId="{1CBCBF7B-13E0-B64D-8EA1-347543EDBF2E}" type="pres">
      <dgm:prSet presAssocID="{0241A62B-3933-8B45-9AF3-5F772AC83D6D}" presName="Accent" presStyleLbl="alignAcc1" presStyleIdx="0" presStyleCnt="3"/>
      <dgm:spPr/>
    </dgm:pt>
    <dgm:pt modelId="{48EBC73D-8A39-5641-BDCD-D7BBC74AFF25}" type="pres">
      <dgm:prSet presAssocID="{0241A62B-3933-8B45-9AF3-5F772AC83D6D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 on shelf with solid fill"/>
        </a:ext>
      </dgm:extLst>
    </dgm:pt>
    <dgm:pt modelId="{DB7135DB-0328-8C44-9647-124B9E097B85}" type="pres">
      <dgm:prSet presAssocID="{0241A62B-3933-8B45-9AF3-5F772AC83D6D}" presName="Child" presStyleLbl="revTx" presStyleIdx="0" presStyleCnt="3">
        <dgm:presLayoutVars>
          <dgm:bulletEnabled val="1"/>
        </dgm:presLayoutVars>
      </dgm:prSet>
      <dgm:spPr/>
    </dgm:pt>
    <dgm:pt modelId="{11FF9C9C-0A54-BA46-A69A-C46E9689899A}" type="pres">
      <dgm:prSet presAssocID="{0241A62B-3933-8B45-9AF3-5F772AC83D6D}" presName="Parent" presStyleLbl="alignNode1" presStyleIdx="0" presStyleCnt="3">
        <dgm:presLayoutVars>
          <dgm:bulletEnabled val="1"/>
        </dgm:presLayoutVars>
      </dgm:prSet>
      <dgm:spPr/>
    </dgm:pt>
    <dgm:pt modelId="{79801BB8-D378-7C47-AEF6-56D155D2AED1}" type="pres">
      <dgm:prSet presAssocID="{CA3621D8-DD52-F34B-B856-FA804D023284}" presName="sibTrans" presStyleCnt="0"/>
      <dgm:spPr/>
    </dgm:pt>
    <dgm:pt modelId="{F73C8DCF-41EA-1D4A-A3B1-D487312A4970}" type="pres">
      <dgm:prSet presAssocID="{DCE14CE9-DA45-6341-92E5-4137226EDE92}" presName="composite" presStyleCnt="0"/>
      <dgm:spPr/>
    </dgm:pt>
    <dgm:pt modelId="{CBFDF936-E3B0-A943-86AE-8ECC0347AA08}" type="pres">
      <dgm:prSet presAssocID="{DCE14CE9-DA45-6341-92E5-4137226EDE92}" presName="Accent" presStyleLbl="alignAcc1" presStyleIdx="1" presStyleCnt="3"/>
      <dgm:spPr/>
    </dgm:pt>
    <dgm:pt modelId="{33C08B15-5E1B-B74A-A22D-7AD9B09DDAC7}" type="pres">
      <dgm:prSet presAssocID="{DCE14CE9-DA45-6341-92E5-4137226EDE92}" presName="Image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 with solid fill"/>
        </a:ext>
      </dgm:extLst>
    </dgm:pt>
    <dgm:pt modelId="{BA88597A-2EE1-6744-95BB-43BBB55824DC}" type="pres">
      <dgm:prSet presAssocID="{DCE14CE9-DA45-6341-92E5-4137226EDE92}" presName="Child" presStyleLbl="revTx" presStyleIdx="1" presStyleCnt="3">
        <dgm:presLayoutVars>
          <dgm:bulletEnabled val="1"/>
        </dgm:presLayoutVars>
      </dgm:prSet>
      <dgm:spPr/>
    </dgm:pt>
    <dgm:pt modelId="{262AA244-B742-A44B-874A-EEE1D47145AF}" type="pres">
      <dgm:prSet presAssocID="{DCE14CE9-DA45-6341-92E5-4137226EDE92}" presName="Parent" presStyleLbl="alignNode1" presStyleIdx="1" presStyleCnt="3">
        <dgm:presLayoutVars>
          <dgm:bulletEnabled val="1"/>
        </dgm:presLayoutVars>
      </dgm:prSet>
      <dgm:spPr/>
    </dgm:pt>
    <dgm:pt modelId="{B146AB15-52CB-E846-9107-D692E13156D0}" type="pres">
      <dgm:prSet presAssocID="{6559F052-3CFA-F44C-88CF-84D57D0BF4FA}" presName="sibTrans" presStyleCnt="0"/>
      <dgm:spPr/>
    </dgm:pt>
    <dgm:pt modelId="{5CBB560A-B62C-F444-B069-DDE3796084DD}" type="pres">
      <dgm:prSet presAssocID="{24AD9860-8C23-834D-9E06-90979DE3AD9D}" presName="composite" presStyleCnt="0"/>
      <dgm:spPr/>
    </dgm:pt>
    <dgm:pt modelId="{CAEDDD4C-6F31-3C46-B741-71052B5EF33D}" type="pres">
      <dgm:prSet presAssocID="{24AD9860-8C23-834D-9E06-90979DE3AD9D}" presName="Accent" presStyleLbl="alignAcc1" presStyleIdx="2" presStyleCnt="3"/>
      <dgm:spPr/>
    </dgm:pt>
    <dgm:pt modelId="{472227D7-DFC2-F042-9BF0-B50DEBB202C9}" type="pres">
      <dgm:prSet presAssocID="{24AD9860-8C23-834D-9E06-90979DE3AD9D}" presName="Image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 with solid fill"/>
        </a:ext>
      </dgm:extLst>
    </dgm:pt>
    <dgm:pt modelId="{A9E30620-1BF4-DA4B-AE9D-60677E0A42CB}" type="pres">
      <dgm:prSet presAssocID="{24AD9860-8C23-834D-9E06-90979DE3AD9D}" presName="Child" presStyleLbl="revTx" presStyleIdx="2" presStyleCnt="3">
        <dgm:presLayoutVars>
          <dgm:bulletEnabled val="1"/>
        </dgm:presLayoutVars>
      </dgm:prSet>
      <dgm:spPr/>
    </dgm:pt>
    <dgm:pt modelId="{BF430CB5-79BD-964B-BE8C-5CFAD5C6AD96}" type="pres">
      <dgm:prSet presAssocID="{24AD9860-8C23-834D-9E06-90979DE3AD9D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5AC31B02-08EF-ED42-9B4D-B67EACE01B1A}" srcId="{B1E96087-6AAD-A44C-A9F0-E24D63565A70}" destId="{DCE14CE9-DA45-6341-92E5-4137226EDE92}" srcOrd="1" destOrd="0" parTransId="{7B6A1210-9F22-4E48-A03A-0D1F5B12C569}" sibTransId="{6559F052-3CFA-F44C-88CF-84D57D0BF4FA}"/>
    <dgm:cxn modelId="{833F561D-CBF1-A542-BD69-A2D30413AC91}" srcId="{24AD9860-8C23-834D-9E06-90979DE3AD9D}" destId="{5F1673D6-154C-FF49-8D66-8EA8958FFBB0}" srcOrd="0" destOrd="0" parTransId="{1B64D923-711D-534B-9E23-2D4CD3685719}" sibTransId="{8FC2DD48-E92A-B24B-A52A-C550F10C91D9}"/>
    <dgm:cxn modelId="{ADEA8F52-C64F-BE47-9141-8E33D635F592}" srcId="{B1E96087-6AAD-A44C-A9F0-E24D63565A70}" destId="{0241A62B-3933-8B45-9AF3-5F772AC83D6D}" srcOrd="0" destOrd="0" parTransId="{2B68AE41-0856-C84F-B9FB-5D154FC510B3}" sibTransId="{CA3621D8-DD52-F34B-B856-FA804D023284}"/>
    <dgm:cxn modelId="{20370957-CB44-7D4B-A125-68E7D75713D2}" srcId="{0241A62B-3933-8B45-9AF3-5F772AC83D6D}" destId="{ED3A26D0-E7C5-0443-8786-D20DF20B84C9}" srcOrd="1" destOrd="0" parTransId="{7BEA2EA2-B457-EF46-BEC3-A81F40606A22}" sibTransId="{5354CAEF-5F77-9A46-8F90-6BC937B2E8F4}"/>
    <dgm:cxn modelId="{5ABE9775-4DC9-2B44-A8C0-56ACFBAA30AD}" type="presOf" srcId="{6D61C17E-F7F0-854D-A4EF-282628C78080}" destId="{A9E30620-1BF4-DA4B-AE9D-60677E0A42CB}" srcOrd="0" destOrd="1" presId="urn:microsoft.com/office/officeart/2008/layout/TitlePictureLineup"/>
    <dgm:cxn modelId="{847F5B8E-FA23-844A-B211-1EE8EE0EF34F}" type="presOf" srcId="{ED3A26D0-E7C5-0443-8786-D20DF20B84C9}" destId="{DB7135DB-0328-8C44-9647-124B9E097B85}" srcOrd="0" destOrd="1" presId="urn:microsoft.com/office/officeart/2008/layout/TitlePictureLineup"/>
    <dgm:cxn modelId="{96FB9794-97E1-154D-94C5-6102F4DE06B7}" type="presOf" srcId="{0241A62B-3933-8B45-9AF3-5F772AC83D6D}" destId="{11FF9C9C-0A54-BA46-A69A-C46E9689899A}" srcOrd="0" destOrd="0" presId="urn:microsoft.com/office/officeart/2008/layout/TitlePictureLineup"/>
    <dgm:cxn modelId="{4119B79D-6995-AD42-89FA-453FEFA4B41F}" type="presOf" srcId="{9911586E-311A-0D45-8B79-73F7E30599CC}" destId="{DB7135DB-0328-8C44-9647-124B9E097B85}" srcOrd="0" destOrd="0" presId="urn:microsoft.com/office/officeart/2008/layout/TitlePictureLineup"/>
    <dgm:cxn modelId="{48D4ABAC-0050-3840-A9F1-198A6C388F16}" srcId="{B1E96087-6AAD-A44C-A9F0-E24D63565A70}" destId="{24AD9860-8C23-834D-9E06-90979DE3AD9D}" srcOrd="2" destOrd="0" parTransId="{BF6AD9FE-D4D2-CA46-9A5A-8D04075D6915}" sibTransId="{38EEC37E-205A-3649-9DE1-C6C471219306}"/>
    <dgm:cxn modelId="{4093EEAE-EB54-E046-A857-472FBDAD2A7B}" srcId="{DCE14CE9-DA45-6341-92E5-4137226EDE92}" destId="{CBB1827E-1CE7-0E4E-B175-1623D4418BC5}" srcOrd="0" destOrd="0" parTransId="{28F7D10A-2A5E-324F-A945-FE7CE9D7D8B5}" sibTransId="{668DE3A0-44E6-CF4D-AF90-816B320BFCA9}"/>
    <dgm:cxn modelId="{293C37C5-395B-3D40-81F5-4419EF3A01DF}" srcId="{0241A62B-3933-8B45-9AF3-5F772AC83D6D}" destId="{9911586E-311A-0D45-8B79-73F7E30599CC}" srcOrd="0" destOrd="0" parTransId="{75A6E695-88B7-CE42-A10A-B07B6B72E97E}" sibTransId="{93ECD9F4-398A-254A-B5CF-38A9E3992D13}"/>
    <dgm:cxn modelId="{F323B5D0-1846-B640-A3B3-E2A5B7926CDE}" srcId="{24AD9860-8C23-834D-9E06-90979DE3AD9D}" destId="{6D61C17E-F7F0-854D-A4EF-282628C78080}" srcOrd="1" destOrd="0" parTransId="{02FC8B2D-502E-A44D-B6DF-DC20B39C2202}" sibTransId="{D29DE201-A222-F945-8F08-B028C0650494}"/>
    <dgm:cxn modelId="{232DFFD4-66B2-7A4F-973A-48D0CCC02730}" type="presOf" srcId="{B1E96087-6AAD-A44C-A9F0-E24D63565A70}" destId="{D7D39A10-5AA1-8645-AC50-D15CABC77BAB}" srcOrd="0" destOrd="0" presId="urn:microsoft.com/office/officeart/2008/layout/TitlePictureLineup"/>
    <dgm:cxn modelId="{D9E20BDA-1DFA-324C-9431-E0FD6E83342C}" type="presOf" srcId="{566FF670-2325-D54D-900D-E2CC0DFB0C34}" destId="{BA88597A-2EE1-6744-95BB-43BBB55824DC}" srcOrd="0" destOrd="1" presId="urn:microsoft.com/office/officeart/2008/layout/TitlePictureLineup"/>
    <dgm:cxn modelId="{4B05F4E2-5B60-F646-BE0D-1676AF79CAB8}" type="presOf" srcId="{5F1673D6-154C-FF49-8D66-8EA8958FFBB0}" destId="{A9E30620-1BF4-DA4B-AE9D-60677E0A42CB}" srcOrd="0" destOrd="0" presId="urn:microsoft.com/office/officeart/2008/layout/TitlePictureLineup"/>
    <dgm:cxn modelId="{2F32FDE2-5EB0-604D-9B07-C308E6266287}" srcId="{DCE14CE9-DA45-6341-92E5-4137226EDE92}" destId="{566FF670-2325-D54D-900D-E2CC0DFB0C34}" srcOrd="1" destOrd="0" parTransId="{A5F51B51-1585-444A-BA66-7EF3A87C1E3E}" sibTransId="{5B06583D-6E6F-E74D-9E2C-DD333A74B91D}"/>
    <dgm:cxn modelId="{7BEA94E8-F6A5-E046-9846-E77BB9D6B0D8}" type="presOf" srcId="{CBB1827E-1CE7-0E4E-B175-1623D4418BC5}" destId="{BA88597A-2EE1-6744-95BB-43BBB55824DC}" srcOrd="0" destOrd="0" presId="urn:microsoft.com/office/officeart/2008/layout/TitlePictureLineup"/>
    <dgm:cxn modelId="{AC0F30F2-F6D5-084E-95FD-8FE157E36C1C}" type="presOf" srcId="{24AD9860-8C23-834D-9E06-90979DE3AD9D}" destId="{BF430CB5-79BD-964B-BE8C-5CFAD5C6AD96}" srcOrd="0" destOrd="0" presId="urn:microsoft.com/office/officeart/2008/layout/TitlePictureLineup"/>
    <dgm:cxn modelId="{A1DFC4F3-78AD-5C4C-9182-43B29F587FBC}" type="presOf" srcId="{DCE14CE9-DA45-6341-92E5-4137226EDE92}" destId="{262AA244-B742-A44B-874A-EEE1D47145AF}" srcOrd="0" destOrd="0" presId="urn:microsoft.com/office/officeart/2008/layout/TitlePictureLineup"/>
    <dgm:cxn modelId="{0E1DCAE5-3768-C347-A296-668ADFE11CD0}" type="presParOf" srcId="{D7D39A10-5AA1-8645-AC50-D15CABC77BAB}" destId="{56CBD152-BFB7-1645-A65B-AB88FD32EBA6}" srcOrd="0" destOrd="0" presId="urn:microsoft.com/office/officeart/2008/layout/TitlePictureLineup"/>
    <dgm:cxn modelId="{A8CF6C07-EDB2-984B-85F0-A57CC7779749}" type="presParOf" srcId="{56CBD152-BFB7-1645-A65B-AB88FD32EBA6}" destId="{1CBCBF7B-13E0-B64D-8EA1-347543EDBF2E}" srcOrd="0" destOrd="0" presId="urn:microsoft.com/office/officeart/2008/layout/TitlePictureLineup"/>
    <dgm:cxn modelId="{974EE0A5-ADB6-844D-9BF0-1FEACA4C7C7E}" type="presParOf" srcId="{56CBD152-BFB7-1645-A65B-AB88FD32EBA6}" destId="{48EBC73D-8A39-5641-BDCD-D7BBC74AFF25}" srcOrd="1" destOrd="0" presId="urn:microsoft.com/office/officeart/2008/layout/TitlePictureLineup"/>
    <dgm:cxn modelId="{61FC1D75-A8F7-3841-8584-247583DB2144}" type="presParOf" srcId="{56CBD152-BFB7-1645-A65B-AB88FD32EBA6}" destId="{DB7135DB-0328-8C44-9647-124B9E097B85}" srcOrd="2" destOrd="0" presId="urn:microsoft.com/office/officeart/2008/layout/TitlePictureLineup"/>
    <dgm:cxn modelId="{E31D65DA-1FD0-EE4D-8C49-8962272FB6A2}" type="presParOf" srcId="{56CBD152-BFB7-1645-A65B-AB88FD32EBA6}" destId="{11FF9C9C-0A54-BA46-A69A-C46E9689899A}" srcOrd="3" destOrd="0" presId="urn:microsoft.com/office/officeart/2008/layout/TitlePictureLineup"/>
    <dgm:cxn modelId="{397BA720-7E42-AE41-AF5D-AFEF4C5DD2DB}" type="presParOf" srcId="{D7D39A10-5AA1-8645-AC50-D15CABC77BAB}" destId="{79801BB8-D378-7C47-AEF6-56D155D2AED1}" srcOrd="1" destOrd="0" presId="urn:microsoft.com/office/officeart/2008/layout/TitlePictureLineup"/>
    <dgm:cxn modelId="{4FCA031A-F75B-3E4F-B24B-D74F5D437FD5}" type="presParOf" srcId="{D7D39A10-5AA1-8645-AC50-D15CABC77BAB}" destId="{F73C8DCF-41EA-1D4A-A3B1-D487312A4970}" srcOrd="2" destOrd="0" presId="urn:microsoft.com/office/officeart/2008/layout/TitlePictureLineup"/>
    <dgm:cxn modelId="{18077435-2D88-2F47-B584-3F6D087458F0}" type="presParOf" srcId="{F73C8DCF-41EA-1D4A-A3B1-D487312A4970}" destId="{CBFDF936-E3B0-A943-86AE-8ECC0347AA08}" srcOrd="0" destOrd="0" presId="urn:microsoft.com/office/officeart/2008/layout/TitlePictureLineup"/>
    <dgm:cxn modelId="{2714D343-7C26-8340-A142-72AE43410A89}" type="presParOf" srcId="{F73C8DCF-41EA-1D4A-A3B1-D487312A4970}" destId="{33C08B15-5E1B-B74A-A22D-7AD9B09DDAC7}" srcOrd="1" destOrd="0" presId="urn:microsoft.com/office/officeart/2008/layout/TitlePictureLineup"/>
    <dgm:cxn modelId="{52799B43-AD2D-C34B-86F0-C3CEB48ED325}" type="presParOf" srcId="{F73C8DCF-41EA-1D4A-A3B1-D487312A4970}" destId="{BA88597A-2EE1-6744-95BB-43BBB55824DC}" srcOrd="2" destOrd="0" presId="urn:microsoft.com/office/officeart/2008/layout/TitlePictureLineup"/>
    <dgm:cxn modelId="{AD588CA2-5117-ED4D-A9E3-57A172B86B27}" type="presParOf" srcId="{F73C8DCF-41EA-1D4A-A3B1-D487312A4970}" destId="{262AA244-B742-A44B-874A-EEE1D47145AF}" srcOrd="3" destOrd="0" presId="urn:microsoft.com/office/officeart/2008/layout/TitlePictureLineup"/>
    <dgm:cxn modelId="{CCD67D70-EF11-0B4E-B012-728993ED3179}" type="presParOf" srcId="{D7D39A10-5AA1-8645-AC50-D15CABC77BAB}" destId="{B146AB15-52CB-E846-9107-D692E13156D0}" srcOrd="3" destOrd="0" presId="urn:microsoft.com/office/officeart/2008/layout/TitlePictureLineup"/>
    <dgm:cxn modelId="{61525D63-F1C1-D24E-874B-00AC0E7D2EBA}" type="presParOf" srcId="{D7D39A10-5AA1-8645-AC50-D15CABC77BAB}" destId="{5CBB560A-B62C-F444-B069-DDE3796084DD}" srcOrd="4" destOrd="0" presId="urn:microsoft.com/office/officeart/2008/layout/TitlePictureLineup"/>
    <dgm:cxn modelId="{C4068192-B119-A14E-8F14-D38E99A050D2}" type="presParOf" srcId="{5CBB560A-B62C-F444-B069-DDE3796084DD}" destId="{CAEDDD4C-6F31-3C46-B741-71052B5EF33D}" srcOrd="0" destOrd="0" presId="urn:microsoft.com/office/officeart/2008/layout/TitlePictureLineup"/>
    <dgm:cxn modelId="{9586D99F-4C1F-9D46-9ED5-2FAE4045F3B2}" type="presParOf" srcId="{5CBB560A-B62C-F444-B069-DDE3796084DD}" destId="{472227D7-DFC2-F042-9BF0-B50DEBB202C9}" srcOrd="1" destOrd="0" presId="urn:microsoft.com/office/officeart/2008/layout/TitlePictureLineup"/>
    <dgm:cxn modelId="{56B934F2-E558-2E4C-A748-69543ACAFBB4}" type="presParOf" srcId="{5CBB560A-B62C-F444-B069-DDE3796084DD}" destId="{A9E30620-1BF4-DA4B-AE9D-60677E0A42CB}" srcOrd="2" destOrd="0" presId="urn:microsoft.com/office/officeart/2008/layout/TitlePictureLineup"/>
    <dgm:cxn modelId="{33B380EB-FAE8-C44A-8DE9-29735A03A8FA}" type="presParOf" srcId="{5CBB560A-B62C-F444-B069-DDE3796084DD}" destId="{BF430CB5-79BD-964B-BE8C-5CFAD5C6AD96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CBF7B-13E0-B64D-8EA1-347543EDBF2E}">
      <dsp:nvSpPr>
        <dsp:cNvPr id="0" name=""/>
        <dsp:cNvSpPr/>
      </dsp:nvSpPr>
      <dsp:spPr>
        <a:xfrm>
          <a:off x="1644947" y="429066"/>
          <a:ext cx="0" cy="386159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BC73D-8A39-5641-BDCD-D7BBC74AFF25}">
      <dsp:nvSpPr>
        <dsp:cNvPr id="0" name=""/>
        <dsp:cNvSpPr/>
      </dsp:nvSpPr>
      <dsp:spPr>
        <a:xfrm>
          <a:off x="1752214" y="557786"/>
          <a:ext cx="2030985" cy="17377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135DB-0328-8C44-9647-124B9E097B85}">
      <dsp:nvSpPr>
        <dsp:cNvPr id="0" name=""/>
        <dsp:cNvSpPr/>
      </dsp:nvSpPr>
      <dsp:spPr>
        <a:xfrm>
          <a:off x="1752214" y="2295505"/>
          <a:ext cx="2030985" cy="1995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b="0" i="0" kern="1200" dirty="0"/>
            <a:t>Orbit Control</a:t>
          </a:r>
          <a:endParaRPr lang="en-SE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b="0" i="0" kern="1200" dirty="0"/>
            <a:t>Model Predictive Control</a:t>
          </a:r>
          <a:endParaRPr lang="en-SE" sz="2500" kern="1200" dirty="0"/>
        </a:p>
      </dsp:txBody>
      <dsp:txXfrm>
        <a:off x="1752214" y="2295505"/>
        <a:ext cx="2030985" cy="1995158"/>
      </dsp:txXfrm>
    </dsp:sp>
    <dsp:sp modelId="{11FF9C9C-0A54-BA46-A69A-C46E9689899A}">
      <dsp:nvSpPr>
        <dsp:cNvPr id="0" name=""/>
        <dsp:cNvSpPr/>
      </dsp:nvSpPr>
      <dsp:spPr>
        <a:xfrm>
          <a:off x="1644947" y="0"/>
          <a:ext cx="2145332" cy="4290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i="0" kern="1200" dirty="0"/>
            <a:t>Introduction</a:t>
          </a:r>
          <a:endParaRPr lang="en-SE" sz="2200" kern="1200" dirty="0"/>
        </a:p>
      </dsp:txBody>
      <dsp:txXfrm>
        <a:off x="1644947" y="0"/>
        <a:ext cx="2145332" cy="429066"/>
      </dsp:txXfrm>
    </dsp:sp>
    <dsp:sp modelId="{CBFDF936-E3B0-A943-86AE-8ECC0347AA08}">
      <dsp:nvSpPr>
        <dsp:cNvPr id="0" name=""/>
        <dsp:cNvSpPr/>
      </dsp:nvSpPr>
      <dsp:spPr>
        <a:xfrm>
          <a:off x="4330607" y="429066"/>
          <a:ext cx="0" cy="386159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2625857"/>
              <a:satOff val="-3913"/>
              <a:lumOff val="18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08B15-5E1B-B74A-A22D-7AD9B09DDAC7}">
      <dsp:nvSpPr>
        <dsp:cNvPr id="0" name=""/>
        <dsp:cNvSpPr/>
      </dsp:nvSpPr>
      <dsp:spPr>
        <a:xfrm>
          <a:off x="4437873" y="557786"/>
          <a:ext cx="2030985" cy="17377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88597A-2EE1-6744-95BB-43BBB55824DC}">
      <dsp:nvSpPr>
        <dsp:cNvPr id="0" name=""/>
        <dsp:cNvSpPr/>
      </dsp:nvSpPr>
      <dsp:spPr>
        <a:xfrm>
          <a:off x="4437873" y="2295505"/>
          <a:ext cx="2030985" cy="1995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b="0" i="0" kern="1200" dirty="0"/>
            <a:t>MPC Design</a:t>
          </a:r>
          <a:endParaRPr lang="en-SE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b="0" i="0" kern="1200" dirty="0"/>
            <a:t>Tango Device</a:t>
          </a:r>
          <a:endParaRPr lang="en-SE" sz="2500" kern="1200" dirty="0"/>
        </a:p>
      </dsp:txBody>
      <dsp:txXfrm>
        <a:off x="4437873" y="2295505"/>
        <a:ext cx="2030985" cy="1995158"/>
      </dsp:txXfrm>
    </dsp:sp>
    <dsp:sp modelId="{262AA244-B742-A44B-874A-EEE1D47145AF}">
      <dsp:nvSpPr>
        <dsp:cNvPr id="0" name=""/>
        <dsp:cNvSpPr/>
      </dsp:nvSpPr>
      <dsp:spPr>
        <a:xfrm>
          <a:off x="4330607" y="0"/>
          <a:ext cx="2145332" cy="429066"/>
        </a:xfrm>
        <a:prstGeom prst="rect">
          <a:avLst/>
        </a:prstGeom>
        <a:solidFill>
          <a:schemeClr val="accent4">
            <a:hueOff val="-2625857"/>
            <a:satOff val="-3913"/>
            <a:lumOff val="18922"/>
            <a:alphaOff val="0"/>
          </a:schemeClr>
        </a:solidFill>
        <a:ln w="12700" cap="flat" cmpd="sng" algn="ctr">
          <a:solidFill>
            <a:schemeClr val="accent4">
              <a:hueOff val="-2625857"/>
              <a:satOff val="-3913"/>
              <a:lumOff val="18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i="0" kern="1200" dirty="0"/>
            <a:t>Implementation</a:t>
          </a:r>
          <a:endParaRPr lang="en-SE" sz="2200" kern="1200" dirty="0"/>
        </a:p>
      </dsp:txBody>
      <dsp:txXfrm>
        <a:off x="4330607" y="0"/>
        <a:ext cx="2145332" cy="429066"/>
      </dsp:txXfrm>
    </dsp:sp>
    <dsp:sp modelId="{CAEDDD4C-6F31-3C46-B741-71052B5EF33D}">
      <dsp:nvSpPr>
        <dsp:cNvPr id="0" name=""/>
        <dsp:cNvSpPr/>
      </dsp:nvSpPr>
      <dsp:spPr>
        <a:xfrm>
          <a:off x="7016266" y="429066"/>
          <a:ext cx="0" cy="386159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5251714"/>
              <a:satOff val="-7826"/>
              <a:lumOff val="378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227D7-DFC2-F042-9BF0-B50DEBB202C9}">
      <dsp:nvSpPr>
        <dsp:cNvPr id="0" name=""/>
        <dsp:cNvSpPr/>
      </dsp:nvSpPr>
      <dsp:spPr>
        <a:xfrm>
          <a:off x="7123532" y="557786"/>
          <a:ext cx="2030985" cy="17377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30620-1BF4-DA4B-AE9D-60677E0A42CB}">
      <dsp:nvSpPr>
        <dsp:cNvPr id="0" name=""/>
        <dsp:cNvSpPr/>
      </dsp:nvSpPr>
      <dsp:spPr>
        <a:xfrm>
          <a:off x="7123532" y="2295505"/>
          <a:ext cx="2030985" cy="1995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b="0" i="0" kern="1200" dirty="0"/>
            <a:t>Tests on Storage Rings</a:t>
          </a:r>
          <a:endParaRPr lang="en-SE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b="0" i="0" kern="1200" dirty="0"/>
            <a:t>Challenges</a:t>
          </a:r>
          <a:endParaRPr lang="en-SE" sz="2500" kern="1200" dirty="0"/>
        </a:p>
      </dsp:txBody>
      <dsp:txXfrm>
        <a:off x="7123532" y="2295505"/>
        <a:ext cx="2030985" cy="1995158"/>
      </dsp:txXfrm>
    </dsp:sp>
    <dsp:sp modelId="{BF430CB5-79BD-964B-BE8C-5CFAD5C6AD96}">
      <dsp:nvSpPr>
        <dsp:cNvPr id="0" name=""/>
        <dsp:cNvSpPr/>
      </dsp:nvSpPr>
      <dsp:spPr>
        <a:xfrm>
          <a:off x="7016266" y="0"/>
          <a:ext cx="2145332" cy="429066"/>
        </a:xfrm>
        <a:prstGeom prst="rect">
          <a:avLst/>
        </a:prstGeom>
        <a:solidFill>
          <a:schemeClr val="accent4">
            <a:hueOff val="-5251714"/>
            <a:satOff val="-7826"/>
            <a:lumOff val="37844"/>
            <a:alphaOff val="0"/>
          </a:schemeClr>
        </a:solidFill>
        <a:ln w="12700" cap="flat" cmpd="sng" algn="ctr">
          <a:solidFill>
            <a:schemeClr val="accent4">
              <a:hueOff val="-5251714"/>
              <a:satOff val="-7826"/>
              <a:lumOff val="378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i="0" kern="1200" dirty="0"/>
            <a:t>Results</a:t>
          </a:r>
          <a:endParaRPr lang="en-SE" sz="2200" kern="1200" dirty="0"/>
        </a:p>
      </dsp:txBody>
      <dsp:txXfrm>
        <a:off x="7016266" y="0"/>
        <a:ext cx="2145332" cy="429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3D0AE-253A-0841-99E6-ED326168C812}" type="datetimeFigureOut">
              <a:rPr lang="sv-SE" smtClean="0"/>
              <a:t>2025-09-20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1F5DC-E62E-1741-B9C7-0404885C3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125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5549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itle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529DF94E-7FFF-494A-BAA0-214AB0500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597E56A-6611-0C46-897E-0D1B00E9F2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1510" y="1944894"/>
            <a:ext cx="5888981" cy="1988525"/>
          </a:xfrm>
          <a:prstGeom prst="rect">
            <a:avLst/>
          </a:prstGeom>
        </p:spPr>
      </p:pic>
      <p:sp>
        <p:nvSpPr>
          <p:cNvPr id="12" name="Rubrik 11">
            <a:extLst>
              <a:ext uri="{FF2B5EF4-FFF2-40B4-BE49-F238E27FC236}">
                <a16:creationId xmlns:a16="http://schemas.microsoft.com/office/drawing/2014/main" id="{A9B53288-F758-3E4E-AE32-84B959CB3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D1E984F-C848-8F4D-A99F-B3BE48DF6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6775" y="4317534"/>
            <a:ext cx="7918450" cy="6604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5868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list+image1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106439"/>
            <a:ext cx="3647726" cy="895630"/>
          </a:xfrm>
        </p:spPr>
        <p:txBody>
          <a:bodyPr wrap="square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endParaRPr lang="en-GB" noProof="0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bg1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1A82-33C9-564B-920C-739052BF7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75" y="2169764"/>
            <a:ext cx="3647726" cy="3936568"/>
          </a:xfrm>
        </p:spPr>
        <p:txBody>
          <a:bodyPr>
            <a:normAutofit/>
          </a:bodyPr>
          <a:lstStyle>
            <a:lvl1pPr marL="192600" indent="-192600">
              <a:lnSpc>
                <a:spcPct val="100000"/>
              </a:lnSpc>
              <a:defRPr sz="1800" b="1" spc="30" baseline="0">
                <a:solidFill>
                  <a:schemeClr val="bg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  <a:p>
            <a:pPr lvl="0"/>
            <a:endParaRPr lang="en-GB" noProof="0" dirty="0" err="1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F1F5251-98BF-D24E-9EC1-E3D169D5F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</p:spPr>
      </p:pic>
      <p:sp>
        <p:nvSpPr>
          <p:cNvPr id="12" name="Platshållare för text 3">
            <a:extLst>
              <a:ext uri="{FF2B5EF4-FFF2-40B4-BE49-F238E27FC236}">
                <a16:creationId xmlns:a16="http://schemas.microsoft.com/office/drawing/2014/main" id="{F4D990A2-161D-5844-95D8-A918FA79B3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1987921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list+image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106439"/>
            <a:ext cx="3647726" cy="895630"/>
          </a:xfrm>
        </p:spPr>
        <p:txBody>
          <a:bodyPr wrap="square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endParaRPr lang="en-GB" noProof="0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accent1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1A82-33C9-564B-920C-739052BF7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75" y="2169764"/>
            <a:ext cx="3647726" cy="3936568"/>
          </a:xfrm>
        </p:spPr>
        <p:txBody>
          <a:bodyPr>
            <a:normAutofit/>
          </a:bodyPr>
          <a:lstStyle>
            <a:lvl1pPr marL="192600" indent="-192600">
              <a:lnSpc>
                <a:spcPct val="100000"/>
              </a:lnSpc>
              <a:defRPr sz="1800" b="1" baseline="0">
                <a:solidFill>
                  <a:schemeClr val="tx2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  <a:p>
            <a:pPr lvl="0"/>
            <a:endParaRPr lang="en-GB" noProof="0" dirty="0" err="1"/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39DD9D88-A35F-8E4C-BAFC-13DD3B0B82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AC6FEF7-81AC-2640-8434-CABB260B3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96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list+image1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608887" cy="6858000"/>
          </a:xfrm>
          <a:solidFill>
            <a:schemeClr val="bg1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4B6B6AD2-ED26-AB44-931E-6F5B943188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50563" y="2169764"/>
            <a:ext cx="3647726" cy="3936568"/>
          </a:xfrm>
        </p:spPr>
        <p:txBody>
          <a:bodyPr>
            <a:normAutofit/>
          </a:bodyPr>
          <a:lstStyle>
            <a:lvl1pPr marL="192600" indent="-192600">
              <a:lnSpc>
                <a:spcPct val="100000"/>
              </a:lnSpc>
              <a:defRPr sz="1800" b="1" spc="30" baseline="0">
                <a:solidFill>
                  <a:schemeClr val="bg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  <a:p>
            <a:pPr lvl="0"/>
            <a:endParaRPr lang="en-GB" noProof="0" dirty="0" err="1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DEC7A8F-7893-1741-9B5B-0CFA050AF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563" y="1106439"/>
            <a:ext cx="3647726" cy="895630"/>
          </a:xfrm>
        </p:spPr>
        <p:txBody>
          <a:bodyPr wrap="square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endParaRPr lang="en-GB" noProof="0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F1664AF-EF34-974A-BE10-B22FFE6F34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3065"/>
            <a:ext cx="1077912" cy="358081"/>
          </a:xfrm>
          <a:prstGeom prst="rect">
            <a:avLst/>
          </a:prstGeom>
        </p:spPr>
      </p:pic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11ED6CE4-25B7-7A4A-B764-4AC9858FF5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3840" y="6131296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691873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2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731600"/>
            <a:ext cx="3647726" cy="25022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, 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bg1"/>
          </a:solidFill>
        </p:spPr>
        <p:txBody>
          <a:bodyPr/>
          <a:lstStyle/>
          <a:p>
            <a:r>
              <a:rPr lang="en-GB" noProof="0"/>
              <a:t>Click icon to add picture</a:t>
            </a:r>
            <a:endParaRPr lang="en-GB" noProof="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FF3E3F9-9F48-264B-8620-DD3196638F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</p:spPr>
      </p:pic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982786DB-3388-0E4C-8FF0-A17880751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158084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731600"/>
            <a:ext cx="3647726" cy="25022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, 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accent1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9128CADB-C3B8-F847-AFA7-DCFD1D1E6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459CC79-F6F8-1A45-8038-41AA5DB55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02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list+image2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106439"/>
            <a:ext cx="3647726" cy="895630"/>
          </a:xfrm>
        </p:spPr>
        <p:txBody>
          <a:bodyPr wrap="square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endParaRPr lang="en-GB" noProof="0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bg1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1A82-33C9-564B-920C-739052BF7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75" y="2169764"/>
            <a:ext cx="3647726" cy="3936568"/>
          </a:xfrm>
        </p:spPr>
        <p:txBody>
          <a:bodyPr>
            <a:normAutofit/>
          </a:bodyPr>
          <a:lstStyle>
            <a:lvl1pPr marL="192600" indent="-192600">
              <a:lnSpc>
                <a:spcPct val="100000"/>
              </a:lnSpc>
              <a:defRPr sz="1800" b="1" spc="30" baseline="0">
                <a:solidFill>
                  <a:schemeClr val="bg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  <a:p>
            <a:pPr lvl="0"/>
            <a:endParaRPr lang="en-GB" noProof="0" dirty="0" err="1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CCCCD5A-18DF-904F-94B3-DDD03830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</p:spPr>
      </p:pic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B4C6163D-BC6B-0340-8BAC-A4608E8021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2945546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list+image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106439"/>
            <a:ext cx="3647726" cy="895630"/>
          </a:xfrm>
        </p:spPr>
        <p:txBody>
          <a:bodyPr wrap="square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endParaRPr lang="en-GB" noProof="0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accent1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1A82-33C9-564B-920C-739052BF7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75" y="2169764"/>
            <a:ext cx="3647726" cy="3936568"/>
          </a:xfrm>
        </p:spPr>
        <p:txBody>
          <a:bodyPr>
            <a:normAutofit/>
          </a:bodyPr>
          <a:lstStyle>
            <a:lvl1pPr marL="192600" indent="-192600">
              <a:lnSpc>
                <a:spcPct val="100000"/>
              </a:lnSpc>
              <a:defRPr sz="1800" b="1" baseline="0">
                <a:solidFill>
                  <a:schemeClr val="tx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  <a:p>
            <a:pPr lvl="0"/>
            <a:endParaRPr lang="en-GB" noProof="0" dirty="0" err="1"/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58AD3F8A-4843-B649-BC83-D4C5BD1BF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7C9C4B1-9724-C441-B3F5-B5F27E172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84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list+image2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608887" cy="6858000"/>
          </a:xfrm>
          <a:solidFill>
            <a:schemeClr val="bg1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4B6B6AD2-ED26-AB44-931E-6F5B943188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50563" y="2169764"/>
            <a:ext cx="3647726" cy="3936568"/>
          </a:xfrm>
        </p:spPr>
        <p:txBody>
          <a:bodyPr>
            <a:normAutofit/>
          </a:bodyPr>
          <a:lstStyle>
            <a:lvl1pPr marL="192600" indent="-192600">
              <a:lnSpc>
                <a:spcPct val="100000"/>
              </a:lnSpc>
              <a:defRPr sz="1800" b="1" spc="30" baseline="0">
                <a:solidFill>
                  <a:schemeClr val="bg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  <a:p>
            <a:pPr lvl="0"/>
            <a:endParaRPr lang="en-GB" noProof="0" dirty="0" err="1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DEC7A8F-7893-1741-9B5B-0CFA050AF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563" y="1106439"/>
            <a:ext cx="3647726" cy="895630"/>
          </a:xfrm>
        </p:spPr>
        <p:txBody>
          <a:bodyPr wrap="square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endParaRPr lang="en-GB" noProof="0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4A948CD-2C31-FF47-ADAB-46F8B040A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3065"/>
            <a:ext cx="1077912" cy="358081"/>
          </a:xfrm>
          <a:prstGeom prst="rect">
            <a:avLst/>
          </a:prstGeom>
        </p:spPr>
      </p:pic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7A4A0B93-A713-A441-B889-4A536ADB01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3840" y="6131296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3684368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600" y="662400"/>
            <a:ext cx="4964400" cy="895630"/>
          </a:xfr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lorem ipsum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1A82-33C9-564B-920C-739052BF7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601" y="1821600"/>
            <a:ext cx="4964400" cy="3936568"/>
          </a:xfrm>
        </p:spPr>
        <p:txBody>
          <a:bodyPr>
            <a:normAutofit/>
          </a:bodyPr>
          <a:lstStyle>
            <a:lvl1pPr marL="194400" indent="-19440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="1" baseline="0">
                <a:solidFill>
                  <a:schemeClr val="tx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. 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FBB35DD-CF3B-204C-BF03-4354EA54F4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429000"/>
          </a:xfrm>
          <a:solidFill>
            <a:schemeClr val="accent1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EF54AC9-D2EC-214E-A34D-0E8479D9D3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3048000" cy="3429000"/>
          </a:xfrm>
          <a:solidFill>
            <a:schemeClr val="accent2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4DE80D8-78A9-B44A-986B-41F6D38F96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001" y="3429000"/>
            <a:ext cx="3048000" cy="3429000"/>
          </a:xfrm>
          <a:solidFill>
            <a:schemeClr val="accent3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A827BD4-F6D6-F14F-94B9-D455994CC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690011" y="6242746"/>
            <a:ext cx="1066800" cy="355600"/>
          </a:xfrm>
          <a:prstGeom prst="rect">
            <a:avLst/>
          </a:prstGeom>
        </p:spPr>
      </p:pic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25543480-C7A0-F94A-85BA-B2E748B2DC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662" y="6130977"/>
            <a:ext cx="3112095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3585354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FBB35DD-CF3B-204C-BF03-4354EA54F4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accent1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EF54AC9-D2EC-214E-A34D-0E8479D9D3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3048000" cy="3429000"/>
          </a:xfrm>
          <a:solidFill>
            <a:schemeClr val="accent2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4DE80D8-78A9-B44A-986B-41F6D38F96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1" y="3429000"/>
            <a:ext cx="3048000" cy="3429000"/>
          </a:xfrm>
          <a:solidFill>
            <a:schemeClr val="accent3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8160" y="662400"/>
            <a:ext cx="4964400" cy="895630"/>
          </a:xfr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lorem ipsum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1A82-33C9-564B-920C-739052BF7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8161" y="1821600"/>
            <a:ext cx="4964400" cy="3936568"/>
          </a:xfrm>
        </p:spPr>
        <p:txBody>
          <a:bodyPr>
            <a:normAutofit/>
          </a:bodyPr>
          <a:lstStyle>
            <a:lvl1pPr marL="194400" indent="-19440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="1" baseline="0">
                <a:solidFill>
                  <a:schemeClr val="tx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. 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F11C976-25C9-DE4A-AA64-F3EECED05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782300" y="6242746"/>
            <a:ext cx="1066800" cy="355600"/>
          </a:xfrm>
          <a:prstGeom prst="rect">
            <a:avLst/>
          </a:prstGeom>
        </p:spPr>
      </p:pic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BD4B38C2-4353-CA49-AEB9-261C5AAEFA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7951" y="6130977"/>
            <a:ext cx="3112095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380753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9597E56A-6611-0C46-897E-0D1B00E9F2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1510" y="1944894"/>
            <a:ext cx="5888981" cy="1988525"/>
          </a:xfrm>
          <a:prstGeom prst="rect">
            <a:avLst/>
          </a:prstGeom>
        </p:spPr>
      </p:pic>
      <p:sp>
        <p:nvSpPr>
          <p:cNvPr id="5" name="Rubrik 11">
            <a:extLst>
              <a:ext uri="{FF2B5EF4-FFF2-40B4-BE49-F238E27FC236}">
                <a16:creationId xmlns:a16="http://schemas.microsoft.com/office/drawing/2014/main" id="{0387F07B-9515-8D4E-A517-8B201A648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205A2723-6472-8045-B304-59B7935B9A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6775" y="4317534"/>
            <a:ext cx="7918450" cy="6604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04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graph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3B9B1740-07E7-524A-B67C-68F12CB6A298}"/>
              </a:ext>
            </a:extLst>
          </p:cNvPr>
          <p:cNvSpPr/>
          <p:nvPr userDrawn="1"/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731600"/>
            <a:ext cx="3647726" cy="25022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, 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5EF5933F-C18B-EE46-A6B6-D804A28269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11D8764A-2FF4-9141-ABB8-299BD67DC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52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graph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3B9B1740-07E7-524A-B67C-68F12CB6A298}"/>
              </a:ext>
            </a:extLst>
          </p:cNvPr>
          <p:cNvSpPr/>
          <p:nvPr userDrawn="1"/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731600"/>
            <a:ext cx="3647726" cy="25022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, 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715DC382-1B39-5846-9981-2CE4D1D04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C4380CF-C65F-3C4E-9149-EDA769A1D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89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10485620" y="0"/>
            <a:ext cx="17063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3" name="Rubrik 3">
            <a:extLst>
              <a:ext uri="{FF2B5EF4-FFF2-40B4-BE49-F238E27FC236}">
                <a16:creationId xmlns:a16="http://schemas.microsoft.com/office/drawing/2014/main" id="{CB0FA37E-C0E5-0971-1585-8CD06DCF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85521" cy="132556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5" name="Platshållare för text 8">
            <a:extLst>
              <a:ext uri="{FF2B5EF4-FFF2-40B4-BE49-F238E27FC236}">
                <a16:creationId xmlns:a16="http://schemas.microsoft.com/office/drawing/2014/main" id="{E4320BBD-9AA7-DDEA-436C-D92FE8ADA4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25200"/>
            <a:ext cx="9085521" cy="4352400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3686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e only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10485620" y="0"/>
            <a:ext cx="17063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ubrik 11">
            <a:extLst>
              <a:ext uri="{FF2B5EF4-FFF2-40B4-BE49-F238E27FC236}">
                <a16:creationId xmlns:a16="http://schemas.microsoft.com/office/drawing/2014/main" id="{926D3B41-05CE-C748-A48B-44819C59F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36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type only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10485620" y="0"/>
            <a:ext cx="170638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5" name="Rubrik 3">
            <a:extLst>
              <a:ext uri="{FF2B5EF4-FFF2-40B4-BE49-F238E27FC236}">
                <a16:creationId xmlns:a16="http://schemas.microsoft.com/office/drawing/2014/main" id="{44A88CFC-9ED7-4A34-FEF3-73E7FEDB3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85521" cy="132556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6" name="Platshållare för text 8">
            <a:extLst>
              <a:ext uri="{FF2B5EF4-FFF2-40B4-BE49-F238E27FC236}">
                <a16:creationId xmlns:a16="http://schemas.microsoft.com/office/drawing/2014/main" id="{FB315E32-106B-78B8-271F-0AEED9DA80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25200"/>
            <a:ext cx="9085521" cy="4352400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71801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e only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10485620" y="0"/>
            <a:ext cx="170638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ubrik 11">
            <a:extLst>
              <a:ext uri="{FF2B5EF4-FFF2-40B4-BE49-F238E27FC236}">
                <a16:creationId xmlns:a16="http://schemas.microsoft.com/office/drawing/2014/main" id="{926D3B41-05CE-C748-A48B-44819C59F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90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on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0" y="6056026"/>
            <a:ext cx="12192000" cy="8019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3" name="Rubrik 3">
            <a:extLst>
              <a:ext uri="{FF2B5EF4-FFF2-40B4-BE49-F238E27FC236}">
                <a16:creationId xmlns:a16="http://schemas.microsoft.com/office/drawing/2014/main" id="{6983A65E-6342-9B97-A3EC-31148331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81930" cy="132556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6" name="Platshållare för text 8">
            <a:extLst>
              <a:ext uri="{FF2B5EF4-FFF2-40B4-BE49-F238E27FC236}">
                <a16:creationId xmlns:a16="http://schemas.microsoft.com/office/drawing/2014/main" id="{E0AB5566-6C50-2E2E-E529-0F7BC6B33E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25200"/>
            <a:ext cx="10481930" cy="397365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88144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e only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0" y="6056026"/>
            <a:ext cx="12192000" cy="8019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ubrik 11">
            <a:extLst>
              <a:ext uri="{FF2B5EF4-FFF2-40B4-BE49-F238E27FC236}">
                <a16:creationId xmlns:a16="http://schemas.microsoft.com/office/drawing/2014/main" id="{926D3B41-05CE-C748-A48B-44819C59F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36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e only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0" y="6056026"/>
            <a:ext cx="12192000" cy="8019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7" name="Rubrik 3">
            <a:extLst>
              <a:ext uri="{FF2B5EF4-FFF2-40B4-BE49-F238E27FC236}">
                <a16:creationId xmlns:a16="http://schemas.microsoft.com/office/drawing/2014/main" id="{5C285DB4-DFC9-1EC4-50BD-86FC112A5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81930" cy="132556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Platshållare för text 8">
            <a:extLst>
              <a:ext uri="{FF2B5EF4-FFF2-40B4-BE49-F238E27FC236}">
                <a16:creationId xmlns:a16="http://schemas.microsoft.com/office/drawing/2014/main" id="{B12A06D3-D3A8-E9CD-CE94-00C18AECC3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25200"/>
            <a:ext cx="10481930" cy="397365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76884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type only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0" y="6056026"/>
            <a:ext cx="12192000" cy="8019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ubrik 11">
            <a:extLst>
              <a:ext uri="{FF2B5EF4-FFF2-40B4-BE49-F238E27FC236}">
                <a16:creationId xmlns:a16="http://schemas.microsoft.com/office/drawing/2014/main" id="{926D3B41-05CE-C748-A48B-44819C59F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25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9597E56A-6611-0C46-897E-0D1B00E9F2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1510" y="1944894"/>
            <a:ext cx="5888981" cy="1988525"/>
          </a:xfrm>
          <a:prstGeom prst="rect">
            <a:avLst/>
          </a:prstGeom>
        </p:spPr>
      </p:pic>
      <p:sp>
        <p:nvSpPr>
          <p:cNvPr id="5" name="Rubrik 11">
            <a:extLst>
              <a:ext uri="{FF2B5EF4-FFF2-40B4-BE49-F238E27FC236}">
                <a16:creationId xmlns:a16="http://schemas.microsoft.com/office/drawing/2014/main" id="{0387F07B-9515-8D4E-A517-8B201A648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93452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568D3A4-B2EC-914D-AC10-05A946BAB0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9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185" y="0"/>
            <a:ext cx="12958137" cy="540734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00" y="2361600"/>
            <a:ext cx="4009493" cy="715555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Lorem ipsum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C32C2B0C-03A9-0E44-A986-4BAF774AB3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653" y="3189600"/>
            <a:ext cx="3985640" cy="357918"/>
          </a:xfrm>
        </p:spPr>
        <p:txBody>
          <a:bodyPr wrap="square">
            <a:spAutoFit/>
          </a:bodyPr>
          <a:lstStyle>
            <a:lvl1pPr marL="0" marR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spc="3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Contact info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FC2CFDAB-1D9F-2745-8BBA-887DF11388B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37600" y="399600"/>
            <a:ext cx="2268000" cy="2268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E5C5276-D2D9-7645-9B9A-B753B2CE83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7601" y="2726298"/>
            <a:ext cx="2268000" cy="261995"/>
          </a:xfrm>
        </p:spPr>
        <p:txBody>
          <a:bodyPr bIns="0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3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latshållare för text 5">
            <a:extLst>
              <a:ext uri="{FF2B5EF4-FFF2-40B4-BE49-F238E27FC236}">
                <a16:creationId xmlns:a16="http://schemas.microsoft.com/office/drawing/2014/main" id="{7B7C16CE-32D2-7B41-B48D-F1F2535B40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7601" y="3011540"/>
            <a:ext cx="2268000" cy="228781"/>
          </a:xfrm>
        </p:spPr>
        <p:txBody>
          <a:bodyPr tIns="0">
            <a:spAutoFit/>
          </a:bodyPr>
          <a:lstStyle>
            <a:lvl1pPr marL="0" indent="0" algn="ctr">
              <a:lnSpc>
                <a:spcPct val="120000"/>
              </a:lnSpc>
              <a:buNone/>
              <a:defRPr sz="1100" cap="none" spc="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latshållare för bild 3">
            <a:extLst>
              <a:ext uri="{FF2B5EF4-FFF2-40B4-BE49-F238E27FC236}">
                <a16:creationId xmlns:a16="http://schemas.microsoft.com/office/drawing/2014/main" id="{728964D8-948C-7442-9D0F-57FBD145BD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00732" y="399600"/>
            <a:ext cx="2268000" cy="2268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EBB4A8-F185-C743-B3F2-FF21846555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00733" y="2726298"/>
            <a:ext cx="2268000" cy="261995"/>
          </a:xfrm>
        </p:spPr>
        <p:txBody>
          <a:bodyPr bIns="0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3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latshållare för text 5">
            <a:extLst>
              <a:ext uri="{FF2B5EF4-FFF2-40B4-BE49-F238E27FC236}">
                <a16:creationId xmlns:a16="http://schemas.microsoft.com/office/drawing/2014/main" id="{6EF312E7-5159-6649-BB9D-0550C50235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0733" y="3011540"/>
            <a:ext cx="2268000" cy="228781"/>
          </a:xfrm>
        </p:spPr>
        <p:txBody>
          <a:bodyPr tIns="0">
            <a:spAutoFit/>
          </a:bodyPr>
          <a:lstStyle>
            <a:lvl1pPr marL="0" indent="0" algn="ctr">
              <a:lnSpc>
                <a:spcPct val="120000"/>
              </a:lnSpc>
              <a:buNone/>
              <a:defRPr sz="1100" cap="none" spc="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latshållare för bild 3">
            <a:extLst>
              <a:ext uri="{FF2B5EF4-FFF2-40B4-BE49-F238E27FC236}">
                <a16:creationId xmlns:a16="http://schemas.microsoft.com/office/drawing/2014/main" id="{24B4F50B-03B1-F44C-A413-3550A4BBB66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37600" y="3383024"/>
            <a:ext cx="2268000" cy="2268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1" name="Platshållare för text 5">
            <a:extLst>
              <a:ext uri="{FF2B5EF4-FFF2-40B4-BE49-F238E27FC236}">
                <a16:creationId xmlns:a16="http://schemas.microsoft.com/office/drawing/2014/main" id="{1D6D6FC2-3506-7646-AE0A-9FC214708EF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37601" y="5709722"/>
            <a:ext cx="2268000" cy="261995"/>
          </a:xfrm>
        </p:spPr>
        <p:txBody>
          <a:bodyPr bIns="0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3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Platshållare för text 5">
            <a:extLst>
              <a:ext uri="{FF2B5EF4-FFF2-40B4-BE49-F238E27FC236}">
                <a16:creationId xmlns:a16="http://schemas.microsoft.com/office/drawing/2014/main" id="{1B1680C1-FA5C-0E46-A8F6-08FF034312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37601" y="5994964"/>
            <a:ext cx="2268000" cy="228781"/>
          </a:xfrm>
        </p:spPr>
        <p:txBody>
          <a:bodyPr tIns="0">
            <a:spAutoFit/>
          </a:bodyPr>
          <a:lstStyle>
            <a:lvl1pPr marL="0" indent="0" algn="ctr">
              <a:lnSpc>
                <a:spcPct val="120000"/>
              </a:lnSpc>
              <a:buNone/>
              <a:defRPr sz="1100" cap="none" spc="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latshållare för bild 3">
            <a:extLst>
              <a:ext uri="{FF2B5EF4-FFF2-40B4-BE49-F238E27FC236}">
                <a16:creationId xmlns:a16="http://schemas.microsoft.com/office/drawing/2014/main" id="{1CB6487A-AEBA-0540-AED1-31DBE64A001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00732" y="3383024"/>
            <a:ext cx="2268000" cy="2268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4" name="Platshållare för text 5">
            <a:extLst>
              <a:ext uri="{FF2B5EF4-FFF2-40B4-BE49-F238E27FC236}">
                <a16:creationId xmlns:a16="http://schemas.microsoft.com/office/drawing/2014/main" id="{C4A15876-21FF-7C41-8690-4A1BA06A03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00733" y="5709722"/>
            <a:ext cx="2268000" cy="261995"/>
          </a:xfrm>
        </p:spPr>
        <p:txBody>
          <a:bodyPr bIns="0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3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Platshållare för text 5">
            <a:extLst>
              <a:ext uri="{FF2B5EF4-FFF2-40B4-BE49-F238E27FC236}">
                <a16:creationId xmlns:a16="http://schemas.microsoft.com/office/drawing/2014/main" id="{9A19836D-A276-C541-A9CF-30D063FE61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00733" y="5994964"/>
            <a:ext cx="2268000" cy="228781"/>
          </a:xfrm>
        </p:spPr>
        <p:txBody>
          <a:bodyPr tIns="0">
            <a:spAutoFit/>
          </a:bodyPr>
          <a:lstStyle>
            <a:lvl1pPr marL="0" indent="0" algn="ctr">
              <a:lnSpc>
                <a:spcPct val="120000"/>
              </a:lnSpc>
              <a:buNone/>
              <a:defRPr sz="1100" cap="none" spc="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45E0E22-4684-584D-B225-38BF62C91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8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short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BDB6EF3-F892-C347-A5C6-B8347439D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564000"/>
            <a:ext cx="10521950" cy="369332"/>
          </a:xfrm>
        </p:spPr>
        <p:txBody>
          <a:bodyPr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3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93F8511-9768-0047-8341-C87EB105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EE99826-6D9E-DB48-B356-AC6AA9971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96400"/>
            <a:ext cx="10515600" cy="784830"/>
          </a:xfrm>
        </p:spPr>
        <p:txBody>
          <a:bodyPr anchor="b" anchorCtr="0">
            <a:sp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endParaRPr lang="en-GB" dirty="0"/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F758FEDD-B499-5D4A-983D-6C19F042E0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5662" y="6374935"/>
            <a:ext cx="5163645" cy="258532"/>
          </a:xfrm>
        </p:spPr>
        <p:txBody>
          <a:bodyPr wrap="square">
            <a:spAutoFit/>
          </a:bodyPr>
          <a:lstStyle>
            <a:lvl1pPr marL="0" indent="0"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387274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on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568D3A4-B2EC-914D-AC10-05A946BAB0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9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13" y="3429000"/>
            <a:ext cx="7841539" cy="327222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45E0E22-4684-584D-B225-38BF62C91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19880DC-796D-80AC-6183-EF1E7A8A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0930"/>
            <a:ext cx="10515600" cy="1754326"/>
          </a:xfrm>
        </p:spPr>
        <p:txBody>
          <a:bodyPr>
            <a:sp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169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568D3A4-B2EC-914D-AC10-05A946BAB0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9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185" y="0"/>
            <a:ext cx="12958137" cy="540734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400" y="2185200"/>
            <a:ext cx="9182714" cy="2189852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 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45E0E22-4684-584D-B225-38BF62C91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364B91D-D467-4F47-ABEF-314012D332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400" y="608400"/>
            <a:ext cx="3949700" cy="369332"/>
          </a:xfr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cap="all" spc="100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LOREM IPSUM</a:t>
            </a:r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86A19380-51D0-FA46-A45B-AA7928E33055}"/>
              </a:ext>
            </a:extLst>
          </p:cNvPr>
          <p:cNvCxnSpPr>
            <a:cxnSpLocks/>
          </p:cNvCxnSpPr>
          <p:nvPr userDrawn="1"/>
        </p:nvCxnSpPr>
        <p:spPr>
          <a:xfrm>
            <a:off x="685797" y="1014415"/>
            <a:ext cx="7010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C32C2B0C-03A9-0E44-A986-4BAF774AB3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013" y="4395600"/>
            <a:ext cx="9183687" cy="338554"/>
          </a:xfrm>
        </p:spPr>
        <p:txBody>
          <a:bodyPr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600" spc="3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 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1695794-61C2-7D4C-96D6-68E98EF164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5662" y="6374935"/>
            <a:ext cx="5163645" cy="258532"/>
          </a:xfrm>
        </p:spPr>
        <p:txBody>
          <a:bodyPr wrap="square">
            <a:spAutoFit/>
          </a:bodyPr>
          <a:lstStyle>
            <a:lvl1pPr marL="0" indent="0"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3531837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568D3A4-B2EC-914D-AC10-05A946BAB0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9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185" y="0"/>
            <a:ext cx="12958137" cy="540734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400" y="2185200"/>
            <a:ext cx="9182714" cy="2189852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 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45E0E22-4684-584D-B225-38BF62C91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364B91D-D467-4F47-ABEF-314012D332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400" y="608400"/>
            <a:ext cx="3949700" cy="369332"/>
          </a:xfr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cap="all" spc="100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LOREM IPSUM</a:t>
            </a:r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86A19380-51D0-FA46-A45B-AA7928E33055}"/>
              </a:ext>
            </a:extLst>
          </p:cNvPr>
          <p:cNvCxnSpPr>
            <a:cxnSpLocks/>
          </p:cNvCxnSpPr>
          <p:nvPr userDrawn="1"/>
        </p:nvCxnSpPr>
        <p:spPr>
          <a:xfrm>
            <a:off x="685797" y="1014415"/>
            <a:ext cx="7010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C32C2B0C-03A9-0E44-A986-4BAF774AB3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013" y="4395600"/>
            <a:ext cx="9183687" cy="338554"/>
          </a:xfrm>
        </p:spPr>
        <p:txBody>
          <a:bodyPr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600" spc="3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 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1695794-61C2-7D4C-96D6-68E98EF164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5662" y="6374935"/>
            <a:ext cx="5163645" cy="258532"/>
          </a:xfrm>
        </p:spPr>
        <p:txBody>
          <a:bodyPr wrap="square">
            <a:spAutoFit/>
          </a:bodyPr>
          <a:lstStyle>
            <a:lvl1pPr marL="0" indent="0"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325891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1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731600"/>
            <a:ext cx="3647726" cy="25022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, 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bg1"/>
          </a:solidFill>
        </p:spPr>
        <p:txBody>
          <a:bodyPr/>
          <a:lstStyle/>
          <a:p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7622A222-6517-6E48-9F68-515A9E4B83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FEDABE6-1440-884D-923B-EA84CD67BE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02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783843F2-8A09-1242-A740-5C2533E647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731600"/>
            <a:ext cx="3647726" cy="25022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aseline="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, 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accent1"/>
          </a:solidFill>
        </p:spPr>
        <p:txBody>
          <a:bodyPr/>
          <a:lstStyle/>
          <a:p>
            <a:r>
              <a:rPr lang="en-GB" noProof="0"/>
              <a:t>Click icon to add picture</a:t>
            </a:r>
            <a:endParaRPr lang="en-GB" noProof="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01D79B7-FE85-F64C-8DBC-2F2609B857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7C097BC-5D24-D541-B7D2-C97D9E4F7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FE01D72-6C88-5D46-A46C-E62223148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format </a:t>
            </a:r>
            <a:r>
              <a:rPr lang="en-GB" noProof="0" dirty="0" err="1"/>
              <a:t>på</a:t>
            </a:r>
            <a:r>
              <a:rPr lang="en-GB" noProof="0" dirty="0"/>
              <a:t> </a:t>
            </a:r>
            <a:r>
              <a:rPr lang="en-GB" noProof="0" dirty="0" err="1"/>
              <a:t>bakgrundstexten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C5F608-2730-2040-AD18-5009FBBA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290BC-E539-3B40-92FD-BCEEC1527CD2}" type="datetimeFigureOut">
              <a:rPr lang="en-GB" noProof="0" smtClean="0"/>
              <a:t>20/09/2025</a:t>
            </a:fld>
            <a:endParaRPr lang="en-GB" noProof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6A901AD-B2A2-6543-BE27-DD56C26A3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2EB5182-753F-E241-94A2-937B30B2D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D0738-23DA-A745-9B84-DD183761B38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3055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98" r:id="rId3"/>
    <p:sldLayoutId id="2147483661" r:id="rId4"/>
    <p:sldLayoutId id="2147483699" r:id="rId5"/>
    <p:sldLayoutId id="2147483663" r:id="rId6"/>
    <p:sldLayoutId id="2147483682" r:id="rId7"/>
    <p:sldLayoutId id="2147483665" r:id="rId8"/>
    <p:sldLayoutId id="2147483667" r:id="rId9"/>
    <p:sldLayoutId id="2147483668" r:id="rId10"/>
    <p:sldLayoutId id="2147483669" r:id="rId11"/>
    <p:sldLayoutId id="2147483670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79" r:id="rId18"/>
    <p:sldLayoutId id="2147483680" r:id="rId19"/>
    <p:sldLayoutId id="2147483688" r:id="rId20"/>
    <p:sldLayoutId id="2147483689" r:id="rId21"/>
    <p:sldLayoutId id="2147483694" r:id="rId22"/>
    <p:sldLayoutId id="2147483690" r:id="rId23"/>
    <p:sldLayoutId id="2147483696" r:id="rId24"/>
    <p:sldLayoutId id="2147483691" r:id="rId25"/>
    <p:sldLayoutId id="2147483695" r:id="rId26"/>
    <p:sldLayoutId id="2147483692" r:id="rId27"/>
    <p:sldLayoutId id="2147483693" r:id="rId28"/>
    <p:sldLayoutId id="2147483697" r:id="rId29"/>
    <p:sldLayoutId id="214748368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Maven Pro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7" userDrawn="1">
          <p15:clr>
            <a:srgbClr val="F26B43"/>
          </p15:clr>
        </p15:guide>
        <p15:guide id="3" pos="4793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0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5.xml"/><Relationship Id="rId6" Type="http://schemas.openxmlformats.org/officeDocument/2006/relationships/image" Target="NULL"/><Relationship Id="rId5" Type="http://schemas.openxmlformats.org/officeDocument/2006/relationships/image" Target="../media/image16.png"/><Relationship Id="rId4" Type="http://schemas.openxmlformats.org/officeDocument/2006/relationships/image" Target="NULL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5.xml"/><Relationship Id="rId6" Type="http://schemas.openxmlformats.org/officeDocument/2006/relationships/image" Target="NULL"/><Relationship Id="rId10" Type="http://schemas.openxmlformats.org/officeDocument/2006/relationships/image" Target="../media/image17.png"/><Relationship Id="rId4" Type="http://schemas.openxmlformats.org/officeDocument/2006/relationships/image" Target="NULL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0.xml"/><Relationship Id="rId6" Type="http://schemas.openxmlformats.org/officeDocument/2006/relationships/image" Target="NULL"/><Relationship Id="rId10" Type="http://schemas.openxmlformats.org/officeDocument/2006/relationships/image" Target="../media/image17.png"/><Relationship Id="rId4" Type="http://schemas.openxmlformats.org/officeDocument/2006/relationships/image" Target="NULL"/><Relationship Id="rId9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0.xml"/><Relationship Id="rId6" Type="http://schemas.openxmlformats.org/officeDocument/2006/relationships/image" Target="NULL"/><Relationship Id="rId11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NULL"/><Relationship Id="rId9" Type="http://schemas.openxmlformats.org/officeDocument/2006/relationships/image" Target="../media/image29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carla.takahashi@maxiv.lu.se" TargetMode="Externa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46C40-2D91-C1AE-FB7B-E6F06192B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AECE9-FA35-260C-B87B-EC04BA3F49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Implementation of Model Predictive Control for Slow Orbit Feedback Control</a:t>
            </a:r>
            <a:br>
              <a:rPr lang="en-GB" dirty="0"/>
            </a:br>
            <a:r>
              <a:rPr lang="en-GB" dirty="0"/>
              <a:t>in MAX IV Accelerators Using </a:t>
            </a:r>
            <a:r>
              <a:rPr lang="en-GB" dirty="0" err="1"/>
              <a:t>PyTango</a:t>
            </a:r>
            <a:r>
              <a:rPr lang="en-GB" dirty="0"/>
              <a:t> Framework</a:t>
            </a:r>
            <a:endParaRPr lang="en-SE" dirty="0"/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551728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927BC-9D34-2C91-22B0-45BD0272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>
                <a:latin typeface="Maven Pro Medium" pitchFamily="2" charset="77"/>
                <a:ea typeface="+mn-ea"/>
                <a:cs typeface="+mn-cs"/>
              </a:rPr>
              <a:t>Issues and Requirements</a:t>
            </a:r>
            <a:endParaRPr lang="en-SE" sz="1800" b="1"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484E21A-F54F-BDBE-FEF6-D4C5BA83BCD8}"/>
              </a:ext>
            </a:extLst>
          </p:cNvPr>
          <p:cNvSpPr txBox="1">
            <a:spLocks/>
          </p:cNvSpPr>
          <p:nvPr/>
        </p:nvSpPr>
        <p:spPr>
          <a:xfrm>
            <a:off x="349049" y="2158538"/>
            <a:ext cx="9987144" cy="347254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dirty="0"/>
              <a:t>Corrector magnets are easily saturated, for both the Slow and Fast Orbit FeedBack control systems.</a:t>
            </a:r>
          </a:p>
          <a:p>
            <a:r>
              <a:rPr lang="en-SE" dirty="0"/>
              <a:t>When some of the the corrector magnets of the SOFB system are satured it can be hard to bring the feedback control system into operation again.</a:t>
            </a:r>
          </a:p>
          <a:p>
            <a:r>
              <a:rPr lang="en-SE" dirty="0"/>
              <a:t>The BPM sensor readout have particular transient dynamics, in which it takes around 4 or 5 steps, around 0.5s for the sensor to reach the expected value.</a:t>
            </a:r>
          </a:p>
          <a:p>
            <a:r>
              <a:rPr lang="en-SE" dirty="0"/>
              <a:t>The Fast corrector magnets, have a shorter operational range, thus the SOFB should help the with the offloading of the FOFB system.</a:t>
            </a:r>
          </a:p>
          <a:p>
            <a:r>
              <a:rPr lang="en-SE" dirty="0"/>
              <a:t>Compensation of energy shifts can be achieved by adjusting the RF, which should also be managed by the SOFB system for an optimal solution.</a:t>
            </a:r>
          </a:p>
          <a:p>
            <a:endParaRPr lang="en-S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C52FE6-B285-205E-DA8A-0041CCA2F86B}"/>
              </a:ext>
            </a:extLst>
          </p:cNvPr>
          <p:cNvSpPr txBox="1">
            <a:spLocks/>
          </p:cNvSpPr>
          <p:nvPr/>
        </p:nvSpPr>
        <p:spPr>
          <a:xfrm>
            <a:off x="349049" y="777103"/>
            <a:ext cx="5479336" cy="4801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i="0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sz="2800" b="1">
                <a:latin typeface="Maven Pro Medium" pitchFamily="2" charset="77"/>
                <a:ea typeface="+mn-ea"/>
                <a:cs typeface="+mn-cs"/>
              </a:rPr>
              <a:t>Issues and Requirements</a:t>
            </a:r>
            <a:endParaRPr lang="en-SE" sz="2800" b="1"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1ACA5-4A5E-9A7F-E05B-12065EFB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1788" y="6135523"/>
            <a:ext cx="2677382" cy="500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D0738-23DA-A745-9B84-DD183761B382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2952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94531-00AB-B13F-0F59-216033D00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Model Predictive 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FA5A7-7E04-E553-E7FF-32D34F6E34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SE"/>
              <a:t>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8D7A6-4F97-A3CD-E862-FBEDF4A429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E"/>
              <a:t>Optimal Control for Constrained Dynamic Systems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D1C5BF-E3C6-B8B7-3AE6-62E502802A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662" y="6374935"/>
            <a:ext cx="5163645" cy="258532"/>
          </a:xfrm>
        </p:spPr>
        <p:txBody>
          <a:bodyPr/>
          <a:lstStyle/>
          <a:p>
            <a:r>
              <a:rPr lang="en-SE"/>
              <a:t>Software &amp; Accelerator Development</a:t>
            </a:r>
          </a:p>
        </p:txBody>
      </p:sp>
    </p:spTree>
    <p:extLst>
      <p:ext uri="{BB962C8B-B14F-4D97-AF65-F5344CB8AC3E}">
        <p14:creationId xmlns:p14="http://schemas.microsoft.com/office/powerpoint/2010/main" val="1402451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2B7B420-30F6-3F41-DB85-40B333B94A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2463" t="-15385" r="-497" b="-7797"/>
          <a:stretch/>
        </p:blipFill>
        <p:spPr>
          <a:xfrm>
            <a:off x="1" y="0"/>
            <a:ext cx="7608887" cy="68580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335206-9EA1-C626-0D76-D7BC3A7126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>
                <a:effectLst/>
                <a:latin typeface="NimbusRomNo9L"/>
              </a:rPr>
              <a:t>Model Predictive Control (MPC) is a control system that uses a model of the system’s dynamics to predict its future behaviour over a finite receding horizon.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>
                <a:effectLst/>
                <a:latin typeface="NimbusRomNo9L"/>
              </a:rPr>
              <a:t>The prediction is based on the current states, disturbances, and current and future control signals. </a:t>
            </a:r>
            <a:endParaRPr lang="en-GB" b="0">
              <a:latin typeface="NimbusRomNo9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>
                <a:effectLst/>
                <a:latin typeface="NimbusRomNo9L"/>
              </a:rPr>
              <a:t>In each step, the optimization problem to minimize the cost function for the control signal is solved so that constraints on states and control actions are satisfied.</a:t>
            </a:r>
          </a:p>
          <a:p>
            <a:pPr marL="285750" indent="-285750"/>
            <a:r>
              <a:rPr lang="en-GB" sz="1800" b="0">
                <a:effectLst/>
                <a:latin typeface="NimbusRomNo9L"/>
              </a:rPr>
              <a:t>One of the big advantages of MPC is that the controller handles constraints which can be physical limits or safety limits on states and control signals. </a:t>
            </a:r>
          </a:p>
          <a:p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09867-7D03-227C-B1D1-F4CC7C09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563" y="1106439"/>
            <a:ext cx="3647726" cy="895630"/>
          </a:xfrm>
        </p:spPr>
        <p:txBody>
          <a:bodyPr/>
          <a:lstStyle/>
          <a:p>
            <a:r>
              <a:rPr lang="en-SE"/>
              <a:t>Theoretical Background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3C8672-172D-1993-65C7-22D961875F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Software &amp; Accelerator Development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29DCA17-70CF-0744-5B76-F07B55366616}"/>
              </a:ext>
            </a:extLst>
          </p:cNvPr>
          <p:cNvSpPr/>
          <p:nvPr/>
        </p:nvSpPr>
        <p:spPr>
          <a:xfrm>
            <a:off x="2898689" y="2070403"/>
            <a:ext cx="2217322" cy="1234321"/>
          </a:xfrm>
          <a:prstGeom prst="roundRect">
            <a:avLst/>
          </a:prstGeom>
          <a:solidFill>
            <a:schemeClr val="accent4">
              <a:alpha val="2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FCAC11-9BA0-A36F-B3E4-48315BB44206}"/>
              </a:ext>
            </a:extLst>
          </p:cNvPr>
          <p:cNvGrpSpPr/>
          <p:nvPr/>
        </p:nvGrpSpPr>
        <p:grpSpPr>
          <a:xfrm>
            <a:off x="310589" y="1057246"/>
            <a:ext cx="6702127" cy="3179180"/>
            <a:chOff x="304029" y="1273215"/>
            <a:chExt cx="6702127" cy="317918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410C3FA6-7EEE-8C16-060B-43CC17D7BE38}"/>
                </a:ext>
              </a:extLst>
            </p:cNvPr>
            <p:cNvSpPr/>
            <p:nvPr/>
          </p:nvSpPr>
          <p:spPr>
            <a:xfrm>
              <a:off x="2055664" y="1273215"/>
              <a:ext cx="560214" cy="341453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151E6D40-3751-97EB-73CA-3D64F5DB49A1}"/>
                </a:ext>
              </a:extLst>
            </p:cNvPr>
            <p:cNvSpPr/>
            <p:nvPr/>
          </p:nvSpPr>
          <p:spPr>
            <a:xfrm>
              <a:off x="304029" y="2516838"/>
              <a:ext cx="560214" cy="341453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58D7586-3BFE-B8D8-3437-FDFCE1FBCF9B}"/>
                </a:ext>
              </a:extLst>
            </p:cNvPr>
            <p:cNvSpPr/>
            <p:nvPr/>
          </p:nvSpPr>
          <p:spPr>
            <a:xfrm>
              <a:off x="6445942" y="4110942"/>
              <a:ext cx="560214" cy="341453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8D486F-595C-9C6D-68D9-91EE731766B2}"/>
              </a:ext>
            </a:extLst>
          </p:cNvPr>
          <p:cNvSpPr/>
          <p:nvPr/>
        </p:nvSpPr>
        <p:spPr>
          <a:xfrm>
            <a:off x="2073021" y="3429000"/>
            <a:ext cx="3158348" cy="2815542"/>
          </a:xfrm>
          <a:prstGeom prst="roundRect">
            <a:avLst/>
          </a:prstGeom>
          <a:solidFill>
            <a:schemeClr val="accent4">
              <a:alpha val="2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B20D3E1-CD4F-07AA-DEBF-0B071FD50EC8}"/>
              </a:ext>
            </a:extLst>
          </p:cNvPr>
          <p:cNvSpPr/>
          <p:nvPr/>
        </p:nvSpPr>
        <p:spPr>
          <a:xfrm>
            <a:off x="4004457" y="5640386"/>
            <a:ext cx="972657" cy="384233"/>
          </a:xfrm>
          <a:prstGeom prst="roundRect">
            <a:avLst/>
          </a:prstGeom>
          <a:solidFill>
            <a:schemeClr val="accent4">
              <a:alpha val="2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BB112-A0C2-63A9-513E-371E381001D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10954" y="6106332"/>
            <a:ext cx="2677382" cy="500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D0738-23DA-A745-9B84-DD183761B382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81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animBg="1"/>
      <p:bldP spid="11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 descr="Grid lines">
            <a:extLst>
              <a:ext uri="{FF2B5EF4-FFF2-40B4-BE49-F238E27FC236}">
                <a16:creationId xmlns:a16="http://schemas.microsoft.com/office/drawing/2014/main" id="{CEFC6105-5307-F23B-2037-9738C5FAD010}"/>
              </a:ext>
            </a:extLst>
          </p:cNvPr>
          <p:cNvSpPr/>
          <p:nvPr/>
        </p:nvSpPr>
        <p:spPr>
          <a:xfrm>
            <a:off x="4581633" y="0"/>
            <a:ext cx="7608887" cy="6858000"/>
          </a:xfrm>
          <a:prstGeom prst="rect">
            <a:avLst/>
          </a:prstGeom>
          <a:solidFill>
            <a:schemeClr val="bg1"/>
          </a:solidFill>
          <a:ln w="1583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A900A2-598A-C359-D852-5B2641353BFC}"/>
                  </a:ext>
                </a:extLst>
              </p:cNvPr>
              <p:cNvSpPr txBox="1"/>
              <p:nvPr/>
            </p:nvSpPr>
            <p:spPr>
              <a:xfrm>
                <a:off x="5345081" y="2166372"/>
                <a:ext cx="6161495" cy="80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sub>
                          </m:sSub>
                        </m:e>
                      </m:func>
                    </m:oMath>
                  </m:oMathPara>
                </a14:m>
                <a:endParaRPr lang="en-SE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A900A2-598A-C359-D852-5B2641353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081" y="2166372"/>
                <a:ext cx="6161495" cy="8061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2DF435-751B-9372-811D-9A447B138BD4}"/>
                  </a:ext>
                </a:extLst>
              </p:cNvPr>
              <p:cNvSpPr txBox="1"/>
              <p:nvPr/>
            </p:nvSpPr>
            <p:spPr>
              <a:xfrm>
                <a:off x="5464054" y="3087020"/>
                <a:ext cx="3654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SE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2DF435-751B-9372-811D-9A447B138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4054" y="3087020"/>
                <a:ext cx="365485" cy="276999"/>
              </a:xfrm>
              <a:prstGeom prst="rect">
                <a:avLst/>
              </a:prstGeom>
              <a:blipFill>
                <a:blip r:embed="rId3"/>
                <a:stretch>
                  <a:fillRect l="-8333" r="-166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F2B6F6-4E4A-0A94-2263-65C75CF8BE70}"/>
                  </a:ext>
                </a:extLst>
              </p:cNvPr>
              <p:cNvSpPr txBox="1"/>
              <p:nvPr/>
            </p:nvSpPr>
            <p:spPr>
              <a:xfrm>
                <a:off x="6033668" y="3081120"/>
                <a:ext cx="194142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b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F2B6F6-4E4A-0A94-2263-65C75CF8B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668" y="3081120"/>
                <a:ext cx="1941429" cy="553998"/>
              </a:xfrm>
              <a:prstGeom prst="rect">
                <a:avLst/>
              </a:prstGeom>
              <a:blipFill>
                <a:blip r:embed="rId4"/>
                <a:stretch>
                  <a:fillRect l="-3145" r="-1258" b="-12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4910B2-8680-7CA1-97D8-F23118438661}"/>
                  </a:ext>
                </a:extLst>
              </p:cNvPr>
              <p:cNvSpPr txBox="1"/>
              <p:nvPr/>
            </p:nvSpPr>
            <p:spPr>
              <a:xfrm>
                <a:off x="6033668" y="3736804"/>
                <a:ext cx="7277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b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4910B2-8680-7CA1-97D8-F23118438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668" y="3736804"/>
                <a:ext cx="727700" cy="276999"/>
              </a:xfrm>
              <a:prstGeom prst="rect">
                <a:avLst/>
              </a:prstGeom>
              <a:blipFill>
                <a:blip r:embed="rId5"/>
                <a:stretch>
                  <a:fillRect l="-4202" r="-2521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6EE1CE-626B-F790-3EEA-9EF36FFEAE8C}"/>
                  </a:ext>
                </a:extLst>
              </p:cNvPr>
              <p:cNvSpPr txBox="1"/>
              <p:nvPr/>
            </p:nvSpPr>
            <p:spPr>
              <a:xfrm>
                <a:off x="6033668" y="4110126"/>
                <a:ext cx="117480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b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6EE1CE-626B-F790-3EEA-9EF36FFEA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668" y="4110126"/>
                <a:ext cx="1174809" cy="553998"/>
              </a:xfrm>
              <a:prstGeom prst="rect">
                <a:avLst/>
              </a:prstGeom>
              <a:blipFill>
                <a:blip r:embed="rId6"/>
                <a:stretch>
                  <a:fillRect r="-521" b="-5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E5091F4-00D5-336B-4124-3CBB5C0EA1B4}"/>
              </a:ext>
            </a:extLst>
          </p:cNvPr>
          <p:cNvSpPr/>
          <p:nvPr/>
        </p:nvSpPr>
        <p:spPr>
          <a:xfrm>
            <a:off x="4984517" y="2123954"/>
            <a:ext cx="6522059" cy="920189"/>
          </a:xfrm>
          <a:prstGeom prst="roundRect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E6FA3549-7D2E-E327-268B-46F627157E81}"/>
              </a:ext>
            </a:extLst>
          </p:cNvPr>
          <p:cNvSpPr/>
          <p:nvPr/>
        </p:nvSpPr>
        <p:spPr>
          <a:xfrm>
            <a:off x="6115445" y="2120322"/>
            <a:ext cx="1617539" cy="920188"/>
          </a:xfrm>
          <a:prstGeom prst="roundRect">
            <a:avLst/>
          </a:prstGeom>
          <a:solidFill>
            <a:schemeClr val="tx1"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D0EEE4D8-9A79-2378-5D44-58EBC6F6273B}"/>
              </a:ext>
            </a:extLst>
          </p:cNvPr>
          <p:cNvSpPr/>
          <p:nvPr/>
        </p:nvSpPr>
        <p:spPr>
          <a:xfrm>
            <a:off x="7951372" y="2123954"/>
            <a:ext cx="1749647" cy="920188"/>
          </a:xfrm>
          <a:prstGeom prst="roundRect">
            <a:avLst/>
          </a:prstGeom>
          <a:solidFill>
            <a:schemeClr val="tx1"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A72D7FE0-12B5-11CE-DBE0-B3EA8E5D1368}"/>
              </a:ext>
            </a:extLst>
          </p:cNvPr>
          <p:cNvSpPr/>
          <p:nvPr/>
        </p:nvSpPr>
        <p:spPr>
          <a:xfrm>
            <a:off x="9840361" y="2132821"/>
            <a:ext cx="1641639" cy="920188"/>
          </a:xfrm>
          <a:prstGeom prst="roundRect">
            <a:avLst/>
          </a:prstGeom>
          <a:solidFill>
            <a:schemeClr val="tx1"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86A50619-5343-83FC-A429-CDE2979C0459}"/>
              </a:ext>
            </a:extLst>
          </p:cNvPr>
          <p:cNvSpPr/>
          <p:nvPr/>
        </p:nvSpPr>
        <p:spPr>
          <a:xfrm>
            <a:off x="5873736" y="3117791"/>
            <a:ext cx="2199873" cy="553997"/>
          </a:xfrm>
          <a:prstGeom prst="roundRect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DB7E8487-10A9-84F3-6846-58401BD6B74B}"/>
              </a:ext>
            </a:extLst>
          </p:cNvPr>
          <p:cNvSpPr/>
          <p:nvPr/>
        </p:nvSpPr>
        <p:spPr>
          <a:xfrm>
            <a:off x="5886336" y="3700945"/>
            <a:ext cx="1022364" cy="374248"/>
          </a:xfrm>
          <a:prstGeom prst="roundRect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6200ED2-3B18-19D8-18ED-16838D1AD830}"/>
              </a:ext>
            </a:extLst>
          </p:cNvPr>
          <p:cNvGrpSpPr/>
          <p:nvPr/>
        </p:nvGrpSpPr>
        <p:grpSpPr>
          <a:xfrm>
            <a:off x="7181072" y="2391615"/>
            <a:ext cx="3687874" cy="384858"/>
            <a:chOff x="7181072" y="2391615"/>
            <a:chExt cx="3687874" cy="384858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EE3928ED-473D-8878-01E7-F23B4534AE53}"/>
                </a:ext>
              </a:extLst>
            </p:cNvPr>
            <p:cNvSpPr/>
            <p:nvPr/>
          </p:nvSpPr>
          <p:spPr>
            <a:xfrm>
              <a:off x="7181072" y="2391616"/>
              <a:ext cx="345627" cy="384857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8EB3D7A5-D1CE-92E2-3B00-0ED82C0499D5}"/>
                </a:ext>
              </a:extLst>
            </p:cNvPr>
            <p:cNvSpPr/>
            <p:nvPr/>
          </p:nvSpPr>
          <p:spPr>
            <a:xfrm>
              <a:off x="10523319" y="2391615"/>
              <a:ext cx="345627" cy="384857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D68D617F-C8DD-C2AB-41C6-9E68EE0367A0}"/>
              </a:ext>
            </a:extLst>
          </p:cNvPr>
          <p:cNvSpPr/>
          <p:nvPr/>
        </p:nvSpPr>
        <p:spPr>
          <a:xfrm>
            <a:off x="9050445" y="2396289"/>
            <a:ext cx="345627" cy="384857"/>
          </a:xfrm>
          <a:prstGeom prst="roundRect">
            <a:avLst/>
          </a:prstGeom>
          <a:solidFill>
            <a:schemeClr val="accent4">
              <a:alpha val="2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E0F1BBE-9E6C-1046-6C39-1761D37F7CAB}"/>
              </a:ext>
            </a:extLst>
          </p:cNvPr>
          <p:cNvGrpSpPr/>
          <p:nvPr/>
        </p:nvGrpSpPr>
        <p:grpSpPr>
          <a:xfrm>
            <a:off x="6842225" y="2391615"/>
            <a:ext cx="4314511" cy="399517"/>
            <a:chOff x="6896211" y="2387987"/>
            <a:chExt cx="4314511" cy="399517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E1BEC960-6865-92EF-F4A0-B4BF6F93CEBB}"/>
                </a:ext>
              </a:extLst>
            </p:cNvPr>
            <p:cNvSpPr/>
            <p:nvPr/>
          </p:nvSpPr>
          <p:spPr>
            <a:xfrm>
              <a:off x="6896211" y="2394971"/>
              <a:ext cx="345627" cy="384857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C897B6D2-C442-FCD4-4803-9BF48D5FE217}"/>
                </a:ext>
              </a:extLst>
            </p:cNvPr>
            <p:cNvSpPr/>
            <p:nvPr/>
          </p:nvSpPr>
          <p:spPr>
            <a:xfrm>
              <a:off x="7472393" y="2395539"/>
              <a:ext cx="345627" cy="384857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B47838C3-0A01-3780-4EAA-58EECAB78A7C}"/>
                </a:ext>
              </a:extLst>
            </p:cNvPr>
            <p:cNvSpPr/>
            <p:nvPr/>
          </p:nvSpPr>
          <p:spPr>
            <a:xfrm>
              <a:off x="10865095" y="2387987"/>
              <a:ext cx="345627" cy="384857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1796615A-A1E3-F780-AB59-1A4991CF2426}"/>
                </a:ext>
              </a:extLst>
            </p:cNvPr>
            <p:cNvSpPr/>
            <p:nvPr/>
          </p:nvSpPr>
          <p:spPr>
            <a:xfrm>
              <a:off x="9949552" y="2402647"/>
              <a:ext cx="345627" cy="384857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F396CDF-B970-5CBA-32B2-C72EA1B33913}"/>
              </a:ext>
            </a:extLst>
          </p:cNvPr>
          <p:cNvGrpSpPr/>
          <p:nvPr/>
        </p:nvGrpSpPr>
        <p:grpSpPr>
          <a:xfrm>
            <a:off x="6403975" y="2129395"/>
            <a:ext cx="5047430" cy="706954"/>
            <a:chOff x="6480472" y="2128090"/>
            <a:chExt cx="5047430" cy="706954"/>
          </a:xfrm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F8AA8974-1AAA-C72B-6CBF-660B7470ECD4}"/>
                </a:ext>
              </a:extLst>
            </p:cNvPr>
            <p:cNvSpPr/>
            <p:nvPr/>
          </p:nvSpPr>
          <p:spPr>
            <a:xfrm>
              <a:off x="6480472" y="2128090"/>
              <a:ext cx="247990" cy="292353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4248B254-CA0F-4536-40D1-FDCCDA4CE21A}"/>
                </a:ext>
              </a:extLst>
            </p:cNvPr>
            <p:cNvSpPr/>
            <p:nvPr/>
          </p:nvSpPr>
          <p:spPr>
            <a:xfrm>
              <a:off x="8237197" y="2147381"/>
              <a:ext cx="240912" cy="292353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D29F0C4E-B7C8-2624-2FCE-49F341ED87C7}"/>
                </a:ext>
              </a:extLst>
            </p:cNvPr>
            <p:cNvSpPr/>
            <p:nvPr/>
          </p:nvSpPr>
          <p:spPr>
            <a:xfrm>
              <a:off x="10351548" y="2542691"/>
              <a:ext cx="248268" cy="292353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D4FEB944-2BC4-A20D-8553-04B453C2EDA7}"/>
                </a:ext>
              </a:extLst>
            </p:cNvPr>
            <p:cNvSpPr/>
            <p:nvPr/>
          </p:nvSpPr>
          <p:spPr>
            <a:xfrm>
              <a:off x="11320119" y="2542691"/>
              <a:ext cx="207783" cy="292353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325D265-FD53-16D9-D34B-D556534E059C}"/>
              </a:ext>
            </a:extLst>
          </p:cNvPr>
          <p:cNvGrpSpPr/>
          <p:nvPr/>
        </p:nvGrpSpPr>
        <p:grpSpPr>
          <a:xfrm>
            <a:off x="8781073" y="2391615"/>
            <a:ext cx="927155" cy="384857"/>
            <a:chOff x="8774879" y="2379074"/>
            <a:chExt cx="927155" cy="384857"/>
          </a:xfrm>
        </p:grpSpPr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3756F69C-11B0-960A-FAD8-88ED45F0B882}"/>
                </a:ext>
              </a:extLst>
            </p:cNvPr>
            <p:cNvSpPr/>
            <p:nvPr/>
          </p:nvSpPr>
          <p:spPr>
            <a:xfrm>
              <a:off x="8774879" y="2379074"/>
              <a:ext cx="345627" cy="384857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9EF023B1-2701-EB59-0458-BCC5519B2719}"/>
                </a:ext>
              </a:extLst>
            </p:cNvPr>
            <p:cNvSpPr/>
            <p:nvPr/>
          </p:nvSpPr>
          <p:spPr>
            <a:xfrm>
              <a:off x="9356407" y="2379074"/>
              <a:ext cx="345627" cy="384857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D6EA57CB-DEF3-5927-53DA-D24D5004B54E}"/>
              </a:ext>
            </a:extLst>
          </p:cNvPr>
          <p:cNvSpPr/>
          <p:nvPr/>
        </p:nvSpPr>
        <p:spPr>
          <a:xfrm>
            <a:off x="5875554" y="4111184"/>
            <a:ext cx="1425496" cy="601099"/>
          </a:xfrm>
          <a:prstGeom prst="roundRect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F56AB1-E341-704F-A4A7-1A02C03BD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01" y="1106439"/>
            <a:ext cx="3647726" cy="895630"/>
          </a:xfrm>
        </p:spPr>
        <p:txBody>
          <a:bodyPr/>
          <a:lstStyle/>
          <a:p>
            <a:r>
              <a:rPr lang="en-US"/>
              <a:t>Mathematical Definition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027EEC-4607-ADB9-92AF-1CB67A2765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SE" dirty="0"/>
              <a:t>This problem minimizes the cost function </a:t>
            </a:r>
            <a:r>
              <a:rPr lang="en-SE" i="1" dirty="0"/>
              <a:t>J.</a:t>
            </a:r>
          </a:p>
          <a:p>
            <a:r>
              <a:rPr lang="en-SE" i="1" dirty="0"/>
              <a:t>e</a:t>
            </a:r>
            <a:r>
              <a:rPr lang="en-SE" dirty="0"/>
              <a:t> is the states error.</a:t>
            </a:r>
          </a:p>
          <a:p>
            <a:r>
              <a:rPr lang="en-GB" i="1" dirty="0"/>
              <a:t>u</a:t>
            </a:r>
            <a:r>
              <a:rPr lang="en-SE" dirty="0"/>
              <a:t> is the control signal.</a:t>
            </a:r>
          </a:p>
          <a:p>
            <a:r>
              <a:rPr lang="en-SE" dirty="0"/>
              <a:t>H</a:t>
            </a:r>
            <a:r>
              <a:rPr lang="en-SE" baseline="-25000" dirty="0"/>
              <a:t>p/u</a:t>
            </a:r>
            <a:r>
              <a:rPr lang="en-SE" dirty="0"/>
              <a:t> is the prediction horizon.</a:t>
            </a:r>
          </a:p>
          <a:p>
            <a:r>
              <a:rPr lang="en-SE" dirty="0"/>
              <a:t>The states cost function is given by Q</a:t>
            </a:r>
            <a:r>
              <a:rPr lang="en-SE" baseline="-25000" dirty="0"/>
              <a:t>1</a:t>
            </a:r>
            <a:r>
              <a:rPr lang="en-SE" dirty="0"/>
              <a:t>.</a:t>
            </a:r>
          </a:p>
          <a:p>
            <a:r>
              <a:rPr lang="en-SE" dirty="0"/>
              <a:t>The control signal cost function is given by Q</a:t>
            </a:r>
            <a:r>
              <a:rPr lang="en-SE" baseline="-25000" dirty="0"/>
              <a:t>2</a:t>
            </a:r>
            <a:r>
              <a:rPr lang="en-SE" dirty="0"/>
              <a:t>.</a:t>
            </a:r>
          </a:p>
          <a:p>
            <a:r>
              <a:rPr lang="en-SE" dirty="0"/>
              <a:t>The first term penalizes tracking errors.</a:t>
            </a:r>
          </a:p>
          <a:p>
            <a:r>
              <a:rPr lang="en-SE" dirty="0"/>
              <a:t>The second penalizes control signals</a:t>
            </a:r>
          </a:p>
          <a:p>
            <a:r>
              <a:rPr lang="en-SE" dirty="0"/>
              <a:t>The third penalizes state error at the end of the prediction horizon.</a:t>
            </a:r>
          </a:p>
          <a:p>
            <a:r>
              <a:rPr lang="en-SE" dirty="0"/>
              <a:t>The sytem model is the first constraint of the optimization function.</a:t>
            </a:r>
          </a:p>
          <a:p>
            <a:r>
              <a:rPr lang="en-SE" dirty="0"/>
              <a:t>The initial state is an estimation of the current state.</a:t>
            </a:r>
          </a:p>
          <a:p>
            <a:r>
              <a:rPr lang="en-SE" dirty="0"/>
              <a:t>The states and control signal constraint can be defined.</a:t>
            </a:r>
          </a:p>
          <a:p>
            <a:pPr marL="0" indent="0">
              <a:buNone/>
            </a:pPr>
            <a:endParaRPr lang="en-SE" dirty="0"/>
          </a:p>
          <a:p>
            <a:pPr marL="0" indent="0">
              <a:buNone/>
            </a:pPr>
            <a:endParaRPr lang="en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C6DF0-FE02-2AB1-0AB3-532077B5E1D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5662" y="6130977"/>
            <a:ext cx="2677381" cy="50249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SE" sz="1200" cap="all" spc="1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Software &amp; Accelerator Development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FE5C0D2-B114-A198-C6CE-9EBEC66DC0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208956" y="6132810"/>
            <a:ext cx="2677382" cy="500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D0738-23DA-A745-9B84-DD183761B382}" type="slidenum">
              <a:rPr lang="en-GB" smtClean="0"/>
              <a:pPr/>
              <a:t>13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0730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56" grpId="0" animBg="1"/>
      <p:bldP spid="56" grpId="1" animBg="1"/>
      <p:bldP spid="60" grpId="0" animBg="1"/>
      <p:bldP spid="60" grpId="1" animBg="1"/>
      <p:bldP spid="63" grpId="0" animBg="1"/>
      <p:bldP spid="63" grpId="1" animBg="1"/>
      <p:bldP spid="76" grpId="0" animBg="1"/>
      <p:bldP spid="76" grpId="1" animBg="1"/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6DC4F-A84A-B53F-865E-9942A5C4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MPC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EDD47-347F-2E5C-AF85-0AD3924338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SE"/>
              <a:t>Implementation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CC68E-357A-C6ED-3802-481A18762A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E"/>
              <a:t>Model and Controller Outline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830C8F-592E-3C83-0327-07944E83C5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662" y="6374935"/>
            <a:ext cx="5163645" cy="258532"/>
          </a:xfrm>
        </p:spPr>
        <p:txBody>
          <a:bodyPr/>
          <a:lstStyle/>
          <a:p>
            <a:r>
              <a:rPr lang="en-SE"/>
              <a:t>Software &amp; Accelerator Development</a:t>
            </a:r>
          </a:p>
        </p:txBody>
      </p:sp>
    </p:spTree>
    <p:extLst>
      <p:ext uri="{BB962C8B-B14F-4D97-AF65-F5344CB8AC3E}">
        <p14:creationId xmlns:p14="http://schemas.microsoft.com/office/powerpoint/2010/main" val="868149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6" descr="Grid lines">
            <a:extLst>
              <a:ext uri="{FF2B5EF4-FFF2-40B4-BE49-F238E27FC236}">
                <a16:creationId xmlns:a16="http://schemas.microsoft.com/office/drawing/2014/main" id="{389BC0ED-4E4E-B184-C17A-A0C48F8F666E}"/>
              </a:ext>
            </a:extLst>
          </p:cNvPr>
          <p:cNvSpPr/>
          <p:nvPr/>
        </p:nvSpPr>
        <p:spPr>
          <a:xfrm>
            <a:off x="4581633" y="0"/>
            <a:ext cx="7608887" cy="6858000"/>
          </a:xfrm>
          <a:prstGeom prst="rect">
            <a:avLst/>
          </a:prstGeom>
          <a:solidFill>
            <a:schemeClr val="bg1"/>
          </a:solidFill>
          <a:ln w="1583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3AA0D36-1A07-A71F-75AF-924AAEAF185B}"/>
                  </a:ext>
                </a:extLst>
              </p:cNvPr>
              <p:cNvSpPr txBox="1"/>
              <p:nvPr/>
            </p:nvSpPr>
            <p:spPr>
              <a:xfrm>
                <a:off x="5273351" y="3575667"/>
                <a:ext cx="6161495" cy="80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sub>
                          </m:sSub>
                        </m:e>
                      </m:func>
                    </m:oMath>
                  </m:oMathPara>
                </a14:m>
                <a:endParaRPr lang="en-SE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3AA0D36-1A07-A71F-75AF-924AAEAF1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351" y="3575667"/>
                <a:ext cx="6161495" cy="8061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4621AB8-14DC-5B79-DE0D-BAEF9B44D0FA}"/>
                  </a:ext>
                </a:extLst>
              </p:cNvPr>
              <p:cNvSpPr txBox="1"/>
              <p:nvPr/>
            </p:nvSpPr>
            <p:spPr>
              <a:xfrm>
                <a:off x="5392324" y="4496315"/>
                <a:ext cx="3654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SE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4621AB8-14DC-5B79-DE0D-BAEF9B44D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324" y="4496315"/>
                <a:ext cx="365485" cy="276999"/>
              </a:xfrm>
              <a:prstGeom prst="rect">
                <a:avLst/>
              </a:prstGeom>
              <a:blipFill>
                <a:blip r:embed="rId3"/>
                <a:stretch>
                  <a:fillRect l="-8333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C591857-BD8F-DE8F-D69A-6D3694708D7F}"/>
                  </a:ext>
                </a:extLst>
              </p:cNvPr>
              <p:cNvSpPr txBox="1"/>
              <p:nvPr/>
            </p:nvSpPr>
            <p:spPr>
              <a:xfrm>
                <a:off x="5961938" y="4490415"/>
                <a:ext cx="194142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b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C591857-BD8F-DE8F-D69A-6D3694708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938" y="4490415"/>
                <a:ext cx="1941429" cy="553998"/>
              </a:xfrm>
              <a:prstGeom prst="rect">
                <a:avLst/>
              </a:prstGeom>
              <a:blipFill>
                <a:blip r:embed="rId4"/>
                <a:stretch>
                  <a:fillRect l="-3145" r="-125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F716E9D-75CF-30C2-5831-1ADA76D96701}"/>
                  </a:ext>
                </a:extLst>
              </p:cNvPr>
              <p:cNvSpPr txBox="1"/>
              <p:nvPr/>
            </p:nvSpPr>
            <p:spPr>
              <a:xfrm>
                <a:off x="5074587" y="1359459"/>
                <a:ext cx="6302174" cy="940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sv-SE" sz="22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0" smtClean="0">
                          <a:latin typeface="Cambria Math" panose="02040503050406030204" pitchFamily="18" charset="0"/>
                        </a:rPr>
                        <m:t>𝐈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sv-SE" sz="22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1" i="0" smtClean="0">
                                    <a:latin typeface="Cambria Math" panose="02040503050406030204" pitchFamily="18" charset="0"/>
                                  </a:rPr>
                                  <m:t>𝐑</m:t>
                                </m:r>
                              </m:e>
                              <m:e>
                                <m:box>
                                  <m:box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r>
                                      <m:rPr>
                                        <m:brk m:alnAt="63"/>
                                      </m:r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den>
                                    </m:f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 smtClean="0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𝑠𝑒𝑛𝑠𝑜𝑟</m:t>
                                        </m:r>
                                      </m:sub>
                                    </m:s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</m:e>
                                </m:box>
                              </m:e>
                            </m:mr>
                            <m:mr>
                              <m:e>
                                <m:box>
                                  <m:box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r>
                                      <m:rPr>
                                        <m:brk m:alnAt="63"/>
                                      </m:r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𝑎𝑐𝑡𝑢𝑎𝑡𝑜𝑟</m:t>
                                        </m:r>
                                      </m:sub>
                                      <m:sup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</m:e>
                                </m:box>
                              </m:e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box>
                                  <m:box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f>
                                      <m:f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sSub>
                                          <m:sSubPr>
                                            <m:ctrlP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box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200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E" sz="2200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F716E9D-75CF-30C2-5831-1ADA76D96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587" y="1359459"/>
                <a:ext cx="6302174" cy="940770"/>
              </a:xfrm>
              <a:prstGeom prst="rect">
                <a:avLst/>
              </a:prstGeom>
              <a:blipFill>
                <a:blip r:embed="rId5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FA4418A-F93A-871C-AEDF-A679CA6370A8}"/>
                  </a:ext>
                </a:extLst>
              </p:cNvPr>
              <p:cNvSpPr txBox="1"/>
              <p:nvPr/>
            </p:nvSpPr>
            <p:spPr>
              <a:xfrm>
                <a:off x="5961938" y="5146099"/>
                <a:ext cx="7277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b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FA4418A-F93A-871C-AEDF-A679CA637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938" y="5146099"/>
                <a:ext cx="727700" cy="276999"/>
              </a:xfrm>
              <a:prstGeom prst="rect">
                <a:avLst/>
              </a:prstGeom>
              <a:blipFill>
                <a:blip r:embed="rId6"/>
                <a:stretch>
                  <a:fillRect l="-4202" r="-336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7453F16-99A8-3AB9-908A-0244B8A8AFF6}"/>
                  </a:ext>
                </a:extLst>
              </p:cNvPr>
              <p:cNvSpPr txBox="1"/>
              <p:nvPr/>
            </p:nvSpPr>
            <p:spPr>
              <a:xfrm>
                <a:off x="5961938" y="5519421"/>
                <a:ext cx="117480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7453F16-99A8-3AB9-908A-0244B8A8A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938" y="5519421"/>
                <a:ext cx="1174809" cy="553998"/>
              </a:xfrm>
              <a:prstGeom prst="rect">
                <a:avLst/>
              </a:prstGeom>
              <a:blipFill>
                <a:blip r:embed="rId7"/>
                <a:stretch>
                  <a:fillRect r="-518" b="-5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>
            <a:extLst>
              <a:ext uri="{FF2B5EF4-FFF2-40B4-BE49-F238E27FC236}">
                <a16:creationId xmlns:a16="http://schemas.microsoft.com/office/drawing/2014/main" id="{ECA37AE0-6AAE-F114-931B-D39123B9A22D}"/>
              </a:ext>
            </a:extLst>
          </p:cNvPr>
          <p:cNvSpPr txBox="1">
            <a:spLocks/>
          </p:cNvSpPr>
          <p:nvPr/>
        </p:nvSpPr>
        <p:spPr>
          <a:xfrm>
            <a:off x="4701623" y="902889"/>
            <a:ext cx="3647726" cy="49398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kern="1200" baseline="0">
                <a:solidFill>
                  <a:schemeClr val="bg1"/>
                </a:solidFill>
                <a:latin typeface="Maven Pro Medium" pitchFamily="2" charset="77"/>
                <a:ea typeface="+mj-ea"/>
                <a:cs typeface="+mj-cs"/>
              </a:defRPr>
            </a:lvl1pPr>
          </a:lstStyle>
          <a:p>
            <a:r>
              <a:rPr lang="en-SE">
                <a:solidFill>
                  <a:schemeClr val="tx1"/>
                </a:solidFill>
              </a:rPr>
              <a:t>M</a:t>
            </a:r>
            <a:r>
              <a:rPr lang="en-GB">
                <a:solidFill>
                  <a:schemeClr val="tx1"/>
                </a:solidFill>
              </a:rPr>
              <a:t>o</a:t>
            </a:r>
            <a:r>
              <a:rPr lang="en-SE">
                <a:solidFill>
                  <a:schemeClr val="tx1"/>
                </a:solidFill>
              </a:rPr>
              <a:t>del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A244E3C9-5998-57DB-4C12-09F66A5A8DCF}"/>
              </a:ext>
            </a:extLst>
          </p:cNvPr>
          <p:cNvSpPr txBox="1">
            <a:spLocks/>
          </p:cNvSpPr>
          <p:nvPr/>
        </p:nvSpPr>
        <p:spPr>
          <a:xfrm>
            <a:off x="4766543" y="3054067"/>
            <a:ext cx="3647726" cy="49398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kern="1200" baseline="0">
                <a:solidFill>
                  <a:schemeClr val="bg1"/>
                </a:solidFill>
                <a:latin typeface="Maven Pro Medium" pitchFamily="2" charset="77"/>
                <a:ea typeface="+mj-ea"/>
                <a:cs typeface="+mj-cs"/>
              </a:defRPr>
            </a:lvl1pPr>
          </a:lstStyle>
          <a:p>
            <a:r>
              <a:rPr lang="en-SE">
                <a:solidFill>
                  <a:schemeClr val="tx1"/>
                </a:solidFill>
              </a:rPr>
              <a:t>Optimization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D6037CE-DEEE-3CE5-27D8-5FB4030D8AFF}"/>
              </a:ext>
            </a:extLst>
          </p:cNvPr>
          <p:cNvSpPr/>
          <p:nvPr/>
        </p:nvSpPr>
        <p:spPr>
          <a:xfrm>
            <a:off x="8087100" y="1380830"/>
            <a:ext cx="376178" cy="374248"/>
          </a:xfrm>
          <a:prstGeom prst="roundRect">
            <a:avLst/>
          </a:prstGeom>
          <a:solidFill>
            <a:schemeClr val="accent4">
              <a:alpha val="2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C8AAEF-5D06-762F-6DA8-E1B878D46660}"/>
              </a:ext>
            </a:extLst>
          </p:cNvPr>
          <p:cNvGrpSpPr/>
          <p:nvPr/>
        </p:nvGrpSpPr>
        <p:grpSpPr>
          <a:xfrm>
            <a:off x="5168025" y="1370785"/>
            <a:ext cx="6114370" cy="878482"/>
            <a:chOff x="5168025" y="1370785"/>
            <a:chExt cx="6114370" cy="878482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D28E032-9F4A-077A-7ADB-890F798BF0EE}"/>
                </a:ext>
              </a:extLst>
            </p:cNvPr>
            <p:cNvSpPr/>
            <p:nvPr/>
          </p:nvSpPr>
          <p:spPr>
            <a:xfrm>
              <a:off x="5168025" y="1789675"/>
              <a:ext cx="450530" cy="374248"/>
            </a:xfrm>
            <a:prstGeom prst="roundRect">
              <a:avLst/>
            </a:prstGeom>
            <a:solidFill>
              <a:schemeClr val="accent5">
                <a:alpha val="2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C80669B-27B9-A20C-1A47-23D95016BB74}"/>
                </a:ext>
              </a:extLst>
            </p:cNvPr>
            <p:cNvSpPr/>
            <p:nvPr/>
          </p:nvSpPr>
          <p:spPr>
            <a:xfrm>
              <a:off x="6482122" y="1794057"/>
              <a:ext cx="450530" cy="374248"/>
            </a:xfrm>
            <a:prstGeom prst="roundRect">
              <a:avLst/>
            </a:prstGeom>
            <a:solidFill>
              <a:schemeClr val="accent5">
                <a:alpha val="2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C191FE08-9673-552E-67A6-C8EEA49B846D}"/>
                </a:ext>
              </a:extLst>
            </p:cNvPr>
            <p:cNvSpPr/>
            <p:nvPr/>
          </p:nvSpPr>
          <p:spPr>
            <a:xfrm>
              <a:off x="7440555" y="1850620"/>
              <a:ext cx="1597470" cy="398647"/>
            </a:xfrm>
            <a:prstGeom prst="roundRect">
              <a:avLst/>
            </a:prstGeom>
            <a:solidFill>
              <a:schemeClr val="accent5">
                <a:alpha val="2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6A123E5C-291B-A80B-11BD-B10C3CDB978A}"/>
                </a:ext>
              </a:extLst>
            </p:cNvPr>
            <p:cNvSpPr/>
            <p:nvPr/>
          </p:nvSpPr>
          <p:spPr>
            <a:xfrm>
              <a:off x="9321412" y="1370785"/>
              <a:ext cx="1239629" cy="374248"/>
            </a:xfrm>
            <a:prstGeom prst="roundRect">
              <a:avLst/>
            </a:prstGeom>
            <a:solidFill>
              <a:schemeClr val="accent5">
                <a:alpha val="2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ABA936A8-1279-E195-4421-EC8D80114B5F}"/>
                </a:ext>
              </a:extLst>
            </p:cNvPr>
            <p:cNvSpPr/>
            <p:nvPr/>
          </p:nvSpPr>
          <p:spPr>
            <a:xfrm>
              <a:off x="9728566" y="1853349"/>
              <a:ext cx="570039" cy="395918"/>
            </a:xfrm>
            <a:prstGeom prst="roundRect">
              <a:avLst/>
            </a:prstGeom>
            <a:solidFill>
              <a:schemeClr val="accent5">
                <a:alpha val="2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B8650791-081F-9C50-551C-D3788D1195B1}"/>
                </a:ext>
              </a:extLst>
            </p:cNvPr>
            <p:cNvSpPr/>
            <p:nvPr/>
          </p:nvSpPr>
          <p:spPr>
            <a:xfrm>
              <a:off x="10831865" y="1811684"/>
              <a:ext cx="450530" cy="374248"/>
            </a:xfrm>
            <a:prstGeom prst="roundRect">
              <a:avLst/>
            </a:prstGeom>
            <a:solidFill>
              <a:schemeClr val="accent5">
                <a:alpha val="2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sp>
        <p:nvSpPr>
          <p:cNvPr id="35" name="Circular Arrow 34">
            <a:extLst>
              <a:ext uri="{FF2B5EF4-FFF2-40B4-BE49-F238E27FC236}">
                <a16:creationId xmlns:a16="http://schemas.microsoft.com/office/drawing/2014/main" id="{D78242DF-A46F-48BB-1393-DC04FEFBC68F}"/>
              </a:ext>
            </a:extLst>
          </p:cNvPr>
          <p:cNvSpPr/>
          <p:nvPr/>
        </p:nvSpPr>
        <p:spPr>
          <a:xfrm rot="3673197">
            <a:off x="4512371" y="107633"/>
            <a:ext cx="4612828" cy="5475603"/>
          </a:xfrm>
          <a:prstGeom prst="circularArrow">
            <a:avLst>
              <a:gd name="adj1" fmla="val 4309"/>
              <a:gd name="adj2" fmla="val 824374"/>
              <a:gd name="adj3" fmla="val 20572193"/>
              <a:gd name="adj4" fmla="val 10795236"/>
              <a:gd name="adj5" fmla="val 5728"/>
            </a:avLst>
          </a:prstGeom>
          <a:solidFill>
            <a:schemeClr val="accent4">
              <a:alpha val="5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D3E2E20-2BB1-B8C2-FB85-BC74A8B73689}"/>
              </a:ext>
            </a:extLst>
          </p:cNvPr>
          <p:cNvSpPr/>
          <p:nvPr/>
        </p:nvSpPr>
        <p:spPr>
          <a:xfrm>
            <a:off x="10814372" y="1465281"/>
            <a:ext cx="376178" cy="374248"/>
          </a:xfrm>
          <a:prstGeom prst="roundRect">
            <a:avLst/>
          </a:prstGeom>
          <a:solidFill>
            <a:schemeClr val="accent4">
              <a:alpha val="2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D46595-3811-C99A-4AEB-AD793E128E41}"/>
              </a:ext>
            </a:extLst>
          </p:cNvPr>
          <p:cNvGrpSpPr/>
          <p:nvPr/>
        </p:nvGrpSpPr>
        <p:grpSpPr>
          <a:xfrm>
            <a:off x="5201064" y="1450459"/>
            <a:ext cx="1676663" cy="389070"/>
            <a:chOff x="5201064" y="1450459"/>
            <a:chExt cx="1676663" cy="389070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9B26B47D-2589-8D32-DA60-5C1A763B29F0}"/>
                </a:ext>
              </a:extLst>
            </p:cNvPr>
            <p:cNvSpPr/>
            <p:nvPr/>
          </p:nvSpPr>
          <p:spPr>
            <a:xfrm>
              <a:off x="6501549" y="1465281"/>
              <a:ext cx="376178" cy="374248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DDF8E69B-FD0D-20B8-321B-A37D5634196B}"/>
                </a:ext>
              </a:extLst>
            </p:cNvPr>
            <p:cNvSpPr/>
            <p:nvPr/>
          </p:nvSpPr>
          <p:spPr>
            <a:xfrm>
              <a:off x="5201064" y="1450459"/>
              <a:ext cx="376178" cy="374248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4A1140E2-DEB8-64D0-BC5A-360B404613EA}"/>
              </a:ext>
            </a:extLst>
          </p:cNvPr>
          <p:cNvSpPr/>
          <p:nvPr/>
        </p:nvSpPr>
        <p:spPr>
          <a:xfrm rot="5400000">
            <a:off x="6605231" y="3847122"/>
            <a:ext cx="616615" cy="190320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F56AB1-E341-704F-A4A7-1A02C03BD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01" y="1508088"/>
            <a:ext cx="3647726" cy="493981"/>
          </a:xfrm>
        </p:spPr>
        <p:txBody>
          <a:bodyPr/>
          <a:lstStyle/>
          <a:p>
            <a:r>
              <a:rPr lang="en-SE"/>
              <a:t>M</a:t>
            </a:r>
            <a:r>
              <a:rPr lang="en-GB"/>
              <a:t>o</a:t>
            </a:r>
            <a:r>
              <a:rPr lang="en-SE"/>
              <a:t>del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027EEC-4607-ADB9-92AF-1CB67A2765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SE" dirty="0"/>
              <a:t>The MPC model uses the Response M</a:t>
            </a:r>
            <a:r>
              <a:rPr lang="en-GB" dirty="0"/>
              <a:t>a</a:t>
            </a:r>
            <a:r>
              <a:rPr lang="en-SE" dirty="0"/>
              <a:t>trix as part of the system model.</a:t>
            </a:r>
          </a:p>
          <a:p>
            <a:r>
              <a:rPr lang="en-SE" dirty="0"/>
              <a:t>The sensors are the BPM.</a:t>
            </a:r>
          </a:p>
          <a:p>
            <a:r>
              <a:rPr lang="en-SE" dirty="0"/>
              <a:t>The actuators which receive the are the power supplies of the magnets.</a:t>
            </a:r>
          </a:p>
          <a:p>
            <a:r>
              <a:rPr lang="en-SE" dirty="0"/>
              <a:t>The frequency delta can also be incoporeted into the MPC model to account for energy shifts.</a:t>
            </a:r>
          </a:p>
          <a:p>
            <a:r>
              <a:rPr lang="en-SE" dirty="0"/>
              <a:t> The model is part of the optimization restriction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C6DF0-FE02-2AB1-0AB3-532077B5E1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E"/>
              <a:t>Software &amp; Accelerator Development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C5289711-788A-0F0E-E51B-3B339323F8D4}"/>
                  </a:ext>
                </a:extLst>
              </p:cNvPr>
              <p:cNvSpPr txBox="1"/>
              <p:nvPr/>
            </p:nvSpPr>
            <p:spPr>
              <a:xfrm>
                <a:off x="5200368" y="2389068"/>
                <a:ext cx="1562287" cy="682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0" smtClean="0">
                          <a:latin typeface="Cambria Math" panose="02040503050406030204" pitchFamily="18" charset="0"/>
                        </a:rPr>
                        <m:t>𝐈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mr>
                                <m:mr>
                                  <m:e>
                                    <m:box>
                                      <m:box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200">
                                                <a:latin typeface="Cambria Math" panose="02040503050406030204" pitchFamily="18" charset="0"/>
                                              </a:rPr>
                                              <m:t>Δ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E</m:t>
                                            </m:r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num>
                                          <m:den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SE" sz="220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C5289711-788A-0F0E-E51B-3B339323F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368" y="2389068"/>
                <a:ext cx="1562287" cy="6823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D5C4E-FF5F-921F-D8E6-31B4211BB0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208956" y="6132810"/>
            <a:ext cx="2677382" cy="500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D0738-23DA-A745-9B84-DD183761B382}" type="slidenum">
              <a:rPr lang="en-GB" smtClean="0"/>
              <a:pPr/>
              <a:t>15</a:t>
            </a:fld>
            <a:endParaRPr lang="en-GB" noProof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766122-7CBA-E5E6-9F65-AE6A85D2224F}"/>
                  </a:ext>
                </a:extLst>
              </p:cNvPr>
              <p:cNvSpPr txBox="1"/>
              <p:nvPr/>
            </p:nvSpPr>
            <p:spPr>
              <a:xfrm>
                <a:off x="5933362" y="6170073"/>
                <a:ext cx="14505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sv-SE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sv-SE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766122-7CBA-E5E6-9F65-AE6A85D22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362" y="6170073"/>
                <a:ext cx="1450525" cy="276999"/>
              </a:xfrm>
              <a:prstGeom prst="rect">
                <a:avLst/>
              </a:prstGeom>
              <a:blipFill>
                <a:blip r:embed="rId9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31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5" grpId="0" animBg="1"/>
      <p:bldP spid="35" grpId="1" animBg="1"/>
      <p:bldP spid="37" grpId="0" animBg="1"/>
      <p:bldP spid="37" grpId="1" animBg="1"/>
      <p:bldP spid="89" grpId="0" animBg="1"/>
      <p:bldP spid="89" grpId="1" animBg="1"/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 descr="Grid lines">
            <a:extLst>
              <a:ext uri="{FF2B5EF4-FFF2-40B4-BE49-F238E27FC236}">
                <a16:creationId xmlns:a16="http://schemas.microsoft.com/office/drawing/2014/main" id="{61C40C38-DBE5-8743-6D4B-7971D1AE9725}"/>
              </a:ext>
            </a:extLst>
          </p:cNvPr>
          <p:cNvSpPr/>
          <p:nvPr/>
        </p:nvSpPr>
        <p:spPr>
          <a:xfrm>
            <a:off x="4581633" y="0"/>
            <a:ext cx="7608887" cy="6858000"/>
          </a:xfrm>
          <a:prstGeom prst="rect">
            <a:avLst/>
          </a:prstGeom>
          <a:solidFill>
            <a:schemeClr val="bg1"/>
          </a:solidFill>
          <a:ln w="1583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3E03B1-50E1-4F61-E43D-F85649758836}"/>
                  </a:ext>
                </a:extLst>
              </p:cNvPr>
              <p:cNvSpPr txBox="1"/>
              <p:nvPr/>
            </p:nvSpPr>
            <p:spPr>
              <a:xfrm>
                <a:off x="5273351" y="3575667"/>
                <a:ext cx="6161495" cy="80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sub>
                          </m:sSub>
                        </m:e>
                      </m:func>
                    </m:oMath>
                  </m:oMathPara>
                </a14:m>
                <a:endParaRPr lang="en-SE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3E03B1-50E1-4F61-E43D-F85649758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351" y="3575667"/>
                <a:ext cx="6161495" cy="8061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A362A7-42F5-A595-532A-A4C52B8FCAF8}"/>
                  </a:ext>
                </a:extLst>
              </p:cNvPr>
              <p:cNvSpPr txBox="1"/>
              <p:nvPr/>
            </p:nvSpPr>
            <p:spPr>
              <a:xfrm>
                <a:off x="5392324" y="4496315"/>
                <a:ext cx="3654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SE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A362A7-42F5-A595-532A-A4C52B8FC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324" y="4496315"/>
                <a:ext cx="365485" cy="276999"/>
              </a:xfrm>
              <a:prstGeom prst="rect">
                <a:avLst/>
              </a:prstGeom>
              <a:blipFill>
                <a:blip r:embed="rId3"/>
                <a:stretch>
                  <a:fillRect l="-8333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BBA14C-35D8-AE13-D6F2-B394914E268F}"/>
                  </a:ext>
                </a:extLst>
              </p:cNvPr>
              <p:cNvSpPr txBox="1"/>
              <p:nvPr/>
            </p:nvSpPr>
            <p:spPr>
              <a:xfrm>
                <a:off x="5961938" y="4490415"/>
                <a:ext cx="194142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b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BBA14C-35D8-AE13-D6F2-B394914E2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938" y="4490415"/>
                <a:ext cx="1941429" cy="553998"/>
              </a:xfrm>
              <a:prstGeom prst="rect">
                <a:avLst/>
              </a:prstGeom>
              <a:blipFill>
                <a:blip r:embed="rId4"/>
                <a:stretch>
                  <a:fillRect l="-3145" r="-125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D965FD2-8289-8D85-B67E-EA2505083CB9}"/>
                  </a:ext>
                </a:extLst>
              </p:cNvPr>
              <p:cNvSpPr txBox="1"/>
              <p:nvPr/>
            </p:nvSpPr>
            <p:spPr>
              <a:xfrm>
                <a:off x="5961938" y="5146099"/>
                <a:ext cx="7277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b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D965FD2-8289-8D85-B67E-EA2505083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938" y="5146099"/>
                <a:ext cx="727700" cy="276999"/>
              </a:xfrm>
              <a:prstGeom prst="rect">
                <a:avLst/>
              </a:prstGeom>
              <a:blipFill>
                <a:blip r:embed="rId6"/>
                <a:stretch>
                  <a:fillRect l="-4202" r="-336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0FBEBA-7F22-688A-1190-68D0B1220375}"/>
                  </a:ext>
                </a:extLst>
              </p:cNvPr>
              <p:cNvSpPr txBox="1"/>
              <p:nvPr/>
            </p:nvSpPr>
            <p:spPr>
              <a:xfrm>
                <a:off x="5961938" y="5519421"/>
                <a:ext cx="117480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b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0FBEBA-7F22-688A-1190-68D0B1220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938" y="5519421"/>
                <a:ext cx="1174809" cy="553998"/>
              </a:xfrm>
              <a:prstGeom prst="rect">
                <a:avLst/>
              </a:prstGeom>
              <a:blipFill>
                <a:blip r:embed="rId7"/>
                <a:stretch>
                  <a:fillRect r="-518" b="-5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>
            <a:extLst>
              <a:ext uri="{FF2B5EF4-FFF2-40B4-BE49-F238E27FC236}">
                <a16:creationId xmlns:a16="http://schemas.microsoft.com/office/drawing/2014/main" id="{BB14569D-EDC4-4166-E906-CC61E27BEBCB}"/>
              </a:ext>
            </a:extLst>
          </p:cNvPr>
          <p:cNvSpPr txBox="1">
            <a:spLocks/>
          </p:cNvSpPr>
          <p:nvPr/>
        </p:nvSpPr>
        <p:spPr>
          <a:xfrm>
            <a:off x="4701623" y="902889"/>
            <a:ext cx="3647726" cy="49398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kern="1200" baseline="0">
                <a:solidFill>
                  <a:schemeClr val="bg1"/>
                </a:solidFill>
                <a:latin typeface="Maven Pro Medium" pitchFamily="2" charset="77"/>
                <a:ea typeface="+mj-ea"/>
                <a:cs typeface="+mj-cs"/>
              </a:defRPr>
            </a:lvl1pPr>
          </a:lstStyle>
          <a:p>
            <a:r>
              <a:rPr lang="en-SE">
                <a:solidFill>
                  <a:schemeClr val="tx1"/>
                </a:solidFill>
              </a:rPr>
              <a:t>M</a:t>
            </a:r>
            <a:r>
              <a:rPr lang="en-GB">
                <a:solidFill>
                  <a:schemeClr val="tx1"/>
                </a:solidFill>
              </a:rPr>
              <a:t>o</a:t>
            </a:r>
            <a:r>
              <a:rPr lang="en-SE">
                <a:solidFill>
                  <a:schemeClr val="tx1"/>
                </a:solidFill>
              </a:rPr>
              <a:t>del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D4DE837-9AF0-C936-ABEA-69F833F6C0CD}"/>
              </a:ext>
            </a:extLst>
          </p:cNvPr>
          <p:cNvSpPr txBox="1">
            <a:spLocks/>
          </p:cNvSpPr>
          <p:nvPr/>
        </p:nvSpPr>
        <p:spPr>
          <a:xfrm>
            <a:off x="4766543" y="3054067"/>
            <a:ext cx="3647726" cy="49398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kern="1200" baseline="0">
                <a:solidFill>
                  <a:schemeClr val="bg1"/>
                </a:solidFill>
                <a:latin typeface="Maven Pro Medium" pitchFamily="2" charset="77"/>
                <a:ea typeface="+mj-ea"/>
                <a:cs typeface="+mj-cs"/>
              </a:defRPr>
            </a:lvl1pPr>
          </a:lstStyle>
          <a:p>
            <a:r>
              <a:rPr lang="en-SE">
                <a:solidFill>
                  <a:schemeClr val="tx1"/>
                </a:solidFill>
              </a:rPr>
              <a:t>Optimization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AFACE1-644C-AEB6-D77C-CBFDF10DD6D0}"/>
                  </a:ext>
                </a:extLst>
              </p:cNvPr>
              <p:cNvSpPr txBox="1"/>
              <p:nvPr/>
            </p:nvSpPr>
            <p:spPr>
              <a:xfrm>
                <a:off x="5200368" y="2389068"/>
                <a:ext cx="1562287" cy="682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0" smtClean="0">
                          <a:latin typeface="Cambria Math" panose="02040503050406030204" pitchFamily="18" charset="0"/>
                        </a:rPr>
                        <m:t>𝐈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mr>
                                <m:mr>
                                  <m:e>
                                    <m:box>
                                      <m:box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200">
                                                <a:latin typeface="Cambria Math" panose="02040503050406030204" pitchFamily="18" charset="0"/>
                                              </a:rPr>
                                              <m:t>Δ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E</m:t>
                                            </m:r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num>
                                          <m:den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SE" sz="220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AFACE1-644C-AEB6-D77C-CBFDF10DD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368" y="2389068"/>
                <a:ext cx="1562287" cy="6823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2F56AB1-E341-704F-A4A7-1A02C03BD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01" y="1508088"/>
            <a:ext cx="3647726" cy="493981"/>
          </a:xfrm>
        </p:spPr>
        <p:txBody>
          <a:bodyPr/>
          <a:lstStyle/>
          <a:p>
            <a:r>
              <a:rPr lang="en-US"/>
              <a:t>Optimization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027EEC-4607-ADB9-92AF-1CB67A2765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SE" dirty="0"/>
              <a:t>The BPM sensor importances can be addressed  by using the control signal cost matrices Q</a:t>
            </a:r>
            <a:r>
              <a:rPr lang="en-SE" baseline="-25000" dirty="0"/>
              <a:t>1</a:t>
            </a:r>
            <a:r>
              <a:rPr lang="en-SE" dirty="0"/>
              <a:t> and Q</a:t>
            </a:r>
            <a:r>
              <a:rPr lang="en-SE" baseline="-25000" dirty="0"/>
              <a:t>f</a:t>
            </a:r>
            <a:r>
              <a:rPr lang="en-SE" dirty="0"/>
              <a:t>.</a:t>
            </a:r>
          </a:p>
          <a:p>
            <a:r>
              <a:rPr lang="en-SE" dirty="0"/>
              <a:t>The corrector magnets importance can be addressed  by using the control signal cost matrix Q</a:t>
            </a:r>
            <a:r>
              <a:rPr lang="en-SE" baseline="-25000" dirty="0"/>
              <a:t>2</a:t>
            </a:r>
            <a:r>
              <a:rPr lang="en-SE" dirty="0"/>
              <a:t>.</a:t>
            </a:r>
          </a:p>
          <a:p>
            <a:r>
              <a:rPr lang="en-SE" dirty="0"/>
              <a:t>The actuators saturation and sensor end scales are used to define the optimization function constraints.</a:t>
            </a:r>
          </a:p>
          <a:p>
            <a:r>
              <a:rPr lang="en-SE" dirty="0"/>
              <a:t>The maximum actuator change  is also limited.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C6DF0-FE02-2AB1-0AB3-532077B5E1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E"/>
              <a:t>Software &amp; Accelerator Development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DF878C-EB3B-E857-4863-1F81646C918B}"/>
              </a:ext>
            </a:extLst>
          </p:cNvPr>
          <p:cNvGrpSpPr/>
          <p:nvPr/>
        </p:nvGrpSpPr>
        <p:grpSpPr>
          <a:xfrm>
            <a:off x="7035181" y="3845548"/>
            <a:ext cx="3824551" cy="374248"/>
            <a:chOff x="7208052" y="3241876"/>
            <a:chExt cx="3824551" cy="37424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2A6425D-44FB-25DF-2B62-8DBB41CE654B}"/>
                </a:ext>
              </a:extLst>
            </p:cNvPr>
            <p:cNvSpPr/>
            <p:nvPr/>
          </p:nvSpPr>
          <p:spPr>
            <a:xfrm>
              <a:off x="7208052" y="3241876"/>
              <a:ext cx="450530" cy="374248"/>
            </a:xfrm>
            <a:prstGeom prst="roundRect">
              <a:avLst/>
            </a:prstGeom>
            <a:solidFill>
              <a:schemeClr val="accent5">
                <a:alpha val="2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AA5B321-1032-5471-444E-4846570C7DE6}"/>
                </a:ext>
              </a:extLst>
            </p:cNvPr>
            <p:cNvSpPr/>
            <p:nvPr/>
          </p:nvSpPr>
          <p:spPr>
            <a:xfrm>
              <a:off x="10582073" y="3241876"/>
              <a:ext cx="450530" cy="374248"/>
            </a:xfrm>
            <a:prstGeom prst="roundRect">
              <a:avLst/>
            </a:prstGeom>
            <a:solidFill>
              <a:schemeClr val="accent5">
                <a:alpha val="2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12B55E9-D006-8D63-169C-4782358F7A09}"/>
              </a:ext>
            </a:extLst>
          </p:cNvPr>
          <p:cNvSpPr/>
          <p:nvPr/>
        </p:nvSpPr>
        <p:spPr>
          <a:xfrm>
            <a:off x="8896978" y="3843455"/>
            <a:ext cx="450530" cy="374248"/>
          </a:xfrm>
          <a:prstGeom prst="roundRect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95590B1-A6FC-BE14-6657-8D7AC25E22A9}"/>
              </a:ext>
            </a:extLst>
          </p:cNvPr>
          <p:cNvSpPr/>
          <p:nvPr/>
        </p:nvSpPr>
        <p:spPr>
          <a:xfrm>
            <a:off x="5871796" y="5469964"/>
            <a:ext cx="1336255" cy="671533"/>
          </a:xfrm>
          <a:prstGeom prst="roundRect">
            <a:avLst/>
          </a:prstGeom>
          <a:solidFill>
            <a:schemeClr val="accent4">
              <a:alpha val="2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416C96-82C2-D027-D955-86CCDFA8FD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208956" y="6132810"/>
            <a:ext cx="2677382" cy="500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D0738-23DA-A745-9B84-DD183761B382}" type="slidenum">
              <a:rPr lang="en-GB" smtClean="0"/>
              <a:pPr/>
              <a:t>16</a:t>
            </a:fld>
            <a:endParaRPr lang="en-GB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2F6C53-963A-3249-23CB-3C4FB1B5C6AD}"/>
                  </a:ext>
                </a:extLst>
              </p:cNvPr>
              <p:cNvSpPr txBox="1"/>
              <p:nvPr/>
            </p:nvSpPr>
            <p:spPr>
              <a:xfrm>
                <a:off x="5074587" y="1359459"/>
                <a:ext cx="6302174" cy="940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sv-SE" sz="22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0" smtClean="0">
                          <a:latin typeface="Cambria Math" panose="02040503050406030204" pitchFamily="18" charset="0"/>
                        </a:rPr>
                        <m:t>𝐈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sv-SE" sz="22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1" i="0" smtClean="0">
                                    <a:latin typeface="Cambria Math" panose="02040503050406030204" pitchFamily="18" charset="0"/>
                                  </a:rPr>
                                  <m:t>𝐑</m:t>
                                </m:r>
                              </m:e>
                              <m:e>
                                <m:box>
                                  <m:box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r>
                                      <m:rPr>
                                        <m:brk m:alnAt="63"/>
                                      </m:r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den>
                                    </m:f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 smtClean="0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𝑠𝑒𝑛𝑠𝑜𝑟</m:t>
                                        </m:r>
                                      </m:sub>
                                    </m:s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</m:e>
                                </m:box>
                              </m:e>
                            </m:mr>
                            <m:mr>
                              <m:e>
                                <m:box>
                                  <m:box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r>
                                      <m:rPr>
                                        <m:brk m:alnAt="63"/>
                                      </m:r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𝑎𝑐𝑡𝑢𝑎𝑡𝑜𝑟</m:t>
                                        </m:r>
                                      </m:sub>
                                      <m:sup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</m:e>
                                </m:box>
                              </m:e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box>
                                  <m:box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f>
                                      <m:f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sSub>
                                          <m:sSubPr>
                                            <m:ctrlP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box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200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E" sz="2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2F6C53-963A-3249-23CB-3C4FB1B5C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587" y="1359459"/>
                <a:ext cx="6302174" cy="940770"/>
              </a:xfrm>
              <a:prstGeom prst="rect">
                <a:avLst/>
              </a:prstGeom>
              <a:blipFill>
                <a:blip r:embed="rId9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CD4290-E5AC-5114-8FD8-CD504105F57F}"/>
                  </a:ext>
                </a:extLst>
              </p:cNvPr>
              <p:cNvSpPr txBox="1"/>
              <p:nvPr/>
            </p:nvSpPr>
            <p:spPr>
              <a:xfrm>
                <a:off x="5933362" y="6170073"/>
                <a:ext cx="14505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sv-SE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sv-SE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CD4290-E5AC-5114-8FD8-CD50410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362" y="6170073"/>
                <a:ext cx="1450525" cy="276999"/>
              </a:xfrm>
              <a:prstGeom prst="rect">
                <a:avLst/>
              </a:prstGeom>
              <a:blipFill>
                <a:blip r:embed="rId10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2C0D27E-C7B4-C744-8FE7-EF407212D100}"/>
              </a:ext>
            </a:extLst>
          </p:cNvPr>
          <p:cNvSpPr/>
          <p:nvPr/>
        </p:nvSpPr>
        <p:spPr>
          <a:xfrm>
            <a:off x="5872778" y="6162498"/>
            <a:ext cx="1528122" cy="306345"/>
          </a:xfrm>
          <a:prstGeom prst="roundRect">
            <a:avLst/>
          </a:prstGeom>
          <a:solidFill>
            <a:schemeClr val="accent4">
              <a:alpha val="2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4310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 animBg="1"/>
      <p:bldP spid="8" grpId="1" animBg="1"/>
      <p:bldP spid="9" grpId="0" animBg="1"/>
      <p:bldP spid="9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3156-60A5-A0D1-69CF-181C0E9E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Control System Loop</a:t>
            </a:r>
          </a:p>
        </p:txBody>
      </p:sp>
      <p:pic>
        <p:nvPicPr>
          <p:cNvPr id="4" name="Picture 3" descr="A diagram of a computer&#10;&#10;Description automatically generated">
            <a:extLst>
              <a:ext uri="{FF2B5EF4-FFF2-40B4-BE49-F238E27FC236}">
                <a16:creationId xmlns:a16="http://schemas.microsoft.com/office/drawing/2014/main" id="{EF9C062E-13C3-27D0-AF7D-B7A28EF67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" y="425175"/>
            <a:ext cx="11041380" cy="5440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4EB2BD-50F4-995B-4DCD-75EC074E072F}"/>
              </a:ext>
            </a:extLst>
          </p:cNvPr>
          <p:cNvSpPr txBox="1"/>
          <p:nvPr/>
        </p:nvSpPr>
        <p:spPr>
          <a:xfrm>
            <a:off x="1664109" y="5232676"/>
            <a:ext cx="2919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800" b="1">
                <a:solidFill>
                  <a:schemeClr val="accent5"/>
                </a:solidFill>
              </a:rPr>
              <a:t>MPC Tango Device</a:t>
            </a:r>
            <a:endParaRPr lang="en-SE" sz="2400" b="1">
              <a:ln w="0"/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549BCF-A5C8-ABFA-FE60-D7757C677E96}"/>
              </a:ext>
            </a:extLst>
          </p:cNvPr>
          <p:cNvSpPr txBox="1"/>
          <p:nvPr/>
        </p:nvSpPr>
        <p:spPr>
          <a:xfrm>
            <a:off x="6182810" y="2004401"/>
            <a:ext cx="1051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600" b="1">
                <a:solidFill>
                  <a:schemeClr val="accent4"/>
                </a:solidFill>
              </a:rPr>
              <a:t>Fast CorrectorMagnets</a:t>
            </a:r>
            <a:endParaRPr lang="en-SE" sz="1400" b="1">
              <a:ln w="0"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30FD5F-1B46-F87D-C759-E15133E61EF3}"/>
              </a:ext>
            </a:extLst>
          </p:cNvPr>
          <p:cNvSpPr txBox="1"/>
          <p:nvPr/>
        </p:nvSpPr>
        <p:spPr>
          <a:xfrm>
            <a:off x="2503826" y="361514"/>
            <a:ext cx="1239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800" b="1">
                <a:solidFill>
                  <a:schemeClr val="accent4"/>
                </a:solidFill>
              </a:rPr>
              <a:t>Liberas</a:t>
            </a:r>
            <a:endParaRPr lang="en-SE" sz="2400" b="1">
              <a:ln w="0"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36D70A-1359-0C2F-8E5A-875E8AB41F68}"/>
              </a:ext>
            </a:extLst>
          </p:cNvPr>
          <p:cNvSpPr txBox="1"/>
          <p:nvPr/>
        </p:nvSpPr>
        <p:spPr>
          <a:xfrm>
            <a:off x="6182810" y="3384775"/>
            <a:ext cx="1051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600" b="1">
                <a:solidFill>
                  <a:schemeClr val="accent5"/>
                </a:solidFill>
              </a:rPr>
              <a:t>Slow CorrectorMagnets</a:t>
            </a:r>
            <a:endParaRPr lang="en-SE" sz="1400" b="1">
              <a:ln w="0"/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8807FD-24D8-7A9D-274E-ECDFD281463D}"/>
              </a:ext>
            </a:extLst>
          </p:cNvPr>
          <p:cNvSpPr txBox="1"/>
          <p:nvPr/>
        </p:nvSpPr>
        <p:spPr>
          <a:xfrm>
            <a:off x="10311112" y="2599004"/>
            <a:ext cx="609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600" b="1">
                <a:solidFill>
                  <a:srgbClr val="001427"/>
                </a:solidFill>
              </a:rPr>
              <a:t>BPM</a:t>
            </a:r>
            <a:endParaRPr lang="en-SE" sz="1400" b="1">
              <a:ln w="0"/>
              <a:solidFill>
                <a:srgbClr val="00142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5D7D33-0A05-BD33-E47B-2D395F01088F}"/>
              </a:ext>
            </a:extLst>
          </p:cNvPr>
          <p:cNvSpPr txBox="1"/>
          <p:nvPr/>
        </p:nvSpPr>
        <p:spPr>
          <a:xfrm>
            <a:off x="1753565" y="2599004"/>
            <a:ext cx="3038354" cy="9194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14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E" sz="2400" b="1">
                <a:solidFill>
                  <a:srgbClr val="001427"/>
                </a:solidFill>
              </a:rPr>
              <a:t>FOFB Offloading</a:t>
            </a:r>
          </a:p>
          <a:p>
            <a:pPr algn="ctr"/>
            <a:r>
              <a:rPr lang="en-SE" sz="2400" b="1">
                <a:ln w="0"/>
                <a:solidFill>
                  <a:srgbClr val="0014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Mid-Ranging</a:t>
            </a:r>
            <a:endParaRPr lang="en-SE" sz="2000" b="1">
              <a:ln w="0"/>
              <a:solidFill>
                <a:srgbClr val="00142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1BD7AA-F997-D7E3-3947-6960DC0B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1788" y="6134643"/>
            <a:ext cx="2677382" cy="500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D0738-23DA-A745-9B84-DD183761B382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458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C412B-F324-6B93-B71D-28BE7C6D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Mid-Ranging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07522-6BB1-C1EA-86E1-D0124CDFEF9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9049" y="2158539"/>
            <a:ext cx="9987144" cy="3498683"/>
          </a:xfrm>
        </p:spPr>
        <p:txBody>
          <a:bodyPr>
            <a:normAutofit fontScale="92500" lnSpcReduction="10000"/>
          </a:bodyPr>
          <a:lstStyle/>
          <a:p>
            <a:r>
              <a:rPr lang="en-SE" dirty="0"/>
              <a:t>Saturation is an issue for both the Fast Orbit FeedBack fast correctors and the Slow Orbit FeedBack slow correctors.</a:t>
            </a:r>
          </a:p>
          <a:p>
            <a:r>
              <a:rPr lang="en-SE" dirty="0"/>
              <a:t>The Fast Correctors should optimally be working in the middle of its operational range.</a:t>
            </a:r>
          </a:p>
          <a:p>
            <a:r>
              <a:rPr lang="en-SE" dirty="0"/>
              <a:t>A mid-ranging design was in implemented to offload the strain on the FOFB system.</a:t>
            </a:r>
          </a:p>
          <a:p>
            <a:r>
              <a:rPr lang="en-SE" dirty="0"/>
              <a:t>The reference value of the MPC is adjusted to match the middle of the rage which the FOFB is working.</a:t>
            </a:r>
          </a:p>
          <a:p>
            <a:r>
              <a:rPr lang="en-SE" dirty="0"/>
              <a:t>This offloading occurs every 5s.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65A2778-F032-8CA6-9D5B-1AA81AB192F8}"/>
              </a:ext>
            </a:extLst>
          </p:cNvPr>
          <p:cNvSpPr txBox="1">
            <a:spLocks/>
          </p:cNvSpPr>
          <p:nvPr/>
        </p:nvSpPr>
        <p:spPr>
          <a:xfrm>
            <a:off x="349049" y="777103"/>
            <a:ext cx="5479336" cy="4801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i="0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sz="2800" b="1">
                <a:latin typeface="Maven Pro Medium" pitchFamily="2" charset="77"/>
                <a:ea typeface="+mn-ea"/>
                <a:cs typeface="+mn-cs"/>
              </a:rPr>
              <a:t>Mid-ranging Interaction with FOFB</a:t>
            </a:r>
            <a:endParaRPr lang="en-SE" sz="2800" b="1"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0250E-C2BF-3FEC-02A4-8CD2308E4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1788" y="6135523"/>
            <a:ext cx="2677382" cy="500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D0738-23DA-A745-9B84-DD183761B382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9016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E38F0-0693-364C-A5FA-EEF421468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Tango Device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FEC23-2668-FB96-7BE6-A63BCCCBBC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SE"/>
              <a:t>Implementation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E9653-3C4E-FA9B-1D27-3FD05E909C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E"/>
              <a:t>SOFB MPC implementation using PyTango Framework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4267-D7C0-26DC-1EFE-DCD008151F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662" y="6374935"/>
            <a:ext cx="5163645" cy="258532"/>
          </a:xfrm>
        </p:spPr>
        <p:txBody>
          <a:bodyPr/>
          <a:lstStyle/>
          <a:p>
            <a:r>
              <a:rPr lang="en-SE"/>
              <a:t>Software &amp; Accelerator Development</a:t>
            </a:r>
          </a:p>
        </p:txBody>
      </p:sp>
    </p:spTree>
    <p:extLst>
      <p:ext uri="{BB962C8B-B14F-4D97-AF65-F5344CB8AC3E}">
        <p14:creationId xmlns:p14="http://schemas.microsoft.com/office/powerpoint/2010/main" val="2165659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F2D75-1AF0-3D31-40EA-7DD7FB7DC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22905-71AD-EA44-C15B-DBD7E5B561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GB"/>
              <a:t>Implementation of Model Predictive Control for Slow Orbit Feedback Control</a:t>
            </a:r>
            <a:br>
              <a:rPr lang="en-GB"/>
            </a:br>
            <a:r>
              <a:rPr lang="en-GB"/>
              <a:t>in MAX IV Accelerators Using </a:t>
            </a:r>
            <a:r>
              <a:rPr lang="en-GB" err="1"/>
              <a:t>PyTango</a:t>
            </a:r>
            <a:r>
              <a:rPr lang="en-GB"/>
              <a:t> Framework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12773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screen shot of a computer&#10;&#10;Description automatically generated">
            <a:extLst>
              <a:ext uri="{FF2B5EF4-FFF2-40B4-BE49-F238E27FC236}">
                <a16:creationId xmlns:a16="http://schemas.microsoft.com/office/drawing/2014/main" id="{95027AFA-DB6A-4D88-D4C6-5C73B8045E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-976" t="-7191" r="1049" b="-7191"/>
          <a:stretch/>
        </p:blipFill>
        <p:spPr>
          <a:xfrm>
            <a:off x="3048001" y="3429000"/>
            <a:ext cx="3048000" cy="3429000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05C98B7-7312-9D5A-5D35-8D080076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160" y="662400"/>
            <a:ext cx="4964400" cy="493981"/>
          </a:xfrm>
        </p:spPr>
        <p:txBody>
          <a:bodyPr/>
          <a:lstStyle/>
          <a:p>
            <a:r>
              <a:rPr lang="en-SE"/>
              <a:t>Device Server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BF2454-985F-ED48-6ACA-87E61FD4B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E"/>
              <a:t>The device server was implemented using in Python using PyTango framework for distributed control systems.</a:t>
            </a:r>
          </a:p>
          <a:p>
            <a:r>
              <a:rPr lang="en-SE"/>
              <a:t>The Do-MPC library was used for the MPC implementation.</a:t>
            </a:r>
          </a:p>
          <a:p>
            <a:r>
              <a:rPr lang="en-SE"/>
              <a:t>The interaction with the device can be done through Tango’s standard GUIs, Jive and A</a:t>
            </a:r>
            <a:r>
              <a:rPr lang="en-GB"/>
              <a:t>t</a:t>
            </a:r>
            <a:r>
              <a:rPr lang="en-SE"/>
              <a:t>k Panel.</a:t>
            </a:r>
          </a:p>
          <a:p>
            <a:r>
              <a:rPr lang="en-SE"/>
              <a:t>Aditionaly it is possible to interact with the device using PyTango Client API in Python or its Matlab binding.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E45611-5BB2-7176-9ED3-686E43A6D8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SE"/>
              <a:t>Software &amp; Accelerator Development</a:t>
            </a:r>
          </a:p>
        </p:txBody>
      </p:sp>
      <p:pic>
        <p:nvPicPr>
          <p:cNvPr id="15" name="Picture Placeholder 14" descr="A screenshot of a computer&#10;&#10;Description automatically generated">
            <a:extLst>
              <a:ext uri="{FF2B5EF4-FFF2-40B4-BE49-F238E27FC236}">
                <a16:creationId xmlns:a16="http://schemas.microsoft.com/office/drawing/2014/main" id="{C212A926-F26B-2511-AD2B-D51491FEBD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1635" r="-1635" b="3108"/>
          <a:stretch/>
        </p:blipFill>
        <p:spPr>
          <a:xfrm>
            <a:off x="0" y="0"/>
            <a:ext cx="6096000" cy="3429000"/>
          </a:xfrm>
        </p:spPr>
      </p:pic>
      <p:pic>
        <p:nvPicPr>
          <p:cNvPr id="17" name="Picture Placeholder 16" descr="A screenshot of a computer&#10;&#10;Description automatically generated">
            <a:extLst>
              <a:ext uri="{FF2B5EF4-FFF2-40B4-BE49-F238E27FC236}">
                <a16:creationId xmlns:a16="http://schemas.microsoft.com/office/drawing/2014/main" id="{F5FBACE4-27D7-A7AC-42BA-0AFBC7130D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-128" t="-7108" b="-7108"/>
          <a:stretch/>
        </p:blipFill>
        <p:spPr>
          <a:xfrm>
            <a:off x="0" y="3429000"/>
            <a:ext cx="3048000" cy="3429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58147-0F2B-70B5-C460-38EC5CAE217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342900" y="6130977"/>
            <a:ext cx="2677382" cy="500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D0738-23DA-A745-9B84-DD183761B382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589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1F3255-1AC3-F070-83D8-6AE30F865A3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5662" y="6130977"/>
            <a:ext cx="2677381" cy="502490"/>
          </a:xfrm>
        </p:spPr>
        <p:txBody>
          <a:bodyPr>
            <a:normAutofit fontScale="55000" lnSpcReduction="20000"/>
          </a:bodyPr>
          <a:lstStyle/>
          <a:p>
            <a:r>
              <a:rPr lang="en-SE"/>
              <a:t>Software &amp; Accelerator Development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92C7FE-F13E-18D8-3F18-06836077C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01" y="1508088"/>
            <a:ext cx="3647726" cy="493981"/>
          </a:xfrm>
        </p:spPr>
        <p:txBody>
          <a:bodyPr/>
          <a:lstStyle/>
          <a:p>
            <a:r>
              <a:rPr lang="en-SE"/>
              <a:t>State Handling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C684F8D-C9F2-BFCA-2BE6-A5CB1D47DD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1313" t="-25670" b="-25670"/>
          <a:stretch/>
        </p:blipFill>
        <p:spPr>
          <a:xfrm>
            <a:off x="4583113" y="0"/>
            <a:ext cx="7608887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98D2A-21FC-3DF1-8F5A-339A5FE83A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/>
              <a:t>T</a:t>
            </a:r>
            <a:r>
              <a:rPr lang="en-SE"/>
              <a:t>he device transitions to STANDBY when all required cofigurations are finished. The status states which configurations are missing.</a:t>
            </a:r>
          </a:p>
          <a:p>
            <a:r>
              <a:rPr lang="en-SE"/>
              <a:t>When on ON state, the controller calculates the constrol signal but does not update the MPC state neither apply the control signal to the actuators. </a:t>
            </a:r>
          </a:p>
          <a:p>
            <a:r>
              <a:rPr lang="en-SE"/>
              <a:t>On MOVING, MPC states are updated and the control signal is applied.</a:t>
            </a:r>
          </a:p>
          <a:p>
            <a:r>
              <a:rPr lang="en-SE"/>
              <a:t>Issues with read out rates, invalid sensor readings will cause controller to go to a reversible ALARM state.</a:t>
            </a:r>
          </a:p>
          <a:p>
            <a:r>
              <a:rPr lang="en-SE"/>
              <a:t>Issues with external interlock and sensors or actuators faults will cause device to go to FAULT state, which require human intervention.</a:t>
            </a:r>
          </a:p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C4BB5-53CD-66AB-2493-AF00B379B0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208956" y="6132810"/>
            <a:ext cx="2677382" cy="500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D0738-23DA-A745-9B84-DD183761B382}" type="slidenum">
              <a:rPr lang="en-GB" smtClean="0"/>
              <a:pPr/>
              <a:t>21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8932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3B223DCD-4D87-FC9F-9177-4C0D9EDA27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2577" t="-15757" r="-1906" b="-8196"/>
          <a:stretch/>
        </p:blipFill>
        <p:spPr>
          <a:xfrm>
            <a:off x="1" y="0"/>
            <a:ext cx="7608887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C6DECD-3899-495B-8321-F39360C7F3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SE"/>
              <a:t>The sensors event handling was inherited from the previously implemented orbit controller and it runs on a separated thread from the main control loop.</a:t>
            </a:r>
          </a:p>
          <a:p>
            <a:r>
              <a:rPr lang="en-GB"/>
              <a:t>For each event that arrives from a sensor, the timestamp and value for that sensor is updated and the spread in the timestamps is calculated.</a:t>
            </a:r>
          </a:p>
          <a:p>
            <a:r>
              <a:rPr lang="en-GB"/>
              <a:t>Once all events are within a tolerance time range, the sensor signal input can be considered for the next MPC step.</a:t>
            </a:r>
            <a:endParaRPr lang="en-S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E76D9F-EBF5-BC02-9E08-A6A73572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563" y="1508088"/>
            <a:ext cx="3647726" cy="493981"/>
          </a:xfrm>
        </p:spPr>
        <p:txBody>
          <a:bodyPr/>
          <a:lstStyle/>
          <a:p>
            <a:r>
              <a:rPr lang="en-SE"/>
              <a:t>Sensor Events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45710E-0DD1-1F60-B934-68DFD8441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Software &amp; Accelerator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D014-573F-0323-3152-4778CC2FF70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10954" y="6106332"/>
            <a:ext cx="2677382" cy="500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D0738-23DA-A745-9B84-DD183761B382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396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6DC4F-A84A-B53F-865E-9942A5C4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Tests on Storage 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EDD47-347F-2E5C-AF85-0AD3924338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SE"/>
              <a:t>Results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CC68E-357A-C6ED-3802-481A18762A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E"/>
              <a:t>Tests on 3GeV 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830C8F-592E-3C83-0327-07944E83C5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662" y="6374935"/>
            <a:ext cx="5163645" cy="258532"/>
          </a:xfrm>
        </p:spPr>
        <p:txBody>
          <a:bodyPr/>
          <a:lstStyle/>
          <a:p>
            <a:r>
              <a:rPr lang="en-SE"/>
              <a:t>Software &amp; Accelerator Development</a:t>
            </a:r>
          </a:p>
        </p:txBody>
      </p:sp>
    </p:spTree>
    <p:extLst>
      <p:ext uri="{BB962C8B-B14F-4D97-AF65-F5344CB8AC3E}">
        <p14:creationId xmlns:p14="http://schemas.microsoft.com/office/powerpoint/2010/main" val="4290503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string on a white background&#10;&#10;Description automatically generated">
            <a:extLst>
              <a:ext uri="{FF2B5EF4-FFF2-40B4-BE49-F238E27FC236}">
                <a16:creationId xmlns:a16="http://schemas.microsoft.com/office/drawing/2014/main" id="{9FC6636D-A060-A52F-6B88-9779A0677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7" y="3520440"/>
            <a:ext cx="6141720" cy="3337560"/>
          </a:xfrm>
          <a:prstGeom prst="rect">
            <a:avLst/>
          </a:prstGeom>
        </p:spPr>
      </p:pic>
      <p:pic>
        <p:nvPicPr>
          <p:cNvPr id="7" name="Picture 6" descr="A close up of a screen&#10;&#10;Description automatically generated">
            <a:extLst>
              <a:ext uri="{FF2B5EF4-FFF2-40B4-BE49-F238E27FC236}">
                <a16:creationId xmlns:a16="http://schemas.microsoft.com/office/drawing/2014/main" id="{52E9F615-D32A-6C99-F5FE-46FBE12D8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7" y="3520440"/>
            <a:ext cx="6009640" cy="3337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CAC44E-6016-1082-0163-541A6833F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R3 Test</a:t>
            </a:r>
          </a:p>
        </p:txBody>
      </p:sp>
      <p:pic>
        <p:nvPicPr>
          <p:cNvPr id="9" name="Picture 8" descr="A white background with a black border&#10;&#10;Description automatically generated">
            <a:extLst>
              <a:ext uri="{FF2B5EF4-FFF2-40B4-BE49-F238E27FC236}">
                <a16:creationId xmlns:a16="http://schemas.microsoft.com/office/drawing/2014/main" id="{0D0538A8-6E66-0F66-2B49-8E93B76EE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97" y="119473"/>
            <a:ext cx="6116320" cy="3337560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DD86E8C-68FC-3977-3AEF-942704AAD352}"/>
              </a:ext>
            </a:extLst>
          </p:cNvPr>
          <p:cNvSpPr txBox="1">
            <a:spLocks/>
          </p:cNvSpPr>
          <p:nvPr/>
        </p:nvSpPr>
        <p:spPr>
          <a:xfrm>
            <a:off x="6591855" y="1078172"/>
            <a:ext cx="3750118" cy="52936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sz="2000"/>
              <a:t>The starting sensor error as around 20µm.</a:t>
            </a:r>
          </a:p>
          <a:p>
            <a:r>
              <a:rPr lang="en-SE" sz="2000"/>
              <a:t>When the MPC, started  t</a:t>
            </a:r>
            <a:r>
              <a:rPr lang="en-GB" sz="2000"/>
              <a:t>h</a:t>
            </a:r>
            <a:r>
              <a:rPr lang="en-SE" sz="2000"/>
              <a:t>e initial overshoot was around 200 µm.</a:t>
            </a:r>
          </a:p>
          <a:p>
            <a:r>
              <a:rPr lang="en-SE" sz="2000"/>
              <a:t>Sensor constraints were not defined during this test.</a:t>
            </a:r>
          </a:p>
          <a:p>
            <a:r>
              <a:rPr lang="en-SE" sz="2000"/>
              <a:t>On start, actuators had a kick but stabilized, this is more evident if we remove the signal mean.</a:t>
            </a:r>
          </a:p>
          <a:p>
            <a:r>
              <a:rPr lang="en-SE" sz="2000"/>
              <a:t>T</a:t>
            </a:r>
            <a:r>
              <a:rPr lang="en-GB" sz="2000"/>
              <a:t>h</a:t>
            </a:r>
            <a:r>
              <a:rPr lang="en-SE" sz="2000"/>
              <a:t>e FOFB was started, which introduced some noise.</a:t>
            </a:r>
          </a:p>
          <a:p>
            <a:r>
              <a:rPr lang="en-SE" sz="2000"/>
              <a:t>The actuation level remained stable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932FBB8-CC28-D4B1-7DE4-30D4D4B03CAF}"/>
              </a:ext>
            </a:extLst>
          </p:cNvPr>
          <p:cNvSpPr txBox="1">
            <a:spLocks/>
          </p:cNvSpPr>
          <p:nvPr/>
        </p:nvSpPr>
        <p:spPr>
          <a:xfrm>
            <a:off x="6591855" y="170699"/>
            <a:ext cx="3574769" cy="4801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i="0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sz="2800" b="1">
                <a:latin typeface="Maven Pro Medium" pitchFamily="2" charset="77"/>
                <a:ea typeface="+mn-ea"/>
                <a:cs typeface="+mn-cs"/>
              </a:rPr>
              <a:t>R3 Tests</a:t>
            </a:r>
            <a:endParaRPr lang="en-SE" sz="2800" b="1"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E9A050A-8A09-609E-F2AF-CDDBA62E6AB1}"/>
              </a:ext>
            </a:extLst>
          </p:cNvPr>
          <p:cNvSpPr/>
          <p:nvPr/>
        </p:nvSpPr>
        <p:spPr>
          <a:xfrm>
            <a:off x="1435254" y="1549923"/>
            <a:ext cx="538223" cy="249940"/>
          </a:xfrm>
          <a:prstGeom prst="roundRect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299044B-6D4B-A736-A1D1-262B5200B977}"/>
              </a:ext>
            </a:extLst>
          </p:cNvPr>
          <p:cNvSpPr/>
          <p:nvPr/>
        </p:nvSpPr>
        <p:spPr>
          <a:xfrm>
            <a:off x="2091152" y="170699"/>
            <a:ext cx="503498" cy="296392"/>
          </a:xfrm>
          <a:prstGeom prst="leftArrow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AEFA6AA9-1D0C-6153-A0A0-1C3352608896}"/>
              </a:ext>
            </a:extLst>
          </p:cNvPr>
          <p:cNvSpPr/>
          <p:nvPr/>
        </p:nvSpPr>
        <p:spPr>
          <a:xfrm>
            <a:off x="1799857" y="3090132"/>
            <a:ext cx="258502" cy="494856"/>
          </a:xfrm>
          <a:prstGeom prst="downArrow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51E00658-64D4-F44D-2579-A889D1E85220}"/>
              </a:ext>
            </a:extLst>
          </p:cNvPr>
          <p:cNvSpPr/>
          <p:nvPr/>
        </p:nvSpPr>
        <p:spPr>
          <a:xfrm rot="10800000">
            <a:off x="2959258" y="1799863"/>
            <a:ext cx="258502" cy="494856"/>
          </a:xfrm>
          <a:prstGeom prst="downArrow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2B0F2F55-F761-176D-C439-80EE65337593}"/>
              </a:ext>
            </a:extLst>
          </p:cNvPr>
          <p:cNvSpPr/>
          <p:nvPr/>
        </p:nvSpPr>
        <p:spPr>
          <a:xfrm>
            <a:off x="2954930" y="4642567"/>
            <a:ext cx="258502" cy="494856"/>
          </a:xfrm>
          <a:prstGeom prst="downArrow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A23BBB-7E7E-A13B-D12C-50667969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1788" y="6135523"/>
            <a:ext cx="2677382" cy="500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0D0738-23DA-A745-9B84-DD183761B382}" type="slidenum">
              <a:rPr lang="en-GB" smtClean="0"/>
              <a:pPr algn="r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61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C6636D-A060-A52F-6B88-9779A06770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" y="3522719"/>
            <a:ext cx="6242384" cy="3337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E9F615-D32A-6C99-F5FE-46FBE12D84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2737" y="3520440"/>
            <a:ext cx="6009640" cy="3337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CAC44E-6016-1082-0163-541A6833F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R3 Test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0538A8-6E66-0F66-2B49-8E93B76EE7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2737" y="119473"/>
            <a:ext cx="6009640" cy="3337560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DD86E8C-68FC-3977-3AEF-942704AAD352}"/>
              </a:ext>
            </a:extLst>
          </p:cNvPr>
          <p:cNvSpPr txBox="1">
            <a:spLocks/>
          </p:cNvSpPr>
          <p:nvPr/>
        </p:nvSpPr>
        <p:spPr>
          <a:xfrm>
            <a:off x="6591855" y="1078172"/>
            <a:ext cx="3750118" cy="52936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sz="2000"/>
              <a:t>When the MPC was started with the sensors near the setpoint, the overshoot was significantly smaller.</a:t>
            </a:r>
          </a:p>
          <a:p>
            <a:r>
              <a:rPr lang="en-SE" sz="2000"/>
              <a:t>The actuators kick is barely noticiable in this case, but it is possibel to see the chages around the operational mean values.</a:t>
            </a:r>
          </a:p>
          <a:p>
            <a:r>
              <a:rPr lang="en-US" sz="2000"/>
              <a:t>When the FOFB was started the noise was introduced</a:t>
            </a:r>
            <a:r>
              <a:rPr lang="en-SE" sz="2000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932FBB8-CC28-D4B1-7DE4-30D4D4B03CAF}"/>
              </a:ext>
            </a:extLst>
          </p:cNvPr>
          <p:cNvSpPr txBox="1">
            <a:spLocks/>
          </p:cNvSpPr>
          <p:nvPr/>
        </p:nvSpPr>
        <p:spPr>
          <a:xfrm>
            <a:off x="6591855" y="170699"/>
            <a:ext cx="3574769" cy="4801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i="0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sz="2800" b="1">
                <a:latin typeface="Maven Pro Medium" pitchFamily="2" charset="77"/>
                <a:ea typeface="+mn-ea"/>
                <a:cs typeface="+mn-cs"/>
              </a:rPr>
              <a:t>R3 Tests</a:t>
            </a:r>
            <a:endParaRPr lang="en-SE" sz="2800" b="1"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E9A050A-8A09-609E-F2AF-CDDBA62E6AB1}"/>
              </a:ext>
            </a:extLst>
          </p:cNvPr>
          <p:cNvSpPr/>
          <p:nvPr/>
        </p:nvSpPr>
        <p:spPr>
          <a:xfrm>
            <a:off x="723411" y="1799863"/>
            <a:ext cx="538223" cy="353028"/>
          </a:xfrm>
          <a:prstGeom prst="roundRect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299044B-6D4B-A736-A1D1-262B5200B977}"/>
              </a:ext>
            </a:extLst>
          </p:cNvPr>
          <p:cNvSpPr/>
          <p:nvPr/>
        </p:nvSpPr>
        <p:spPr>
          <a:xfrm>
            <a:off x="1334791" y="170699"/>
            <a:ext cx="503498" cy="296392"/>
          </a:xfrm>
          <a:prstGeom prst="leftArrow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AEFA6AA9-1D0C-6153-A0A0-1C3352608896}"/>
              </a:ext>
            </a:extLst>
          </p:cNvPr>
          <p:cNvSpPr/>
          <p:nvPr/>
        </p:nvSpPr>
        <p:spPr>
          <a:xfrm>
            <a:off x="1132383" y="3132608"/>
            <a:ext cx="258502" cy="494856"/>
          </a:xfrm>
          <a:prstGeom prst="downArrow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51E00658-64D4-F44D-2579-A889D1E85220}"/>
              </a:ext>
            </a:extLst>
          </p:cNvPr>
          <p:cNvSpPr/>
          <p:nvPr/>
        </p:nvSpPr>
        <p:spPr>
          <a:xfrm>
            <a:off x="4054525" y="679103"/>
            <a:ext cx="258502" cy="494856"/>
          </a:xfrm>
          <a:prstGeom prst="downArrow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2B0F2F55-F761-176D-C439-80EE65337593}"/>
              </a:ext>
            </a:extLst>
          </p:cNvPr>
          <p:cNvSpPr/>
          <p:nvPr/>
        </p:nvSpPr>
        <p:spPr>
          <a:xfrm>
            <a:off x="4054525" y="4185367"/>
            <a:ext cx="258502" cy="494856"/>
          </a:xfrm>
          <a:prstGeom prst="downArrow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98C56C-C30A-B30E-DEDF-75E425A53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1788" y="6135523"/>
            <a:ext cx="2677382" cy="500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0D0738-23DA-A745-9B84-DD183761B382}" type="slidenum">
              <a:rPr lang="en-GB" smtClean="0"/>
              <a:pPr algn="r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000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E38F0-0693-364C-A5FA-EEF421468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FEC23-2668-FB96-7BE6-A63BCCCBBC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SE"/>
              <a:t>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E9653-3C4E-FA9B-1D27-3FD05E909C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E"/>
              <a:t>Findings and Room for Improvement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4267-D7C0-26DC-1EFE-DCD008151F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662" y="6374935"/>
            <a:ext cx="5163645" cy="258532"/>
          </a:xfrm>
        </p:spPr>
        <p:txBody>
          <a:bodyPr/>
          <a:lstStyle/>
          <a:p>
            <a:r>
              <a:rPr lang="en-SE"/>
              <a:t>Software &amp; Accelerator Development</a:t>
            </a:r>
          </a:p>
        </p:txBody>
      </p:sp>
    </p:spTree>
    <p:extLst>
      <p:ext uri="{BB962C8B-B14F-4D97-AF65-F5344CB8AC3E}">
        <p14:creationId xmlns:p14="http://schemas.microsoft.com/office/powerpoint/2010/main" val="3290698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CA4B-FF5A-00E1-5499-DB8E011E5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</a:t>
            </a:r>
            <a:endParaRPr lang="en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7B823-6195-F84D-3F52-EA620F5AAB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The RF adjustment does not work as expected</a:t>
            </a:r>
          </a:p>
          <a:p>
            <a:r>
              <a:rPr lang="en-GB" dirty="0"/>
              <a:t>Calculation time for the 3GeV ring is rather slow and it might fail to meet time constraints under specific conditions, currently we are working on optimizing the implementation.</a:t>
            </a:r>
          </a:p>
          <a:p>
            <a:r>
              <a:rPr lang="en-GB" dirty="0"/>
              <a:t>It is harder for operators with limited knowledge of the controller or the system to troubleshoot when anything goes wrong.</a:t>
            </a:r>
          </a:p>
          <a:p>
            <a:endParaRPr lang="en-GB" dirty="0"/>
          </a:p>
          <a:p>
            <a:endParaRPr lang="en-GB" dirty="0"/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41113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AC922-E4DF-BE8C-071F-7164D75BD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6" descr="Grid lines">
            <a:extLst>
              <a:ext uri="{FF2B5EF4-FFF2-40B4-BE49-F238E27FC236}">
                <a16:creationId xmlns:a16="http://schemas.microsoft.com/office/drawing/2014/main" id="{2F892A87-61ED-9A79-8818-B61CF36EFDA5}"/>
              </a:ext>
            </a:extLst>
          </p:cNvPr>
          <p:cNvSpPr/>
          <p:nvPr/>
        </p:nvSpPr>
        <p:spPr>
          <a:xfrm>
            <a:off x="4581633" y="0"/>
            <a:ext cx="7608887" cy="6858000"/>
          </a:xfrm>
          <a:prstGeom prst="rect">
            <a:avLst/>
          </a:prstGeom>
          <a:solidFill>
            <a:schemeClr val="bg1"/>
          </a:solidFill>
          <a:ln w="1583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D85EC9A-1A29-0F67-04A4-DBD1138A5B2C}"/>
                  </a:ext>
                </a:extLst>
              </p:cNvPr>
              <p:cNvSpPr txBox="1"/>
              <p:nvPr/>
            </p:nvSpPr>
            <p:spPr>
              <a:xfrm>
                <a:off x="5273351" y="3575667"/>
                <a:ext cx="6161495" cy="80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sub>
                          </m:sSub>
                        </m:e>
                      </m:func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3AA0D36-1A07-A71F-75AF-924AAEAF1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351" y="3575667"/>
                <a:ext cx="6161495" cy="8061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8271672-F05A-BEA1-ED3A-0ABBFADE3144}"/>
                  </a:ext>
                </a:extLst>
              </p:cNvPr>
              <p:cNvSpPr txBox="1"/>
              <p:nvPr/>
            </p:nvSpPr>
            <p:spPr>
              <a:xfrm>
                <a:off x="5392324" y="4496315"/>
                <a:ext cx="3654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SE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4621AB8-14DC-5B79-DE0D-BAEF9B44D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324" y="4496315"/>
                <a:ext cx="365485" cy="276999"/>
              </a:xfrm>
              <a:prstGeom prst="rect">
                <a:avLst/>
              </a:prstGeom>
              <a:blipFill>
                <a:blip r:embed="rId3"/>
                <a:stretch>
                  <a:fillRect l="-8333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A079282-319A-6640-735F-AB13ACBF7E5B}"/>
                  </a:ext>
                </a:extLst>
              </p:cNvPr>
              <p:cNvSpPr txBox="1"/>
              <p:nvPr/>
            </p:nvSpPr>
            <p:spPr>
              <a:xfrm>
                <a:off x="5961938" y="4490415"/>
                <a:ext cx="194142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b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C591857-BD8F-DE8F-D69A-6D3694708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938" y="4490415"/>
                <a:ext cx="1941429" cy="553998"/>
              </a:xfrm>
              <a:prstGeom prst="rect">
                <a:avLst/>
              </a:prstGeom>
              <a:blipFill>
                <a:blip r:embed="rId4"/>
                <a:stretch>
                  <a:fillRect l="-3145" r="-125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8805997-31D2-8322-9D10-0A3A49494DF1}"/>
                  </a:ext>
                </a:extLst>
              </p:cNvPr>
              <p:cNvSpPr txBox="1"/>
              <p:nvPr/>
            </p:nvSpPr>
            <p:spPr>
              <a:xfrm>
                <a:off x="5961938" y="5146099"/>
                <a:ext cx="7277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b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FA4418A-F93A-871C-AEDF-A679CA637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938" y="5146099"/>
                <a:ext cx="727700" cy="276999"/>
              </a:xfrm>
              <a:prstGeom prst="rect">
                <a:avLst/>
              </a:prstGeom>
              <a:blipFill>
                <a:blip r:embed="rId6"/>
                <a:stretch>
                  <a:fillRect l="-4202" r="-336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2027DB8-919A-58E5-EE8C-4DDF1530C3E4}"/>
                  </a:ext>
                </a:extLst>
              </p:cNvPr>
              <p:cNvSpPr txBox="1"/>
              <p:nvPr/>
            </p:nvSpPr>
            <p:spPr>
              <a:xfrm>
                <a:off x="5961938" y="5519421"/>
                <a:ext cx="117480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b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7453F16-99A8-3AB9-908A-0244B8A8A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938" y="5519421"/>
                <a:ext cx="1174809" cy="553998"/>
              </a:xfrm>
              <a:prstGeom prst="rect">
                <a:avLst/>
              </a:prstGeom>
              <a:blipFill>
                <a:blip r:embed="rId7"/>
                <a:stretch>
                  <a:fillRect r="-518" b="-5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>
            <a:extLst>
              <a:ext uri="{FF2B5EF4-FFF2-40B4-BE49-F238E27FC236}">
                <a16:creationId xmlns:a16="http://schemas.microsoft.com/office/drawing/2014/main" id="{75DC222F-C7FF-3EC4-1FDA-ECFFE43C51D2}"/>
              </a:ext>
            </a:extLst>
          </p:cNvPr>
          <p:cNvSpPr txBox="1">
            <a:spLocks/>
          </p:cNvSpPr>
          <p:nvPr/>
        </p:nvSpPr>
        <p:spPr>
          <a:xfrm>
            <a:off x="4701623" y="902889"/>
            <a:ext cx="3647726" cy="49398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kern="1200" baseline="0">
                <a:solidFill>
                  <a:schemeClr val="bg1"/>
                </a:solidFill>
                <a:latin typeface="Maven Pro Medium" pitchFamily="2" charset="77"/>
                <a:ea typeface="+mj-ea"/>
                <a:cs typeface="+mj-cs"/>
              </a:defRPr>
            </a:lvl1pPr>
          </a:lstStyle>
          <a:p>
            <a:r>
              <a:rPr lang="en-SE">
                <a:solidFill>
                  <a:schemeClr val="tx1"/>
                </a:solidFill>
              </a:rPr>
              <a:t>M</a:t>
            </a:r>
            <a:r>
              <a:rPr lang="en-GB">
                <a:solidFill>
                  <a:schemeClr val="tx1"/>
                </a:solidFill>
              </a:rPr>
              <a:t>o</a:t>
            </a:r>
            <a:r>
              <a:rPr lang="en-SE">
                <a:solidFill>
                  <a:schemeClr val="tx1"/>
                </a:solidFill>
              </a:rPr>
              <a:t>del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ABEA0A5C-F105-725A-CD89-C56F7CB6D0C2}"/>
              </a:ext>
            </a:extLst>
          </p:cNvPr>
          <p:cNvSpPr txBox="1">
            <a:spLocks/>
          </p:cNvSpPr>
          <p:nvPr/>
        </p:nvSpPr>
        <p:spPr>
          <a:xfrm>
            <a:off x="4766543" y="3054067"/>
            <a:ext cx="3647726" cy="49398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kern="1200" baseline="0">
                <a:solidFill>
                  <a:schemeClr val="bg1"/>
                </a:solidFill>
                <a:latin typeface="Maven Pro Medium" pitchFamily="2" charset="77"/>
                <a:ea typeface="+mj-ea"/>
                <a:cs typeface="+mj-cs"/>
              </a:defRPr>
            </a:lvl1pPr>
          </a:lstStyle>
          <a:p>
            <a:r>
              <a:rPr lang="en-SE">
                <a:solidFill>
                  <a:schemeClr val="tx1"/>
                </a:solidFill>
              </a:rPr>
              <a:t>Optimization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D26E7-FAB0-C8E2-5123-191884A31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01" y="1106439"/>
            <a:ext cx="3647726" cy="895630"/>
          </a:xfrm>
        </p:spPr>
        <p:txBody>
          <a:bodyPr/>
          <a:lstStyle/>
          <a:p>
            <a:r>
              <a:rPr lang="en-US" dirty="0"/>
              <a:t>RF Frequency Adjustment</a:t>
            </a:r>
            <a:endParaRPr lang="en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08F87-A1EC-B648-F78D-3A4853B8E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SE" dirty="0"/>
              <a:t>Inconsistencies on the dispersion function of the actuators caused the model to be unreliable.</a:t>
            </a:r>
          </a:p>
          <a:p>
            <a:endParaRPr lang="en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62CDA5-7CF7-ED73-3AC8-C102603DB5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SE"/>
              <a:t>Software &amp; Accelerator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445C1-FFC1-6669-4B24-4703719AF4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515475" y="6132513"/>
            <a:ext cx="2676525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D0738-23DA-A745-9B84-DD183761B382}" type="slidenum">
              <a:rPr lang="en-GB" smtClean="0"/>
              <a:pPr/>
              <a:t>28</a:t>
            </a:fld>
            <a:endParaRPr lang="en-GB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15EC6B5F-0E4C-977A-8A17-C90D5E7077C2}"/>
                  </a:ext>
                </a:extLst>
              </p:cNvPr>
              <p:cNvSpPr txBox="1"/>
              <p:nvPr/>
            </p:nvSpPr>
            <p:spPr>
              <a:xfrm>
                <a:off x="5200368" y="2389068"/>
                <a:ext cx="1562287" cy="682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0" smtClean="0">
                          <a:latin typeface="Cambria Math" panose="02040503050406030204" pitchFamily="18" charset="0"/>
                        </a:rPr>
                        <m:t>𝐈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mr>
                                <m:mr>
                                  <m:e>
                                    <m:box>
                                      <m:box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200">
                                                <a:latin typeface="Cambria Math" panose="02040503050406030204" pitchFamily="18" charset="0"/>
                                              </a:rPr>
                                              <m:t>Δ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E</m:t>
                                            </m:r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num>
                                          <m:den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SE" sz="220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C5289711-788A-0F0E-E51B-3B339323F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368" y="2389068"/>
                <a:ext cx="1562287" cy="6823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&quot;No&quot; Symbol 6">
            <a:extLst>
              <a:ext uri="{FF2B5EF4-FFF2-40B4-BE49-F238E27FC236}">
                <a16:creationId xmlns:a16="http://schemas.microsoft.com/office/drawing/2014/main" id="{E649506C-6774-E700-CED8-15739354A1EB}"/>
              </a:ext>
            </a:extLst>
          </p:cNvPr>
          <p:cNvSpPr/>
          <p:nvPr/>
        </p:nvSpPr>
        <p:spPr>
          <a:xfrm>
            <a:off x="8096130" y="1916496"/>
            <a:ext cx="506437" cy="402755"/>
          </a:xfrm>
          <a:prstGeom prst="noSmoking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AFBC9F-1B6C-7FE2-9BD4-380FABD564FB}"/>
                  </a:ext>
                </a:extLst>
              </p:cNvPr>
              <p:cNvSpPr txBox="1"/>
              <p:nvPr/>
            </p:nvSpPr>
            <p:spPr>
              <a:xfrm>
                <a:off x="5074587" y="1359459"/>
                <a:ext cx="6302174" cy="940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sv-SE" sz="22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0" smtClean="0">
                          <a:latin typeface="Cambria Math" panose="02040503050406030204" pitchFamily="18" charset="0"/>
                        </a:rPr>
                        <m:t>𝐈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sv-SE" sz="22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1" i="0" smtClean="0">
                                    <a:latin typeface="Cambria Math" panose="02040503050406030204" pitchFamily="18" charset="0"/>
                                  </a:rPr>
                                  <m:t>𝐑</m:t>
                                </m:r>
                              </m:e>
                              <m:e>
                                <m:box>
                                  <m:box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r>
                                      <m:rPr>
                                        <m:brk m:alnAt="63"/>
                                      </m:r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den>
                                    </m:f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 smtClean="0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𝑠𝑒𝑛𝑠𝑜𝑟</m:t>
                                        </m:r>
                                      </m:sub>
                                    </m:s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</m:e>
                                </m:box>
                              </m:e>
                            </m:mr>
                            <m:mr>
                              <m:e>
                                <m:box>
                                  <m:box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r>
                                      <m:rPr>
                                        <m:brk m:alnAt="63"/>
                                      </m:r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𝑎𝑐𝑡𝑢𝑎𝑡𝑜𝑟</m:t>
                                        </m:r>
                                      </m:sub>
                                      <m:sup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</m:e>
                                </m:box>
                              </m:e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box>
                                  <m:box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f>
                                      <m:f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sSub>
                                          <m:sSubPr>
                                            <m:ctrlP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box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200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E" sz="2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AFBC9F-1B6C-7FE2-9BD4-380FABD56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587" y="1359459"/>
                <a:ext cx="6302174" cy="940770"/>
              </a:xfrm>
              <a:prstGeom prst="rect">
                <a:avLst/>
              </a:prstGeom>
              <a:blipFill>
                <a:blip r:embed="rId9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74EF85-6A2F-690B-0F76-065CF965610A}"/>
                  </a:ext>
                </a:extLst>
              </p:cNvPr>
              <p:cNvSpPr txBox="1"/>
              <p:nvPr/>
            </p:nvSpPr>
            <p:spPr>
              <a:xfrm>
                <a:off x="5933362" y="6170073"/>
                <a:ext cx="14505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sv-SE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sv-SE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74EF85-6A2F-690B-0F76-065CF9656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362" y="6170073"/>
                <a:ext cx="1450525" cy="276999"/>
              </a:xfrm>
              <a:prstGeom prst="rect">
                <a:avLst/>
              </a:prstGeom>
              <a:blipFill>
                <a:blip r:embed="rId10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672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84A4F-91F6-E1CB-B7E0-AC70A3277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6" descr="Grid lines">
            <a:extLst>
              <a:ext uri="{FF2B5EF4-FFF2-40B4-BE49-F238E27FC236}">
                <a16:creationId xmlns:a16="http://schemas.microsoft.com/office/drawing/2014/main" id="{9FB0F4DE-3F5F-DDE0-410D-52BBAF8B6A4D}"/>
              </a:ext>
            </a:extLst>
          </p:cNvPr>
          <p:cNvSpPr/>
          <p:nvPr/>
        </p:nvSpPr>
        <p:spPr>
          <a:xfrm>
            <a:off x="4581633" y="0"/>
            <a:ext cx="7608887" cy="6858000"/>
          </a:xfrm>
          <a:prstGeom prst="rect">
            <a:avLst/>
          </a:prstGeom>
          <a:solidFill>
            <a:schemeClr val="bg1"/>
          </a:solidFill>
          <a:ln w="1583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DFDD32E-B71E-0FF1-DA93-A0C53AD3766D}"/>
                  </a:ext>
                </a:extLst>
              </p:cNvPr>
              <p:cNvSpPr txBox="1"/>
              <p:nvPr/>
            </p:nvSpPr>
            <p:spPr>
              <a:xfrm>
                <a:off x="5273351" y="3575667"/>
                <a:ext cx="6161495" cy="80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sub>
                          </m:sSub>
                        </m:e>
                      </m:func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3AA0D36-1A07-A71F-75AF-924AAEAF1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351" y="3575667"/>
                <a:ext cx="6161495" cy="8061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0F6077E-C42D-DA49-7A00-DF516409D62C}"/>
                  </a:ext>
                </a:extLst>
              </p:cNvPr>
              <p:cNvSpPr txBox="1"/>
              <p:nvPr/>
            </p:nvSpPr>
            <p:spPr>
              <a:xfrm>
                <a:off x="5392324" y="4496315"/>
                <a:ext cx="3654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SE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4621AB8-14DC-5B79-DE0D-BAEF9B44D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324" y="4496315"/>
                <a:ext cx="365485" cy="276999"/>
              </a:xfrm>
              <a:prstGeom prst="rect">
                <a:avLst/>
              </a:prstGeom>
              <a:blipFill>
                <a:blip r:embed="rId3"/>
                <a:stretch>
                  <a:fillRect l="-8333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40763BC-4FEB-4B0E-A52E-B28B40C888A0}"/>
                  </a:ext>
                </a:extLst>
              </p:cNvPr>
              <p:cNvSpPr txBox="1"/>
              <p:nvPr/>
            </p:nvSpPr>
            <p:spPr>
              <a:xfrm>
                <a:off x="5961938" y="4490415"/>
                <a:ext cx="194142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b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C591857-BD8F-DE8F-D69A-6D3694708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938" y="4490415"/>
                <a:ext cx="1941429" cy="553998"/>
              </a:xfrm>
              <a:prstGeom prst="rect">
                <a:avLst/>
              </a:prstGeom>
              <a:blipFill>
                <a:blip r:embed="rId4"/>
                <a:stretch>
                  <a:fillRect l="-3145" r="-125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C728D6E-2814-DE78-919D-3F25722BB5CC}"/>
                  </a:ext>
                </a:extLst>
              </p:cNvPr>
              <p:cNvSpPr txBox="1"/>
              <p:nvPr/>
            </p:nvSpPr>
            <p:spPr>
              <a:xfrm>
                <a:off x="5961938" y="5146099"/>
                <a:ext cx="7277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b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FA4418A-F93A-871C-AEDF-A679CA637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938" y="5146099"/>
                <a:ext cx="727700" cy="276999"/>
              </a:xfrm>
              <a:prstGeom prst="rect">
                <a:avLst/>
              </a:prstGeom>
              <a:blipFill>
                <a:blip r:embed="rId6"/>
                <a:stretch>
                  <a:fillRect l="-4202" r="-336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AF8D75F-D1C9-BE52-63E3-D1BD378A97DC}"/>
                  </a:ext>
                </a:extLst>
              </p:cNvPr>
              <p:cNvSpPr txBox="1"/>
              <p:nvPr/>
            </p:nvSpPr>
            <p:spPr>
              <a:xfrm>
                <a:off x="5961938" y="5519421"/>
                <a:ext cx="117480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b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7453F16-99A8-3AB9-908A-0244B8A8A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938" y="5519421"/>
                <a:ext cx="1174809" cy="553998"/>
              </a:xfrm>
              <a:prstGeom prst="rect">
                <a:avLst/>
              </a:prstGeom>
              <a:blipFill>
                <a:blip r:embed="rId7"/>
                <a:stretch>
                  <a:fillRect r="-518" b="-5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>
            <a:extLst>
              <a:ext uri="{FF2B5EF4-FFF2-40B4-BE49-F238E27FC236}">
                <a16:creationId xmlns:a16="http://schemas.microsoft.com/office/drawing/2014/main" id="{96756F90-0153-02A0-38FD-08CDC22E6B8D}"/>
              </a:ext>
            </a:extLst>
          </p:cNvPr>
          <p:cNvSpPr txBox="1">
            <a:spLocks/>
          </p:cNvSpPr>
          <p:nvPr/>
        </p:nvSpPr>
        <p:spPr>
          <a:xfrm>
            <a:off x="4701623" y="902889"/>
            <a:ext cx="3647726" cy="49398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kern="1200" baseline="0">
                <a:solidFill>
                  <a:schemeClr val="bg1"/>
                </a:solidFill>
                <a:latin typeface="Maven Pro Medium" pitchFamily="2" charset="77"/>
                <a:ea typeface="+mj-ea"/>
                <a:cs typeface="+mj-cs"/>
              </a:defRPr>
            </a:lvl1pPr>
          </a:lstStyle>
          <a:p>
            <a:r>
              <a:rPr lang="en-SE">
                <a:solidFill>
                  <a:schemeClr val="tx1"/>
                </a:solidFill>
              </a:rPr>
              <a:t>M</a:t>
            </a:r>
            <a:r>
              <a:rPr lang="en-GB">
                <a:solidFill>
                  <a:schemeClr val="tx1"/>
                </a:solidFill>
              </a:rPr>
              <a:t>o</a:t>
            </a:r>
            <a:r>
              <a:rPr lang="en-SE">
                <a:solidFill>
                  <a:schemeClr val="tx1"/>
                </a:solidFill>
              </a:rPr>
              <a:t>del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0C783B2-7066-C378-F124-E3E40446618A}"/>
              </a:ext>
            </a:extLst>
          </p:cNvPr>
          <p:cNvSpPr txBox="1">
            <a:spLocks/>
          </p:cNvSpPr>
          <p:nvPr/>
        </p:nvSpPr>
        <p:spPr>
          <a:xfrm>
            <a:off x="4766543" y="3054067"/>
            <a:ext cx="3647726" cy="49398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kern="1200" baseline="0">
                <a:solidFill>
                  <a:schemeClr val="bg1"/>
                </a:solidFill>
                <a:latin typeface="Maven Pro Medium" pitchFamily="2" charset="77"/>
                <a:ea typeface="+mj-ea"/>
                <a:cs typeface="+mj-cs"/>
              </a:defRPr>
            </a:lvl1pPr>
          </a:lstStyle>
          <a:p>
            <a:r>
              <a:rPr lang="en-SE">
                <a:solidFill>
                  <a:schemeClr val="tx1"/>
                </a:solidFill>
              </a:rPr>
              <a:t>Optimization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0724E8-C651-657C-DB6B-D68594FFB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01" y="1106439"/>
            <a:ext cx="3647726" cy="895630"/>
          </a:xfrm>
        </p:spPr>
        <p:txBody>
          <a:bodyPr/>
          <a:lstStyle/>
          <a:p>
            <a:r>
              <a:rPr lang="en-US" dirty="0"/>
              <a:t>RF Frequency Adjustment</a:t>
            </a:r>
            <a:endParaRPr lang="en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2DAEE7-B50F-FBBF-D237-DB705ABD52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SE"/>
              <a:t>Software &amp; Accelerator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473A8-E056-981E-4A1B-FD52D0B7C7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515475" y="6132513"/>
            <a:ext cx="2676525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D0738-23DA-A745-9B84-DD183761B382}" type="slidenum">
              <a:rPr lang="en-GB" smtClean="0"/>
              <a:pPr/>
              <a:t>29</a:t>
            </a:fld>
            <a:endParaRPr lang="en-GB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A6A92B9-5AFC-0E10-5686-3038068D795E}"/>
                  </a:ext>
                </a:extLst>
              </p:cNvPr>
              <p:cNvSpPr txBox="1"/>
              <p:nvPr/>
            </p:nvSpPr>
            <p:spPr>
              <a:xfrm>
                <a:off x="5200368" y="2389068"/>
                <a:ext cx="1562287" cy="682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0" smtClean="0">
                          <a:latin typeface="Cambria Math" panose="02040503050406030204" pitchFamily="18" charset="0"/>
                        </a:rPr>
                        <m:t>𝐈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mr>
                                <m:mr>
                                  <m:e>
                                    <m:box>
                                      <m:box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200">
                                                <a:latin typeface="Cambria Math" panose="02040503050406030204" pitchFamily="18" charset="0"/>
                                              </a:rPr>
                                              <m:t>Δ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E</m:t>
                                            </m:r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num>
                                          <m:den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SE" sz="220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C5289711-788A-0F0E-E51B-3B339323F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368" y="2389068"/>
                <a:ext cx="1562287" cy="6823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5AB90D-FF86-A4B0-9BF5-D42F2B8733B4}"/>
                  </a:ext>
                </a:extLst>
              </p:cNvPr>
              <p:cNvSpPr txBox="1"/>
              <p:nvPr/>
            </p:nvSpPr>
            <p:spPr>
              <a:xfrm>
                <a:off x="5670780" y="1412585"/>
                <a:ext cx="4855816" cy="92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sv-SE" sz="22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0" smtClean="0">
                          <a:latin typeface="Cambria Math" panose="02040503050406030204" pitchFamily="18" charset="0"/>
                        </a:rPr>
                        <m:t>𝐈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sv-SE" sz="22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1" i="0" smtClean="0">
                                    <a:latin typeface="Cambria Math" panose="02040503050406030204" pitchFamily="18" charset="0"/>
                                  </a:rPr>
                                  <m:t>𝐑</m:t>
                                </m:r>
                              </m:e>
                              <m:e>
                                <m:box>
                                  <m:box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r>
                                      <m:rPr>
                                        <m:brk m:alnAt="63"/>
                                      </m:r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r>
                                          <a:rPr lang="sv-SE" sz="2200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den>
                                    </m:f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 smtClean="0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𝑠𝑒𝑛𝑠𝑜𝑟</m:t>
                                        </m:r>
                                      </m:sub>
                                    </m:s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</m:e>
                                </m:box>
                              </m:e>
                            </m:mr>
                            <m:mr>
                              <m:e>
                                <m:r>
                                  <a:rPr lang="sv-SE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box>
                                  <m:box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f>
                                      <m:f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sSub>
                                          <m:sSubPr>
                                            <m:ctrlP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sv-SE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sSub>
                                      <m:sSubPr>
                                        <m:ctrlPr>
                                          <a:rPr lang="sv-SE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v-SE" sz="2200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sv-SE" sz="22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box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200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E" sz="2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5AB90D-FF86-A4B0-9BF5-D42F2B873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780" y="1412585"/>
                <a:ext cx="4855816" cy="922497"/>
              </a:xfrm>
              <a:prstGeom prst="rect">
                <a:avLst/>
              </a:prstGeom>
              <a:blipFill>
                <a:blip r:embed="rId9"/>
                <a:stretch>
                  <a:fillRect t="-1370" b="-958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3">
                <a:extLst>
                  <a:ext uri="{FF2B5EF4-FFF2-40B4-BE49-F238E27FC236}">
                    <a16:creationId xmlns:a16="http://schemas.microsoft.com/office/drawing/2014/main" id="{BC42E672-2FEF-398F-15A1-9F3B4E2F2D3C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92475" y="2169764"/>
                <a:ext cx="3647726" cy="3936568"/>
              </a:xfrm>
            </p:spPr>
            <p:txBody>
              <a:bodyPr>
                <a:normAutofit/>
              </a:bodyPr>
              <a:lstStyle/>
              <a:p>
                <a:r>
                  <a:rPr lang="en-SE" dirty="0"/>
                  <a:t>Inconsistencies on the dispersion function of the actuators caused the model to be unreliable.</a:t>
                </a:r>
              </a:p>
              <a:p>
                <a:r>
                  <a:rPr lang="en-SE" dirty="0"/>
                  <a:t>It was opted to use a more minimal model to represent the frequency adjustment: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SE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f>
                              <m:fPr>
                                <m:ctrlPr>
                                  <a:rPr lang="en-S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sv-SE" b="0" i="0" smtClean="0">
                                    <a:latin typeface="Cambria Math" panose="02040503050406030204" pitchFamily="18" charset="0"/>
                                  </a:rPr>
                                  <m:t>ΔE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sv-S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sv-S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  <m:r>
                              <m:rPr>
                                <m:brk m:alnAt="7"/>
                              </m:rPr>
                              <a:rPr lang="sv-SE" b="1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sv-SE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sv-SE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sv-SE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sv-S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sv-S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sv-S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mr>
                        <m:mr>
                          <m:e>
                            <m:r>
                              <m:rPr>
                                <m:sty m:val="p"/>
                              </m:rPr>
                              <a:rPr lang="sv-SE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sv-SE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sv-SE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sv-SE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m:rPr>
                                <m:sty m:val="p"/>
                              </m:rPr>
                              <a:rPr lang="sv-SE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sv-SE" b="1" i="0" smtClean="0">
                                <a:latin typeface="Cambria Math" panose="02040503050406030204" pitchFamily="18" charset="0"/>
                              </a:rPr>
                              <m:t>𝐮</m:t>
                            </m:r>
                            <m:r>
                              <m:rPr>
                                <m:brk m:alnAt="7"/>
                              </m:rPr>
                              <a:rPr lang="sv-S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sv-S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sv-SE" b="0" i="1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sv-SE" b="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sv-SE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sv-SE" b="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sv-SE" b="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sv-S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v-SE" b="1" i="1" smtClean="0">
                                    <a:latin typeface="Cambria Math" panose="02040503050406030204" pitchFamily="18" charset="0"/>
                                  </a:rPr>
                                  <m:t>𝜼</m:t>
                                </m:r>
                              </m:e>
                              <m:sub>
                                <m:r>
                                  <a:rPr lang="sv-SE" b="0" i="1" smtClean="0">
                                    <a:latin typeface="Cambria Math" panose="02040503050406030204" pitchFamily="18" charset="0"/>
                                  </a:rPr>
                                  <m:t>𝑠𝑒𝑛𝑠𝑜𝑟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en-SE" dirty="0"/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13" name="Text Placeholder 3">
                <a:extLst>
                  <a:ext uri="{FF2B5EF4-FFF2-40B4-BE49-F238E27FC236}">
                    <a16:creationId xmlns:a16="http://schemas.microsoft.com/office/drawing/2014/main" id="{BC42E672-2FEF-398F-15A1-9F3B4E2F2D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92475" y="2169764"/>
                <a:ext cx="3647726" cy="3936568"/>
              </a:xfrm>
              <a:blipFill>
                <a:blip r:embed="rId10"/>
                <a:stretch>
                  <a:fillRect l="-1042" t="-643" r="-243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CE53EB-4846-22C2-E8AA-AE232EB59D8E}"/>
                  </a:ext>
                </a:extLst>
              </p:cNvPr>
              <p:cNvSpPr txBox="1"/>
              <p:nvPr/>
            </p:nvSpPr>
            <p:spPr>
              <a:xfrm>
                <a:off x="5933362" y="6170073"/>
                <a:ext cx="14505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sv-SE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sv-SE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CE53EB-4846-22C2-E8AA-AE232EB59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362" y="6170073"/>
                <a:ext cx="1450525" cy="276999"/>
              </a:xfrm>
              <a:prstGeom prst="rect">
                <a:avLst/>
              </a:prstGeom>
              <a:blipFill>
                <a:blip r:embed="rId11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6845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FC23A2-8F8B-7910-324B-A7231E1A37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564000"/>
            <a:ext cx="10521950" cy="369332"/>
          </a:xfrm>
        </p:spPr>
        <p:txBody>
          <a:bodyPr/>
          <a:lstStyle/>
          <a:p>
            <a:r>
              <a:rPr lang="en-GB" dirty="0">
                <a:effectLst/>
              </a:rPr>
              <a:t>Carla Takahashi</a:t>
            </a:r>
            <a:endParaRPr lang="en-SE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0C85EF7-5236-B7FE-4031-2056249B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4100"/>
            <a:ext cx="10515600" cy="757130"/>
          </a:xfrm>
        </p:spPr>
        <p:txBody>
          <a:bodyPr/>
          <a:lstStyle/>
          <a:p>
            <a:r>
              <a:rPr lang="en-GB" sz="2400"/>
              <a:t>Implementation of Model Predictive Control for Slow Orbit Feedback Control</a:t>
            </a:r>
            <a:br>
              <a:rPr lang="en-GB" sz="2400"/>
            </a:br>
            <a:r>
              <a:rPr lang="en-GB" sz="2400"/>
              <a:t>in MAX IV Accelerators Using </a:t>
            </a:r>
            <a:r>
              <a:rPr lang="en-GB" sz="2400" err="1"/>
              <a:t>PyTango</a:t>
            </a:r>
            <a:r>
              <a:rPr lang="en-GB" sz="2400"/>
              <a:t> Framework</a:t>
            </a:r>
            <a:endParaRPr lang="en-SE" sz="24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B3A3E5-6015-FAEA-31FA-FCFEDCD18E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662" y="6374935"/>
            <a:ext cx="5163645" cy="258532"/>
          </a:xfrm>
        </p:spPr>
        <p:txBody>
          <a:bodyPr/>
          <a:lstStyle/>
          <a:p>
            <a:r>
              <a:rPr lang="en-SE"/>
              <a:t>Software &amp; Accelerator Development</a:t>
            </a:r>
          </a:p>
        </p:txBody>
      </p:sp>
    </p:spTree>
    <p:extLst>
      <p:ext uri="{BB962C8B-B14F-4D97-AF65-F5344CB8AC3E}">
        <p14:creationId xmlns:p14="http://schemas.microsoft.com/office/powerpoint/2010/main" val="1775624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5954-E0C4-53BB-9F88-A6153CC5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Future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2CDCD-B37B-43AC-983B-EFB8F84BD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The  model can incorporate sensor readout delays, to allow shorter control cycles and increase prediction horizon. We already have a response matrix with an intermediate that accounts for the power supplies delay and slew rate.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Known disturbances can be incorporated to the MPC controller to improve states predictions and increase prediction horizon.</a:t>
            </a:r>
          </a:p>
          <a:p>
            <a:endParaRPr lang="en-GB" dirty="0"/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55259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FCED5-7D4C-7D99-EF57-3122D9BED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A0006-6678-4F39-161C-DF25209593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653" y="3189600"/>
            <a:ext cx="3985640" cy="653384"/>
          </a:xfrm>
        </p:spPr>
        <p:txBody>
          <a:bodyPr/>
          <a:lstStyle/>
          <a:p>
            <a:r>
              <a:rPr lang="en-SE" dirty="0"/>
              <a:t>Contact info:</a:t>
            </a:r>
          </a:p>
          <a:p>
            <a:r>
              <a:rPr lang="en-GB" sz="1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lang="en-SE" sz="1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arla.takahashi@maxiv.lu.se</a:t>
            </a:r>
            <a:r>
              <a:rPr lang="en-SE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1926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869A18-5E90-82F7-29AC-D21E729A88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57458" y="6137199"/>
            <a:ext cx="3677084" cy="502490"/>
          </a:xfrm>
        </p:spPr>
        <p:txBody>
          <a:bodyPr/>
          <a:lstStyle/>
          <a:p>
            <a:r>
              <a:rPr lang="en-SE" dirty="0"/>
              <a:t>Software &amp; Accelerator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D0359-5776-9008-EC3C-B959F4CF226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342900" y="6130977"/>
            <a:ext cx="2677382" cy="500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D0738-23DA-A745-9B84-DD183761B382}" type="slidenum">
              <a:rPr lang="en-GB" smtClean="0"/>
              <a:pPr/>
              <a:t>4</a:t>
            </a:fld>
            <a:endParaRPr lang="en-GB" dirty="0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E53559C-133B-9D23-5E96-92D8E70129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0395756"/>
              </p:ext>
            </p:extLst>
          </p:nvPr>
        </p:nvGraphicFramePr>
        <p:xfrm>
          <a:off x="692727" y="1545663"/>
          <a:ext cx="10806546" cy="4290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14BA4A26-76AB-04F7-34D5-A15E42E48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481930" cy="701731"/>
          </a:xfrm>
        </p:spPr>
        <p:txBody>
          <a:bodyPr anchor="ctr"/>
          <a:lstStyle/>
          <a:p>
            <a:r>
              <a:rPr lang="en-SE" sz="4400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463990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4E431-DE93-13E6-B241-681667E8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Orbit 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D0364-D6BF-5EE6-C73C-247048FBEF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SE"/>
              <a:t>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D23E2-8D62-FE00-144F-2373B8AC14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E"/>
              <a:t>Storage Rings Orbit at MAX IV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A024B0-23C7-5624-7CCA-6E5B24D345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662" y="6374935"/>
            <a:ext cx="5163645" cy="258532"/>
          </a:xfrm>
        </p:spPr>
        <p:txBody>
          <a:bodyPr/>
          <a:lstStyle/>
          <a:p>
            <a:r>
              <a:rPr lang="en-SE" dirty="0"/>
              <a:t>Software &amp; Accelerator Development</a:t>
            </a:r>
          </a:p>
        </p:txBody>
      </p:sp>
    </p:spTree>
    <p:extLst>
      <p:ext uri="{BB962C8B-B14F-4D97-AF65-F5344CB8AC3E}">
        <p14:creationId xmlns:p14="http://schemas.microsoft.com/office/powerpoint/2010/main" val="613445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B2A10-B25F-6DE4-A7EB-EFA56C20F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424" y="893794"/>
            <a:ext cx="1965295" cy="12504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ACB060-FC15-0C80-9A96-2002C0027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489"/>
          <a:stretch/>
        </p:blipFill>
        <p:spPr>
          <a:xfrm>
            <a:off x="2676005" y="46300"/>
            <a:ext cx="6758968" cy="6001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D042F1-29B8-E88A-1A2C-FCBD2473B5C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74510"/>
            </a:srgbClr>
          </a:solidFill>
        </p:spPr>
        <p:txBody>
          <a:bodyPr/>
          <a:lstStyle/>
          <a:p>
            <a:r>
              <a:rPr lang="en-SE" dirty="0"/>
              <a:t>Storage Ringes at MAX IV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EC4F4-D3A8-2358-B04F-A4EBDA6299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FFFFFF">
              <a:alpha val="75294"/>
            </a:srgbClr>
          </a:solidFill>
        </p:spPr>
        <p:txBody>
          <a:bodyPr>
            <a:normAutofit fontScale="85000" lnSpcReduction="20000"/>
          </a:bodyPr>
          <a:lstStyle/>
          <a:p>
            <a:r>
              <a:rPr lang="en-GB" dirty="0"/>
              <a:t>The accelerator complex at the MAX IV laboratory consists of a 3 GeV, 250 m long full energy linac, two storage rings of 1.5 GeV and 3 GeV and a Short Pulse Facility.</a:t>
            </a:r>
          </a:p>
          <a:p>
            <a:r>
              <a:rPr lang="en-US" dirty="0"/>
              <a:t>Transverse stability of the beam is commonly achieved via feedback solutions with various different implementations.</a:t>
            </a:r>
          </a:p>
          <a:p>
            <a:r>
              <a:rPr lang="en-US" dirty="0"/>
              <a:t>At the MAX IV light source, there are two separate feedbacks working together in two different, but overlapping frequency regions and sets of sensors. </a:t>
            </a:r>
          </a:p>
          <a:p>
            <a:r>
              <a:rPr lang="en-US" dirty="0"/>
              <a:t>The Fast Orbit Feedback has 10 kHz repetition rate and attenuates noise up to 50 – 150 Hz in the most critical regions.</a:t>
            </a:r>
          </a:p>
          <a:p>
            <a:r>
              <a:rPr lang="en-US" dirty="0"/>
              <a:t>The Slow Orbit Feedback is implemented in software over a distributed control system and should work with a rate up to 10Hz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413658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2B3F80E-F0C7-4F8D-157D-4216D9788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926" y="684416"/>
            <a:ext cx="7772400" cy="4945177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3153A182-0793-AA07-5646-4C74D55B3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Ring 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3514B5-F08A-9999-2BC6-082971F5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1788" y="6134643"/>
            <a:ext cx="2677382" cy="500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D0738-23DA-A745-9B84-DD183761B382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483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D673A22-4BF2-E386-35BB-23E90D779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290" y="684416"/>
            <a:ext cx="7772400" cy="49451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CD21AD-DEA0-E0CF-B41D-1DFD285C2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097" y="2222341"/>
            <a:ext cx="2626410" cy="1671049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3153A182-0793-AA07-5646-4C74D55B3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Ring 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F6EAC1-15DA-9531-3B15-B4630C6F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1788" y="6134643"/>
            <a:ext cx="2677382" cy="500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D0738-23DA-A745-9B84-DD183761B3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779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>
            <a:extLst>
              <a:ext uri="{FF2B5EF4-FFF2-40B4-BE49-F238E27FC236}">
                <a16:creationId xmlns:a16="http://schemas.microsoft.com/office/drawing/2014/main" id="{EA8749A0-4C63-C720-B662-4B1860D45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AAA8D0-C412-CFF3-7D71-4E645D139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32319"/>
            <a:ext cx="7772400" cy="4945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B136F5-655E-48D6-0AA7-63BA56FE3068}"/>
              </a:ext>
            </a:extLst>
          </p:cNvPr>
          <p:cNvSpPr txBox="1"/>
          <p:nvPr/>
        </p:nvSpPr>
        <p:spPr>
          <a:xfrm>
            <a:off x="9311833" y="4147552"/>
            <a:ext cx="2795286" cy="1021556"/>
          </a:xfrm>
          <a:prstGeom prst="roundRect">
            <a:avLst/>
          </a:prstGeom>
          <a:solidFill>
            <a:srgbClr val="F6B222">
              <a:alpha val="14902"/>
            </a:srgbClr>
          </a:solidFill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E" b="1"/>
              <a:t>Beam Position Measurements from Libera Brillance+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8B80B-D6D7-845C-A85F-E1E390947E11}"/>
              </a:ext>
            </a:extLst>
          </p:cNvPr>
          <p:cNvSpPr txBox="1"/>
          <p:nvPr/>
        </p:nvSpPr>
        <p:spPr>
          <a:xfrm>
            <a:off x="335666" y="2077125"/>
            <a:ext cx="3443007" cy="1021556"/>
          </a:xfrm>
          <a:prstGeom prst="roundRect">
            <a:avLst/>
          </a:prstGeom>
          <a:solidFill>
            <a:srgbClr val="00570C">
              <a:alpha val="14902"/>
            </a:srgbClr>
          </a:solidFill>
          <a:ln w="38100"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E" b="1"/>
              <a:t>Corrector Magnets are Controlled with ITest BiLT BE2811 Power Supplies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F7D87E9-7E05-FE7A-416E-A23FD15C0B6A}"/>
              </a:ext>
            </a:extLst>
          </p:cNvPr>
          <p:cNvSpPr/>
          <p:nvPr/>
        </p:nvSpPr>
        <p:spPr>
          <a:xfrm>
            <a:off x="7691377" y="3026780"/>
            <a:ext cx="531974" cy="526648"/>
          </a:xfrm>
          <a:prstGeom prst="ellipse">
            <a:avLst/>
          </a:prstGeom>
          <a:solidFill>
            <a:srgbClr val="F6B222">
              <a:alpha val="9804"/>
            </a:srgb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93BD9F-CF74-108C-A5E7-379E8D28E731}"/>
              </a:ext>
            </a:extLst>
          </p:cNvPr>
          <p:cNvSpPr/>
          <p:nvPr/>
        </p:nvSpPr>
        <p:spPr>
          <a:xfrm rot="2656080">
            <a:off x="7210094" y="2670551"/>
            <a:ext cx="497074" cy="712456"/>
          </a:xfrm>
          <a:prstGeom prst="ellipse">
            <a:avLst/>
          </a:prstGeom>
          <a:solidFill>
            <a:srgbClr val="00570C">
              <a:alpha val="9804"/>
            </a:srgbClr>
          </a:solidFill>
          <a:ln w="38100">
            <a:solidFill>
              <a:srgbClr val="0057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7D3233-A1B1-3602-2EC2-EF7AE9C2A481}"/>
              </a:ext>
            </a:extLst>
          </p:cNvPr>
          <p:cNvCxnSpPr>
            <a:cxnSpLocks/>
            <a:stCxn id="11" idx="3"/>
            <a:endCxn id="9" idx="3"/>
          </p:cNvCxnSpPr>
          <p:nvPr/>
        </p:nvCxnSpPr>
        <p:spPr>
          <a:xfrm flipH="1" flipV="1">
            <a:off x="3778673" y="2587903"/>
            <a:ext cx="3378288" cy="496580"/>
          </a:xfrm>
          <a:prstGeom prst="straightConnector1">
            <a:avLst/>
          </a:prstGeom>
          <a:ln w="76200">
            <a:solidFill>
              <a:srgbClr val="0057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86FFE1-10C1-6776-84BD-678BE4FF7FC6}"/>
              </a:ext>
            </a:extLst>
          </p:cNvPr>
          <p:cNvCxnSpPr>
            <a:cxnSpLocks/>
            <a:stCxn id="10" idx="5"/>
            <a:endCxn id="8" idx="1"/>
          </p:cNvCxnSpPr>
          <p:nvPr/>
        </p:nvCxnSpPr>
        <p:spPr>
          <a:xfrm>
            <a:off x="8145445" y="3476302"/>
            <a:ext cx="1166388" cy="1182028"/>
          </a:xfrm>
          <a:prstGeom prst="straightConnector1">
            <a:avLst/>
          </a:prstGeom>
          <a:ln w="76200">
            <a:solidFill>
              <a:srgbClr val="F6B2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5FAB585-789A-C222-4D57-D8333D05025B}"/>
              </a:ext>
            </a:extLst>
          </p:cNvPr>
          <p:cNvSpPr txBox="1"/>
          <p:nvPr/>
        </p:nvSpPr>
        <p:spPr>
          <a:xfrm>
            <a:off x="9311833" y="974706"/>
            <a:ext cx="2795286" cy="3164860"/>
          </a:xfrm>
          <a:prstGeom prst="roundRect">
            <a:avLst>
              <a:gd name="adj" fmla="val 7557"/>
            </a:avLst>
          </a:prstGeom>
          <a:solidFill>
            <a:srgbClr val="F6B222">
              <a:alpha val="14902"/>
            </a:srgbClr>
          </a:solidFill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/>
              <a:t>T</a:t>
            </a:r>
            <a:r>
              <a:rPr lang="en-GB" sz="1600"/>
              <a:t>h</a:t>
            </a:r>
            <a:r>
              <a:rPr lang="en-SE" sz="1600"/>
              <a:t>e BPMs are interfaced in TANGO so the beam positions in both planes are available as attributes</a:t>
            </a:r>
            <a:r>
              <a:rPr lang="en-US" sz="160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/>
              <a:t> The attributes push events at the 10 Hz rate of the “slow” Libera data acquisition stream.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/>
              <a:t>There are 2 × 200 BPMs in the 3GeV 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/>
              <a:t>There are 2 × 36 BPMs in the 1.5GeV ring.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ECF87F-2000-002A-158D-5F12C6F81BA2}"/>
              </a:ext>
            </a:extLst>
          </p:cNvPr>
          <p:cNvSpPr txBox="1"/>
          <p:nvPr/>
        </p:nvSpPr>
        <p:spPr>
          <a:xfrm>
            <a:off x="335666" y="3098681"/>
            <a:ext cx="3443007" cy="2653367"/>
          </a:xfrm>
          <a:prstGeom prst="roundRect">
            <a:avLst>
              <a:gd name="adj" fmla="val 7829"/>
            </a:avLst>
          </a:prstGeom>
          <a:solidFill>
            <a:srgbClr val="00570C">
              <a:alpha val="14902"/>
            </a:srgbClr>
          </a:solidFill>
          <a:ln w="38100"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/>
              <a:t>The power supplies are interfaced in TANGO.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/>
              <a:t>They are fast enough to operate in 10Hz.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There are 380 power supplies in the </a:t>
            </a:r>
            <a:r>
              <a:rPr lang="en-SE" sz="1600"/>
              <a:t>3GeV ring </a:t>
            </a:r>
            <a:r>
              <a:rPr lang="en-GB" sz="1600"/>
              <a:t>(200 in the horizontal plan and 180 in the vertical plane)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There are 72 power supplies in the </a:t>
            </a:r>
            <a:r>
              <a:rPr lang="en-SE" sz="1600"/>
              <a:t>1.5GeV ring</a:t>
            </a:r>
            <a:r>
              <a:rPr lang="en-GB" sz="1600"/>
              <a:t> (36 in each plane)</a:t>
            </a:r>
            <a:endParaRPr lang="en-SE" sz="16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5DA1BF-8872-6C95-9397-F8E2E8694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1788" y="6134643"/>
            <a:ext cx="2677382" cy="500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D0738-23DA-A745-9B84-DD183761B382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543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31" grpId="0" animBg="1"/>
      <p:bldP spid="42" grpId="0" animBg="1"/>
    </p:bldLst>
  </p:timing>
</p:sld>
</file>

<file path=ppt/theme/theme1.xml><?xml version="1.0" encoding="utf-8"?>
<a:theme xmlns:a="http://schemas.openxmlformats.org/drawingml/2006/main" name="MAX IV">
  <a:themeElements>
    <a:clrScheme name="MAX IV ny">
      <a:dk1>
        <a:srgbClr val="001427"/>
      </a:dk1>
      <a:lt1>
        <a:srgbClr val="FFFFFF"/>
      </a:lt1>
      <a:dk2>
        <a:srgbClr val="00570C"/>
      </a:dk2>
      <a:lt2>
        <a:srgbClr val="FB8C00"/>
      </a:lt2>
      <a:accent1>
        <a:srgbClr val="767171"/>
      </a:accent1>
      <a:accent2>
        <a:srgbClr val="595555"/>
      </a:accent2>
      <a:accent3>
        <a:srgbClr val="AEAAAA"/>
      </a:accent3>
      <a:accent4>
        <a:srgbClr val="00570C"/>
      </a:accent4>
      <a:accent5>
        <a:srgbClr val="F6B222"/>
      </a:accent5>
      <a:accent6>
        <a:srgbClr val="C8C3C3"/>
      </a:accent6>
      <a:hlink>
        <a:srgbClr val="0000FF"/>
      </a:hlink>
      <a:folHlink>
        <a:srgbClr val="81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0E43B5F4-A1C8-5B4F-AFAD-F0B516056AB4}" vid="{0A2EAA31-5B21-FD4F-8D86-935DAA43E7B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XIV_Desc xmlns="7419484d-ac4d-40b7-8534-13e6aa55e888" xsi:nil="true"/>
    <cd65268a9a234f59a332f212f71aa1fd xmlns="7419484d-ac4d-40b7-8534-13e6aa55e888">
      <Terms xmlns="http://schemas.microsoft.com/office/infopath/2007/PartnerControls"/>
    </cd65268a9a234f59a332f212f71aa1fd>
    <Publishable xmlns="7419484d-ac4d-40b7-8534-13e6aa55e888">true</Publishable>
    <TaxCatchAll xmlns="7419484d-ac4d-40b7-8534-13e6aa55e888"/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owerPoint presentation" ma:contentTypeID="0x010100083F5DDAFB74574C926A61E89E11744500778D35581C2CD64B92C78E6B5E60A8DC" ma:contentTypeVersion="2" ma:contentTypeDescription="Create PowerPoint in library" ma:contentTypeScope="" ma:versionID="a731f14cf235bcf1c75255d24b088803">
  <xsd:schema xmlns:xsd="http://www.w3.org/2001/XMLSchema" xmlns:xs="http://www.w3.org/2001/XMLSchema" xmlns:p="http://schemas.microsoft.com/office/2006/metadata/properties" xmlns:ns2="7419484d-ac4d-40b7-8534-13e6aa55e888" targetNamespace="http://schemas.microsoft.com/office/2006/metadata/properties" ma:root="true" ma:fieldsID="345204c99ae946ada144407239fc8630" ns2:_="">
    <xsd:import namespace="7419484d-ac4d-40b7-8534-13e6aa55e888"/>
    <xsd:element name="properties">
      <xsd:complexType>
        <xsd:sequence>
          <xsd:element name="documentManagement">
            <xsd:complexType>
              <xsd:all>
                <xsd:element ref="ns2:MAXIV_Desc" minOccurs="0"/>
                <xsd:element ref="ns2:Publishable" minOccurs="0"/>
                <xsd:element ref="ns2:cd65268a9a234f59a332f212f71aa1fd" minOccurs="0"/>
                <xsd:element ref="ns2:TaxCatchAll" minOccurs="0"/>
                <xsd:element ref="ns2:TaxCatchAllLabel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19484d-ac4d-40b7-8534-13e6aa55e888" elementFormDefault="qualified">
    <xsd:import namespace="http://schemas.microsoft.com/office/2006/documentManagement/types"/>
    <xsd:import namespace="http://schemas.microsoft.com/office/infopath/2007/PartnerControls"/>
    <xsd:element name="MAXIV_Desc" ma:index="8" nillable="true" ma:displayName="Description" ma:internalName="MAXIV_Desc">
      <xsd:simpleType>
        <xsd:restriction base="dms:Note">
          <xsd:maxLength value="255"/>
        </xsd:restriction>
      </xsd:simpleType>
    </xsd:element>
    <xsd:element name="Publishable" ma:index="9" nillable="true" ma:displayName="Publishable" ma:default="0" ma:internalName="Publishable">
      <xsd:simpleType>
        <xsd:restriction base="dms:Boolean"/>
      </xsd:simpleType>
    </xsd:element>
    <xsd:element name="cd65268a9a234f59a332f212f71aa1fd" ma:index="10" nillable="true" ma:taxonomy="true" ma:internalName="cd65268a9a234f59a332f212f71aa1fd" ma:taxonomyFieldName="Tags" ma:displayName="Tags" ma:fieldId="{cd65268a-9a23-4f59-a332-f212f71aa1fd}" ma:taxonomyMulti="true" ma:sspId="a9415ddb-cc98-4572-851a-d5d8cf0f0d2f" ma:termSetId="4f3916f9-4920-49be-afb9-8c6beb5c8d41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34f3b41a-379a-4c6b-82b8-55e5dd11cc68}" ma:internalName="TaxCatchAll" ma:showField="CatchAllData" ma:web="7419484d-ac4d-40b7-8534-13e6aa55e8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34f3b41a-379a-4c6b-82b8-55e5dd11cc68}" ma:internalName="TaxCatchAllLabel" ma:readOnly="true" ma:showField="CatchAllDataLabel" ma:web="7419484d-ac4d-40b7-8534-13e6aa55e8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60D1C6-50C5-4E5F-B294-B94BD33FC7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48E198-29D6-4919-960D-AB46316E0B98}">
  <ds:schemaRefs>
    <ds:schemaRef ds:uri="http://schemas.microsoft.com/office/2006/metadata/properties"/>
    <ds:schemaRef ds:uri="http://schemas.microsoft.com/office/infopath/2007/PartnerControls"/>
    <ds:schemaRef ds:uri="7419484d-ac4d-40b7-8534-13e6aa55e888"/>
  </ds:schemaRefs>
</ds:datastoreItem>
</file>

<file path=customXml/itemProps3.xml><?xml version="1.0" encoding="utf-8"?>
<ds:datastoreItem xmlns:ds="http://schemas.openxmlformats.org/officeDocument/2006/customXml" ds:itemID="{5BD9656F-4EA1-4F28-9FD2-E13BBB3CCDD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122DF83-DCA2-473E-8D27-8A8E517E38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19484d-ac4d-40b7-8534-13e6aa55e8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MAX IV</Template>
  <TotalTime>1392</TotalTime>
  <Words>1817</Words>
  <Application>Microsoft Macintosh PowerPoint</Application>
  <PresentationFormat>Widescreen</PresentationFormat>
  <Paragraphs>228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Cambria Math</vt:lpstr>
      <vt:lpstr>Maven Pro Medium</vt:lpstr>
      <vt:lpstr>NimbusRomNo9L</vt:lpstr>
      <vt:lpstr>Open Sans Light</vt:lpstr>
      <vt:lpstr>MAX IV</vt:lpstr>
      <vt:lpstr>PowerPoint Presentation</vt:lpstr>
      <vt:lpstr>PowerPoint Presentation</vt:lpstr>
      <vt:lpstr>Implementation of Model Predictive Control for Slow Orbit Feedback Control in MAX IV Accelerators Using PyTango Framework</vt:lpstr>
      <vt:lpstr>Outline</vt:lpstr>
      <vt:lpstr>Orbit Control</vt:lpstr>
      <vt:lpstr>Storage Ringes at MAX IV</vt:lpstr>
      <vt:lpstr>Ring Structure</vt:lpstr>
      <vt:lpstr>Ring Structure</vt:lpstr>
      <vt:lpstr>PowerPoint Presentation</vt:lpstr>
      <vt:lpstr>Issues and Requirements</vt:lpstr>
      <vt:lpstr>Model Predictive Control</vt:lpstr>
      <vt:lpstr>Theoretical Background</vt:lpstr>
      <vt:lpstr>Mathematical Definition</vt:lpstr>
      <vt:lpstr>MPC Design</vt:lpstr>
      <vt:lpstr>Model</vt:lpstr>
      <vt:lpstr>Optimization</vt:lpstr>
      <vt:lpstr>Control System Loop</vt:lpstr>
      <vt:lpstr>Mid-Ranging</vt:lpstr>
      <vt:lpstr>Tango Device</vt:lpstr>
      <vt:lpstr>Device Server</vt:lpstr>
      <vt:lpstr>State Handling</vt:lpstr>
      <vt:lpstr>Sensor Events</vt:lpstr>
      <vt:lpstr>Tests on Storage Ring</vt:lpstr>
      <vt:lpstr>R3 Test</vt:lpstr>
      <vt:lpstr>R3 Test</vt:lpstr>
      <vt:lpstr>Challenges</vt:lpstr>
      <vt:lpstr>Challenges</vt:lpstr>
      <vt:lpstr>RF Frequency Adjustment</vt:lpstr>
      <vt:lpstr>RF Frequency Adjustment</vt:lpstr>
      <vt:lpstr>Future Work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Carla Takahashi</dc:creator>
  <cp:keywords/>
  <dc:description/>
  <cp:lastModifiedBy>Carla Takahashi</cp:lastModifiedBy>
  <cp:revision>5</cp:revision>
  <dcterms:created xsi:type="dcterms:W3CDTF">2025-09-15T13:01:41Z</dcterms:created>
  <dcterms:modified xsi:type="dcterms:W3CDTF">2025-09-20T14:44:22Z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0x010100083F5DDAFB74574C926A61E89E11744500778D35581C2CD64B92C78E6B5E60A8DC</vt:lpwstr>
  </property>
  <property fmtid="{D5CDD505-2E9C-101B-9397-08002B2CF9AE}" pid="3" name="Tags">
    <vt:lpwstr/>
  </property>
</Properties>
</file>